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B82D-625B-9409-8045-10C551070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Aircraft Risk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9C1F8-8E7F-3F77-7DCD-458327D82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Determining Low Risk Aircraft Operations to Invest in</a:t>
            </a:r>
          </a:p>
        </p:txBody>
      </p:sp>
    </p:spTree>
    <p:extLst>
      <p:ext uri="{BB962C8B-B14F-4D97-AF65-F5344CB8AC3E}">
        <p14:creationId xmlns:p14="http://schemas.microsoft.com/office/powerpoint/2010/main" val="141353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CBA68AA-B6B0-5E12-1B55-4EC459A5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97D83B-8A50-3E98-6F8F-5EDC55CF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7053"/>
            <a:ext cx="9603275" cy="3294576"/>
          </a:xfrm>
        </p:spPr>
        <p:txBody>
          <a:bodyPr>
            <a:normAutofit/>
          </a:bodyPr>
          <a:lstStyle/>
          <a:p>
            <a:r>
              <a:rPr lang="en-US" dirty="0"/>
              <a:t>Our Company’s expansion plan looks to invest into the aviation industry</a:t>
            </a:r>
          </a:p>
          <a:p>
            <a:r>
              <a:rPr lang="en-US" dirty="0"/>
              <a:t>This projects seeks to assess risk potential from analysis of aviation accident data from 1962 to 2023</a:t>
            </a:r>
          </a:p>
          <a:p>
            <a:r>
              <a:rPr lang="en-US" dirty="0"/>
              <a:t>This should provide useful insight into which aircrafts to purchase to minimize operational risks</a:t>
            </a:r>
          </a:p>
        </p:txBody>
      </p:sp>
      <p:pic>
        <p:nvPicPr>
          <p:cNvPr id="2050" name="Picture 2" descr="How to Choose and Buy a Business Aircraft | JETechnology">
            <a:extLst>
              <a:ext uri="{FF2B5EF4-FFF2-40B4-BE49-F238E27FC236}">
                <a16:creationId xmlns:a16="http://schemas.microsoft.com/office/drawing/2014/main" id="{F1B28558-860A-AC36-8202-2E504152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3" y="3983947"/>
            <a:ext cx="5161925" cy="18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w Risk Images – Browse 53,080 Stock Photos, Vectors, and Video | Adobe  Stock">
            <a:extLst>
              <a:ext uri="{FF2B5EF4-FFF2-40B4-BE49-F238E27FC236}">
                <a16:creationId xmlns:a16="http://schemas.microsoft.com/office/drawing/2014/main" id="{97122C28-1D1F-913F-AAD3-8D9D66108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315" y="3983947"/>
            <a:ext cx="4791098" cy="18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inking – Jio Avanzado">
            <a:extLst>
              <a:ext uri="{FF2B5EF4-FFF2-40B4-BE49-F238E27FC236}">
                <a16:creationId xmlns:a16="http://schemas.microsoft.com/office/drawing/2014/main" id="{0D7B95E6-A7FC-F13D-11B8-58C62D18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31" y="4376159"/>
            <a:ext cx="1708391" cy="10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9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7FABA3-8AD0-8CB6-458F-ABCB545A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insights from the accident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8B4F0A-6374-1261-4D08-681033881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799" y="2165621"/>
            <a:ext cx="3128041" cy="3293852"/>
          </a:xfrm>
        </p:spPr>
        <p:txBody>
          <a:bodyPr>
            <a:normAutofit/>
          </a:bodyPr>
          <a:lstStyle/>
          <a:p>
            <a:r>
              <a:rPr lang="en-US" sz="1200" dirty="0"/>
              <a:t>It is important to consider the probability of accidents per manufacturer</a:t>
            </a:r>
          </a:p>
          <a:p>
            <a:pPr lvl="1"/>
            <a:r>
              <a:rPr lang="en-US" sz="1000" dirty="0"/>
              <a:t>Cessna registers highest accident rate</a:t>
            </a:r>
          </a:p>
          <a:p>
            <a:r>
              <a:rPr lang="en-US" sz="1200" dirty="0"/>
              <a:t>It is also important to consider the severity of aircraft damage in the event of an accident</a:t>
            </a:r>
            <a:endParaRPr lang="en-US" sz="800" dirty="0"/>
          </a:p>
          <a:p>
            <a:pPr lvl="1"/>
            <a:r>
              <a:rPr lang="en-US" sz="1000" dirty="0"/>
              <a:t>Airbus and Boeing register the lowest probability of substantial-to-total damage in the event of an accident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655CBA8-5A2D-A907-68FA-465F079DD6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90884" y="2165621"/>
            <a:ext cx="3004427" cy="3287713"/>
          </a:xfrm>
        </p:spPr>
      </p:pic>
      <p:pic>
        <p:nvPicPr>
          <p:cNvPr id="23" name="Content Placeholder 21">
            <a:extLst>
              <a:ext uri="{FF2B5EF4-FFF2-40B4-BE49-F238E27FC236}">
                <a16:creationId xmlns:a16="http://schemas.microsoft.com/office/drawing/2014/main" id="{EB4C062D-F678-6ECE-0F12-7B6FBC80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73364" y="2165620"/>
            <a:ext cx="5673702" cy="32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7CC5A-995A-E940-62C7-40E30D9FA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60AEBD-3F1D-A838-E70E-8806B7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insights from the accident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349D3C-EFD1-1F24-24A4-1E144D607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799" y="2165621"/>
            <a:ext cx="3128041" cy="3293852"/>
          </a:xfrm>
        </p:spPr>
        <p:txBody>
          <a:bodyPr>
            <a:normAutofit/>
          </a:bodyPr>
          <a:lstStyle/>
          <a:p>
            <a:r>
              <a:rPr lang="en-US" sz="1200" dirty="0"/>
              <a:t>It is important to consider the probability of accidents per engine Type</a:t>
            </a:r>
          </a:p>
          <a:p>
            <a:pPr lvl="1"/>
            <a:r>
              <a:rPr lang="en-US" sz="1000" dirty="0"/>
              <a:t>Reciprocating Engine Aircrafts yield the highest number of accidents</a:t>
            </a:r>
          </a:p>
          <a:p>
            <a:r>
              <a:rPr lang="en-US" sz="1200" dirty="0"/>
              <a:t>However, the number of accidents has steadily declined over the years, more-so in parallel with the decline of reciprocating engines</a:t>
            </a:r>
          </a:p>
          <a:p>
            <a:pPr lvl="1"/>
            <a:r>
              <a:rPr lang="en-US" sz="800" dirty="0"/>
              <a:t>Is this because reciprocating engines have gotten safer?</a:t>
            </a:r>
          </a:p>
          <a:p>
            <a:pPr lvl="1"/>
            <a:r>
              <a:rPr lang="en-US" sz="800" dirty="0"/>
              <a:t>Or is this because reciprocating engines are not being used as much today??</a:t>
            </a:r>
          </a:p>
          <a:p>
            <a:pPr lvl="1"/>
            <a:r>
              <a:rPr lang="en-US" sz="800" dirty="0"/>
              <a:t>Another study required to verify this point</a:t>
            </a:r>
          </a:p>
          <a:p>
            <a:endParaRPr lang="en-US" sz="1000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7CF3093-529B-9EAF-D28B-42A35D7F36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3390884" y="2165621"/>
            <a:ext cx="3004427" cy="3287713"/>
          </a:xfrm>
        </p:spPr>
      </p:pic>
      <p:pic>
        <p:nvPicPr>
          <p:cNvPr id="23" name="Content Placeholder 21">
            <a:extLst>
              <a:ext uri="{FF2B5EF4-FFF2-40B4-BE49-F238E27FC236}">
                <a16:creationId xmlns:a16="http://schemas.microsoft.com/office/drawing/2014/main" id="{642EB418-9A9F-DAD6-F1C8-BF5FC442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77355" y="2165620"/>
            <a:ext cx="5665719" cy="32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C703-C3A2-FD1D-ADF2-2E43B6617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3A3116-062A-3CB7-6A4A-F3C45689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insights from the accident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77DFE-B812-FAA9-7715-B94177F59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799" y="2165621"/>
            <a:ext cx="3128041" cy="3293852"/>
          </a:xfrm>
        </p:spPr>
        <p:txBody>
          <a:bodyPr>
            <a:normAutofit/>
          </a:bodyPr>
          <a:lstStyle/>
          <a:p>
            <a:r>
              <a:rPr lang="en-US" sz="1200" dirty="0"/>
              <a:t>Personal flights yield the highest number of accidents</a:t>
            </a:r>
          </a:p>
          <a:p>
            <a:r>
              <a:rPr lang="en-US" sz="1200" dirty="0"/>
              <a:t>This is a high risk venture that the company should steer off from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23" name="Content Placeholder 21">
            <a:extLst>
              <a:ext uri="{FF2B5EF4-FFF2-40B4-BE49-F238E27FC236}">
                <a16:creationId xmlns:a16="http://schemas.microsoft.com/office/drawing/2014/main" id="{D9D8A724-8730-F4AF-65FD-9652BD8E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42413" y="2168881"/>
            <a:ext cx="8200661" cy="3281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87EE-0251-B94E-7A44-86273E42AF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0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281ED-DF8C-4CAA-4322-C328DCE8D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49A8AD-FE1C-E94D-A655-012CCF2B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DAF949-96DA-ED4F-975F-5F408B3B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7053"/>
            <a:ext cx="9603275" cy="3294576"/>
          </a:xfrm>
        </p:spPr>
        <p:txBody>
          <a:bodyPr>
            <a:normAutofit/>
          </a:bodyPr>
          <a:lstStyle/>
          <a:p>
            <a:r>
              <a:rPr lang="en-US" dirty="0"/>
              <a:t>More studies required to put the accident insights in correct context with respect to the total population of aircrafts in operation for those years</a:t>
            </a:r>
          </a:p>
          <a:p>
            <a:r>
              <a:rPr lang="en-US" dirty="0"/>
              <a:t>The risk associated with operating aircrafts for personal flights is too high</a:t>
            </a:r>
          </a:p>
          <a:p>
            <a:pPr lvl="1"/>
            <a:r>
              <a:rPr lang="en-US" dirty="0"/>
              <a:t>The company should avoid a venture dealing in personal flights</a:t>
            </a:r>
          </a:p>
          <a:p>
            <a:r>
              <a:rPr lang="en-US" dirty="0"/>
              <a:t>For high occupancy operations, Airbus and Boeing appear to show lower risk of substantial/total destruction of the plane in the event of an accident</a:t>
            </a:r>
          </a:p>
        </p:txBody>
      </p:sp>
    </p:spTree>
    <p:extLst>
      <p:ext uri="{BB962C8B-B14F-4D97-AF65-F5344CB8AC3E}">
        <p14:creationId xmlns:p14="http://schemas.microsoft.com/office/powerpoint/2010/main" val="19162050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42</TotalTime>
  <Words>292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Gallery</vt:lpstr>
      <vt:lpstr>Aircraft Risk Analysis </vt:lpstr>
      <vt:lpstr>Business Overview</vt:lpstr>
      <vt:lpstr>Observed insights from the accident data</vt:lpstr>
      <vt:lpstr>Observed insights from the accident data</vt:lpstr>
      <vt:lpstr>Observed insights from the accident data</vt:lpstr>
      <vt:lpstr>Conclusions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2024-11-24T18:19:56Z</dcterms:created>
  <dcterms:modified xsi:type="dcterms:W3CDTF">2024-11-24T19:02:01Z</dcterms:modified>
</cp:coreProperties>
</file>