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72" r:id="rId8"/>
    <p:sldId id="269" r:id="rId9"/>
    <p:sldId id="270" r:id="rId10"/>
    <p:sldId id="268" r:id="rId11"/>
    <p:sldId id="274" r:id="rId12"/>
    <p:sldId id="275" r:id="rId13"/>
    <p:sldId id="276" r:id="rId14"/>
    <p:sldId id="278" r:id="rId15"/>
    <p:sldId id="280" r:id="rId16"/>
    <p:sldId id="285" r:id="rId17"/>
    <p:sldId id="286" r:id="rId18"/>
    <p:sldId id="287" r:id="rId19"/>
    <p:sldId id="288" r:id="rId20"/>
    <p:sldId id="289" r:id="rId21"/>
    <p:sldId id="283" r:id="rId22"/>
    <p:sldId id="281" r:id="rId23"/>
    <p:sldId id="284" r:id="rId24"/>
    <p:sldId id="273" r:id="rId25"/>
    <p:sldId id="290" r:id="rId26"/>
    <p:sldId id="291" r:id="rId27"/>
    <p:sldId id="293" r:id="rId28"/>
    <p:sldId id="296" r:id="rId29"/>
    <p:sldId id="297" r:id="rId30"/>
    <p:sldId id="294" r:id="rId31"/>
    <p:sldId id="295" r:id="rId32"/>
    <p:sldId id="262" r:id="rId33"/>
  </p:sldIdLst>
  <p:sldSz cx="18288000" cy="10287000"/>
  <p:notesSz cx="6858000" cy="9144000"/>
  <p:embeddedFontLst>
    <p:embeddedFont>
      <p:font typeface="Muli Bold Bold" panose="020B0604020202020204" charset="0"/>
      <p:regular r:id="rId34"/>
    </p:embeddedFont>
    <p:embeddedFont>
      <p:font typeface="HK Grotesk Bold" panose="020B0604020202020204" charset="0"/>
      <p:regular r:id="rId35"/>
    </p:embeddedFont>
    <p:embeddedFont>
      <p:font typeface="Malgun Gothic" panose="020B0503020000020004" pitchFamily="34" charset="-127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Aileron Heavy" panose="020B0604020202020204" charset="0"/>
      <p:regular r:id="rId42"/>
    </p:embeddedFont>
    <p:embeddedFont>
      <p:font typeface="Roboto Mono Regular" panose="020B0604020202020204" charset="0"/>
      <p:regular r:id="rId43"/>
    </p:embeddedFont>
    <p:embeddedFont>
      <p:font typeface="Halant Medium Bold" panose="020B060402020202020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3A5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182" autoAdjust="0"/>
  </p:normalViewPr>
  <p:slideViewPr>
    <p:cSldViewPr>
      <p:cViewPr varScale="1">
        <p:scale>
          <a:sx n="46" d="100"/>
          <a:sy n="46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bsproject.com/wiki/Install-Instructions" TargetMode="External"/><Relationship Id="rId2" Type="http://schemas.openxmlformats.org/officeDocument/2006/relationships/hyperlink" Target="https://www.speedtest.ne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8" y="482599"/>
            <a:ext cx="17320242" cy="93218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865080" y="5003800"/>
            <a:ext cx="4937760" cy="4800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58BF621-A2D8-4742-8094-CE43B9EA3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575070"/>
            <a:ext cx="6797350" cy="22487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smtClean="0">
                <a:solidFill>
                  <a:srgbClr val="1C1A63"/>
                </a:solidFill>
                <a:latin typeface="Aileron Heavy"/>
              </a:rPr>
              <a:t>Bitrate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513609"/>
            <a:ext cx="9382125" cy="3086100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8246577" y="4381500"/>
            <a:ext cx="1770243" cy="449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525000" y="6055876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En la prueba de velocidad mi resultado fue  3.71 Mbps, eso equivale a 3700 kbps, el valor de </a:t>
            </a:r>
            <a:r>
              <a:rPr lang="es-419" sz="2400" b="1" dirty="0" err="1" smtClean="0">
                <a:solidFill>
                  <a:srgbClr val="3A5F7B"/>
                </a:solidFill>
              </a:rPr>
              <a:t>bitrate</a:t>
            </a:r>
            <a:r>
              <a:rPr lang="es-419" sz="2400" b="1" dirty="0" smtClean="0">
                <a:solidFill>
                  <a:srgbClr val="3A5F7B"/>
                </a:solidFill>
              </a:rPr>
              <a:t> esta en kbps, por eso le asigne 3500 kbps, para que el OBS pueda saber el ancho de banda con que cuenta y realizar los ajustes necesarios según suba o baje esa cantidad durante la transmisión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4" y="3012785"/>
            <a:ext cx="8023293" cy="7146639"/>
          </a:xfrm>
          <a:prstGeom prst="rect">
            <a:avLst/>
          </a:prstGeom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1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smtClean="0">
                <a:solidFill>
                  <a:srgbClr val="1C1A63"/>
                </a:solidFill>
                <a:latin typeface="Aileron Heavy"/>
              </a:rPr>
              <a:t>Audio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85800" y="18669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Nos aseguramos que el audio este en </a:t>
            </a:r>
            <a:r>
              <a:rPr lang="es-419" sz="2400" b="1" dirty="0" err="1" smtClean="0">
                <a:solidFill>
                  <a:srgbClr val="3A5F7B"/>
                </a:solidFill>
              </a:rPr>
              <a:t>Stereo</a:t>
            </a:r>
            <a:r>
              <a:rPr lang="es-419" sz="2400" b="1" dirty="0" smtClean="0">
                <a:solidFill>
                  <a:srgbClr val="3A5F7B"/>
                </a:solidFill>
              </a:rPr>
              <a:t> y que el audio de escritorio este por defecto.</a:t>
            </a:r>
          </a:p>
          <a:p>
            <a:endParaRPr lang="es-419" sz="2400" b="1" dirty="0">
              <a:solidFill>
                <a:srgbClr val="3A5F7B"/>
              </a:solidFill>
            </a:endParaRPr>
          </a:p>
          <a:p>
            <a:endParaRPr lang="es-419" sz="2400" b="1" dirty="0">
              <a:solidFill>
                <a:srgbClr val="3A5F7B"/>
              </a:solidFill>
            </a:endParaRPr>
          </a:p>
          <a:p>
            <a:r>
              <a:rPr lang="es-419" sz="2400" b="1" dirty="0" smtClean="0">
                <a:solidFill>
                  <a:srgbClr val="3A5F7B"/>
                </a:solidFill>
              </a:rPr>
              <a:t>Según el caso haremos ajustes aquí para el audio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856510"/>
            <a:ext cx="7772400" cy="5956196"/>
          </a:xfrm>
          <a:prstGeom prst="rect">
            <a:avLst/>
          </a:prstGeom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smtClean="0">
                <a:solidFill>
                  <a:srgbClr val="1C1A63"/>
                </a:solidFill>
                <a:latin typeface="Aileron Heavy"/>
              </a:rPr>
              <a:t>Video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85800" y="18669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Esto dependerá mucho de nuestra resolución del monitor si es mayor, tendremos mas opciones para elegir. La pantalla que tengamos </a:t>
            </a:r>
            <a:r>
              <a:rPr lang="es-419" sz="2400" b="1" dirty="0" err="1" smtClean="0">
                <a:solidFill>
                  <a:srgbClr val="3A5F7B"/>
                </a:solidFill>
              </a:rPr>
              <a:t>deberia</a:t>
            </a:r>
            <a:r>
              <a:rPr lang="es-419" sz="2400" b="1" dirty="0" smtClean="0">
                <a:solidFill>
                  <a:srgbClr val="3A5F7B"/>
                </a:solidFill>
              </a:rPr>
              <a:t> resolver igual o mas de  1280 x 720. </a:t>
            </a:r>
          </a:p>
          <a:p>
            <a:endParaRPr lang="es-419" sz="2400" b="1" dirty="0">
              <a:solidFill>
                <a:srgbClr val="3A5F7B"/>
              </a:solidFill>
            </a:endParaRPr>
          </a:p>
          <a:p>
            <a:endParaRPr lang="es-419" sz="2400" b="1" dirty="0">
              <a:solidFill>
                <a:srgbClr val="3A5F7B"/>
              </a:solidFill>
            </a:endParaRPr>
          </a:p>
          <a:p>
            <a:r>
              <a:rPr lang="es-419" sz="2400" b="1" dirty="0" smtClean="0">
                <a:solidFill>
                  <a:srgbClr val="3A5F7B"/>
                </a:solidFill>
              </a:rPr>
              <a:t>Según el caso haremos ajustes aquí para el video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496181"/>
            <a:ext cx="12344400" cy="4797823"/>
          </a:xfrm>
          <a:prstGeom prst="rect">
            <a:avLst/>
          </a:prstGeom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8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7382" y="4578797"/>
            <a:ext cx="14393237" cy="2319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9"/>
              </a:lnSpc>
            </a:pPr>
            <a:r>
              <a:rPr lang="en-US" sz="7800" dirty="0" err="1" smtClean="0">
                <a:solidFill>
                  <a:srgbClr val="EBC234"/>
                </a:solidFill>
                <a:latin typeface="Halant Medium Bold"/>
              </a:rPr>
              <a:t>Creando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Clave de </a:t>
            </a:r>
            <a:r>
              <a:rPr lang="en-US" sz="7800" dirty="0" err="1" smtClean="0">
                <a:solidFill>
                  <a:srgbClr val="EBC234"/>
                </a:solidFill>
                <a:latin typeface="Halant Medium Bold"/>
              </a:rPr>
              <a:t>Transmisión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</a:t>
            </a:r>
          </a:p>
          <a:p>
            <a:pPr algn="ctr">
              <a:lnSpc>
                <a:spcPts val="8969"/>
              </a:lnSpc>
            </a:pP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(Stream Key)</a:t>
            </a:r>
            <a:endParaRPr lang="en-US" sz="7800" dirty="0">
              <a:solidFill>
                <a:srgbClr val="EBC234"/>
              </a:solidFill>
              <a:latin typeface="Halant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261416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Emisión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25582" y="2065821"/>
            <a:ext cx="67818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Nos dirigimos a Ajustes / Emisión / Servicio </a:t>
            </a:r>
          </a:p>
          <a:p>
            <a:endParaRPr lang="es-419" sz="2400" b="1" dirty="0">
              <a:solidFill>
                <a:srgbClr val="3A5F7B"/>
              </a:solidFill>
            </a:endParaRPr>
          </a:p>
          <a:p>
            <a:r>
              <a:rPr lang="es-419" sz="2400" b="1" dirty="0" smtClean="0">
                <a:solidFill>
                  <a:srgbClr val="3A5F7B"/>
                </a:solidFill>
              </a:rPr>
              <a:t>escogemos de las lista “Facebook Live”,  dejamos el server default, y presionamos el botón “Obtener clave de transmisión”</a:t>
            </a:r>
          </a:p>
          <a:p>
            <a:endParaRPr lang="es-419" sz="2400" b="1" dirty="0" smtClean="0">
              <a:solidFill>
                <a:srgbClr val="3A5F7B"/>
              </a:solidFill>
            </a:endParaRPr>
          </a:p>
          <a:p>
            <a:r>
              <a:rPr lang="es-419" sz="2400" b="1" dirty="0" smtClean="0">
                <a:solidFill>
                  <a:srgbClr val="3A5F7B"/>
                </a:solidFill>
              </a:rPr>
              <a:t>se abrirá el navegador e y te solicitara conectarte a Facebook  si no lo estas y te mostrará una pantalla para iniciar transmisión en vivo; damos </a:t>
            </a:r>
            <a:r>
              <a:rPr lang="es-419" sz="2400" b="1" dirty="0" err="1" smtClean="0">
                <a:solidFill>
                  <a:srgbClr val="3A5F7B"/>
                </a:solidFill>
              </a:rPr>
              <a:t>click</a:t>
            </a:r>
            <a:r>
              <a:rPr lang="es-419" sz="2400" b="1" dirty="0" smtClean="0">
                <a:solidFill>
                  <a:srgbClr val="3A5F7B"/>
                </a:solidFill>
              </a:rPr>
              <a:t> sobre el botón “Crear </a:t>
            </a:r>
            <a:r>
              <a:rPr lang="es-419" sz="2400" b="1" dirty="0" err="1" smtClean="0">
                <a:solidFill>
                  <a:srgbClr val="3A5F7B"/>
                </a:solidFill>
              </a:rPr>
              <a:t>stream</a:t>
            </a:r>
            <a:r>
              <a:rPr lang="es-419" sz="2400" b="1" dirty="0" smtClean="0">
                <a:solidFill>
                  <a:srgbClr val="3A5F7B"/>
                </a:solidFill>
              </a:rPr>
              <a:t> en vivo”</a:t>
            </a:r>
          </a:p>
          <a:p>
            <a:endParaRPr lang="es-419" sz="2400" b="1" dirty="0">
              <a:solidFill>
                <a:srgbClr val="3A5F7B"/>
              </a:solidFill>
            </a:endParaRPr>
          </a:p>
          <a:p>
            <a:r>
              <a:rPr lang="es-419" sz="2400" b="1" dirty="0" smtClean="0">
                <a:solidFill>
                  <a:srgbClr val="3A5F7B"/>
                </a:solidFill>
              </a:rPr>
              <a:t>Seguido te mostrará una ventana para configurar algunas características de la transmisión</a:t>
            </a:r>
          </a:p>
          <a:p>
            <a:endParaRPr lang="es-419" sz="2400" b="1" dirty="0">
              <a:solidFill>
                <a:srgbClr val="3A5F7B"/>
              </a:solidFill>
            </a:endParaRPr>
          </a:p>
          <a:p>
            <a:endParaRPr lang="es-419" sz="2400" b="1" dirty="0" smtClean="0">
              <a:solidFill>
                <a:srgbClr val="3A5F7B"/>
              </a:solidFill>
            </a:endParaRPr>
          </a:p>
          <a:p>
            <a:endParaRPr lang="es-419" sz="2400" b="1" dirty="0">
              <a:solidFill>
                <a:srgbClr val="3A5F7B"/>
              </a:solidFill>
            </a:endParaRPr>
          </a:p>
          <a:p>
            <a:endParaRPr lang="es-419" sz="2400" b="1" dirty="0" smtClean="0">
              <a:solidFill>
                <a:srgbClr val="3A5F7B"/>
              </a:solidFill>
            </a:endParaRPr>
          </a:p>
          <a:p>
            <a:endParaRPr lang="es-419" sz="2400" b="1" dirty="0" smtClean="0">
              <a:solidFill>
                <a:srgbClr val="3A5F7B"/>
              </a:solidFill>
            </a:endParaRPr>
          </a:p>
          <a:p>
            <a:endParaRPr lang="es-419" sz="2400" b="1" dirty="0">
              <a:solidFill>
                <a:srgbClr val="3A5F7B"/>
              </a:solidFill>
            </a:endParaRPr>
          </a:p>
          <a:p>
            <a:endParaRPr lang="es-419" sz="2400" b="1" dirty="0" smtClean="0">
              <a:solidFill>
                <a:srgbClr val="3A5F7B"/>
              </a:solidFill>
            </a:endParaRPr>
          </a:p>
          <a:p>
            <a:endParaRPr lang="es-419" sz="2400" b="1" dirty="0">
              <a:solidFill>
                <a:srgbClr val="3A5F7B"/>
              </a:solidFill>
            </a:endParaRPr>
          </a:p>
          <a:p>
            <a:endParaRPr lang="es-419" sz="2400" b="1" dirty="0" smtClean="0">
              <a:solidFill>
                <a:srgbClr val="3A5F7B"/>
              </a:solidFill>
            </a:endParaRPr>
          </a:p>
          <a:p>
            <a:endParaRPr lang="es-419" sz="2400" b="1" dirty="0">
              <a:solidFill>
                <a:srgbClr val="3A5F7B"/>
              </a:solidFill>
            </a:endParaRPr>
          </a:p>
          <a:p>
            <a:endParaRPr lang="es-419" sz="2400" b="1" dirty="0" smtClean="0">
              <a:solidFill>
                <a:srgbClr val="3A5F7B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800" y="1329035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con Facebook Live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333375"/>
            <a:ext cx="9286875" cy="14573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4" y="2106757"/>
            <a:ext cx="4865740" cy="2827540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>
            <a:off x="10668000" y="1492667"/>
            <a:ext cx="5638801" cy="18220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469" y="5603322"/>
            <a:ext cx="7069931" cy="3477765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>
          <a:xfrm>
            <a:off x="10067926" y="3520528"/>
            <a:ext cx="371474" cy="2082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Emisión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5582" y="1390383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con Facebook Live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0" y="2324100"/>
            <a:ext cx="15914360" cy="773245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517533" y="331319"/>
            <a:ext cx="9215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dirty="0" smtClean="0">
                <a:solidFill>
                  <a:srgbClr val="3A5F7B"/>
                </a:solidFill>
              </a:rPr>
              <a:t>La clave de Transmisión: se debe copiar utilizando el botón “Copiar” y luego ser pegado en OBS</a:t>
            </a:r>
            <a:endParaRPr lang="es-419" sz="4000" dirty="0">
              <a:solidFill>
                <a:srgbClr val="3A5F7B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10134600" y="1714500"/>
            <a:ext cx="1981200" cy="5867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962900"/>
            <a:ext cx="7896225" cy="1476375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>
          <a:xfrm flipH="1">
            <a:off x="6858000" y="8119790"/>
            <a:ext cx="4648200" cy="7575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3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7382" y="4578797"/>
            <a:ext cx="14393237" cy="116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9"/>
              </a:lnSpc>
            </a:pPr>
            <a:r>
              <a:rPr lang="es-419" sz="7800" dirty="0" smtClean="0">
                <a:solidFill>
                  <a:srgbClr val="EBC234"/>
                </a:solidFill>
                <a:latin typeface="Halant Medium Bold"/>
              </a:rPr>
              <a:t>Configurando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Fuentes </a:t>
            </a:r>
            <a:r>
              <a:rPr lang="en-US" sz="7800" dirty="0" err="1" smtClean="0">
                <a:solidFill>
                  <a:srgbClr val="EBC234"/>
                </a:solidFill>
                <a:latin typeface="Halant Medium Bold"/>
              </a:rPr>
              <a:t>en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OBS</a:t>
            </a:r>
            <a:endParaRPr lang="en-US" sz="7800" dirty="0">
              <a:solidFill>
                <a:srgbClr val="EBC234"/>
              </a:solidFill>
              <a:latin typeface="Halant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142321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2095500"/>
            <a:ext cx="11658600" cy="62771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Emisión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800" y="468724"/>
            <a:ext cx="120681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>
                <a:solidFill>
                  <a:srgbClr val="3A5F7B"/>
                </a:solidFill>
              </a:rPr>
              <a:t>Las fuentes en OBS puede ser cualquier aplicación que tengamos acceso, paginas web , aplicaciones, archivos multimedia, etc. Para este ejemplo compartiremos en el </a:t>
            </a:r>
            <a:r>
              <a:rPr lang="es-419" sz="2800" dirty="0" err="1" smtClean="0">
                <a:solidFill>
                  <a:srgbClr val="3A5F7B"/>
                </a:solidFill>
              </a:rPr>
              <a:t>streaming</a:t>
            </a:r>
            <a:r>
              <a:rPr lang="es-419" sz="2800" dirty="0" smtClean="0">
                <a:solidFill>
                  <a:srgbClr val="3A5F7B"/>
                </a:solidFill>
              </a:rPr>
              <a:t> la pagina de Facebook desde OBS.</a:t>
            </a:r>
          </a:p>
          <a:p>
            <a:endParaRPr lang="es-419" sz="4000" dirty="0">
              <a:solidFill>
                <a:srgbClr val="3A5F7B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2401" y="3224914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>
                <a:solidFill>
                  <a:srgbClr val="3A5F7B"/>
                </a:solidFill>
              </a:rPr>
              <a:t>En el área de fuentes </a:t>
            </a:r>
            <a:r>
              <a:rPr lang="es-419" sz="2800" dirty="0" err="1" smtClean="0">
                <a:solidFill>
                  <a:srgbClr val="3A5F7B"/>
                </a:solidFill>
              </a:rPr>
              <a:t>clickeamos</a:t>
            </a:r>
            <a:r>
              <a:rPr lang="es-419" sz="2800" dirty="0" smtClean="0">
                <a:solidFill>
                  <a:srgbClr val="3A5F7B"/>
                </a:solidFill>
              </a:rPr>
              <a:t> en botón “+” y escogemos un tipo de fuente </a:t>
            </a:r>
            <a:endParaRPr lang="es-419" sz="2800" dirty="0">
              <a:solidFill>
                <a:srgbClr val="3A5F7B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590800" y="4381500"/>
            <a:ext cx="3894859" cy="24301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247900"/>
            <a:ext cx="5562600" cy="7571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Emisión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800" y="468724"/>
            <a:ext cx="120681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>
                <a:solidFill>
                  <a:srgbClr val="3A5F7B"/>
                </a:solidFill>
              </a:rPr>
              <a:t>Las fuentes en OBS puede ser cualquier aplicación que tengamos acceso, paginas web , aplicaciones, archivos multimedia, etc. Para este ejemplo compartiremos en el </a:t>
            </a:r>
            <a:r>
              <a:rPr lang="es-419" sz="2800" dirty="0" err="1" smtClean="0">
                <a:solidFill>
                  <a:srgbClr val="3A5F7B"/>
                </a:solidFill>
              </a:rPr>
              <a:t>streaming</a:t>
            </a:r>
            <a:r>
              <a:rPr lang="es-419" sz="2800" dirty="0" smtClean="0">
                <a:solidFill>
                  <a:srgbClr val="3A5F7B"/>
                </a:solidFill>
              </a:rPr>
              <a:t> la pagina de Facebook desde OBS.</a:t>
            </a:r>
          </a:p>
          <a:p>
            <a:endParaRPr lang="es-419" sz="4000" dirty="0">
              <a:solidFill>
                <a:srgbClr val="3A5F7B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2400" y="3224914"/>
            <a:ext cx="4648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>
                <a:solidFill>
                  <a:srgbClr val="3A5F7B"/>
                </a:solidFill>
              </a:rPr>
              <a:t>Nos aparecerá una lista de fuentes, escogemos “Capturar Ventana”, esta opción puede </a:t>
            </a:r>
            <a:r>
              <a:rPr lang="es-419" sz="2800" dirty="0" err="1" smtClean="0">
                <a:solidFill>
                  <a:srgbClr val="3A5F7B"/>
                </a:solidFill>
              </a:rPr>
              <a:t>compatir</a:t>
            </a:r>
            <a:r>
              <a:rPr lang="es-419" sz="2800" dirty="0" smtClean="0">
                <a:solidFill>
                  <a:srgbClr val="3A5F7B"/>
                </a:solidFill>
              </a:rPr>
              <a:t> cualquier aplicación que se este </a:t>
            </a:r>
            <a:r>
              <a:rPr lang="es-419" sz="2800" dirty="0" err="1" smtClean="0">
                <a:solidFill>
                  <a:srgbClr val="3A5F7B"/>
                </a:solidFill>
              </a:rPr>
              <a:t>ajecutando</a:t>
            </a:r>
            <a:r>
              <a:rPr lang="es-419" sz="2800" dirty="0" smtClean="0">
                <a:solidFill>
                  <a:srgbClr val="3A5F7B"/>
                </a:solidFill>
              </a:rPr>
              <a:t> en nuestra maquina, </a:t>
            </a:r>
            <a:r>
              <a:rPr lang="es-419" sz="2800" dirty="0" err="1" smtClean="0">
                <a:solidFill>
                  <a:srgbClr val="3A5F7B"/>
                </a:solidFill>
              </a:rPr>
              <a:t>Webex</a:t>
            </a:r>
            <a:r>
              <a:rPr lang="es-419" sz="2800" dirty="0" smtClean="0">
                <a:solidFill>
                  <a:srgbClr val="3A5F7B"/>
                </a:solidFill>
              </a:rPr>
              <a:t>, Zoom, Navegador, PPT , etc.</a:t>
            </a:r>
          </a:p>
          <a:p>
            <a:endParaRPr lang="es-419" sz="2800" dirty="0">
              <a:solidFill>
                <a:srgbClr val="3A5F7B"/>
              </a:solidFill>
            </a:endParaRPr>
          </a:p>
          <a:p>
            <a:r>
              <a:rPr lang="es-419" sz="2800" dirty="0" smtClean="0">
                <a:solidFill>
                  <a:srgbClr val="3A5F7B"/>
                </a:solidFill>
              </a:rPr>
              <a:t>Es </a:t>
            </a:r>
            <a:r>
              <a:rPr lang="es-419" sz="2800" dirty="0" err="1" smtClean="0">
                <a:solidFill>
                  <a:srgbClr val="3A5F7B"/>
                </a:solidFill>
              </a:rPr>
              <a:t>super</a:t>
            </a:r>
            <a:r>
              <a:rPr lang="es-419" sz="2800" dirty="0" smtClean="0">
                <a:solidFill>
                  <a:srgbClr val="3A5F7B"/>
                </a:solidFill>
              </a:rPr>
              <a:t> </a:t>
            </a:r>
            <a:r>
              <a:rPr lang="es-419" sz="2800" dirty="0" err="1" smtClean="0">
                <a:solidFill>
                  <a:srgbClr val="3A5F7B"/>
                </a:solidFill>
              </a:rPr>
              <a:t>versatil</a:t>
            </a:r>
            <a:endParaRPr lang="es-419" sz="2800" dirty="0">
              <a:solidFill>
                <a:srgbClr val="3A5F7B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819401" y="4762501"/>
            <a:ext cx="4190999" cy="130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307" y="3656118"/>
            <a:ext cx="4876985" cy="475539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2422765" y="2132331"/>
            <a:ext cx="464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>
                <a:solidFill>
                  <a:srgbClr val="3A5F7B"/>
                </a:solidFill>
              </a:rPr>
              <a:t>Le damos un nombre único</a:t>
            </a:r>
            <a:endParaRPr lang="es-419" sz="2800" dirty="0">
              <a:solidFill>
                <a:srgbClr val="3A5F7B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3182601" y="2817953"/>
            <a:ext cx="457199" cy="15012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2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19300"/>
            <a:ext cx="9448800" cy="79941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Emisión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800" y="468724"/>
            <a:ext cx="120681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>
                <a:solidFill>
                  <a:srgbClr val="3A5F7B"/>
                </a:solidFill>
              </a:rPr>
              <a:t>Las fuentes en OBS puede ser cualquier aplicación que tengamos acceso, paginas web , aplicaciones, archivos multimedia, etc. Para este ejemplo compartiremos en el </a:t>
            </a:r>
            <a:r>
              <a:rPr lang="es-419" sz="2800" dirty="0" err="1" smtClean="0">
                <a:solidFill>
                  <a:srgbClr val="3A5F7B"/>
                </a:solidFill>
              </a:rPr>
              <a:t>streaming</a:t>
            </a:r>
            <a:r>
              <a:rPr lang="es-419" sz="2800" dirty="0" smtClean="0">
                <a:solidFill>
                  <a:srgbClr val="3A5F7B"/>
                </a:solidFill>
              </a:rPr>
              <a:t> la pagina de Facebook desde OBS.</a:t>
            </a:r>
          </a:p>
          <a:p>
            <a:endParaRPr lang="es-419" sz="4000" dirty="0">
              <a:solidFill>
                <a:srgbClr val="3A5F7B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2400" y="3224914"/>
            <a:ext cx="4648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>
                <a:solidFill>
                  <a:srgbClr val="3A5F7B"/>
                </a:solidFill>
              </a:rPr>
              <a:t>Escogemos de la lista de ventana la que deseamos compartir en el OBS al </a:t>
            </a:r>
            <a:r>
              <a:rPr lang="es-419" sz="2800" dirty="0" err="1" smtClean="0">
                <a:solidFill>
                  <a:srgbClr val="3A5F7B"/>
                </a:solidFill>
              </a:rPr>
              <a:t>streaming</a:t>
            </a:r>
            <a:r>
              <a:rPr lang="es-419" sz="2800" dirty="0" smtClean="0">
                <a:solidFill>
                  <a:srgbClr val="3A5F7B"/>
                </a:solidFill>
              </a:rPr>
              <a:t>, y aceptamos</a:t>
            </a:r>
            <a:endParaRPr lang="es-419" sz="2800" dirty="0">
              <a:solidFill>
                <a:srgbClr val="3A5F7B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4114800" y="4517576"/>
            <a:ext cx="3733800" cy="29881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554" y="0"/>
            <a:ext cx="10261446" cy="102870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8026554" y="495301"/>
            <a:ext cx="9232746" cy="9144000"/>
            <a:chOff x="0" y="0"/>
            <a:chExt cx="37979546" cy="475694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979545" cy="47569416"/>
            </a:xfrm>
            <a:custGeom>
              <a:avLst/>
              <a:gdLst/>
              <a:ahLst/>
              <a:cxnLst/>
              <a:rect l="l" t="t" r="r" b="b"/>
              <a:pathLst>
                <a:path w="37979545" h="47569416">
                  <a:moveTo>
                    <a:pt x="0" y="0"/>
                  </a:moveTo>
                  <a:lnTo>
                    <a:pt x="0" y="47569416"/>
                  </a:lnTo>
                  <a:lnTo>
                    <a:pt x="37979545" y="47569416"/>
                  </a:lnTo>
                  <a:lnTo>
                    <a:pt x="37979545" y="0"/>
                  </a:lnTo>
                  <a:lnTo>
                    <a:pt x="0" y="0"/>
                  </a:lnTo>
                  <a:close/>
                  <a:moveTo>
                    <a:pt x="37918585" y="47508458"/>
                  </a:moveTo>
                  <a:lnTo>
                    <a:pt x="59690" y="47508458"/>
                  </a:lnTo>
                  <a:lnTo>
                    <a:pt x="59690" y="59690"/>
                  </a:lnTo>
                  <a:lnTo>
                    <a:pt x="37918585" y="59690"/>
                  </a:lnTo>
                  <a:lnTo>
                    <a:pt x="37918585" y="47508458"/>
                  </a:lnTo>
                  <a:close/>
                </a:path>
              </a:pathLst>
            </a:custGeom>
            <a:solidFill>
              <a:srgbClr val="00206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201963" y="2326318"/>
            <a:ext cx="807605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</a:pPr>
            <a:r>
              <a:rPr lang="es-419" sz="5400" dirty="0" smtClean="0">
                <a:solidFill>
                  <a:schemeClr val="bg1"/>
                </a:solidFill>
                <a:latin typeface="Muli Bold Bold"/>
              </a:rPr>
              <a:t>Realizar</a:t>
            </a:r>
            <a:r>
              <a:rPr lang="en-US" sz="8800" dirty="0" smtClean="0">
                <a:solidFill>
                  <a:schemeClr val="bg1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Muli Bold Bold"/>
              </a:rPr>
              <a:t>Streaming </a:t>
            </a:r>
            <a:r>
              <a:rPr lang="en-US" sz="5400" dirty="0" err="1">
                <a:solidFill>
                  <a:schemeClr val="bg1"/>
                </a:solidFill>
                <a:latin typeface="Muli Bold Bold"/>
              </a:rPr>
              <a:t>en</a:t>
            </a:r>
            <a:r>
              <a:rPr lang="en-US" sz="5400" dirty="0">
                <a:solidFill>
                  <a:schemeClr val="bg1"/>
                </a:solidFill>
                <a:latin typeface="Muli Bold Bold"/>
              </a:rPr>
              <a:t> facebook con OBS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34600" y="6474390"/>
            <a:ext cx="6881928" cy="877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7259"/>
              </a:lnSpc>
              <a:defRPr sz="5185">
                <a:solidFill>
                  <a:srgbClr val="3A5F7B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j-lt"/>
              </a:rPr>
              <a:t>Onam Díaz</a:t>
            </a:r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5C92438-B0C2-4D3F-BAA5-A81790E64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4" y="3695700"/>
            <a:ext cx="6578949" cy="1998970"/>
          </a:xfrm>
          <a:prstGeom prst="rect">
            <a:avLst/>
          </a:prstGeom>
        </p:spPr>
      </p:pic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Emisión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638800" y="468724"/>
            <a:ext cx="120681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>
                <a:solidFill>
                  <a:srgbClr val="3A5F7B"/>
                </a:solidFill>
              </a:rPr>
              <a:t>Las fuentes en OBS puede ser cualquier aplicación que tengamos acceso, paginas web , aplicaciones, archivos multimedia, etc. Para este ejemplo compartiremos en el </a:t>
            </a:r>
            <a:r>
              <a:rPr lang="es-419" sz="2800" dirty="0" err="1" smtClean="0">
                <a:solidFill>
                  <a:srgbClr val="3A5F7B"/>
                </a:solidFill>
              </a:rPr>
              <a:t>streaming</a:t>
            </a:r>
            <a:r>
              <a:rPr lang="es-419" sz="2800" dirty="0" smtClean="0">
                <a:solidFill>
                  <a:srgbClr val="3A5F7B"/>
                </a:solidFill>
              </a:rPr>
              <a:t> la pagina de Facebook desde OBS.</a:t>
            </a:r>
          </a:p>
          <a:p>
            <a:endParaRPr lang="es-419" sz="4000" dirty="0">
              <a:solidFill>
                <a:srgbClr val="3A5F7B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2400" y="2012737"/>
            <a:ext cx="6400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>
                <a:solidFill>
                  <a:srgbClr val="3A5F7B"/>
                </a:solidFill>
              </a:rPr>
              <a:t>Tenemos lo que queremos compartir, previamente generamos y pegamos la Clave de Transmisión.</a:t>
            </a:r>
          </a:p>
          <a:p>
            <a:endParaRPr lang="es-419" sz="2800" dirty="0">
              <a:solidFill>
                <a:srgbClr val="3A5F7B"/>
              </a:solidFill>
            </a:endParaRPr>
          </a:p>
          <a:p>
            <a:r>
              <a:rPr lang="es-419" sz="2800" dirty="0" smtClean="0">
                <a:solidFill>
                  <a:srgbClr val="3A5F7B"/>
                </a:solidFill>
              </a:rPr>
              <a:t>Ahora solo falta pasar la vista previa de OBS al área de “Programa” esto con el botón “Transición”</a:t>
            </a:r>
          </a:p>
          <a:p>
            <a:endParaRPr lang="es-419" sz="2800" dirty="0">
              <a:solidFill>
                <a:srgbClr val="3A5F7B"/>
              </a:solidFill>
            </a:endParaRPr>
          </a:p>
          <a:p>
            <a:r>
              <a:rPr lang="es-419" sz="2800" dirty="0" smtClean="0">
                <a:solidFill>
                  <a:srgbClr val="3A5F7B"/>
                </a:solidFill>
              </a:rPr>
              <a:t>Para iniciar a enviar datos a Facebook presionamos el botón “Iniciar Transmisión” </a:t>
            </a:r>
          </a:p>
          <a:p>
            <a:endParaRPr lang="es-419" sz="2800" dirty="0" smtClean="0">
              <a:solidFill>
                <a:srgbClr val="3A5F7B"/>
              </a:solidFill>
            </a:endParaRPr>
          </a:p>
          <a:p>
            <a:r>
              <a:rPr lang="es-419" sz="2800" dirty="0" smtClean="0">
                <a:solidFill>
                  <a:srgbClr val="3A5F7B"/>
                </a:solidFill>
              </a:rPr>
              <a:t>Cuando se esta transmitiendo, habrá un indicador en la pantalla</a:t>
            </a:r>
            <a:endParaRPr lang="es-419" sz="2800" dirty="0">
              <a:solidFill>
                <a:srgbClr val="3A5F7B"/>
              </a:solidFill>
            </a:endParaRPr>
          </a:p>
          <a:p>
            <a:endParaRPr lang="es-419" sz="2800" dirty="0">
              <a:solidFill>
                <a:srgbClr val="3A5F7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012737"/>
            <a:ext cx="7325996" cy="393149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6096000" y="3402955"/>
            <a:ext cx="5687700" cy="9396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32" y="5961545"/>
            <a:ext cx="7312141" cy="3933229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6567055" y="6170669"/>
            <a:ext cx="6996545" cy="27066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7728601"/>
            <a:ext cx="5607627" cy="2297398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>
            <a:off x="4014354" y="7545811"/>
            <a:ext cx="1744807" cy="20934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9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7382" y="4578797"/>
            <a:ext cx="1439323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9"/>
              </a:lnSpc>
            </a:pPr>
            <a:r>
              <a:rPr lang="es-419" sz="7800" dirty="0" smtClean="0">
                <a:solidFill>
                  <a:srgbClr val="EBC234"/>
                </a:solidFill>
                <a:latin typeface="Halant Medium Bold"/>
              </a:rPr>
              <a:t>Configurando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</a:t>
            </a:r>
            <a:r>
              <a:rPr lang="en-US" sz="7800" dirty="0" err="1" smtClean="0">
                <a:solidFill>
                  <a:srgbClr val="EBC234"/>
                </a:solidFill>
                <a:latin typeface="Halant Medium Bold"/>
              </a:rPr>
              <a:t>En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Vivo </a:t>
            </a:r>
            <a:r>
              <a:rPr lang="en-US" sz="7800" dirty="0" err="1" smtClean="0">
                <a:solidFill>
                  <a:srgbClr val="EBC234"/>
                </a:solidFill>
                <a:latin typeface="Halant Medium Bold"/>
              </a:rPr>
              <a:t>desde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Facebook Producer</a:t>
            </a:r>
            <a:endParaRPr lang="en-US" sz="7800" dirty="0">
              <a:solidFill>
                <a:srgbClr val="EBC234"/>
              </a:solidFill>
              <a:latin typeface="Halant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2014832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3" y="2484084"/>
            <a:ext cx="14658975" cy="7239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Emisión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5582" y="1390383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con Facebook Live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17533" y="331319"/>
            <a:ext cx="9215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dirty="0" smtClean="0">
                <a:solidFill>
                  <a:srgbClr val="3A5F7B"/>
                </a:solidFill>
              </a:rPr>
              <a:t>Escogemos cuando realizaremos la transmisión, puedes programarla como un evento.</a:t>
            </a:r>
            <a:endParaRPr lang="es-419" sz="4000" dirty="0">
              <a:solidFill>
                <a:srgbClr val="3A5F7B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3886200" y="1386598"/>
            <a:ext cx="2438400" cy="29187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783065" y="4021387"/>
            <a:ext cx="92153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3A5F7B"/>
                </a:solidFill>
              </a:rPr>
              <a:t>Donde se compartirá</a:t>
            </a:r>
          </a:p>
          <a:p>
            <a:endParaRPr lang="es-419" sz="2000" dirty="0" smtClean="0">
              <a:solidFill>
                <a:srgbClr val="3A5F7B"/>
              </a:solidFill>
            </a:endParaRPr>
          </a:p>
          <a:p>
            <a:r>
              <a:rPr lang="es-419" sz="2000" dirty="0" smtClean="0">
                <a:solidFill>
                  <a:srgbClr val="3A5F7B"/>
                </a:solidFill>
              </a:rPr>
              <a:t>Quienes podrán verlo:  por defecto “Público”</a:t>
            </a:r>
          </a:p>
          <a:p>
            <a:endParaRPr lang="es-419" sz="2000" dirty="0" smtClean="0">
              <a:solidFill>
                <a:srgbClr val="3A5F7B"/>
              </a:solidFill>
            </a:endParaRPr>
          </a:p>
          <a:p>
            <a:r>
              <a:rPr lang="es-419" sz="2000" dirty="0">
                <a:solidFill>
                  <a:srgbClr val="3A5F7B"/>
                </a:solidFill>
              </a:rPr>
              <a:t>Le asignamos un titulo</a:t>
            </a:r>
          </a:p>
          <a:p>
            <a:endParaRPr lang="es-419" sz="2000" dirty="0">
              <a:solidFill>
                <a:srgbClr val="3A5F7B"/>
              </a:solidFill>
            </a:endParaRPr>
          </a:p>
          <a:p>
            <a:r>
              <a:rPr lang="es-419" sz="2000" dirty="0" smtClean="0">
                <a:solidFill>
                  <a:srgbClr val="3A5F7B"/>
                </a:solidFill>
              </a:rPr>
              <a:t>Una descripción clara</a:t>
            </a:r>
          </a:p>
          <a:p>
            <a:endParaRPr lang="es-419" sz="2000" dirty="0" smtClean="0">
              <a:solidFill>
                <a:srgbClr val="3A5F7B"/>
              </a:solidFill>
            </a:endParaRPr>
          </a:p>
          <a:p>
            <a:r>
              <a:rPr lang="es-419" sz="2000" dirty="0" err="1" smtClean="0">
                <a:solidFill>
                  <a:srgbClr val="3A5F7B"/>
                </a:solidFill>
              </a:rPr>
              <a:t>Boton</a:t>
            </a:r>
            <a:r>
              <a:rPr lang="es-419" sz="2000" dirty="0" smtClean="0">
                <a:solidFill>
                  <a:srgbClr val="3A5F7B"/>
                </a:solidFill>
              </a:rPr>
              <a:t> “</a:t>
            </a:r>
            <a:r>
              <a:rPr lang="es-419" sz="2000" dirty="0" err="1" smtClean="0">
                <a:solidFill>
                  <a:srgbClr val="3A5F7B"/>
                </a:solidFill>
              </a:rPr>
              <a:t>Tranmitir</a:t>
            </a:r>
            <a:r>
              <a:rPr lang="es-419" sz="2000" dirty="0" smtClean="0">
                <a:solidFill>
                  <a:srgbClr val="3A5F7B"/>
                </a:solidFill>
              </a:rPr>
              <a:t>”  se  activa cuando se reciba la transmisión por la  clave</a:t>
            </a:r>
          </a:p>
          <a:p>
            <a:endParaRPr lang="es-419" sz="2000" dirty="0">
              <a:solidFill>
                <a:srgbClr val="3A5F7B"/>
              </a:solidFill>
            </a:endParaRPr>
          </a:p>
          <a:p>
            <a:r>
              <a:rPr lang="es-419" sz="2000" dirty="0">
                <a:solidFill>
                  <a:srgbClr val="3A5F7B"/>
                </a:solidFill>
              </a:rPr>
              <a:t>Es una vista previa de lo que estemos enviando desde OBS</a:t>
            </a:r>
          </a:p>
          <a:p>
            <a:endParaRPr lang="es-419" sz="2000" dirty="0" smtClean="0">
              <a:solidFill>
                <a:srgbClr val="3A5F7B"/>
              </a:solidFill>
            </a:endParaRPr>
          </a:p>
          <a:p>
            <a:endParaRPr lang="es-419" sz="4000" dirty="0">
              <a:solidFill>
                <a:srgbClr val="3A5F7B"/>
              </a:solidFill>
            </a:endParaRPr>
          </a:p>
          <a:p>
            <a:endParaRPr lang="es-419" sz="4000" dirty="0">
              <a:solidFill>
                <a:srgbClr val="3A5F7B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697341" y="4305300"/>
            <a:ext cx="4085723" cy="25780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2920239" y="5612774"/>
            <a:ext cx="2718562" cy="19563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2139150" y="5143500"/>
            <a:ext cx="3423011" cy="228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649" y="7881463"/>
            <a:ext cx="3052197" cy="1841621"/>
          </a:xfrm>
          <a:prstGeom prst="rect">
            <a:avLst/>
          </a:prstGeom>
        </p:spPr>
      </p:pic>
      <p:cxnSp>
        <p:nvCxnSpPr>
          <p:cNvPr id="33" name="Conector recto de flecha 32"/>
          <p:cNvCxnSpPr/>
          <p:nvPr/>
        </p:nvCxnSpPr>
        <p:spPr>
          <a:xfrm>
            <a:off x="12167105" y="7429500"/>
            <a:ext cx="482095" cy="4519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>
            <a:off x="2920240" y="6219400"/>
            <a:ext cx="2421016" cy="21910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4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Emisión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5582" y="1390383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con Facebook Live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2" y="3162300"/>
            <a:ext cx="13173539" cy="64674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783066" y="574775"/>
            <a:ext cx="11280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dirty="0" smtClean="0">
                <a:solidFill>
                  <a:srgbClr val="3A5F7B"/>
                </a:solidFill>
              </a:rPr>
              <a:t>Cuando la vista previa tiene contenido de video, se activa el botón transmitir, no es hasta cuando lo presionemos que estaremos transmitiendo el  en vivo</a:t>
            </a:r>
            <a:endParaRPr lang="es-419" sz="4000" dirty="0">
              <a:solidFill>
                <a:srgbClr val="3A5F7B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9906000" y="2628900"/>
            <a:ext cx="1981200" cy="533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2167634" y="1734067"/>
            <a:ext cx="3242566" cy="71432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039" y="8267700"/>
            <a:ext cx="2152650" cy="1219200"/>
          </a:xfrm>
          <a:prstGeom prst="rect">
            <a:avLst/>
          </a:prstGeom>
        </p:spPr>
      </p:pic>
      <p:pic>
        <p:nvPicPr>
          <p:cNvPr id="25" name="Imagen 2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1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76250" y="-438150"/>
            <a:ext cx="8308213" cy="11125200"/>
            <a:chOff x="0" y="0"/>
            <a:chExt cx="32256805" cy="431938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56806" cy="43193813"/>
            </a:xfrm>
            <a:custGeom>
              <a:avLst/>
              <a:gdLst/>
              <a:ahLst/>
              <a:cxnLst/>
              <a:rect l="l" t="t" r="r" b="b"/>
              <a:pathLst>
                <a:path w="32256806" h="43193813">
                  <a:moveTo>
                    <a:pt x="0" y="0"/>
                  </a:moveTo>
                  <a:lnTo>
                    <a:pt x="0" y="43193813"/>
                  </a:lnTo>
                  <a:lnTo>
                    <a:pt x="32256806" y="43193813"/>
                  </a:lnTo>
                  <a:lnTo>
                    <a:pt x="32256806" y="0"/>
                  </a:lnTo>
                  <a:lnTo>
                    <a:pt x="0" y="0"/>
                  </a:lnTo>
                  <a:close/>
                  <a:moveTo>
                    <a:pt x="32195846" y="43132852"/>
                  </a:moveTo>
                  <a:lnTo>
                    <a:pt x="59690" y="43132852"/>
                  </a:lnTo>
                  <a:lnTo>
                    <a:pt x="59690" y="59690"/>
                  </a:lnTo>
                  <a:lnTo>
                    <a:pt x="32195846" y="59690"/>
                  </a:lnTo>
                  <a:lnTo>
                    <a:pt x="32195846" y="43132852"/>
                  </a:lnTo>
                  <a:close/>
                </a:path>
              </a:pathLst>
            </a:custGeom>
            <a:solidFill>
              <a:srgbClr val="E4A11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09600" y="4066908"/>
            <a:ext cx="6217782" cy="4411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39"/>
              </a:lnSpc>
            </a:pPr>
            <a:r>
              <a:rPr lang="en-US" sz="7199" dirty="0" err="1" smtClean="0">
                <a:solidFill>
                  <a:srgbClr val="1C1A63"/>
                </a:solidFill>
                <a:latin typeface="Muli Bold Bold"/>
              </a:rPr>
              <a:t>Revisemos</a:t>
            </a:r>
            <a:r>
              <a:rPr lang="en-US" sz="7199" dirty="0" smtClean="0">
                <a:solidFill>
                  <a:srgbClr val="1C1A63"/>
                </a:solidFill>
                <a:latin typeface="Muli Bold Bold"/>
              </a:rPr>
              <a:t> antes de </a:t>
            </a:r>
            <a:r>
              <a:rPr lang="en-US" sz="7199" dirty="0" err="1" smtClean="0">
                <a:solidFill>
                  <a:srgbClr val="1C1A63"/>
                </a:solidFill>
                <a:latin typeface="Muli Bold Bold"/>
              </a:rPr>
              <a:t>trasmitir</a:t>
            </a:r>
            <a:endParaRPr lang="en-US" sz="7199" dirty="0" smtClean="0">
              <a:solidFill>
                <a:srgbClr val="1C1A63"/>
              </a:solidFill>
              <a:latin typeface="Muli Bold Bold"/>
            </a:endParaRPr>
          </a:p>
          <a:p>
            <a:pPr>
              <a:lnSpc>
                <a:spcPts val="8639"/>
              </a:lnSpc>
            </a:pPr>
            <a:endParaRPr lang="en-US" sz="7199" dirty="0">
              <a:solidFill>
                <a:srgbClr val="1C1A63"/>
              </a:solidFill>
              <a:latin typeface="Muli Bold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824861" y="701271"/>
            <a:ext cx="8293950" cy="507648"/>
            <a:chOff x="0" y="-43296"/>
            <a:chExt cx="11058600" cy="676864"/>
          </a:xfrm>
        </p:grpSpPr>
        <p:sp>
          <p:nvSpPr>
            <p:cNvPr id="6" name="TextBox 6"/>
            <p:cNvSpPr txBox="1"/>
            <p:nvPr/>
          </p:nvSpPr>
          <p:spPr>
            <a:xfrm>
              <a:off x="0" y="9525"/>
              <a:ext cx="1171860" cy="624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839"/>
                </a:lnSpc>
              </a:pPr>
              <a:r>
                <a:rPr lang="en-US" sz="3199" u="sng">
                  <a:solidFill>
                    <a:srgbClr val="1C1A63"/>
                  </a:solidFill>
                  <a:latin typeface="Muli Bold Bold"/>
                </a:rPr>
                <a:t>no.1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43119" y="-43296"/>
              <a:ext cx="951548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Creamos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el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en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vivo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en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Facebook Live</a:t>
              </a:r>
              <a:endParaRPr lang="en-US" sz="2100" spc="-21" dirty="0">
                <a:solidFill>
                  <a:srgbClr val="000000"/>
                </a:solidFill>
                <a:latin typeface="Roboto Mono Regular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527229" y="3113557"/>
            <a:ext cx="8273168" cy="820738"/>
            <a:chOff x="0" y="-22801"/>
            <a:chExt cx="11030890" cy="1094317"/>
          </a:xfrm>
        </p:grpSpPr>
        <p:sp>
          <p:nvSpPr>
            <p:cNvPr id="9" name="TextBox 9"/>
            <p:cNvSpPr txBox="1"/>
            <p:nvPr/>
          </p:nvSpPr>
          <p:spPr>
            <a:xfrm>
              <a:off x="0" y="9525"/>
              <a:ext cx="1171860" cy="624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839"/>
                </a:lnSpc>
              </a:pPr>
              <a:r>
                <a:rPr lang="en-US" sz="3199" u="sng">
                  <a:solidFill>
                    <a:srgbClr val="1C1A63"/>
                  </a:solidFill>
                  <a:latin typeface="Muli Bold Bold"/>
                </a:rPr>
                <a:t>no.2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515409" y="-22801"/>
              <a:ext cx="9515481" cy="1094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Tenemos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el OBS con la clave de transmission </a:t>
              </a:r>
            </a:p>
            <a:p>
              <a:pPr>
                <a:lnSpc>
                  <a:spcPts val="3150"/>
                </a:lnSpc>
              </a:pP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Y la Fuente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configurada</a:t>
              </a:r>
              <a:endParaRPr lang="en-US" sz="2100" spc="-21" dirty="0">
                <a:solidFill>
                  <a:srgbClr val="000000"/>
                </a:solidFill>
                <a:latin typeface="Roboto Mono Regular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548915" y="5838933"/>
            <a:ext cx="8434439" cy="820738"/>
            <a:chOff x="0" y="-57151"/>
            <a:chExt cx="11245918" cy="109431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525"/>
              <a:ext cx="1171860" cy="624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839"/>
                </a:lnSpc>
              </a:pPr>
              <a:r>
                <a:rPr lang="en-US" sz="3199" u="sng">
                  <a:solidFill>
                    <a:srgbClr val="1C1A63"/>
                  </a:solidFill>
                  <a:latin typeface="Muli Bold Bold"/>
                </a:rPr>
                <a:t>no.3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30437" y="-57151"/>
              <a:ext cx="9515481" cy="1094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Valor y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seguridad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para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hablar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en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public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como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en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el canto del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himno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en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la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escuela</a:t>
              </a:r>
              <a:endParaRPr lang="en-US" sz="2100" spc="-21" dirty="0">
                <a:solidFill>
                  <a:srgbClr val="000000"/>
                </a:solidFill>
                <a:latin typeface="Roboto Mono Regular"/>
              </a:endParaRPr>
            </a:p>
          </p:txBody>
        </p:sp>
      </p:grpSp>
      <p:pic>
        <p:nvPicPr>
          <p:cNvPr id="1026" name="Picture 2" descr="Icono Ok Gratis de Super Flat Remix V1.08 Emble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0" y="1338027"/>
            <a:ext cx="1527175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cono Ok Gratis de Super Flat Remix V1.08 Emble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796" y="4103531"/>
            <a:ext cx="1527175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cono Ok Gratis de Super Flat Remix V1.08 Emble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237" y="6867898"/>
            <a:ext cx="1527175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1"/>
          <p:cNvGrpSpPr/>
          <p:nvPr/>
        </p:nvGrpSpPr>
        <p:grpSpPr>
          <a:xfrm>
            <a:off x="8684372" y="8603300"/>
            <a:ext cx="8434439" cy="1231106"/>
            <a:chOff x="0" y="-57151"/>
            <a:chExt cx="11245918" cy="1641476"/>
          </a:xfrm>
        </p:grpSpPr>
        <p:sp>
          <p:nvSpPr>
            <p:cNvPr id="18" name="TextBox 12"/>
            <p:cNvSpPr txBox="1"/>
            <p:nvPr/>
          </p:nvSpPr>
          <p:spPr>
            <a:xfrm>
              <a:off x="0" y="9525"/>
              <a:ext cx="1171860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839"/>
                </a:lnSpc>
              </a:pPr>
              <a:r>
                <a:rPr lang="en-US" sz="3199" u="sng" dirty="0" smtClean="0">
                  <a:solidFill>
                    <a:srgbClr val="1C1A63"/>
                  </a:solidFill>
                  <a:latin typeface="Muli Bold Bold"/>
                </a:rPr>
                <a:t>no.4</a:t>
              </a:r>
              <a:endParaRPr lang="en-US" sz="3199" u="sng" dirty="0">
                <a:solidFill>
                  <a:srgbClr val="1C1A63"/>
                </a:solidFill>
                <a:latin typeface="Muli Bold Bold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1730437" y="-57151"/>
              <a:ext cx="9515481" cy="16414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Ahora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al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boton</a:t>
              </a:r>
              <a:r>
                <a:rPr lang="en-US" sz="2100" spc="-21" dirty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“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Iniciar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Transmisión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”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en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OBS y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cuando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se active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en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boton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“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Transmitir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”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en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Facebook Live</a:t>
              </a:r>
              <a:endParaRPr lang="en-US" sz="2100" spc="-21" dirty="0">
                <a:solidFill>
                  <a:srgbClr val="000000"/>
                </a:solidFill>
                <a:latin typeface="Roboto Mono Regular"/>
              </a:endParaRPr>
            </a:p>
          </p:txBody>
        </p:sp>
      </p:grpSp>
      <p:pic>
        <p:nvPicPr>
          <p:cNvPr id="20" name="Imagen 1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097520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7382" y="4578797"/>
            <a:ext cx="14393237" cy="116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9"/>
              </a:lnSpc>
            </a:pPr>
            <a:r>
              <a:rPr lang="es-419" sz="7800" dirty="0" smtClean="0">
                <a:solidFill>
                  <a:srgbClr val="EBC234"/>
                </a:solidFill>
                <a:latin typeface="Halant Medium Bold"/>
              </a:rPr>
              <a:t>Estamos al aire!</a:t>
            </a:r>
            <a:endParaRPr lang="en-US" sz="7800" dirty="0">
              <a:solidFill>
                <a:srgbClr val="EBC234"/>
              </a:solidFill>
              <a:latin typeface="Halant Medium Bold"/>
            </a:endParaRPr>
          </a:p>
        </p:txBody>
      </p:sp>
      <p:sp>
        <p:nvSpPr>
          <p:cNvPr id="3" name="AutoShape 4" descr="En Palabra Y El Micrófono Del Aire Stock de ilustració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926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En</a:t>
            </a:r>
            <a:r>
              <a:rPr lang="en-US" sz="7999" dirty="0" smtClean="0">
                <a:solidFill>
                  <a:srgbClr val="1C1A63"/>
                </a:solidFill>
                <a:latin typeface="Aileron Heavy"/>
              </a:rPr>
              <a:t> Vivo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5582" y="1390383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con Facebook Live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90148"/>
            <a:ext cx="10312452" cy="498368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783066" y="574775"/>
            <a:ext cx="1128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dirty="0" smtClean="0">
                <a:solidFill>
                  <a:srgbClr val="3A5F7B"/>
                </a:solidFill>
              </a:rPr>
              <a:t>Así se va a ver Facebook Live Producer</a:t>
            </a:r>
            <a:endParaRPr lang="es-419" sz="4000" dirty="0">
              <a:solidFill>
                <a:srgbClr val="3A5F7B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5582" y="2680855"/>
            <a:ext cx="3286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3A5F7B"/>
                </a:solidFill>
              </a:rPr>
              <a:t>Indicador de estado</a:t>
            </a:r>
            <a:endParaRPr lang="es-419" sz="3200" dirty="0">
              <a:solidFill>
                <a:srgbClr val="3A5F7B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39437" y="6469561"/>
            <a:ext cx="3286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3A5F7B"/>
                </a:solidFill>
              </a:rPr>
              <a:t>Botón para finalizar transmisión. Antes de detener OBS debes detenerlo en </a:t>
            </a:r>
            <a:r>
              <a:rPr lang="es-419" sz="3200" dirty="0" err="1" smtClean="0">
                <a:solidFill>
                  <a:srgbClr val="3A5F7B"/>
                </a:solidFill>
              </a:rPr>
              <a:t>facebook</a:t>
            </a:r>
            <a:endParaRPr lang="es-419" sz="3200" dirty="0">
              <a:solidFill>
                <a:srgbClr val="3A5F7B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1734800" y="7797518"/>
            <a:ext cx="3286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3A5F7B"/>
                </a:solidFill>
              </a:rPr>
              <a:t>Vista previa de la transmisión.</a:t>
            </a:r>
            <a:endParaRPr lang="es-419" sz="3200" dirty="0">
              <a:solidFill>
                <a:srgbClr val="3A5F7B"/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2362200" y="2476500"/>
            <a:ext cx="32004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3962400" y="7048500"/>
            <a:ext cx="259080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14662195" y="7048500"/>
            <a:ext cx="501605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98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En</a:t>
            </a:r>
            <a:r>
              <a:rPr lang="en-US" sz="7999" dirty="0" smtClean="0">
                <a:solidFill>
                  <a:srgbClr val="1C1A63"/>
                </a:solidFill>
                <a:latin typeface="Aileron Heavy"/>
              </a:rPr>
              <a:t> Vivo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5582" y="1390383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con Facebook Live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45294"/>
            <a:ext cx="7848600" cy="70881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05600" y="575611"/>
            <a:ext cx="1128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dirty="0" smtClean="0">
                <a:solidFill>
                  <a:srgbClr val="3A5F7B"/>
                </a:solidFill>
              </a:rPr>
              <a:t>Así se va a ver Facebook</a:t>
            </a:r>
            <a:endParaRPr lang="es-419" sz="4000" dirty="0">
              <a:solidFill>
                <a:srgbClr val="3A5F7B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5582" y="2680855"/>
            <a:ext cx="3286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3A5F7B"/>
                </a:solidFill>
              </a:rPr>
              <a:t>Indicador de estado del video</a:t>
            </a:r>
            <a:endParaRPr lang="es-419" sz="3200" dirty="0">
              <a:solidFill>
                <a:srgbClr val="3A5F7B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038600" y="3467100"/>
            <a:ext cx="26670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5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7382" y="4578797"/>
            <a:ext cx="14393237" cy="116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9"/>
              </a:lnSpc>
            </a:pPr>
            <a:r>
              <a:rPr lang="es-419" sz="7800" dirty="0" smtClean="0">
                <a:solidFill>
                  <a:srgbClr val="EBC234"/>
                </a:solidFill>
                <a:latin typeface="Halant Medium Bold"/>
              </a:rPr>
              <a:t>Finalizando transmisión</a:t>
            </a:r>
            <a:endParaRPr lang="en-US" sz="7800" dirty="0">
              <a:solidFill>
                <a:srgbClr val="EBC234"/>
              </a:solidFill>
              <a:latin typeface="Halant Medium Bold"/>
            </a:endParaRPr>
          </a:p>
        </p:txBody>
      </p:sp>
      <p:sp>
        <p:nvSpPr>
          <p:cNvPr id="3" name="AutoShape 4" descr="En Palabra Y El Micrófono Del Aire Stock de ilustració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9809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En</a:t>
            </a:r>
            <a:r>
              <a:rPr lang="en-US" sz="7999" dirty="0" smtClean="0">
                <a:solidFill>
                  <a:srgbClr val="1C1A63"/>
                </a:solidFill>
                <a:latin typeface="Aileron Heavy"/>
              </a:rPr>
              <a:t> Vivo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5582" y="1390383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con Facebook Live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876300"/>
            <a:ext cx="9144000" cy="441901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5582" y="2680855"/>
            <a:ext cx="3286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3A5F7B"/>
                </a:solidFill>
              </a:rPr>
              <a:t>Detenemos la transmisión en Facebook</a:t>
            </a:r>
            <a:endParaRPr lang="es-419" sz="3200" dirty="0">
              <a:solidFill>
                <a:srgbClr val="3A5F7B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667000" y="4000500"/>
            <a:ext cx="47244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06" y="5773005"/>
            <a:ext cx="5575194" cy="181338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1811000" y="7353300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3A5F7B"/>
                </a:solidFill>
              </a:rPr>
              <a:t>Facebook  te pedirá confirmación antes de detenerlo.</a:t>
            </a:r>
            <a:endParaRPr lang="es-419" sz="3200" dirty="0">
              <a:solidFill>
                <a:srgbClr val="3A5F7B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7696200" y="6134100"/>
            <a:ext cx="3962400" cy="20040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4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15178402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9"/>
              </a:lnSpc>
            </a:pPr>
            <a:r>
              <a:rPr lang="en-US" sz="7199" dirty="0" smtClean="0">
                <a:solidFill>
                  <a:schemeClr val="bg1"/>
                </a:solidFill>
                <a:latin typeface="Muli Bold Bold"/>
              </a:rPr>
              <a:t>Prerequisitos</a:t>
            </a:r>
            <a:endParaRPr lang="en-US" sz="7199" dirty="0">
              <a:solidFill>
                <a:schemeClr val="bg1"/>
              </a:solidFill>
              <a:latin typeface="Muli Bold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08167" y="2823653"/>
            <a:ext cx="5372100" cy="1531999"/>
            <a:chOff x="0" y="9525"/>
            <a:chExt cx="6422370" cy="2042666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5537201" cy="6497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Descargar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OBS</a:t>
              </a:r>
              <a:endParaRPr lang="en-US" sz="3199" u="sng" dirty="0">
                <a:solidFill>
                  <a:srgbClr val="FFFFFF"/>
                </a:solidFill>
                <a:latin typeface="Muli Bold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06177"/>
              <a:ext cx="6422370" cy="1046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-21" dirty="0">
                  <a:solidFill>
                    <a:srgbClr val="FFFFFF"/>
                  </a:solidFill>
                  <a:latin typeface="Roboto Mono Regular"/>
                </a:rPr>
                <a:t>https://obsproject.com/download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40041" y="2753836"/>
            <a:ext cx="6023264" cy="3203632"/>
            <a:chOff x="0" y="9525"/>
            <a:chExt cx="6942853" cy="2772130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6942853" cy="12995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Contar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con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una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cuenta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de Facebook</a:t>
              </a:r>
              <a:endParaRPr lang="en-US" sz="3199" u="sng" dirty="0">
                <a:solidFill>
                  <a:srgbClr val="FFFFFF"/>
                </a:solidFill>
                <a:latin typeface="Muli Bold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06177"/>
              <a:ext cx="6422370" cy="1775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-21" dirty="0" err="1" smtClean="0">
                  <a:solidFill>
                    <a:srgbClr val="FFFFFF"/>
                  </a:solidFill>
                  <a:latin typeface="Roboto Mono Regular"/>
                </a:rPr>
                <a:t>Utilizaremos</a:t>
              </a:r>
              <a:r>
                <a:rPr lang="en-US" sz="2100" spc="-21" dirty="0" smtClean="0">
                  <a:solidFill>
                    <a:srgbClr val="FFFFFF"/>
                  </a:solidFill>
                  <a:latin typeface="Roboto Mono Regular"/>
                </a:rPr>
                <a:t> la </a:t>
              </a:r>
              <a:r>
                <a:rPr lang="en-US" sz="2100" spc="-21" dirty="0" err="1" smtClean="0">
                  <a:solidFill>
                    <a:srgbClr val="FFFFFF"/>
                  </a:solidFill>
                  <a:latin typeface="Roboto Mono Regular"/>
                </a:rPr>
                <a:t>cuenta</a:t>
              </a:r>
              <a:r>
                <a:rPr lang="en-US" sz="2100" spc="-21" dirty="0" smtClean="0">
                  <a:solidFill>
                    <a:srgbClr val="FFFFFF"/>
                  </a:solidFill>
                  <a:latin typeface="Roboto Mono Regular"/>
                </a:rPr>
                <a:t>:</a:t>
              </a:r>
            </a:p>
            <a:p>
              <a:pPr>
                <a:lnSpc>
                  <a:spcPts val="3150"/>
                </a:lnSpc>
              </a:pPr>
              <a:endParaRPr lang="en-US" sz="2100" spc="-21" dirty="0">
                <a:solidFill>
                  <a:srgbClr val="FFFFFF"/>
                </a:solidFill>
                <a:latin typeface="Roboto Mono Regular"/>
              </a:endParaRPr>
            </a:p>
            <a:p>
              <a:pPr>
                <a:lnSpc>
                  <a:spcPts val="3150"/>
                </a:lnSpc>
              </a:pPr>
              <a:r>
                <a:rPr lang="es-419" sz="3200" b="1" dirty="0">
                  <a:solidFill>
                    <a:schemeClr val="bg1"/>
                  </a:solidFill>
                </a:rPr>
                <a:t>https://www.facebook.com/owasp.panama.city.chapter</a:t>
              </a:r>
              <a:r>
                <a:rPr lang="en-US" sz="2800" b="1" spc="-21" dirty="0" smtClean="0">
                  <a:solidFill>
                    <a:schemeClr val="bg1"/>
                  </a:solidFill>
                  <a:latin typeface="Roboto Mono Regular"/>
                </a:rPr>
                <a:t> </a:t>
              </a:r>
            </a:p>
            <a:p>
              <a:pPr>
                <a:lnSpc>
                  <a:spcPts val="3150"/>
                </a:lnSpc>
              </a:pPr>
              <a:endParaRPr lang="en-US" sz="2100" spc="-21" dirty="0" smtClean="0">
                <a:solidFill>
                  <a:srgbClr val="FFFFFF"/>
                </a:solidFill>
                <a:latin typeface="Roboto Mono Regular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502152" y="2753836"/>
            <a:ext cx="4816777" cy="1978597"/>
            <a:chOff x="0" y="9524"/>
            <a:chExt cx="6422370" cy="263812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524"/>
              <a:ext cx="4644370" cy="19492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Contar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con al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menos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10 Mbps de internet </a:t>
              </a:r>
              <a:endParaRPr lang="en-US" sz="3199" u="sng" dirty="0">
                <a:solidFill>
                  <a:srgbClr val="FFFFFF"/>
                </a:solidFill>
                <a:latin typeface="Muli Bold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06178"/>
              <a:ext cx="6422370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endParaRPr lang="en-US" sz="2100" spc="-21" dirty="0" smtClean="0">
                <a:solidFill>
                  <a:srgbClr val="FFFFFF"/>
                </a:solidFill>
                <a:latin typeface="Roboto Mono Regular"/>
              </a:endParaRPr>
            </a:p>
            <a:p>
              <a:pPr>
                <a:lnSpc>
                  <a:spcPts val="3150"/>
                </a:lnSpc>
              </a:pPr>
              <a:endParaRPr lang="en-US" sz="2100" spc="-21" dirty="0">
                <a:solidFill>
                  <a:srgbClr val="FFFFFF"/>
                </a:solidFill>
                <a:latin typeface="Roboto Mono Regular"/>
              </a:endParaRPr>
            </a:p>
            <a:p>
              <a:pPr>
                <a:lnSpc>
                  <a:spcPts val="3150"/>
                </a:lnSpc>
              </a:pPr>
              <a:endParaRPr lang="en-US" sz="2100" spc="-21" dirty="0">
                <a:solidFill>
                  <a:srgbClr val="FFFFFF"/>
                </a:solidFill>
                <a:latin typeface="Roboto Mono Regular"/>
              </a:endParaRP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1086884" y="6591300"/>
            <a:ext cx="4816777" cy="1978597"/>
            <a:chOff x="0" y="9524"/>
            <a:chExt cx="6422370" cy="2638128"/>
          </a:xfrm>
        </p:grpSpPr>
        <p:sp>
          <p:nvSpPr>
            <p:cNvPr id="14" name="TextBox 10"/>
            <p:cNvSpPr txBox="1"/>
            <p:nvPr/>
          </p:nvSpPr>
          <p:spPr>
            <a:xfrm>
              <a:off x="0" y="9524"/>
              <a:ext cx="4644370" cy="19492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Camara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(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Preferible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HD) ,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Microfono</a:t>
              </a:r>
              <a:endParaRPr lang="en-US" sz="3199" u="sng" dirty="0">
                <a:solidFill>
                  <a:srgbClr val="FFFFFF"/>
                </a:solidFill>
                <a:latin typeface="Muli Bold Bold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0" y="1006178"/>
              <a:ext cx="6422370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endParaRPr lang="en-US" sz="2100" spc="-21" dirty="0" smtClean="0">
                <a:solidFill>
                  <a:srgbClr val="FFFFFF"/>
                </a:solidFill>
                <a:latin typeface="Roboto Mono Regular"/>
              </a:endParaRPr>
            </a:p>
            <a:p>
              <a:pPr>
                <a:lnSpc>
                  <a:spcPts val="3150"/>
                </a:lnSpc>
              </a:pPr>
              <a:endParaRPr lang="en-US" sz="2100" spc="-21" dirty="0">
                <a:solidFill>
                  <a:srgbClr val="FFFFFF"/>
                </a:solidFill>
                <a:latin typeface="Roboto Mono Regular"/>
              </a:endParaRPr>
            </a:p>
            <a:p>
              <a:pPr>
                <a:lnSpc>
                  <a:spcPts val="3150"/>
                </a:lnSpc>
              </a:pPr>
              <a:endParaRPr lang="en-US" sz="2100" spc="-21" dirty="0">
                <a:solidFill>
                  <a:srgbClr val="FFFFFF"/>
                </a:solidFill>
                <a:latin typeface="Roboto Mono Regular"/>
              </a:endParaRPr>
            </a:p>
          </p:txBody>
        </p:sp>
      </p:grpSp>
      <p:grpSp>
        <p:nvGrpSpPr>
          <p:cNvPr id="16" name="Group 9"/>
          <p:cNvGrpSpPr/>
          <p:nvPr/>
        </p:nvGrpSpPr>
        <p:grpSpPr>
          <a:xfrm>
            <a:off x="7194984" y="6594764"/>
            <a:ext cx="9797616" cy="1978597"/>
            <a:chOff x="0" y="9524"/>
            <a:chExt cx="6422370" cy="2638128"/>
          </a:xfrm>
        </p:grpSpPr>
        <p:sp>
          <p:nvSpPr>
            <p:cNvPr id="17" name="TextBox 10"/>
            <p:cNvSpPr txBox="1"/>
            <p:nvPr/>
          </p:nvSpPr>
          <p:spPr>
            <a:xfrm>
              <a:off x="0" y="9524"/>
              <a:ext cx="4644370" cy="19492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839"/>
                </a:lnSpc>
              </a:pP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Tener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un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minutograma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de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los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que se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vaya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a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transmitor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o al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menos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repasar</a:t>
              </a:r>
              <a:r>
                <a:rPr lang="en-US" sz="3199" u="sng" dirty="0">
                  <a:solidFill>
                    <a:srgbClr val="FFFFFF"/>
                  </a:solidFill>
                  <a:latin typeface="Muli Bold Bold"/>
                </a:rPr>
                <a:t> 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y no improviser </a:t>
              </a:r>
              <a:r>
                <a:rPr lang="en-US" sz="3199" u="sng" dirty="0" err="1" smtClean="0">
                  <a:solidFill>
                    <a:srgbClr val="FFFFFF"/>
                  </a:solidFill>
                  <a:latin typeface="Muli Bold Bold"/>
                </a:rPr>
                <a:t>en</a:t>
              </a:r>
              <a:r>
                <a:rPr lang="en-US" sz="3199" u="sng" dirty="0" smtClean="0">
                  <a:solidFill>
                    <a:srgbClr val="FFFFFF"/>
                  </a:solidFill>
                  <a:latin typeface="Muli Bold Bold"/>
                </a:rPr>
                <a:t> vivo.</a:t>
              </a:r>
              <a:endParaRPr lang="en-US" sz="3199" u="sng" dirty="0">
                <a:solidFill>
                  <a:srgbClr val="FFFFFF"/>
                </a:solidFill>
                <a:latin typeface="Muli Bold Bold"/>
              </a:endParaRPr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0" y="1006178"/>
              <a:ext cx="6422370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endParaRPr lang="en-US" sz="2100" spc="-21" dirty="0" smtClean="0">
                <a:solidFill>
                  <a:srgbClr val="FFFFFF"/>
                </a:solidFill>
                <a:latin typeface="Roboto Mono Regular"/>
              </a:endParaRPr>
            </a:p>
            <a:p>
              <a:pPr>
                <a:lnSpc>
                  <a:spcPts val="3150"/>
                </a:lnSpc>
              </a:pPr>
              <a:endParaRPr lang="en-US" sz="2100" spc="-21" dirty="0">
                <a:solidFill>
                  <a:srgbClr val="FFFFFF"/>
                </a:solidFill>
                <a:latin typeface="Roboto Mono Regular"/>
              </a:endParaRPr>
            </a:p>
            <a:p>
              <a:pPr>
                <a:lnSpc>
                  <a:spcPts val="3150"/>
                </a:lnSpc>
              </a:pPr>
              <a:endParaRPr lang="en-US" sz="2100" spc="-21" dirty="0">
                <a:solidFill>
                  <a:srgbClr val="FFFFFF"/>
                </a:solidFill>
                <a:latin typeface="Roboto Mono Regular"/>
              </a:endParaRPr>
            </a:p>
          </p:txBody>
        </p:sp>
      </p:grpSp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En</a:t>
            </a:r>
            <a:r>
              <a:rPr lang="en-US" sz="7999" dirty="0" smtClean="0">
                <a:solidFill>
                  <a:srgbClr val="1C1A63"/>
                </a:solidFill>
                <a:latin typeface="Aileron Heavy"/>
              </a:rPr>
              <a:t> Vivo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5582" y="1390383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con Facebook Live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2400300"/>
            <a:ext cx="10168219" cy="684331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3185381" y="1852048"/>
            <a:ext cx="4551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3A5F7B"/>
                </a:solidFill>
              </a:rPr>
              <a:t>Detenemos la transmisión en OBS.</a:t>
            </a:r>
          </a:p>
          <a:p>
            <a:endParaRPr lang="es-419" sz="3200" dirty="0">
              <a:solidFill>
                <a:srgbClr val="3A5F7B"/>
              </a:solidFill>
            </a:endParaRPr>
          </a:p>
          <a:p>
            <a:r>
              <a:rPr lang="es-419" sz="3200" dirty="0" smtClean="0">
                <a:solidFill>
                  <a:srgbClr val="3A5F7B"/>
                </a:solidFill>
              </a:rPr>
              <a:t>Nota: no pide confirmación asique cuidado.</a:t>
            </a:r>
            <a:endParaRPr lang="es-419" sz="3200" dirty="0">
              <a:solidFill>
                <a:srgbClr val="3A5F7B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11277600" y="3619500"/>
            <a:ext cx="1600201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8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En</a:t>
            </a:r>
            <a:r>
              <a:rPr lang="en-US" sz="7999" dirty="0" smtClean="0">
                <a:solidFill>
                  <a:srgbClr val="1C1A63"/>
                </a:solidFill>
                <a:latin typeface="Aileron Heavy"/>
              </a:rPr>
              <a:t> Vivo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5582" y="1390383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con Facebook Live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79646"/>
            <a:ext cx="7391400" cy="802573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208206" y="2476500"/>
            <a:ext cx="6259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>
                <a:solidFill>
                  <a:srgbClr val="3A5F7B"/>
                </a:solidFill>
              </a:rPr>
              <a:t>Luego de finalizar la transmisión se verá de esta manera.</a:t>
            </a:r>
            <a:endParaRPr lang="es-419" sz="3200" dirty="0">
              <a:solidFill>
                <a:srgbClr val="3A5F7B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295900" y="3238500"/>
            <a:ext cx="2929895" cy="3152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14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27" y="0"/>
            <a:ext cx="9144000" cy="10287000"/>
          </a:xfrm>
          <a:prstGeom prst="rect">
            <a:avLst/>
          </a:prstGeom>
          <a:solidFill>
            <a:srgbClr val="1C1A63"/>
          </a:solidFill>
        </p:spPr>
      </p:sp>
      <p:sp>
        <p:nvSpPr>
          <p:cNvPr id="3" name="TextBox 3"/>
          <p:cNvSpPr txBox="1"/>
          <p:nvPr/>
        </p:nvSpPr>
        <p:spPr>
          <a:xfrm>
            <a:off x="2971524" y="4638682"/>
            <a:ext cx="7139893" cy="100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6999" dirty="0" smtClean="0">
                <a:solidFill>
                  <a:srgbClr val="FFFFFF"/>
                </a:solidFill>
                <a:latin typeface="HK Grotesk Bold"/>
              </a:rPr>
              <a:t>Gracias</a:t>
            </a:r>
            <a:endParaRPr lang="en-US" sz="6999" dirty="0">
              <a:solidFill>
                <a:srgbClr val="FFFFFF"/>
              </a:solidFill>
              <a:latin typeface="HK Grotesk Bold"/>
            </a:endParaRPr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3848100"/>
            <a:ext cx="852676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7382" y="4578797"/>
            <a:ext cx="14393237" cy="115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9"/>
              </a:lnSpc>
            </a:pPr>
            <a:r>
              <a:rPr lang="en-US" sz="7800" dirty="0" err="1" smtClean="0">
                <a:solidFill>
                  <a:srgbClr val="EBC234"/>
                </a:solidFill>
                <a:latin typeface="Halant Medium Bold"/>
              </a:rPr>
              <a:t>Descargamos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e </a:t>
            </a:r>
            <a:r>
              <a:rPr lang="en-US" sz="7800" dirty="0" err="1" smtClean="0">
                <a:solidFill>
                  <a:srgbClr val="EBC234"/>
                </a:solidFill>
                <a:latin typeface="Halant Medium Bold"/>
              </a:rPr>
              <a:t>instalamos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OBS</a:t>
            </a:r>
            <a:endParaRPr lang="en-US" sz="7800" dirty="0">
              <a:solidFill>
                <a:srgbClr val="EBC234"/>
              </a:solidFill>
              <a:latin typeface="Halant Medium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86069" y="-342900"/>
            <a:ext cx="8318032" cy="11087100"/>
            <a:chOff x="0" y="0"/>
            <a:chExt cx="32294927" cy="43045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94928" cy="43045890"/>
            </a:xfrm>
            <a:custGeom>
              <a:avLst/>
              <a:gdLst/>
              <a:ahLst/>
              <a:cxnLst/>
              <a:rect l="l" t="t" r="r" b="b"/>
              <a:pathLst>
                <a:path w="32294928" h="43045890">
                  <a:moveTo>
                    <a:pt x="0" y="0"/>
                  </a:moveTo>
                  <a:lnTo>
                    <a:pt x="0" y="43045890"/>
                  </a:lnTo>
                  <a:lnTo>
                    <a:pt x="32294928" y="43045890"/>
                  </a:lnTo>
                  <a:lnTo>
                    <a:pt x="32294928" y="0"/>
                  </a:lnTo>
                  <a:lnTo>
                    <a:pt x="0" y="0"/>
                  </a:lnTo>
                  <a:close/>
                  <a:moveTo>
                    <a:pt x="32233967" y="42984930"/>
                  </a:moveTo>
                  <a:lnTo>
                    <a:pt x="59690" y="42984930"/>
                  </a:lnTo>
                  <a:lnTo>
                    <a:pt x="59690" y="59690"/>
                  </a:lnTo>
                  <a:lnTo>
                    <a:pt x="32233967" y="59690"/>
                  </a:lnTo>
                  <a:lnTo>
                    <a:pt x="32233967" y="42984930"/>
                  </a:lnTo>
                  <a:close/>
                </a:path>
              </a:pathLst>
            </a:custGeom>
            <a:solidFill>
              <a:srgbClr val="E4A11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47426" y="1618098"/>
            <a:ext cx="8211874" cy="2051844"/>
            <a:chOff x="0" y="-57151"/>
            <a:chExt cx="10949166" cy="2735792"/>
          </a:xfrm>
        </p:grpSpPr>
        <p:sp>
          <p:nvSpPr>
            <p:cNvPr id="6" name="TextBox 6"/>
            <p:cNvSpPr txBox="1"/>
            <p:nvPr/>
          </p:nvSpPr>
          <p:spPr>
            <a:xfrm>
              <a:off x="2016813" y="-57151"/>
              <a:ext cx="8932353" cy="2735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Realizamos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una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prueba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de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velocidad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y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obtenemos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los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valores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de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subida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,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podemos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utilizer un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sitio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como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: </a:t>
              </a:r>
            </a:p>
            <a:p>
              <a:pPr>
                <a:lnSpc>
                  <a:spcPts val="3150"/>
                </a:lnSpc>
              </a:pPr>
              <a:endParaRPr lang="en-US" sz="2100" spc="-21" dirty="0">
                <a:solidFill>
                  <a:srgbClr val="000000"/>
                </a:solidFill>
                <a:latin typeface="Roboto Mono Regular"/>
              </a:endParaRPr>
            </a:p>
            <a:p>
              <a:pPr>
                <a:lnSpc>
                  <a:spcPts val="3150"/>
                </a:lnSpc>
              </a:pPr>
              <a:r>
                <a:rPr lang="es-419" sz="2400" dirty="0">
                  <a:hlinkClick r:id="rId2"/>
                </a:rPr>
                <a:t>https://www.speedtest.net/</a:t>
              </a:r>
              <a:endParaRPr lang="en-US" sz="2100" spc="-21" dirty="0">
                <a:solidFill>
                  <a:srgbClr val="000000"/>
                </a:solidFill>
                <a:latin typeface="Roboto Mono Regular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83639"/>
              <a:ext cx="1171860" cy="624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39"/>
                </a:lnSpc>
              </a:pPr>
              <a:r>
                <a:rPr lang="en-US" sz="3199" u="sng">
                  <a:solidFill>
                    <a:srgbClr val="1C1A63"/>
                  </a:solidFill>
                  <a:latin typeface="Muli Bold Bold"/>
                </a:rPr>
                <a:t>no.1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047426" y="7052422"/>
            <a:ext cx="8174661" cy="1288770"/>
            <a:chOff x="0" y="1483639"/>
            <a:chExt cx="10899548" cy="1718360"/>
          </a:xfrm>
        </p:grpSpPr>
        <p:sp>
          <p:nvSpPr>
            <p:cNvPr id="9" name="TextBox 9"/>
            <p:cNvSpPr txBox="1"/>
            <p:nvPr/>
          </p:nvSpPr>
          <p:spPr>
            <a:xfrm>
              <a:off x="1967195" y="2107682"/>
              <a:ext cx="8932353" cy="1094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50"/>
                </a:lnSpc>
              </a:pP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Nos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aseguramos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que la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camara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y el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microfono</a:t>
              </a:r>
              <a:r>
                <a:rPr lang="en-US" sz="2100" spc="-21" dirty="0" smtClean="0">
                  <a:solidFill>
                    <a:srgbClr val="000000"/>
                  </a:solidFill>
                  <a:latin typeface="Roboto Mono Regular"/>
                </a:rPr>
                <a:t> </a:t>
              </a:r>
              <a:r>
                <a:rPr lang="en-US" sz="2100" spc="-21" dirty="0" err="1" smtClean="0">
                  <a:solidFill>
                    <a:srgbClr val="000000"/>
                  </a:solidFill>
                  <a:latin typeface="Roboto Mono Regular"/>
                </a:rPr>
                <a:t>funcione</a:t>
              </a:r>
              <a:endParaRPr lang="en-US" sz="2100" spc="-21" dirty="0">
                <a:solidFill>
                  <a:srgbClr val="000000"/>
                </a:solidFill>
                <a:latin typeface="Roboto Mono Regul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83639"/>
              <a:ext cx="1171860" cy="624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39"/>
                </a:lnSpc>
              </a:pPr>
              <a:r>
                <a:rPr lang="en-US" sz="3199" u="sng">
                  <a:solidFill>
                    <a:srgbClr val="1C1A63"/>
                  </a:solidFill>
                  <a:latin typeface="Muli Bold Bold"/>
                </a:rPr>
                <a:t>no,2</a:t>
              </a: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562886" y="2800736"/>
            <a:ext cx="698091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smtClean="0"/>
              <a:t>Elegimos el sistema operativos de donde realizaremos la instalación del OBS</a:t>
            </a:r>
          </a:p>
          <a:p>
            <a:endParaRPr lang="es-419" sz="3200" dirty="0"/>
          </a:p>
          <a:p>
            <a:r>
              <a:rPr lang="es-419" sz="3200" dirty="0" smtClean="0"/>
              <a:t>Siguiendo las instrucciones de la instalación  en el siguiente link:</a:t>
            </a:r>
          </a:p>
          <a:p>
            <a:endParaRPr lang="es-419" sz="3200" dirty="0"/>
          </a:p>
          <a:p>
            <a:r>
              <a:rPr lang="es-419" sz="3200" dirty="0" smtClean="0">
                <a:hlinkClick r:id="rId3"/>
              </a:rPr>
              <a:t>https</a:t>
            </a:r>
            <a:r>
              <a:rPr lang="es-419" sz="3200" dirty="0">
                <a:hlinkClick r:id="rId3"/>
              </a:rPr>
              <a:t>://</a:t>
            </a:r>
            <a:r>
              <a:rPr lang="es-419" sz="3200" dirty="0" smtClean="0">
                <a:hlinkClick r:id="rId3"/>
              </a:rPr>
              <a:t>obsproject.com/wiki/Install-Instructions</a:t>
            </a:r>
            <a:endParaRPr lang="es-419" sz="3200" dirty="0" smtClean="0"/>
          </a:p>
          <a:p>
            <a:endParaRPr lang="es-419" sz="2000" dirty="0" smtClean="0"/>
          </a:p>
          <a:p>
            <a:r>
              <a:rPr lang="es-419" sz="2000" dirty="0" smtClean="0"/>
              <a:t> o</a:t>
            </a:r>
          </a:p>
          <a:p>
            <a:endParaRPr lang="es-419" sz="2000" dirty="0" smtClean="0"/>
          </a:p>
          <a:p>
            <a:r>
              <a:rPr lang="en-US" sz="2000" dirty="0"/>
              <a:t> </a:t>
            </a:r>
            <a:r>
              <a:rPr lang="en-US" sz="2000" b="1" dirty="0"/>
              <a:t>Windows</a:t>
            </a:r>
          </a:p>
          <a:p>
            <a:r>
              <a:rPr lang="en-US" sz="2000" dirty="0"/>
              <a:t> https://www.youtube.com/watch?v=ZNJ3CHdBsjc</a:t>
            </a:r>
          </a:p>
          <a:p>
            <a:r>
              <a:rPr lang="en-US" sz="2000" dirty="0"/>
              <a:t> </a:t>
            </a:r>
            <a:r>
              <a:rPr lang="en-US" sz="2000" b="1" dirty="0"/>
              <a:t>Mac</a:t>
            </a:r>
          </a:p>
          <a:p>
            <a:r>
              <a:rPr lang="en-US" sz="2000" dirty="0"/>
              <a:t> https://www.youtube.com/watch?v=viSk0yXm5C8</a:t>
            </a:r>
          </a:p>
          <a:p>
            <a:r>
              <a:rPr lang="en-US" sz="2000" b="1" dirty="0"/>
              <a:t> Linux</a:t>
            </a:r>
          </a:p>
          <a:p>
            <a:r>
              <a:rPr lang="en-US" sz="2000" dirty="0"/>
              <a:t> https://www.youtube.com/watch?v=PpCEW6cjths</a:t>
            </a:r>
            <a:endParaRPr lang="es-419" sz="2000" dirty="0"/>
          </a:p>
          <a:p>
            <a:endParaRPr lang="es-419" sz="3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5" y="319920"/>
            <a:ext cx="5505450" cy="23241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0600" y="4104503"/>
            <a:ext cx="2362200" cy="1274156"/>
          </a:xfrm>
          <a:prstGeom prst="rect">
            <a:avLst/>
          </a:prstGeom>
        </p:spPr>
      </p:pic>
      <p:pic>
        <p:nvPicPr>
          <p:cNvPr id="14" name="Imagen 1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7382" y="4578797"/>
            <a:ext cx="14393237" cy="115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9"/>
              </a:lnSpc>
            </a:pPr>
            <a:r>
              <a:rPr lang="es-419" sz="7800" dirty="0" smtClean="0">
                <a:solidFill>
                  <a:srgbClr val="EBC234"/>
                </a:solidFill>
                <a:latin typeface="Halant Medium Bold"/>
              </a:rPr>
              <a:t>Configuramos</a:t>
            </a:r>
            <a:r>
              <a:rPr lang="en-US" sz="7800" dirty="0" smtClean="0">
                <a:solidFill>
                  <a:srgbClr val="EBC234"/>
                </a:solidFill>
                <a:latin typeface="Halant Medium Bold"/>
              </a:rPr>
              <a:t> OBS</a:t>
            </a:r>
            <a:endParaRPr lang="en-US" sz="7800" dirty="0">
              <a:solidFill>
                <a:srgbClr val="EBC234"/>
              </a:solidFill>
              <a:latin typeface="Halant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318440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Ajustes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3400" y="40767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Aquí están las opciones para personalizar los ajustes a OBS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99" y="1262925"/>
            <a:ext cx="8534401" cy="6592389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Generales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3400" y="40767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Si tiene preferencias por algún idioma aquí lo pueden cambiar incluso el tema del OBS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52" y="1176610"/>
            <a:ext cx="6603230" cy="508509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010" y="2095500"/>
            <a:ext cx="7087156" cy="505117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467" y="2933700"/>
            <a:ext cx="7639050" cy="588036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8290" y="3464078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Temas / Idioma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8246577" y="4381500"/>
            <a:ext cx="1770243" cy="449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4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990600" y="17318"/>
            <a:ext cx="14470390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999" dirty="0" err="1" smtClean="0">
                <a:solidFill>
                  <a:srgbClr val="1C1A63"/>
                </a:solidFill>
                <a:latin typeface="Aileron Heavy"/>
              </a:rPr>
              <a:t>Emisión</a:t>
            </a:r>
            <a:endParaRPr lang="en-US" sz="7999" dirty="0">
              <a:solidFill>
                <a:srgbClr val="1C1A63"/>
              </a:solidFill>
              <a:latin typeface="Aileron Heavy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3400" y="4076700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Aquí es donde indicaremos a OBS donde debe enviar la transmisión en todos los casos, para cualquier servicio siempre debes generar o una llave de transmisión que identificará de manera única tu transmisión o que realices un </a:t>
            </a:r>
            <a:r>
              <a:rPr lang="es-419" sz="2400" b="1" dirty="0" err="1" smtClean="0">
                <a:solidFill>
                  <a:srgbClr val="3A5F7B"/>
                </a:solidFill>
              </a:rPr>
              <a:t>login</a:t>
            </a:r>
            <a:r>
              <a:rPr lang="es-419" sz="2400" b="1" dirty="0" smtClean="0">
                <a:solidFill>
                  <a:srgbClr val="3A5F7B"/>
                </a:solidFill>
              </a:rPr>
              <a:t> a la app desde aquí.</a:t>
            </a:r>
          </a:p>
          <a:p>
            <a:endParaRPr lang="es-419" sz="2400" b="1" dirty="0">
              <a:solidFill>
                <a:srgbClr val="3A5F7B"/>
              </a:solidFill>
            </a:endParaRPr>
          </a:p>
          <a:p>
            <a:r>
              <a:rPr lang="es-419" sz="2400" b="1" dirty="0" smtClean="0">
                <a:solidFill>
                  <a:srgbClr val="3A5F7B"/>
                </a:solidFill>
              </a:rPr>
              <a:t>La lista de servicios para es larga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58290" y="3464078"/>
            <a:ext cx="545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rgbClr val="3A5F7B"/>
                </a:solidFill>
              </a:rPr>
              <a:t>Servicio </a:t>
            </a:r>
            <a:endParaRPr lang="es-419" sz="2400" b="1" dirty="0">
              <a:solidFill>
                <a:srgbClr val="3A5F7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662773"/>
            <a:ext cx="10386590" cy="4419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580638"/>
            <a:ext cx="7362825" cy="3086100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>
            <a:off x="10668000" y="1790700"/>
            <a:ext cx="457200" cy="419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3C1275-37DC-4DFA-B8CF-C44704F24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8980787"/>
            <a:ext cx="3193691" cy="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1048</Words>
  <Application>Microsoft Office PowerPoint</Application>
  <PresentationFormat>Personalizado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Muli Bold Bold</vt:lpstr>
      <vt:lpstr>HK Grotesk Bold</vt:lpstr>
      <vt:lpstr>Malgun Gothic</vt:lpstr>
      <vt:lpstr>Calibri</vt:lpstr>
      <vt:lpstr>Aileron Heavy</vt:lpstr>
      <vt:lpstr>Roboto Mono Regular</vt:lpstr>
      <vt:lpstr>Arial</vt:lpstr>
      <vt:lpstr>Halant Medium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Onam Yoel Díaz Castillo</cp:lastModifiedBy>
  <cp:revision>81</cp:revision>
  <dcterms:created xsi:type="dcterms:W3CDTF">2020-05-20T23:54:05Z</dcterms:created>
  <dcterms:modified xsi:type="dcterms:W3CDTF">2020-06-07T21:41:59Z</dcterms:modified>
</cp:coreProperties>
</file>