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Heavy" panose="020B0604020202020204" charset="0"/>
      <p:regular r:id="rId13"/>
    </p:embeddedFont>
    <p:embeddedFont>
      <p:font typeface="Roboto" panose="020B0604020202020204" charset="0"/>
      <p:regular r:id="rId14"/>
    </p:embeddedFont>
    <p:embeddedFont>
      <p:font typeface="Clear Sans Regular" panose="020B0604020202020204" charset="0"/>
      <p:regular r:id="rId15"/>
    </p:embeddedFont>
    <p:embeddedFont>
      <p:font typeface="HK Grotesk Bold" panose="020B0604020202020204" charset="0"/>
      <p:regular r:id="rId16"/>
    </p:embeddedFont>
    <p:embeddedFont>
      <p:font typeface="HK Grotesk Medium" panose="020B0604020202020204" charset="0"/>
      <p:regular r:id="rId17"/>
    </p:embeddedFont>
    <p:embeddedFont>
      <p:font typeface="Halant Medium Bold" panose="020B0604020202020204" charset="0"/>
      <p:regular r:id="rId18"/>
    </p:embeddedFont>
    <p:embeddedFont>
      <p:font typeface="Malgun Gothic" panose="020B0503020000020004" pitchFamily="34" charset="-127"/>
      <p:regular r:id="rId19"/>
      <p:bold r:id="rId20"/>
    </p:embeddedFont>
    <p:embeddedFont>
      <p:font typeface="Roboto Mono Regular" panose="020B0604020202020204" charset="0"/>
      <p:regular r:id="rId21"/>
    </p:embeddedFont>
    <p:embeddedFont>
      <p:font typeface="Muli Bold Bold"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F7B"/>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182" autoAdjust="0"/>
  </p:normalViewPr>
  <p:slideViewPr>
    <p:cSldViewPr>
      <p:cViewPr varScale="1">
        <p:scale>
          <a:sx n="46" d="100"/>
          <a:sy n="46" d="100"/>
        </p:scale>
        <p:origin x="7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8" y="482599"/>
            <a:ext cx="17320242" cy="932180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2" descr="Imagen que contiene dibujo&#10;&#10;Descripción generada automáticamente">
            <a:extLst>
              <a:ext uri="{FF2B5EF4-FFF2-40B4-BE49-F238E27FC236}">
                <a16:creationId xmlns:a16="http://schemas.microsoft.com/office/drawing/2014/main" id="{B58BF621-A2D8-4742-8094-CE43B9EA3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575070"/>
            <a:ext cx="6797350" cy="2248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28281"/>
            <a:ext cx="14470390" cy="2441349"/>
          </a:xfrm>
          <a:prstGeom prst="rect">
            <a:avLst/>
          </a:prstGeom>
        </p:spPr>
        <p:txBody>
          <a:bodyPr lIns="0" tIns="0" rIns="0" bIns="0" rtlCol="0" anchor="t">
            <a:spAutoFit/>
          </a:bodyPr>
          <a:lstStyle/>
          <a:p>
            <a:pPr>
              <a:lnSpc>
                <a:spcPts val="9600"/>
              </a:lnSpc>
            </a:pPr>
            <a:r>
              <a:rPr lang="en-US" sz="7999">
                <a:solidFill>
                  <a:srgbClr val="1C1A63"/>
                </a:solidFill>
                <a:latin typeface="Aileron Heavy"/>
              </a:rPr>
              <a:t>Know the Stages</a:t>
            </a:r>
          </a:p>
          <a:p>
            <a:pPr>
              <a:lnSpc>
                <a:spcPts val="9599"/>
              </a:lnSpc>
            </a:pPr>
            <a:r>
              <a:rPr lang="en-US" sz="7999">
                <a:solidFill>
                  <a:srgbClr val="1C1A63"/>
                </a:solidFill>
                <a:latin typeface="Aileron Heavy"/>
              </a:rPr>
              <a:t>of the Customer Journeyl</a:t>
            </a:r>
          </a:p>
        </p:txBody>
      </p:sp>
      <p:sp>
        <p:nvSpPr>
          <p:cNvPr id="4" name="TextBox 4"/>
          <p:cNvSpPr txBox="1"/>
          <p:nvPr/>
        </p:nvSpPr>
        <p:spPr>
          <a:xfrm>
            <a:off x="2619480" y="4243649"/>
            <a:ext cx="10843413" cy="2278510"/>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Roboto"/>
              </a:rPr>
              <a:t>A Marketing Funnel maps your company’s marketing activities at each stage of the customer journey. It starts with making your target audience aware of your solution, then guiding them through an evaluation process and finally leading them to make a purchase. Use the blank framework</a:t>
            </a:r>
          </a:p>
          <a:p>
            <a:pPr>
              <a:lnSpc>
                <a:spcPts val="3639"/>
              </a:lnSpc>
              <a:spcBef>
                <a:spcPct val="0"/>
              </a:spcBef>
            </a:pPr>
            <a:r>
              <a:rPr lang="en-US" sz="2599">
                <a:solidFill>
                  <a:srgbClr val="000000"/>
                </a:solidFill>
                <a:latin typeface="Roboto"/>
              </a:rPr>
              <a:t>on the next page to start filling out your own marketing funnel.</a:t>
            </a:r>
          </a:p>
        </p:txBody>
      </p:sp>
      <p:pic>
        <p:nvPicPr>
          <p:cNvPr id="6" name="Imagen 5" descr="Imagen que contiene dibujo&#10;&#10;Descripción generada automáticamente">
            <a:extLst>
              <a:ext uri="{FF2B5EF4-FFF2-40B4-BE49-F238E27FC236}">
                <a16:creationId xmlns:a16="http://schemas.microsoft.com/office/drawing/2014/main" id="{803C1275-37DC-4DFA-B8CF-C44704F24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858" y="7810500"/>
            <a:ext cx="6167233" cy="18738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4745502" y="5035779"/>
            <a:ext cx="12513798" cy="4222521"/>
          </a:xfrm>
          <a:prstGeom prst="rect">
            <a:avLst/>
          </a:prstGeom>
        </p:spPr>
        <p:txBody>
          <a:bodyPr lIns="0" tIns="0" rIns="0" bIns="0" rtlCol="0" anchor="t">
            <a:spAutoFit/>
          </a:bodyPr>
          <a:lstStyle/>
          <a:p>
            <a:pPr algn="r">
              <a:lnSpc>
                <a:spcPts val="11287"/>
              </a:lnSpc>
            </a:pPr>
            <a:r>
              <a:rPr lang="en-US" sz="8062">
                <a:solidFill>
                  <a:srgbClr val="FFFFFF"/>
                </a:solidFill>
                <a:latin typeface="HK Grotesk Bold Bold"/>
              </a:rPr>
              <a:t>The combination of hard work and smart work is efficient work.</a:t>
            </a:r>
          </a:p>
        </p:txBody>
      </p:sp>
      <p:pic>
        <p:nvPicPr>
          <p:cNvPr id="3" name="Picture 3"/>
          <p:cNvPicPr>
            <a:picLocks noChangeAspect="1"/>
          </p:cNvPicPr>
          <p:nvPr/>
        </p:nvPicPr>
        <p:blipFill>
          <a:blip r:embed="rId2"/>
          <a:srcRect l="78600" r="3846" b="15138"/>
          <a:stretch>
            <a:fillRect/>
          </a:stretch>
        </p:blipFill>
        <p:spPr>
          <a:xfrm>
            <a:off x="14737337" y="6131766"/>
            <a:ext cx="2521963" cy="548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26554" y="495301"/>
            <a:ext cx="9232746" cy="9144000"/>
            <a:chOff x="0" y="0"/>
            <a:chExt cx="37979546" cy="47569417"/>
          </a:xfrm>
        </p:grpSpPr>
        <p:sp>
          <p:nvSpPr>
            <p:cNvPr id="3" name="Freeform 3"/>
            <p:cNvSpPr/>
            <p:nvPr/>
          </p:nvSpPr>
          <p:spPr>
            <a:xfrm>
              <a:off x="0" y="0"/>
              <a:ext cx="37979545" cy="47569416"/>
            </a:xfrm>
            <a:custGeom>
              <a:avLst/>
              <a:gdLst/>
              <a:ahLst/>
              <a:cxnLst/>
              <a:rect l="l" t="t" r="r" b="b"/>
              <a:pathLst>
                <a:path w="37979545" h="47569416">
                  <a:moveTo>
                    <a:pt x="0" y="0"/>
                  </a:moveTo>
                  <a:lnTo>
                    <a:pt x="0" y="47569416"/>
                  </a:lnTo>
                  <a:lnTo>
                    <a:pt x="37979545" y="47569416"/>
                  </a:lnTo>
                  <a:lnTo>
                    <a:pt x="37979545" y="0"/>
                  </a:lnTo>
                  <a:lnTo>
                    <a:pt x="0" y="0"/>
                  </a:lnTo>
                  <a:close/>
                  <a:moveTo>
                    <a:pt x="37918585" y="47508458"/>
                  </a:moveTo>
                  <a:lnTo>
                    <a:pt x="59690" y="47508458"/>
                  </a:lnTo>
                  <a:lnTo>
                    <a:pt x="59690" y="59690"/>
                  </a:lnTo>
                  <a:lnTo>
                    <a:pt x="37918585" y="59690"/>
                  </a:lnTo>
                  <a:lnTo>
                    <a:pt x="37918585" y="47508458"/>
                  </a:lnTo>
                  <a:close/>
                </a:path>
              </a:pathLst>
            </a:custGeom>
            <a:solidFill>
              <a:srgbClr val="000000"/>
            </a:solidFill>
          </p:spPr>
        </p:sp>
      </p:grpSp>
      <p:sp>
        <p:nvSpPr>
          <p:cNvPr id="6" name="TextBox 6"/>
          <p:cNvSpPr txBox="1"/>
          <p:nvPr/>
        </p:nvSpPr>
        <p:spPr>
          <a:xfrm>
            <a:off x="9499922" y="2381252"/>
            <a:ext cx="6881928" cy="1797223"/>
          </a:xfrm>
          <a:prstGeom prst="rect">
            <a:avLst/>
          </a:prstGeom>
        </p:spPr>
        <p:txBody>
          <a:bodyPr lIns="0" tIns="0" rIns="0" bIns="0" rtlCol="0" anchor="t">
            <a:spAutoFit/>
          </a:bodyPr>
          <a:lstStyle/>
          <a:p>
            <a:pPr algn="ctr">
              <a:lnSpc>
                <a:spcPts val="7259"/>
              </a:lnSpc>
            </a:pPr>
            <a:r>
              <a:rPr lang="en-US" sz="5185" dirty="0" err="1" smtClean="0">
                <a:solidFill>
                  <a:srgbClr val="3A5F7B"/>
                </a:solidFill>
                <a:latin typeface="Malgun Gothic" panose="020B0503020000020004" pitchFamily="34" charset="-127"/>
                <a:ea typeface="Malgun Gothic" panose="020B0503020000020004" pitchFamily="34" charset="-127"/>
              </a:rPr>
              <a:t>Realizar</a:t>
            </a:r>
            <a:r>
              <a:rPr lang="en-US" sz="5185" dirty="0" smtClean="0">
                <a:solidFill>
                  <a:srgbClr val="3A5F7B"/>
                </a:solidFill>
                <a:latin typeface="Malgun Gothic" panose="020B0503020000020004" pitchFamily="34" charset="-127"/>
                <a:ea typeface="Malgun Gothic" panose="020B0503020000020004" pitchFamily="34" charset="-127"/>
              </a:rPr>
              <a:t> Streaming </a:t>
            </a:r>
            <a:r>
              <a:rPr lang="en-US" sz="5185" dirty="0" err="1" smtClean="0">
                <a:solidFill>
                  <a:srgbClr val="3A5F7B"/>
                </a:solidFill>
                <a:latin typeface="Malgun Gothic" panose="020B0503020000020004" pitchFamily="34" charset="-127"/>
                <a:ea typeface="Malgun Gothic" panose="020B0503020000020004" pitchFamily="34" charset="-127"/>
              </a:rPr>
              <a:t>en</a:t>
            </a:r>
            <a:r>
              <a:rPr lang="en-US" sz="5185" dirty="0" smtClean="0">
                <a:solidFill>
                  <a:srgbClr val="3A5F7B"/>
                </a:solidFill>
                <a:latin typeface="Malgun Gothic" panose="020B0503020000020004" pitchFamily="34" charset="-127"/>
                <a:ea typeface="Malgun Gothic" panose="020B0503020000020004" pitchFamily="34" charset="-127"/>
              </a:rPr>
              <a:t> </a:t>
            </a:r>
            <a:r>
              <a:rPr lang="en-US" sz="5185" dirty="0" err="1" smtClean="0">
                <a:solidFill>
                  <a:srgbClr val="3A5F7B"/>
                </a:solidFill>
                <a:latin typeface="Malgun Gothic" panose="020B0503020000020004" pitchFamily="34" charset="-127"/>
                <a:ea typeface="Malgun Gothic" panose="020B0503020000020004" pitchFamily="34" charset="-127"/>
              </a:rPr>
              <a:t>facebook</a:t>
            </a:r>
            <a:r>
              <a:rPr lang="en-US" sz="5185" dirty="0" smtClean="0">
                <a:solidFill>
                  <a:srgbClr val="3A5F7B"/>
                </a:solidFill>
                <a:latin typeface="Malgun Gothic" panose="020B0503020000020004" pitchFamily="34" charset="-127"/>
                <a:ea typeface="Malgun Gothic" panose="020B0503020000020004" pitchFamily="34" charset="-127"/>
              </a:rPr>
              <a:t> con OBS</a:t>
            </a:r>
            <a:endParaRPr lang="en-US" sz="5185" dirty="0">
              <a:solidFill>
                <a:srgbClr val="3A5F7B"/>
              </a:solidFill>
              <a:latin typeface="Malgun Gothic" panose="020B0503020000020004" pitchFamily="34" charset="-127"/>
              <a:ea typeface="Malgun Gothic" panose="020B0503020000020004" pitchFamily="34" charset="-127"/>
            </a:endParaRPr>
          </a:p>
        </p:txBody>
      </p:sp>
      <p:sp>
        <p:nvSpPr>
          <p:cNvPr id="7" name="TextBox 7"/>
          <p:cNvSpPr txBox="1"/>
          <p:nvPr/>
        </p:nvSpPr>
        <p:spPr>
          <a:xfrm>
            <a:off x="9499922" y="5048250"/>
            <a:ext cx="6881928" cy="861070"/>
          </a:xfrm>
          <a:prstGeom prst="rect">
            <a:avLst/>
          </a:prstGeom>
        </p:spPr>
        <p:txBody>
          <a:bodyPr lIns="0" tIns="0" rIns="0" bIns="0" rtlCol="0" anchor="t">
            <a:spAutoFit/>
          </a:bodyPr>
          <a:lstStyle>
            <a:defPPr>
              <a:defRPr lang="en-US"/>
            </a:defPPr>
            <a:lvl1pPr algn="ctr">
              <a:lnSpc>
                <a:spcPts val="7259"/>
              </a:lnSpc>
              <a:defRPr sz="5185">
                <a:solidFill>
                  <a:srgbClr val="3A5F7B"/>
                </a:solidFill>
                <a:latin typeface="Malgun Gothic" panose="020B0503020000020004" pitchFamily="34" charset="-127"/>
                <a:ea typeface="Malgun Gothic" panose="020B0503020000020004" pitchFamily="34" charset="-127"/>
              </a:defRPr>
            </a:lvl1pPr>
          </a:lstStyle>
          <a:p>
            <a:r>
              <a:rPr lang="en-US" dirty="0"/>
              <a:t>Onam Díaz</a:t>
            </a:r>
            <a:endParaRPr lang="en-US" dirty="0"/>
          </a:p>
        </p:txBody>
      </p:sp>
      <p:pic>
        <p:nvPicPr>
          <p:cNvPr id="11" name="Imagen 10" descr="Imagen que contiene dibujo&#10;&#10;Descripción generada automáticamente">
            <a:extLst>
              <a:ext uri="{FF2B5EF4-FFF2-40B4-BE49-F238E27FC236}">
                <a16:creationId xmlns:a16="http://schemas.microsoft.com/office/drawing/2014/main" id="{15C92438-B0C2-4D3F-BAA5-A81790E64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77930"/>
            <a:ext cx="5773057" cy="1754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15178402" cy="1102866"/>
          </a:xfrm>
          <a:prstGeom prst="rect">
            <a:avLst/>
          </a:prstGeom>
        </p:spPr>
        <p:txBody>
          <a:bodyPr lIns="0" tIns="0" rIns="0" bIns="0" rtlCol="0" anchor="t">
            <a:spAutoFit/>
          </a:bodyPr>
          <a:lstStyle/>
          <a:p>
            <a:pPr>
              <a:lnSpc>
                <a:spcPts val="8639"/>
              </a:lnSpc>
            </a:pPr>
            <a:r>
              <a:rPr lang="en-US" sz="7199" dirty="0">
                <a:solidFill>
                  <a:schemeClr val="bg1"/>
                </a:solidFill>
                <a:latin typeface="Muli Bold Bold"/>
              </a:rPr>
              <a:t>TITULO</a:t>
            </a:r>
          </a:p>
        </p:txBody>
      </p:sp>
      <p:grpSp>
        <p:nvGrpSpPr>
          <p:cNvPr id="3" name="Group 3"/>
          <p:cNvGrpSpPr/>
          <p:nvPr/>
        </p:nvGrpSpPr>
        <p:grpSpPr>
          <a:xfrm>
            <a:off x="1028700" y="4884257"/>
            <a:ext cx="4816777" cy="3879037"/>
            <a:chOff x="0" y="0"/>
            <a:chExt cx="6422370" cy="5172050"/>
          </a:xfrm>
        </p:grpSpPr>
        <p:sp>
          <p:nvSpPr>
            <p:cNvPr id="4" name="TextBox 4"/>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no.1</a:t>
              </a:r>
            </a:p>
          </p:txBody>
        </p:sp>
        <p:sp>
          <p:nvSpPr>
            <p:cNvPr id="5" name="TextBox 5"/>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grpSp>
        <p:nvGrpSpPr>
          <p:cNvPr id="6" name="Group 6"/>
          <p:cNvGrpSpPr/>
          <p:nvPr/>
        </p:nvGrpSpPr>
        <p:grpSpPr>
          <a:xfrm>
            <a:off x="6735611" y="4884257"/>
            <a:ext cx="4816777" cy="3879037"/>
            <a:chOff x="0" y="0"/>
            <a:chExt cx="6422370" cy="5172050"/>
          </a:xfrm>
        </p:grpSpPr>
        <p:sp>
          <p:nvSpPr>
            <p:cNvPr id="7" name="TextBox 7"/>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no.2</a:t>
              </a:r>
            </a:p>
          </p:txBody>
        </p:sp>
        <p:sp>
          <p:nvSpPr>
            <p:cNvPr id="8" name="TextBox 8"/>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grpSp>
        <p:nvGrpSpPr>
          <p:cNvPr id="9" name="Group 9"/>
          <p:cNvGrpSpPr/>
          <p:nvPr/>
        </p:nvGrpSpPr>
        <p:grpSpPr>
          <a:xfrm>
            <a:off x="12442523" y="4884257"/>
            <a:ext cx="4816777" cy="3879037"/>
            <a:chOff x="0" y="0"/>
            <a:chExt cx="6422370" cy="5172050"/>
          </a:xfrm>
        </p:grpSpPr>
        <p:sp>
          <p:nvSpPr>
            <p:cNvPr id="10" name="TextBox 10"/>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no.3</a:t>
              </a:r>
            </a:p>
          </p:txBody>
        </p:sp>
        <p:sp>
          <p:nvSpPr>
            <p:cNvPr id="11" name="TextBox 11"/>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6069" y="-342900"/>
            <a:ext cx="8318032" cy="11087100"/>
            <a:chOff x="0" y="0"/>
            <a:chExt cx="32294927" cy="43045889"/>
          </a:xfrm>
        </p:grpSpPr>
        <p:sp>
          <p:nvSpPr>
            <p:cNvPr id="3" name="Freeform 3"/>
            <p:cNvSpPr/>
            <p:nvPr/>
          </p:nvSpPr>
          <p:spPr>
            <a:xfrm>
              <a:off x="0" y="0"/>
              <a:ext cx="32294928" cy="43045890"/>
            </a:xfrm>
            <a:custGeom>
              <a:avLst/>
              <a:gdLst/>
              <a:ahLst/>
              <a:cxnLst/>
              <a:rect l="l" t="t" r="r" b="b"/>
              <a:pathLst>
                <a:path w="32294928" h="43045890">
                  <a:moveTo>
                    <a:pt x="0" y="0"/>
                  </a:moveTo>
                  <a:lnTo>
                    <a:pt x="0" y="43045890"/>
                  </a:lnTo>
                  <a:lnTo>
                    <a:pt x="32294928" y="43045890"/>
                  </a:lnTo>
                  <a:lnTo>
                    <a:pt x="32294928" y="0"/>
                  </a:lnTo>
                  <a:lnTo>
                    <a:pt x="0" y="0"/>
                  </a:lnTo>
                  <a:close/>
                  <a:moveTo>
                    <a:pt x="32233967" y="42984930"/>
                  </a:moveTo>
                  <a:lnTo>
                    <a:pt x="59690" y="42984930"/>
                  </a:lnTo>
                  <a:lnTo>
                    <a:pt x="59690" y="59690"/>
                  </a:lnTo>
                  <a:lnTo>
                    <a:pt x="32233967" y="59690"/>
                  </a:lnTo>
                  <a:lnTo>
                    <a:pt x="32233967" y="42984930"/>
                  </a:lnTo>
                  <a:close/>
                </a:path>
              </a:pathLst>
            </a:custGeom>
            <a:solidFill>
              <a:srgbClr val="E4A114"/>
            </a:solidFill>
          </p:spPr>
        </p:sp>
      </p:grpSp>
      <p:sp>
        <p:nvSpPr>
          <p:cNvPr id="4" name="TextBox 4"/>
          <p:cNvSpPr txBox="1"/>
          <p:nvPr/>
        </p:nvSpPr>
        <p:spPr>
          <a:xfrm>
            <a:off x="1028700" y="4066908"/>
            <a:ext cx="5651667" cy="2162709"/>
          </a:xfrm>
          <a:prstGeom prst="rect">
            <a:avLst/>
          </a:prstGeom>
        </p:spPr>
        <p:txBody>
          <a:bodyPr lIns="0" tIns="0" rIns="0" bIns="0" rtlCol="0" anchor="t">
            <a:spAutoFit/>
          </a:bodyPr>
          <a:lstStyle/>
          <a:p>
            <a:pPr>
              <a:lnSpc>
                <a:spcPts val="8640"/>
              </a:lnSpc>
            </a:pPr>
            <a:r>
              <a:rPr lang="en-US" sz="7200">
                <a:solidFill>
                  <a:srgbClr val="1C1A63"/>
                </a:solidFill>
                <a:latin typeface="Muli Bold Bold"/>
              </a:rPr>
              <a:t>INGESTIBLE MICROBOTS</a:t>
            </a:r>
          </a:p>
        </p:txBody>
      </p:sp>
      <p:grpSp>
        <p:nvGrpSpPr>
          <p:cNvPr id="5" name="Group 5"/>
          <p:cNvGrpSpPr/>
          <p:nvPr/>
        </p:nvGrpSpPr>
        <p:grpSpPr>
          <a:xfrm>
            <a:off x="9047426" y="1660961"/>
            <a:ext cx="8211874" cy="2686348"/>
            <a:chOff x="0" y="0"/>
            <a:chExt cx="10949166" cy="3581797"/>
          </a:xfrm>
        </p:grpSpPr>
        <p:sp>
          <p:nvSpPr>
            <p:cNvPr id="6" name="TextBox 6"/>
            <p:cNvSpPr txBox="1"/>
            <p:nvPr/>
          </p:nvSpPr>
          <p:spPr>
            <a:xfrm>
              <a:off x="2016813" y="-57150"/>
              <a:ext cx="8932353" cy="3638947"/>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communication tools that can be used as demonstrations, lectures, speeches, reports, and more. It is mostly presented before an audience. It serves a variety of purposes, making presentations powerful tools for convincing and teaching.</a:t>
              </a:r>
            </a:p>
          </p:txBody>
        </p:sp>
        <p:sp>
          <p:nvSpPr>
            <p:cNvPr id="7" name="TextBox 7"/>
            <p:cNvSpPr txBox="1"/>
            <p:nvPr/>
          </p:nvSpPr>
          <p:spPr>
            <a:xfrm>
              <a:off x="0" y="1483639"/>
              <a:ext cx="1171860" cy="624043"/>
            </a:xfrm>
            <a:prstGeom prst="rect">
              <a:avLst/>
            </a:prstGeom>
          </p:spPr>
          <p:txBody>
            <a:bodyPr lIns="0" tIns="0" rIns="0" bIns="0" rtlCol="0" anchor="t">
              <a:spAutoFit/>
            </a:bodyPr>
            <a:lstStyle/>
            <a:p>
              <a:pPr algn="ctr">
                <a:lnSpc>
                  <a:spcPts val="3839"/>
                </a:lnSpc>
              </a:pPr>
              <a:r>
                <a:rPr lang="en-US" sz="3199" u="sng">
                  <a:solidFill>
                    <a:srgbClr val="1C1A63"/>
                  </a:solidFill>
                  <a:latin typeface="Muli Bold Bold"/>
                </a:rPr>
                <a:t>no.1</a:t>
              </a:r>
            </a:p>
          </p:txBody>
        </p:sp>
      </p:grpSp>
      <p:grpSp>
        <p:nvGrpSpPr>
          <p:cNvPr id="8" name="Group 8"/>
          <p:cNvGrpSpPr/>
          <p:nvPr/>
        </p:nvGrpSpPr>
        <p:grpSpPr>
          <a:xfrm>
            <a:off x="9047426" y="5939692"/>
            <a:ext cx="8211874" cy="2686348"/>
            <a:chOff x="0" y="0"/>
            <a:chExt cx="10949166" cy="3581797"/>
          </a:xfrm>
        </p:grpSpPr>
        <p:sp>
          <p:nvSpPr>
            <p:cNvPr id="9" name="TextBox 9"/>
            <p:cNvSpPr txBox="1"/>
            <p:nvPr/>
          </p:nvSpPr>
          <p:spPr>
            <a:xfrm>
              <a:off x="2016813" y="-57150"/>
              <a:ext cx="8932353" cy="3638947"/>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communication tools that can be used as demonstrations, lectures, speeches, reports, and more. It is mostly presented before an audience. It serves a variety of purposes, making presentations powerful tools for convincing and teaching.</a:t>
              </a:r>
            </a:p>
          </p:txBody>
        </p:sp>
        <p:sp>
          <p:nvSpPr>
            <p:cNvPr id="10" name="TextBox 10"/>
            <p:cNvSpPr txBox="1"/>
            <p:nvPr/>
          </p:nvSpPr>
          <p:spPr>
            <a:xfrm>
              <a:off x="0" y="1483639"/>
              <a:ext cx="1171860" cy="624043"/>
            </a:xfrm>
            <a:prstGeom prst="rect">
              <a:avLst/>
            </a:prstGeom>
          </p:spPr>
          <p:txBody>
            <a:bodyPr lIns="0" tIns="0" rIns="0" bIns="0" rtlCol="0" anchor="t">
              <a:spAutoFit/>
            </a:bodyPr>
            <a:lstStyle/>
            <a:p>
              <a:pPr algn="ctr">
                <a:lnSpc>
                  <a:spcPts val="3839"/>
                </a:lnSpc>
              </a:pPr>
              <a:r>
                <a:rPr lang="en-US" sz="3199" u="sng">
                  <a:solidFill>
                    <a:srgbClr val="1C1A63"/>
                  </a:solidFill>
                  <a:latin typeface="Muli Bold Bold"/>
                </a:rPr>
                <a:t>no,2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A63"/>
        </a:solidFill>
        <a:effectLst/>
      </p:bgPr>
    </p:bg>
    <p:spTree>
      <p:nvGrpSpPr>
        <p:cNvPr id="1" name=""/>
        <p:cNvGrpSpPr/>
        <p:nvPr/>
      </p:nvGrpSpPr>
      <p:grpSpPr>
        <a:xfrm>
          <a:off x="0" y="0"/>
          <a:ext cx="0" cy="0"/>
          <a:chOff x="0" y="0"/>
          <a:chExt cx="0" cy="0"/>
        </a:xfrm>
      </p:grpSpPr>
      <p:sp>
        <p:nvSpPr>
          <p:cNvPr id="2" name="TextBox 2"/>
          <p:cNvSpPr txBox="1"/>
          <p:nvPr/>
        </p:nvSpPr>
        <p:spPr>
          <a:xfrm>
            <a:off x="1947382" y="4578797"/>
            <a:ext cx="14393237" cy="1157980"/>
          </a:xfrm>
          <a:prstGeom prst="rect">
            <a:avLst/>
          </a:prstGeom>
        </p:spPr>
        <p:txBody>
          <a:bodyPr lIns="0" tIns="0" rIns="0" bIns="0" rtlCol="0" anchor="t">
            <a:spAutoFit/>
          </a:bodyPr>
          <a:lstStyle/>
          <a:p>
            <a:pPr algn="ctr">
              <a:lnSpc>
                <a:spcPts val="8969"/>
              </a:lnSpc>
            </a:pPr>
            <a:r>
              <a:rPr lang="en-US" sz="7800" dirty="0">
                <a:solidFill>
                  <a:srgbClr val="EBC234"/>
                </a:solidFill>
                <a:latin typeface="Halant Medium Bold"/>
              </a:rPr>
              <a:t>Ingestible </a:t>
            </a:r>
            <a:r>
              <a:rPr lang="en-US" sz="7800" dirty="0" err="1">
                <a:solidFill>
                  <a:srgbClr val="EBC234"/>
                </a:solidFill>
                <a:latin typeface="Halant Medium Bold"/>
              </a:rPr>
              <a:t>Microbots</a:t>
            </a:r>
            <a:endParaRPr lang="en-US" sz="7800" dirty="0">
              <a:solidFill>
                <a:srgbClr val="EBC234"/>
              </a:solidFill>
              <a:latin typeface="Halant Medium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50" y="-438150"/>
            <a:ext cx="8308213" cy="11125200"/>
            <a:chOff x="0" y="0"/>
            <a:chExt cx="32256805" cy="43193813"/>
          </a:xfrm>
        </p:grpSpPr>
        <p:sp>
          <p:nvSpPr>
            <p:cNvPr id="3" name="Freeform 3"/>
            <p:cNvSpPr/>
            <p:nvPr/>
          </p:nvSpPr>
          <p:spPr>
            <a:xfrm>
              <a:off x="0" y="0"/>
              <a:ext cx="32256806" cy="43193813"/>
            </a:xfrm>
            <a:custGeom>
              <a:avLst/>
              <a:gdLst/>
              <a:ahLst/>
              <a:cxnLst/>
              <a:rect l="l" t="t" r="r" b="b"/>
              <a:pathLst>
                <a:path w="32256806" h="43193813">
                  <a:moveTo>
                    <a:pt x="0" y="0"/>
                  </a:moveTo>
                  <a:lnTo>
                    <a:pt x="0" y="43193813"/>
                  </a:lnTo>
                  <a:lnTo>
                    <a:pt x="32256806" y="43193813"/>
                  </a:lnTo>
                  <a:lnTo>
                    <a:pt x="32256806" y="0"/>
                  </a:lnTo>
                  <a:lnTo>
                    <a:pt x="0" y="0"/>
                  </a:lnTo>
                  <a:close/>
                  <a:moveTo>
                    <a:pt x="32195846" y="43132852"/>
                  </a:moveTo>
                  <a:lnTo>
                    <a:pt x="59690" y="43132852"/>
                  </a:lnTo>
                  <a:lnTo>
                    <a:pt x="59690" y="59690"/>
                  </a:lnTo>
                  <a:lnTo>
                    <a:pt x="32195846" y="59690"/>
                  </a:lnTo>
                  <a:lnTo>
                    <a:pt x="32195846" y="43132852"/>
                  </a:lnTo>
                  <a:close/>
                </a:path>
              </a:pathLst>
            </a:custGeom>
            <a:solidFill>
              <a:srgbClr val="E4A114"/>
            </a:solidFill>
          </p:spPr>
        </p:sp>
      </p:grpSp>
      <p:sp>
        <p:nvSpPr>
          <p:cNvPr id="4" name="TextBox 4"/>
          <p:cNvSpPr txBox="1"/>
          <p:nvPr/>
        </p:nvSpPr>
        <p:spPr>
          <a:xfrm>
            <a:off x="1004580" y="4066908"/>
            <a:ext cx="5822802" cy="3248825"/>
          </a:xfrm>
          <a:prstGeom prst="rect">
            <a:avLst/>
          </a:prstGeom>
        </p:spPr>
        <p:txBody>
          <a:bodyPr lIns="0" tIns="0" rIns="0" bIns="0" rtlCol="0" anchor="t">
            <a:spAutoFit/>
          </a:bodyPr>
          <a:lstStyle/>
          <a:p>
            <a:pPr>
              <a:lnSpc>
                <a:spcPts val="8639"/>
              </a:lnSpc>
            </a:pPr>
            <a:r>
              <a:rPr lang="en-US" sz="7199">
                <a:solidFill>
                  <a:srgbClr val="1C1A63"/>
                </a:solidFill>
                <a:latin typeface="Muli Bold Bold"/>
              </a:rPr>
              <a:t>ADVANCED 3D PRINTING</a:t>
            </a:r>
          </a:p>
        </p:txBody>
      </p:sp>
      <p:grpSp>
        <p:nvGrpSpPr>
          <p:cNvPr id="5" name="Group 5"/>
          <p:cNvGrpSpPr/>
          <p:nvPr/>
        </p:nvGrpSpPr>
        <p:grpSpPr>
          <a:xfrm>
            <a:off x="8824861" y="1028700"/>
            <a:ext cx="8434439" cy="1500766"/>
            <a:chOff x="0" y="0"/>
            <a:chExt cx="11245918" cy="2001021"/>
          </a:xfrm>
        </p:grpSpPr>
        <p:sp>
          <p:nvSpPr>
            <p:cNvPr id="6" name="TextBox 6"/>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no.1</a:t>
              </a:r>
            </a:p>
          </p:txBody>
        </p:sp>
        <p:sp>
          <p:nvSpPr>
            <p:cNvPr id="7" name="TextBox 7"/>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grpSp>
        <p:nvGrpSpPr>
          <p:cNvPr id="8" name="Group 8"/>
          <p:cNvGrpSpPr/>
          <p:nvPr/>
        </p:nvGrpSpPr>
        <p:grpSpPr>
          <a:xfrm>
            <a:off x="8824861" y="3976379"/>
            <a:ext cx="8434439" cy="1500766"/>
            <a:chOff x="0" y="0"/>
            <a:chExt cx="11245918" cy="2001021"/>
          </a:xfrm>
        </p:grpSpPr>
        <p:sp>
          <p:nvSpPr>
            <p:cNvPr id="9" name="TextBox 9"/>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no.2</a:t>
              </a:r>
            </a:p>
          </p:txBody>
        </p:sp>
        <p:sp>
          <p:nvSpPr>
            <p:cNvPr id="10" name="TextBox 10"/>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grpSp>
        <p:nvGrpSpPr>
          <p:cNvPr id="11" name="Group 11"/>
          <p:cNvGrpSpPr/>
          <p:nvPr/>
        </p:nvGrpSpPr>
        <p:grpSpPr>
          <a:xfrm>
            <a:off x="8824861" y="6924058"/>
            <a:ext cx="8434439" cy="1500766"/>
            <a:chOff x="0" y="0"/>
            <a:chExt cx="11245918" cy="2001021"/>
          </a:xfrm>
        </p:grpSpPr>
        <p:sp>
          <p:nvSpPr>
            <p:cNvPr id="12" name="TextBox 12"/>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no.3</a:t>
              </a:r>
            </a:p>
          </p:txBody>
        </p:sp>
        <p:sp>
          <p:nvSpPr>
            <p:cNvPr id="13" name="TextBox 13"/>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1C1A63"/>
          </a:solidFill>
        </p:spPr>
      </p:sp>
      <p:sp>
        <p:nvSpPr>
          <p:cNvPr id="3" name="TextBox 3"/>
          <p:cNvSpPr txBox="1"/>
          <p:nvPr/>
        </p:nvSpPr>
        <p:spPr>
          <a:xfrm>
            <a:off x="1002053" y="3714032"/>
            <a:ext cx="7139893" cy="2925612"/>
          </a:xfrm>
          <a:prstGeom prst="rect">
            <a:avLst/>
          </a:prstGeom>
        </p:spPr>
        <p:txBody>
          <a:bodyPr lIns="0" tIns="0" rIns="0" bIns="0" rtlCol="0" anchor="t">
            <a:spAutoFit/>
          </a:bodyPr>
          <a:lstStyle/>
          <a:p>
            <a:pPr>
              <a:lnSpc>
                <a:spcPts val="7699"/>
              </a:lnSpc>
            </a:pPr>
            <a:r>
              <a:rPr lang="en-US" sz="6999">
                <a:solidFill>
                  <a:srgbClr val="FFFFFF"/>
                </a:solidFill>
                <a:latin typeface="HK Grotesk Bold"/>
              </a:rPr>
              <a:t>AN ERA </a:t>
            </a:r>
          </a:p>
          <a:p>
            <a:pPr>
              <a:lnSpc>
                <a:spcPts val="7699"/>
              </a:lnSpc>
            </a:pPr>
            <a:r>
              <a:rPr lang="en-US" sz="6999">
                <a:solidFill>
                  <a:srgbClr val="FFFFFF"/>
                </a:solidFill>
                <a:latin typeface="HK Grotesk Bold"/>
              </a:rPr>
              <a:t>OF VIDEO CONFERENCING</a:t>
            </a:r>
          </a:p>
        </p:txBody>
      </p:sp>
      <p:grpSp>
        <p:nvGrpSpPr>
          <p:cNvPr id="4" name="Group 4"/>
          <p:cNvGrpSpPr/>
          <p:nvPr/>
        </p:nvGrpSpPr>
        <p:grpSpPr>
          <a:xfrm>
            <a:off x="10294024" y="2479252"/>
            <a:ext cx="6965276" cy="5328496"/>
            <a:chOff x="0" y="0"/>
            <a:chExt cx="9287035" cy="7104661"/>
          </a:xfrm>
        </p:grpSpPr>
        <p:sp>
          <p:nvSpPr>
            <p:cNvPr id="5" name="TextBox 5"/>
            <p:cNvSpPr txBox="1"/>
            <p:nvPr/>
          </p:nvSpPr>
          <p:spPr>
            <a:xfrm>
              <a:off x="0" y="-28575"/>
              <a:ext cx="9287035" cy="3536727"/>
            </a:xfrm>
            <a:prstGeom prst="rect">
              <a:avLst/>
            </a:prstGeom>
          </p:spPr>
          <p:txBody>
            <a:bodyPr lIns="0" tIns="0" rIns="0" bIns="0" rtlCol="0" anchor="t">
              <a:spAutoFit/>
            </a:bodyPr>
            <a:lstStyle/>
            <a:p>
              <a:pPr>
                <a:lnSpc>
                  <a:spcPts val="3509"/>
                </a:lnSpc>
              </a:pPr>
              <a:r>
                <a:rPr lang="en-US" sz="2699">
                  <a:solidFill>
                    <a:srgbClr val="191824"/>
                  </a:solidFill>
                  <a:latin typeface="HK Grotesk Medium"/>
                </a:rPr>
                <a:t>Presentations are communication tools that can be used as demonstrations, lectures, speeches, reports, and more. It is mostly presented before an audience. It serves a variety of purposes, making presentations powerful tools for convincing and teaching. </a:t>
              </a:r>
            </a:p>
          </p:txBody>
        </p:sp>
        <p:sp>
          <p:nvSpPr>
            <p:cNvPr id="6" name="TextBox 6"/>
            <p:cNvSpPr txBox="1"/>
            <p:nvPr/>
          </p:nvSpPr>
          <p:spPr>
            <a:xfrm>
              <a:off x="0" y="4752558"/>
              <a:ext cx="9287035" cy="2352103"/>
            </a:xfrm>
            <a:prstGeom prst="rect">
              <a:avLst/>
            </a:prstGeom>
          </p:spPr>
          <p:txBody>
            <a:bodyPr lIns="0" tIns="0" rIns="0" bIns="0" rtlCol="0" anchor="t">
              <a:spAutoFit/>
            </a:bodyPr>
            <a:lstStyle/>
            <a:p>
              <a:pPr>
                <a:lnSpc>
                  <a:spcPts val="3510"/>
                </a:lnSpc>
              </a:pPr>
              <a:r>
                <a:rPr lang="en-US" sz="2700">
                  <a:solidFill>
                    <a:srgbClr val="191824"/>
                  </a:solidFill>
                  <a:latin typeface="HK Grotesk Medium"/>
                </a:rPr>
                <a:t>Presentations are tools that can be used as demonstrations, lectures, speeches, reports, and more. It is mostly presented before an audience. </a:t>
              </a:r>
            </a:p>
          </p:txBody>
        </p:sp>
      </p:grpSp>
      <p:sp>
        <p:nvSpPr>
          <p:cNvPr id="7" name="TextBox 7"/>
          <p:cNvSpPr txBox="1"/>
          <p:nvPr/>
        </p:nvSpPr>
        <p:spPr>
          <a:xfrm>
            <a:off x="1028700" y="1019175"/>
            <a:ext cx="1273705" cy="390297"/>
          </a:xfrm>
          <a:prstGeom prst="rect">
            <a:avLst/>
          </a:prstGeom>
        </p:spPr>
        <p:txBody>
          <a:bodyPr lIns="0" tIns="0" rIns="0" bIns="0" rtlCol="0" anchor="t">
            <a:spAutoFit/>
          </a:bodyPr>
          <a:lstStyle/>
          <a:p>
            <a:pPr>
              <a:lnSpc>
                <a:spcPts val="3000"/>
              </a:lnSpc>
            </a:pPr>
            <a:r>
              <a:rPr lang="en-US" sz="2500">
                <a:solidFill>
                  <a:srgbClr val="FFFFFF"/>
                </a:solidFill>
                <a:latin typeface="HK Grotesk Medium"/>
              </a:rPr>
              <a:t>14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1947382" y="4578797"/>
            <a:ext cx="14393237" cy="1157980"/>
          </a:xfrm>
          <a:prstGeom prst="rect">
            <a:avLst/>
          </a:prstGeom>
        </p:spPr>
        <p:txBody>
          <a:bodyPr lIns="0" tIns="0" rIns="0" bIns="0" rtlCol="0" anchor="t">
            <a:spAutoFit/>
          </a:bodyPr>
          <a:lstStyle/>
          <a:p>
            <a:pPr algn="ctr">
              <a:lnSpc>
                <a:spcPts val="8969"/>
              </a:lnSpc>
            </a:pPr>
            <a:r>
              <a:rPr lang="en-US" sz="7800">
                <a:solidFill>
                  <a:srgbClr val="000000"/>
                </a:solidFill>
                <a:latin typeface="Halant Medium Bold"/>
              </a:rPr>
              <a:t>Ingestible Microbots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536E"/>
        </a:solidFill>
        <a:effectLst/>
      </p:bgPr>
    </p:bg>
    <p:spTree>
      <p:nvGrpSpPr>
        <p:cNvPr id="1" name=""/>
        <p:cNvGrpSpPr/>
        <p:nvPr/>
      </p:nvGrpSpPr>
      <p:grpSpPr>
        <a:xfrm>
          <a:off x="0" y="0"/>
          <a:ext cx="0" cy="0"/>
          <a:chOff x="0" y="0"/>
          <a:chExt cx="0" cy="0"/>
        </a:xfrm>
      </p:grpSpPr>
      <p:grpSp>
        <p:nvGrpSpPr>
          <p:cNvPr id="2" name="Group 2"/>
          <p:cNvGrpSpPr/>
          <p:nvPr/>
        </p:nvGrpSpPr>
        <p:grpSpPr>
          <a:xfrm>
            <a:off x="3821657" y="4075118"/>
            <a:ext cx="3420860" cy="3691111"/>
            <a:chOff x="0" y="0"/>
            <a:chExt cx="1797661" cy="1939678"/>
          </a:xfrm>
        </p:grpSpPr>
        <p:sp>
          <p:nvSpPr>
            <p:cNvPr id="3" name="Freeform 3"/>
            <p:cNvSpPr/>
            <p:nvPr/>
          </p:nvSpPr>
          <p:spPr>
            <a:xfrm>
              <a:off x="0" y="0"/>
              <a:ext cx="1797661" cy="1939678"/>
            </a:xfrm>
            <a:custGeom>
              <a:avLst/>
              <a:gdLst/>
              <a:ahLst/>
              <a:cxnLst/>
              <a:rect l="l" t="t" r="r" b="b"/>
              <a:pathLst>
                <a:path w="1797661" h="1939678">
                  <a:moveTo>
                    <a:pt x="0" y="0"/>
                  </a:moveTo>
                  <a:lnTo>
                    <a:pt x="1797661" y="0"/>
                  </a:lnTo>
                  <a:lnTo>
                    <a:pt x="1797661" y="1939678"/>
                  </a:lnTo>
                  <a:lnTo>
                    <a:pt x="0" y="1939678"/>
                  </a:lnTo>
                  <a:close/>
                </a:path>
              </a:pathLst>
            </a:custGeom>
            <a:solidFill>
              <a:srgbClr val="FFFFFF"/>
            </a:solidFill>
          </p:spPr>
        </p:sp>
      </p:grpSp>
      <p:grpSp>
        <p:nvGrpSpPr>
          <p:cNvPr id="4" name="Group 4"/>
          <p:cNvGrpSpPr/>
          <p:nvPr/>
        </p:nvGrpSpPr>
        <p:grpSpPr>
          <a:xfrm>
            <a:off x="210553" y="216721"/>
            <a:ext cx="3420860" cy="7549507"/>
            <a:chOff x="0" y="0"/>
            <a:chExt cx="814220" cy="1796904"/>
          </a:xfrm>
        </p:grpSpPr>
        <p:sp>
          <p:nvSpPr>
            <p:cNvPr id="5" name="Freeform 5"/>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6" name="Group 6"/>
          <p:cNvGrpSpPr/>
          <p:nvPr/>
        </p:nvGrpSpPr>
        <p:grpSpPr>
          <a:xfrm>
            <a:off x="3821657" y="216721"/>
            <a:ext cx="3420860" cy="3642037"/>
            <a:chOff x="0" y="0"/>
            <a:chExt cx="1797661" cy="1913890"/>
          </a:xfrm>
        </p:grpSpPr>
        <p:sp>
          <p:nvSpPr>
            <p:cNvPr id="7" name="Freeform 7"/>
            <p:cNvSpPr/>
            <p:nvPr/>
          </p:nvSpPr>
          <p:spPr>
            <a:xfrm>
              <a:off x="0" y="0"/>
              <a:ext cx="1797661" cy="1913890"/>
            </a:xfrm>
            <a:custGeom>
              <a:avLst/>
              <a:gdLst/>
              <a:ahLst/>
              <a:cxnLst/>
              <a:rect l="l" t="t" r="r" b="b"/>
              <a:pathLst>
                <a:path w="1797661" h="1913890">
                  <a:moveTo>
                    <a:pt x="0" y="0"/>
                  </a:moveTo>
                  <a:lnTo>
                    <a:pt x="1797661" y="0"/>
                  </a:lnTo>
                  <a:lnTo>
                    <a:pt x="1797661" y="1913890"/>
                  </a:lnTo>
                  <a:lnTo>
                    <a:pt x="0" y="1913890"/>
                  </a:lnTo>
                  <a:close/>
                </a:path>
              </a:pathLst>
            </a:custGeom>
            <a:solidFill>
              <a:srgbClr val="FFFFFF"/>
            </a:solidFill>
          </p:spPr>
        </p:sp>
      </p:grpSp>
      <p:grpSp>
        <p:nvGrpSpPr>
          <p:cNvPr id="8" name="Group 8"/>
          <p:cNvGrpSpPr/>
          <p:nvPr/>
        </p:nvGrpSpPr>
        <p:grpSpPr>
          <a:xfrm>
            <a:off x="7432761" y="216721"/>
            <a:ext cx="3420860" cy="7549507"/>
            <a:chOff x="0" y="0"/>
            <a:chExt cx="814220" cy="1796904"/>
          </a:xfrm>
        </p:grpSpPr>
        <p:sp>
          <p:nvSpPr>
            <p:cNvPr id="9" name="Freeform 9"/>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10" name="Group 10"/>
          <p:cNvGrpSpPr/>
          <p:nvPr/>
        </p:nvGrpSpPr>
        <p:grpSpPr>
          <a:xfrm>
            <a:off x="11043865" y="216721"/>
            <a:ext cx="3420860" cy="3642037"/>
            <a:chOff x="0" y="0"/>
            <a:chExt cx="1797661" cy="1913890"/>
          </a:xfrm>
        </p:grpSpPr>
        <p:sp>
          <p:nvSpPr>
            <p:cNvPr id="11" name="Freeform 11"/>
            <p:cNvSpPr/>
            <p:nvPr/>
          </p:nvSpPr>
          <p:spPr>
            <a:xfrm>
              <a:off x="0" y="0"/>
              <a:ext cx="1797661" cy="1913890"/>
            </a:xfrm>
            <a:custGeom>
              <a:avLst/>
              <a:gdLst/>
              <a:ahLst/>
              <a:cxnLst/>
              <a:rect l="l" t="t" r="r" b="b"/>
              <a:pathLst>
                <a:path w="1797661" h="1913890">
                  <a:moveTo>
                    <a:pt x="0" y="0"/>
                  </a:moveTo>
                  <a:lnTo>
                    <a:pt x="1797661" y="0"/>
                  </a:lnTo>
                  <a:lnTo>
                    <a:pt x="1797661" y="1913890"/>
                  </a:lnTo>
                  <a:lnTo>
                    <a:pt x="0" y="1913890"/>
                  </a:lnTo>
                  <a:close/>
                </a:path>
              </a:pathLst>
            </a:custGeom>
            <a:solidFill>
              <a:srgbClr val="FFFFFF"/>
            </a:solidFill>
          </p:spPr>
        </p:sp>
      </p:grpSp>
      <p:grpSp>
        <p:nvGrpSpPr>
          <p:cNvPr id="12" name="Group 12"/>
          <p:cNvGrpSpPr/>
          <p:nvPr/>
        </p:nvGrpSpPr>
        <p:grpSpPr>
          <a:xfrm>
            <a:off x="11043865" y="4075118"/>
            <a:ext cx="3420860" cy="3691111"/>
            <a:chOff x="0" y="0"/>
            <a:chExt cx="1797661" cy="1939678"/>
          </a:xfrm>
        </p:grpSpPr>
        <p:sp>
          <p:nvSpPr>
            <p:cNvPr id="13" name="Freeform 13"/>
            <p:cNvSpPr/>
            <p:nvPr/>
          </p:nvSpPr>
          <p:spPr>
            <a:xfrm>
              <a:off x="0" y="0"/>
              <a:ext cx="1797661" cy="1939678"/>
            </a:xfrm>
            <a:custGeom>
              <a:avLst/>
              <a:gdLst/>
              <a:ahLst/>
              <a:cxnLst/>
              <a:rect l="l" t="t" r="r" b="b"/>
              <a:pathLst>
                <a:path w="1797661" h="1939678">
                  <a:moveTo>
                    <a:pt x="0" y="0"/>
                  </a:moveTo>
                  <a:lnTo>
                    <a:pt x="1797661" y="0"/>
                  </a:lnTo>
                  <a:lnTo>
                    <a:pt x="1797661" y="1939678"/>
                  </a:lnTo>
                  <a:lnTo>
                    <a:pt x="0" y="1939678"/>
                  </a:lnTo>
                  <a:close/>
                </a:path>
              </a:pathLst>
            </a:custGeom>
            <a:solidFill>
              <a:srgbClr val="FFFFFF"/>
            </a:solidFill>
          </p:spPr>
        </p:sp>
      </p:grpSp>
      <p:grpSp>
        <p:nvGrpSpPr>
          <p:cNvPr id="14" name="Group 14"/>
          <p:cNvGrpSpPr/>
          <p:nvPr/>
        </p:nvGrpSpPr>
        <p:grpSpPr>
          <a:xfrm>
            <a:off x="14654969" y="216721"/>
            <a:ext cx="3420860" cy="7549507"/>
            <a:chOff x="0" y="0"/>
            <a:chExt cx="814220" cy="1796904"/>
          </a:xfrm>
        </p:grpSpPr>
        <p:sp>
          <p:nvSpPr>
            <p:cNvPr id="15" name="Freeform 15"/>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16" name="Group 16"/>
          <p:cNvGrpSpPr/>
          <p:nvPr/>
        </p:nvGrpSpPr>
        <p:grpSpPr>
          <a:xfrm rot="-5400000">
            <a:off x="3567405" y="4629066"/>
            <a:ext cx="2074554" cy="8788259"/>
            <a:chOff x="0" y="0"/>
            <a:chExt cx="569569" cy="2412817"/>
          </a:xfrm>
        </p:grpSpPr>
        <p:sp>
          <p:nvSpPr>
            <p:cNvPr id="17" name="Freeform 17"/>
            <p:cNvSpPr/>
            <p:nvPr/>
          </p:nvSpPr>
          <p:spPr>
            <a:xfrm>
              <a:off x="0" y="0"/>
              <a:ext cx="569569" cy="2412817"/>
            </a:xfrm>
            <a:custGeom>
              <a:avLst/>
              <a:gdLst/>
              <a:ahLst/>
              <a:cxnLst/>
              <a:rect l="l" t="t" r="r" b="b"/>
              <a:pathLst>
                <a:path w="569569" h="2412817">
                  <a:moveTo>
                    <a:pt x="0" y="0"/>
                  </a:moveTo>
                  <a:lnTo>
                    <a:pt x="569569" y="0"/>
                  </a:lnTo>
                  <a:lnTo>
                    <a:pt x="569569" y="2412817"/>
                  </a:lnTo>
                  <a:lnTo>
                    <a:pt x="0" y="2412817"/>
                  </a:lnTo>
                  <a:close/>
                </a:path>
              </a:pathLst>
            </a:custGeom>
            <a:solidFill>
              <a:srgbClr val="FFFFFF"/>
            </a:solidFill>
          </p:spPr>
        </p:sp>
      </p:grpSp>
      <p:grpSp>
        <p:nvGrpSpPr>
          <p:cNvPr id="18" name="Group 18"/>
          <p:cNvGrpSpPr/>
          <p:nvPr/>
        </p:nvGrpSpPr>
        <p:grpSpPr>
          <a:xfrm rot="-5400000">
            <a:off x="12623925" y="4608569"/>
            <a:ext cx="2060969" cy="8842839"/>
            <a:chOff x="0" y="0"/>
            <a:chExt cx="588993" cy="2527145"/>
          </a:xfrm>
        </p:grpSpPr>
        <p:sp>
          <p:nvSpPr>
            <p:cNvPr id="19" name="Freeform 19"/>
            <p:cNvSpPr/>
            <p:nvPr/>
          </p:nvSpPr>
          <p:spPr>
            <a:xfrm>
              <a:off x="0" y="0"/>
              <a:ext cx="588993" cy="2527145"/>
            </a:xfrm>
            <a:custGeom>
              <a:avLst/>
              <a:gdLst/>
              <a:ahLst/>
              <a:cxnLst/>
              <a:rect l="l" t="t" r="r" b="b"/>
              <a:pathLst>
                <a:path w="588993" h="2527145">
                  <a:moveTo>
                    <a:pt x="0" y="0"/>
                  </a:moveTo>
                  <a:lnTo>
                    <a:pt x="588993" y="0"/>
                  </a:lnTo>
                  <a:lnTo>
                    <a:pt x="588993" y="2527145"/>
                  </a:lnTo>
                  <a:lnTo>
                    <a:pt x="0" y="2527145"/>
                  </a:lnTo>
                  <a:close/>
                </a:path>
              </a:pathLst>
            </a:custGeom>
            <a:solidFill>
              <a:srgbClr val="FFFFFF"/>
            </a:solidFill>
          </p:spPr>
        </p:sp>
      </p:grpSp>
      <p:grpSp>
        <p:nvGrpSpPr>
          <p:cNvPr id="20" name="Group 20"/>
          <p:cNvGrpSpPr/>
          <p:nvPr/>
        </p:nvGrpSpPr>
        <p:grpSpPr>
          <a:xfrm>
            <a:off x="562092" y="491698"/>
            <a:ext cx="2717782" cy="1325571"/>
            <a:chOff x="0" y="0"/>
            <a:chExt cx="3623709" cy="1767428"/>
          </a:xfrm>
        </p:grpSpPr>
        <p:sp>
          <p:nvSpPr>
            <p:cNvPr id="21" name="TextBox 21"/>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Problem</a:t>
              </a:r>
            </a:p>
          </p:txBody>
        </p:sp>
        <p:sp>
          <p:nvSpPr>
            <p:cNvPr id="22" name="TextBox 22"/>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problems are people facing? List their top 3 frustrations.</a:t>
              </a:r>
            </a:p>
          </p:txBody>
        </p:sp>
      </p:grpSp>
      <p:grpSp>
        <p:nvGrpSpPr>
          <p:cNvPr id="23" name="Group 23"/>
          <p:cNvGrpSpPr/>
          <p:nvPr/>
        </p:nvGrpSpPr>
        <p:grpSpPr>
          <a:xfrm>
            <a:off x="4173196" y="491698"/>
            <a:ext cx="2717782" cy="1325571"/>
            <a:chOff x="0" y="0"/>
            <a:chExt cx="3623709" cy="1767428"/>
          </a:xfrm>
        </p:grpSpPr>
        <p:sp>
          <p:nvSpPr>
            <p:cNvPr id="24" name="TextBox 24"/>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Solution</a:t>
              </a:r>
            </a:p>
          </p:txBody>
        </p:sp>
        <p:sp>
          <p:nvSpPr>
            <p:cNvPr id="25" name="TextBox 25"/>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solve these problems? Write down a solution for each problem.</a:t>
              </a:r>
            </a:p>
          </p:txBody>
        </p:sp>
      </p:grpSp>
      <p:grpSp>
        <p:nvGrpSpPr>
          <p:cNvPr id="26" name="Group 26"/>
          <p:cNvGrpSpPr/>
          <p:nvPr/>
        </p:nvGrpSpPr>
        <p:grpSpPr>
          <a:xfrm>
            <a:off x="7785109" y="491698"/>
            <a:ext cx="2717782" cy="2500124"/>
            <a:chOff x="0" y="0"/>
            <a:chExt cx="3623709" cy="3333498"/>
          </a:xfrm>
        </p:grpSpPr>
        <p:sp>
          <p:nvSpPr>
            <p:cNvPr id="27" name="TextBox 27"/>
            <p:cNvSpPr txBox="1"/>
            <p:nvPr/>
          </p:nvSpPr>
          <p:spPr>
            <a:xfrm>
              <a:off x="0" y="-28575"/>
              <a:ext cx="3623709" cy="912846"/>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Unique Value Proposition</a:t>
              </a:r>
            </a:p>
          </p:txBody>
        </p:sp>
        <p:sp>
          <p:nvSpPr>
            <p:cNvPr id="28" name="TextBox 28"/>
            <p:cNvSpPr txBox="1"/>
            <p:nvPr/>
          </p:nvSpPr>
          <p:spPr>
            <a:xfrm>
              <a:off x="0" y="1056246"/>
              <a:ext cx="3623709" cy="2277253"/>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turn an unaware visitor into an interested customer? Create a clear and compelling one-liner message you want to send across.</a:t>
              </a:r>
            </a:p>
          </p:txBody>
        </p:sp>
      </p:grpSp>
      <p:grpSp>
        <p:nvGrpSpPr>
          <p:cNvPr id="29" name="Group 29"/>
          <p:cNvGrpSpPr/>
          <p:nvPr/>
        </p:nvGrpSpPr>
        <p:grpSpPr>
          <a:xfrm>
            <a:off x="11395404" y="491698"/>
            <a:ext cx="2717782" cy="1289581"/>
            <a:chOff x="0" y="0"/>
            <a:chExt cx="3623709" cy="1719441"/>
          </a:xfrm>
        </p:grpSpPr>
        <p:sp>
          <p:nvSpPr>
            <p:cNvPr id="30" name="TextBox 30"/>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Unfair Advantage</a:t>
              </a:r>
            </a:p>
          </p:txBody>
        </p:sp>
        <p:sp>
          <p:nvSpPr>
            <p:cNvPr id="31" name="TextBox 31"/>
            <p:cNvSpPr txBox="1"/>
            <p:nvPr/>
          </p:nvSpPr>
          <p:spPr>
            <a:xfrm>
              <a:off x="0" y="596330"/>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separates you from competitors? What makes you ahead of the pack?</a:t>
              </a:r>
            </a:p>
          </p:txBody>
        </p:sp>
      </p:grpSp>
      <p:grpSp>
        <p:nvGrpSpPr>
          <p:cNvPr id="32" name="Group 32"/>
          <p:cNvGrpSpPr/>
          <p:nvPr/>
        </p:nvGrpSpPr>
        <p:grpSpPr>
          <a:xfrm>
            <a:off x="15006508" y="509693"/>
            <a:ext cx="2717782" cy="1578116"/>
            <a:chOff x="0" y="0"/>
            <a:chExt cx="3623709" cy="2104155"/>
          </a:xfrm>
        </p:grpSpPr>
        <p:sp>
          <p:nvSpPr>
            <p:cNvPr id="33" name="TextBox 33"/>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Customer Segments</a:t>
              </a:r>
            </a:p>
          </p:txBody>
        </p:sp>
        <p:sp>
          <p:nvSpPr>
            <p:cNvPr id="34" name="TextBox 34"/>
            <p:cNvSpPr txBox="1"/>
            <p:nvPr/>
          </p:nvSpPr>
          <p:spPr>
            <a:xfrm>
              <a:off x="0" y="596330"/>
              <a:ext cx="3623709" cy="1507825"/>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Create 3 to 4 personas of the people you can help. Visualize these people who will turn to you for solutions.</a:t>
              </a:r>
            </a:p>
          </p:txBody>
        </p:sp>
      </p:grpSp>
      <p:grpSp>
        <p:nvGrpSpPr>
          <p:cNvPr id="35" name="Group 35"/>
          <p:cNvGrpSpPr/>
          <p:nvPr/>
        </p:nvGrpSpPr>
        <p:grpSpPr>
          <a:xfrm>
            <a:off x="562092" y="4075118"/>
            <a:ext cx="2717782" cy="2575914"/>
            <a:chOff x="0" y="0"/>
            <a:chExt cx="3623709" cy="3434553"/>
          </a:xfrm>
        </p:grpSpPr>
        <p:sp>
          <p:nvSpPr>
            <p:cNvPr id="36" name="TextBox 36"/>
            <p:cNvSpPr txBox="1"/>
            <p:nvPr/>
          </p:nvSpPr>
          <p:spPr>
            <a:xfrm>
              <a:off x="0" y="-28575"/>
              <a:ext cx="3623709" cy="1013900"/>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Existing Alternatives</a:t>
              </a:r>
            </a:p>
          </p:txBody>
        </p:sp>
        <p:sp>
          <p:nvSpPr>
            <p:cNvPr id="37" name="TextBox 37"/>
            <p:cNvSpPr txBox="1"/>
            <p:nvPr/>
          </p:nvSpPr>
          <p:spPr>
            <a:xfrm>
              <a:off x="0" y="1157300"/>
              <a:ext cx="3623709" cy="2277253"/>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are these problems solved today? This can be a direct competitor to what you are offering or the existing ways people are employing to address their problems.</a:t>
              </a:r>
            </a:p>
          </p:txBody>
        </p:sp>
      </p:grpSp>
      <p:grpSp>
        <p:nvGrpSpPr>
          <p:cNvPr id="38" name="Group 38"/>
          <p:cNvGrpSpPr/>
          <p:nvPr/>
        </p:nvGrpSpPr>
        <p:grpSpPr>
          <a:xfrm>
            <a:off x="4173196" y="4404535"/>
            <a:ext cx="2717782" cy="1325571"/>
            <a:chOff x="0" y="0"/>
            <a:chExt cx="3623709" cy="1767428"/>
          </a:xfrm>
        </p:grpSpPr>
        <p:sp>
          <p:nvSpPr>
            <p:cNvPr id="39" name="TextBox 39"/>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Key Metrics</a:t>
              </a:r>
            </a:p>
          </p:txBody>
        </p:sp>
        <p:sp>
          <p:nvSpPr>
            <p:cNvPr id="40" name="TextBox 40"/>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measure the success of your product or service? List the key metrics.</a:t>
              </a:r>
            </a:p>
          </p:txBody>
        </p:sp>
      </p:grpSp>
      <p:grpSp>
        <p:nvGrpSpPr>
          <p:cNvPr id="41" name="Group 41"/>
          <p:cNvGrpSpPr/>
          <p:nvPr/>
        </p:nvGrpSpPr>
        <p:grpSpPr>
          <a:xfrm>
            <a:off x="7784300" y="4075118"/>
            <a:ext cx="2717782" cy="1325571"/>
            <a:chOff x="0" y="0"/>
            <a:chExt cx="3623709" cy="1767428"/>
          </a:xfrm>
        </p:grpSpPr>
        <p:sp>
          <p:nvSpPr>
            <p:cNvPr id="42" name="TextBox 42"/>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High Level Concept</a:t>
              </a:r>
            </a:p>
          </p:txBody>
        </p:sp>
        <p:sp>
          <p:nvSpPr>
            <p:cNvPr id="43" name="TextBox 43"/>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does your product or service fit into the grand scheme of things?</a:t>
              </a:r>
            </a:p>
          </p:txBody>
        </p:sp>
      </p:grpSp>
      <p:grpSp>
        <p:nvGrpSpPr>
          <p:cNvPr id="44" name="Group 44"/>
          <p:cNvGrpSpPr/>
          <p:nvPr/>
        </p:nvGrpSpPr>
        <p:grpSpPr>
          <a:xfrm>
            <a:off x="11395404" y="4404535"/>
            <a:ext cx="2717782" cy="1902642"/>
            <a:chOff x="0" y="0"/>
            <a:chExt cx="3623709" cy="2536856"/>
          </a:xfrm>
        </p:grpSpPr>
        <p:sp>
          <p:nvSpPr>
            <p:cNvPr id="45" name="TextBox 45"/>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Channels</a:t>
              </a:r>
            </a:p>
          </p:txBody>
        </p:sp>
        <p:sp>
          <p:nvSpPr>
            <p:cNvPr id="46" name="TextBox 46"/>
            <p:cNvSpPr txBox="1"/>
            <p:nvPr/>
          </p:nvSpPr>
          <p:spPr>
            <a:xfrm>
              <a:off x="0" y="644317"/>
              <a:ext cx="3623709" cy="1892539"/>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reach your target consumers? Direct marketing, social media, ads, partnerships — identify the effective ways to reach them.</a:t>
              </a:r>
            </a:p>
          </p:txBody>
        </p:sp>
      </p:grpSp>
      <p:grpSp>
        <p:nvGrpSpPr>
          <p:cNvPr id="47" name="Group 47"/>
          <p:cNvGrpSpPr/>
          <p:nvPr/>
        </p:nvGrpSpPr>
        <p:grpSpPr>
          <a:xfrm>
            <a:off x="15006508" y="4075118"/>
            <a:ext cx="2717782" cy="1289581"/>
            <a:chOff x="0" y="0"/>
            <a:chExt cx="3623709" cy="1719441"/>
          </a:xfrm>
        </p:grpSpPr>
        <p:sp>
          <p:nvSpPr>
            <p:cNvPr id="48" name="TextBox 48"/>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Early Adopters</a:t>
              </a:r>
            </a:p>
          </p:txBody>
        </p:sp>
        <p:sp>
          <p:nvSpPr>
            <p:cNvPr id="49" name="TextBox 49"/>
            <p:cNvSpPr txBox="1"/>
            <p:nvPr/>
          </p:nvSpPr>
          <p:spPr>
            <a:xfrm>
              <a:off x="0" y="596330"/>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are the specific characteristics of your early adopters?</a:t>
              </a:r>
            </a:p>
          </p:txBody>
        </p:sp>
      </p:grpSp>
      <p:grpSp>
        <p:nvGrpSpPr>
          <p:cNvPr id="50" name="Group 50"/>
          <p:cNvGrpSpPr/>
          <p:nvPr/>
        </p:nvGrpSpPr>
        <p:grpSpPr>
          <a:xfrm>
            <a:off x="562092" y="8221264"/>
            <a:ext cx="8099034" cy="1325571"/>
            <a:chOff x="0" y="0"/>
            <a:chExt cx="10798713" cy="1767428"/>
          </a:xfrm>
        </p:grpSpPr>
        <p:sp>
          <p:nvSpPr>
            <p:cNvPr id="51" name="TextBox 51"/>
            <p:cNvSpPr txBox="1"/>
            <p:nvPr/>
          </p:nvSpPr>
          <p:spPr>
            <a:xfrm>
              <a:off x="0" y="-28575"/>
              <a:ext cx="10798713"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Cost Structure</a:t>
              </a:r>
            </a:p>
          </p:txBody>
        </p:sp>
        <p:sp>
          <p:nvSpPr>
            <p:cNvPr id="52" name="TextBox 52"/>
            <p:cNvSpPr txBox="1"/>
            <p:nvPr/>
          </p:nvSpPr>
          <p:spPr>
            <a:xfrm>
              <a:off x="0" y="644317"/>
              <a:ext cx="10798713"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are the fixed and variable costs to launch your product or service? Consider the cost at each stage from setting up a website, hiring employees, production, marketing, and bringing them to consumers.</a:t>
              </a:r>
            </a:p>
          </p:txBody>
        </p:sp>
      </p:grpSp>
      <p:grpSp>
        <p:nvGrpSpPr>
          <p:cNvPr id="53" name="Group 53"/>
          <p:cNvGrpSpPr/>
          <p:nvPr/>
        </p:nvGrpSpPr>
        <p:grpSpPr>
          <a:xfrm>
            <a:off x="9604892" y="8221264"/>
            <a:ext cx="8099034" cy="1325571"/>
            <a:chOff x="0" y="0"/>
            <a:chExt cx="10798713" cy="1767428"/>
          </a:xfrm>
        </p:grpSpPr>
        <p:sp>
          <p:nvSpPr>
            <p:cNvPr id="54" name="TextBox 54"/>
            <p:cNvSpPr txBox="1"/>
            <p:nvPr/>
          </p:nvSpPr>
          <p:spPr>
            <a:xfrm>
              <a:off x="0" y="-28575"/>
              <a:ext cx="10798713"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Revenue Streams</a:t>
              </a:r>
            </a:p>
          </p:txBody>
        </p:sp>
        <p:sp>
          <p:nvSpPr>
            <p:cNvPr id="55" name="TextBox 55"/>
            <p:cNvSpPr txBox="1"/>
            <p:nvPr/>
          </p:nvSpPr>
          <p:spPr>
            <a:xfrm>
              <a:off x="0" y="644317"/>
              <a:ext cx="10798713"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money sources will grow your money? How will you generate income? Show a pricing model of your product or service and include other revenue sources, such as sales and subscription fees.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765</Words>
  <Application>Microsoft Office PowerPoint</Application>
  <PresentationFormat>Personalizado</PresentationFormat>
  <Paragraphs>57</Paragraphs>
  <Slides>11</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11</vt:i4>
      </vt:variant>
    </vt:vector>
  </HeadingPairs>
  <TitlesOfParts>
    <vt:vector size="24" baseType="lpstr">
      <vt:lpstr>Aileron Heavy</vt:lpstr>
      <vt:lpstr>Arial</vt:lpstr>
      <vt:lpstr>Roboto</vt:lpstr>
      <vt:lpstr>Clear Sans Regular</vt:lpstr>
      <vt:lpstr>HK Grotesk Bold</vt:lpstr>
      <vt:lpstr>HK Grotesk Bold Bold</vt:lpstr>
      <vt:lpstr>HK Grotesk Medium</vt:lpstr>
      <vt:lpstr>Halant Medium Bold</vt:lpstr>
      <vt:lpstr>Malgun Gothic</vt:lpstr>
      <vt:lpstr>Roboto Mono Regular</vt:lpstr>
      <vt:lpstr>Muli Bold Bold</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Onam Yoel Díaz Castillo</cp:lastModifiedBy>
  <cp:revision>3</cp:revision>
  <dcterms:created xsi:type="dcterms:W3CDTF">2020-05-20T23:54:05Z</dcterms:created>
  <dcterms:modified xsi:type="dcterms:W3CDTF">2020-06-07T17:54:55Z</dcterms:modified>
</cp:coreProperties>
</file>