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8" r:id="rId9"/>
    <p:sldId id="269" r:id="rId10"/>
    <p:sldId id="267" r:id="rId11"/>
    <p:sldId id="271" r:id="rId12"/>
    <p:sldId id="273" r:id="rId13"/>
    <p:sldId id="272" r:id="rId14"/>
    <p:sldId id="277" r:id="rId15"/>
    <p:sldId id="278" r:id="rId16"/>
    <p:sldId id="280" r:id="rId17"/>
    <p:sldId id="279" r:id="rId18"/>
    <p:sldId id="281" r:id="rId19"/>
    <p:sldId id="283" r:id="rId20"/>
    <p:sldId id="282" r:id="rId21"/>
    <p:sldId id="274" r:id="rId22"/>
    <p:sldId id="284" r:id="rId23"/>
    <p:sldId id="257"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64" d="100"/>
          <a:sy n="64" d="100"/>
        </p:scale>
        <p:origin x="90" y="414"/>
      </p:cViewPr>
      <p:guideLst>
        <p:guide orient="horz" pos="27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C87F25-D0C3-4D4B-B289-ED385A0E1A9A}" type="datetimeFigureOut">
              <a:rPr lang="en-US" smtClean="0"/>
              <a:t>24-Jul-21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39214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87F25-D0C3-4D4B-B289-ED385A0E1A9A}" type="datetimeFigureOut">
              <a:rPr lang="en-US" smtClean="0"/>
              <a:t>24-Jul-21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127484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87F25-D0C3-4D4B-B289-ED385A0E1A9A}" type="datetimeFigureOut">
              <a:rPr lang="en-US" smtClean="0"/>
              <a:t>24-Jul-21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378784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87F25-D0C3-4D4B-B289-ED385A0E1A9A}" type="datetimeFigureOut">
              <a:rPr lang="en-US" smtClean="0"/>
              <a:t>24-Jul-21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17499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C87F25-D0C3-4D4B-B289-ED385A0E1A9A}" type="datetimeFigureOut">
              <a:rPr lang="en-US" smtClean="0"/>
              <a:t>24-Jul-21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60207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C87F25-D0C3-4D4B-B289-ED385A0E1A9A}" type="datetimeFigureOut">
              <a:rPr lang="en-US" smtClean="0"/>
              <a:t>24-Jul-21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294885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C87F25-D0C3-4D4B-B289-ED385A0E1A9A}" type="datetimeFigureOut">
              <a:rPr lang="en-US" smtClean="0"/>
              <a:t>24-Jul-21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413034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C87F25-D0C3-4D4B-B289-ED385A0E1A9A}" type="datetimeFigureOut">
              <a:rPr lang="en-US" smtClean="0"/>
              <a:t>24-Jul-21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373857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87F25-D0C3-4D4B-B289-ED385A0E1A9A}" type="datetimeFigureOut">
              <a:rPr lang="en-US" smtClean="0"/>
              <a:t>24-Jul-21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39083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C87F25-D0C3-4D4B-B289-ED385A0E1A9A}" type="datetimeFigureOut">
              <a:rPr lang="en-US" smtClean="0"/>
              <a:t>24-Jul-21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292335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C87F25-D0C3-4D4B-B289-ED385A0E1A9A}" type="datetimeFigureOut">
              <a:rPr lang="en-US" smtClean="0"/>
              <a:t>24-Jul-21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FF452-3ADD-4A5D-9547-9C143C7BAAC9}" type="slidenum">
              <a:rPr lang="en-US" smtClean="0"/>
              <a:t>‹#›</a:t>
            </a:fld>
            <a:endParaRPr lang="en-US"/>
          </a:p>
        </p:txBody>
      </p:sp>
    </p:spTree>
    <p:extLst>
      <p:ext uri="{BB962C8B-B14F-4D97-AF65-F5344CB8AC3E}">
        <p14:creationId xmlns:p14="http://schemas.microsoft.com/office/powerpoint/2010/main" val="295425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87F25-D0C3-4D4B-B289-ED385A0E1A9A}" type="datetimeFigureOut">
              <a:rPr lang="en-US" smtClean="0"/>
              <a:t>24-Jul-21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FF452-3ADD-4A5D-9547-9C143C7BAAC9}" type="slidenum">
              <a:rPr lang="en-US" smtClean="0"/>
              <a:t>‹#›</a:t>
            </a:fld>
            <a:endParaRPr lang="en-US"/>
          </a:p>
        </p:txBody>
      </p:sp>
    </p:spTree>
    <p:extLst>
      <p:ext uri="{BB962C8B-B14F-4D97-AF65-F5344CB8AC3E}">
        <p14:creationId xmlns:p14="http://schemas.microsoft.com/office/powerpoint/2010/main" val="113591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771" y="748145"/>
            <a:ext cx="10640291" cy="3059084"/>
          </a:xfrm>
        </p:spPr>
        <p:txBody>
          <a:bodyPr>
            <a:noAutofit/>
          </a:bodyPr>
          <a:lstStyle/>
          <a:p>
            <a:r>
              <a:rPr lang="en-US" sz="3600" b="1" dirty="0" smtClean="0">
                <a:solidFill>
                  <a:schemeClr val="accent1">
                    <a:lumMod val="75000"/>
                  </a:schemeClr>
                </a:solidFill>
                <a:latin typeface="Times New Roman" panose="02020603050405020304" pitchFamily="18" charset="0"/>
                <a:cs typeface="Times New Roman" panose="02020603050405020304" pitchFamily="18" charset="0"/>
              </a:rPr>
              <a:t>MULTIBIOMETRIC SYSTEM-BASED TECHNIQUE AS A FACTOR TO ENSURING NATIONAL SECURITY STRATEGY; A CASE STUDY OF NATIONAL IDENTITY MANAGEMENT COMMSSION (NIMC) - KADUNA STATE. </a:t>
            </a:r>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7"/>
            <a:ext cx="9144000" cy="2416377"/>
          </a:xfrm>
        </p:spPr>
        <p:txBody>
          <a:bodyPr>
            <a:normAutofit/>
          </a:bodyPr>
          <a:lstStyle/>
          <a:p>
            <a:endParaRPr lang="en-US" dirty="0" smtClean="0"/>
          </a:p>
          <a:p>
            <a:r>
              <a:rPr lang="en-US" b="1" dirty="0" smtClean="0">
                <a:latin typeface="Times New Roman" panose="02020603050405020304" pitchFamily="18" charset="0"/>
                <a:cs typeface="Times New Roman" panose="02020603050405020304" pitchFamily="18" charset="0"/>
              </a:rPr>
              <a:t>BY</a:t>
            </a:r>
          </a:p>
          <a:p>
            <a:endParaRPr lang="en-US" dirty="0" smtClean="0"/>
          </a:p>
          <a:p>
            <a:r>
              <a:rPr lang="en-US" dirty="0" smtClean="0"/>
              <a:t>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ODIDO GODWIN</a:t>
            </a:r>
          </a:p>
          <a:p>
            <a:r>
              <a:rPr lang="en-US" b="1" dirty="0">
                <a:latin typeface="Times New Roman" panose="02020603050405020304" pitchFamily="18" charset="0"/>
                <a:cs typeface="Times New Roman" panose="02020603050405020304" pitchFamily="18" charset="0"/>
              </a:rPr>
              <a:t>NDA/PGS/FMIS/MCS/M/1003/18</a:t>
            </a:r>
          </a:p>
          <a:p>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403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rgbClr val="0070C0"/>
                </a:solidFill>
                <a:latin typeface="Times New Roman" pitchFamily="18" charset="0"/>
                <a:cs typeface="Times New Roman" pitchFamily="18" charset="0"/>
              </a:rPr>
              <a:t>MATERIAL AND METHODS</a:t>
            </a:r>
            <a:br>
              <a:rPr lang="en-GB" b="1" dirty="0" smtClean="0">
                <a:solidFill>
                  <a:srgbClr val="0070C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marL="0" indent="0">
              <a:buNone/>
            </a:pPr>
            <a:endParaRPr lang="en-US" b="1" dirty="0" smtClean="0"/>
          </a:p>
          <a:p>
            <a:r>
              <a:rPr lang="en-US" b="1" dirty="0">
                <a:latin typeface="Times New Roman" panose="02020603050405020304" pitchFamily="18" charset="0"/>
                <a:cs typeface="Times New Roman" panose="02020603050405020304" pitchFamily="18" charset="0"/>
              </a:rPr>
              <a:t>Web </a:t>
            </a:r>
            <a:r>
              <a:rPr lang="en-US" b="1" dirty="0" smtClean="0">
                <a:latin typeface="Times New Roman" panose="02020603050405020304" pitchFamily="18" charset="0"/>
                <a:cs typeface="Times New Roman" panose="02020603050405020304" pitchFamily="18" charset="0"/>
              </a:rPr>
              <a:t>Questionnaire</a:t>
            </a:r>
          </a:p>
          <a:p>
            <a:r>
              <a:rPr lang="en-US" b="1" dirty="0" smtClean="0">
                <a:latin typeface="Times New Roman" panose="02020603050405020304" pitchFamily="18" charset="0"/>
                <a:cs typeface="Times New Roman" panose="02020603050405020304" pitchFamily="18" charset="0"/>
              </a:rPr>
              <a:t>Observation</a:t>
            </a:r>
          </a:p>
          <a:p>
            <a:r>
              <a:rPr lang="en-US" b="1" dirty="0">
                <a:latin typeface="Times New Roman" panose="02020603050405020304" pitchFamily="18" charset="0"/>
                <a:cs typeface="Times New Roman" panose="02020603050405020304" pitchFamily="18" charset="0"/>
              </a:rPr>
              <a:t>Research and Reading (Literature Review</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512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accent5"/>
                </a:solidFill>
                <a:latin typeface="Times New Roman" panose="02020603050405020304" pitchFamily="18" charset="0"/>
                <a:cs typeface="Times New Roman" panose="02020603050405020304" pitchFamily="18" charset="0"/>
              </a:rPr>
              <a:t>SAMPLING AND SAMPLING TECHNIQUES</a:t>
            </a:r>
            <a:endParaRPr lang="en-US" sz="3600"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Nigeria , the latest population of Nigeria as at December 2020 is over 200 million people although the UN has placed the population at </a:t>
            </a:r>
            <a:r>
              <a:rPr lang="en-GB" b="1" dirty="0">
                <a:latin typeface="Times New Roman" panose="02020603050405020304" pitchFamily="18" charset="0"/>
                <a:cs typeface="Times New Roman" panose="02020603050405020304" pitchFamily="18" charset="0"/>
              </a:rPr>
              <a:t>206,867,836 million </a:t>
            </a:r>
            <a:r>
              <a:rPr lang="en-GB" dirty="0">
                <a:latin typeface="Times New Roman" panose="02020603050405020304" pitchFamily="18" charset="0"/>
                <a:cs typeface="Times New Roman" panose="02020603050405020304" pitchFamily="18" charset="0"/>
              </a:rPr>
              <a:t>people with </a:t>
            </a:r>
            <a:r>
              <a:rPr lang="en-GB" b="1" dirty="0">
                <a:latin typeface="Times New Roman" panose="02020603050405020304" pitchFamily="18" charset="0"/>
                <a:cs typeface="Times New Roman" panose="02020603050405020304" pitchFamily="18" charset="0"/>
              </a:rPr>
              <a:t>Kaduna</a:t>
            </a:r>
            <a:r>
              <a:rPr lang="en-GB" dirty="0">
                <a:latin typeface="Times New Roman" panose="02020603050405020304" pitchFamily="18" charset="0"/>
                <a:cs typeface="Times New Roman" panose="02020603050405020304" pitchFamily="18" charset="0"/>
              </a:rPr>
              <a:t> having over </a:t>
            </a:r>
            <a:r>
              <a:rPr lang="en-GB" b="1" dirty="0">
                <a:latin typeface="Times New Roman" panose="02020603050405020304" pitchFamily="18" charset="0"/>
                <a:cs typeface="Times New Roman" panose="02020603050405020304" pitchFamily="18" charset="0"/>
              </a:rPr>
              <a:t>1,133,503</a:t>
            </a:r>
            <a:r>
              <a:rPr lang="en-GB" dirty="0">
                <a:latin typeface="Times New Roman" panose="02020603050405020304" pitchFamily="18" charset="0"/>
                <a:cs typeface="Times New Roman" panose="02020603050405020304" pitchFamily="18" charset="0"/>
              </a:rPr>
              <a:t> persons(United Nations world population prospect, 2020</a:t>
            </a:r>
            <a:r>
              <a:rPr lang="en-GB" dirty="0" smtClean="0">
                <a:latin typeface="Times New Roman" panose="02020603050405020304" pitchFamily="18" charset="0"/>
                <a:cs typeface="Times New Roman" panose="02020603050405020304" pitchFamily="18" charset="0"/>
              </a:rPr>
              <a:t>)</a:t>
            </a:r>
          </a:p>
          <a:p>
            <a:pPr algn="just"/>
            <a:r>
              <a:rPr lang="en-GB" dirty="0" smtClean="0">
                <a:latin typeface="Times New Roman" panose="02020603050405020304" pitchFamily="18" charset="0"/>
                <a:cs typeface="Times New Roman" panose="02020603050405020304" pitchFamily="18" charset="0"/>
              </a:rPr>
              <a:t>Kaduna has 23 Local government area, </a:t>
            </a:r>
            <a:r>
              <a:rPr lang="en-GB" dirty="0" err="1" smtClean="0">
                <a:latin typeface="Times New Roman" panose="02020603050405020304" pitchFamily="18" charset="0"/>
                <a:cs typeface="Times New Roman" panose="02020603050405020304" pitchFamily="18" charset="0"/>
              </a:rPr>
              <a:t>chikun</a:t>
            </a:r>
            <a:r>
              <a:rPr lang="en-GB" dirty="0" smtClean="0">
                <a:latin typeface="Times New Roman" panose="02020603050405020304" pitchFamily="18" charset="0"/>
                <a:cs typeface="Times New Roman" panose="02020603050405020304" pitchFamily="18" charset="0"/>
              </a:rPr>
              <a:t> inclusive with 12 wards which include </a:t>
            </a:r>
            <a:r>
              <a:rPr lang="en-US" dirty="0" err="1" smtClean="0"/>
              <a:t>Kuriga</a:t>
            </a:r>
            <a:r>
              <a:rPr lang="en-US" dirty="0"/>
              <a:t>, </a:t>
            </a:r>
            <a:r>
              <a:rPr lang="en-US" dirty="0" err="1"/>
              <a:t>Kujama</a:t>
            </a:r>
            <a:r>
              <a:rPr lang="en-US" dirty="0"/>
              <a:t>, </a:t>
            </a:r>
            <a:r>
              <a:rPr lang="en-US" dirty="0" err="1"/>
              <a:t>Gwagwada</a:t>
            </a:r>
            <a:r>
              <a:rPr lang="en-US" dirty="0"/>
              <a:t>, </a:t>
            </a:r>
            <a:r>
              <a:rPr lang="en-US" dirty="0" err="1"/>
              <a:t>Narayi</a:t>
            </a:r>
            <a:r>
              <a:rPr lang="en-US" dirty="0"/>
              <a:t>, </a:t>
            </a:r>
            <a:r>
              <a:rPr lang="en-US" dirty="0" err="1"/>
              <a:t>Sabon</a:t>
            </a:r>
            <a:r>
              <a:rPr lang="en-US" dirty="0"/>
              <a:t> Tasha, </a:t>
            </a:r>
            <a:r>
              <a:rPr lang="en-US" dirty="0" err="1"/>
              <a:t>Nasarawa</a:t>
            </a:r>
            <a:r>
              <a:rPr lang="en-US" dirty="0"/>
              <a:t>, </a:t>
            </a:r>
            <a:r>
              <a:rPr lang="en-US" dirty="0" err="1"/>
              <a:t>Sabon</a:t>
            </a:r>
            <a:r>
              <a:rPr lang="en-US" dirty="0"/>
              <a:t> </a:t>
            </a:r>
            <a:r>
              <a:rPr lang="en-US" dirty="0" err="1"/>
              <a:t>garin</a:t>
            </a:r>
            <a:r>
              <a:rPr lang="en-US" dirty="0"/>
              <a:t> </a:t>
            </a:r>
            <a:r>
              <a:rPr lang="en-US" dirty="0" err="1"/>
              <a:t>Nasarawa</a:t>
            </a:r>
            <a:r>
              <a:rPr lang="en-US" dirty="0"/>
              <a:t>, </a:t>
            </a:r>
            <a:r>
              <a:rPr lang="en-US" dirty="0" err="1"/>
              <a:t>Kakau</a:t>
            </a:r>
            <a:r>
              <a:rPr lang="en-US" dirty="0"/>
              <a:t>, </a:t>
            </a:r>
            <a:r>
              <a:rPr lang="en-US" dirty="0" err="1"/>
              <a:t>Rido</a:t>
            </a:r>
            <a:r>
              <a:rPr lang="en-US" dirty="0"/>
              <a:t>, Kunai, and </a:t>
            </a:r>
            <a:r>
              <a:rPr lang="en-US" dirty="0" err="1"/>
              <a:t>Ungwan</a:t>
            </a:r>
            <a:r>
              <a:rPr lang="en-US" dirty="0"/>
              <a:t> </a:t>
            </a:r>
            <a:r>
              <a:rPr lang="en-US" dirty="0" err="1"/>
              <a:t>Yelwa</a:t>
            </a:r>
            <a:r>
              <a:rPr lang="en-US" dirty="0"/>
              <a:t> </a:t>
            </a:r>
            <a:endParaRPr lang="en-GB"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According to Wikipedia sources, </a:t>
            </a:r>
            <a:r>
              <a:rPr lang="en-US" dirty="0" err="1">
                <a:latin typeface="Times New Roman" panose="02020603050405020304" pitchFamily="18" charset="0"/>
                <a:cs typeface="Times New Roman" panose="02020603050405020304" pitchFamily="18" charset="0"/>
              </a:rPr>
              <a:t>Chikun</a:t>
            </a:r>
            <a:r>
              <a:rPr lang="en-US" dirty="0">
                <a:latin typeface="Times New Roman" panose="02020603050405020304" pitchFamily="18" charset="0"/>
                <a:cs typeface="Times New Roman" panose="02020603050405020304" pitchFamily="18" charset="0"/>
              </a:rPr>
              <a:t> has an area of 4466km² and a population of about </a:t>
            </a:r>
            <a:r>
              <a:rPr lang="en-US" b="1" dirty="0">
                <a:latin typeface="Times New Roman" panose="02020603050405020304" pitchFamily="18" charset="0"/>
                <a:cs typeface="Times New Roman" panose="02020603050405020304" pitchFamily="18" charset="0"/>
              </a:rPr>
              <a:t>372,272 persons.</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009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solidFill>
                <a:latin typeface="Times New Roman" panose="02020603050405020304" pitchFamily="18" charset="0"/>
                <a:cs typeface="Times New Roman" panose="02020603050405020304" pitchFamily="18" charset="0"/>
              </a:rPr>
              <a:t>Sampling Techniques</a:t>
            </a:r>
            <a:endParaRPr lang="en-US" i="1"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Using </a:t>
                </a:r>
                <a:r>
                  <a:rPr lang="en-US" dirty="0" err="1" smtClean="0">
                    <a:latin typeface="Times New Roman" panose="02020603050405020304" pitchFamily="18" charset="0"/>
                    <a:cs typeface="Times New Roman" panose="02020603050405020304" pitchFamily="18" charset="0"/>
                  </a:rPr>
                  <a:t>Sloven</a:t>
                </a:r>
                <a:r>
                  <a:rPr lang="en-US" dirty="0" smtClean="0">
                    <a:latin typeface="Times New Roman" panose="02020603050405020304" pitchFamily="18" charset="0"/>
                    <a:cs typeface="Times New Roman" panose="02020603050405020304" pitchFamily="18" charset="0"/>
                  </a:rPr>
                  <a:t> equation to </a:t>
                </a:r>
                <a:r>
                  <a:rPr lang="en-US" dirty="0" err="1" smtClean="0">
                    <a:latin typeface="Times New Roman" panose="02020603050405020304" pitchFamily="18" charset="0"/>
                    <a:cs typeface="Times New Roman" panose="02020603050405020304" pitchFamily="18" charset="0"/>
                  </a:rPr>
                  <a:t>determin</a:t>
                </a:r>
                <a:r>
                  <a:rPr lang="en-US" dirty="0" smtClean="0">
                    <a:latin typeface="Times New Roman" panose="02020603050405020304" pitchFamily="18" charset="0"/>
                    <a:cs typeface="Times New Roman" panose="02020603050405020304" pitchFamily="18" charset="0"/>
                  </a:rPr>
                  <a:t> the sample size n </a:t>
                </a:r>
              </a:p>
              <a:p>
                <a:pPr marL="0" indent="0">
                  <a:buNone/>
                </a:pPr>
                <a14:m>
                  <m:oMath xmlns:m="http://schemas.openxmlformats.org/officeDocument/2006/math">
                    <m:r>
                      <a:rPr lang="en-US" i="1"/>
                      <m:t>𝑛</m:t>
                    </m:r>
                    <m:r>
                      <a:rPr lang="en-US" i="1"/>
                      <m:t>=</m:t>
                    </m:r>
                    <m:f>
                      <m:fPr>
                        <m:ctrlPr>
                          <a:rPr lang="en-US" i="1"/>
                        </m:ctrlPr>
                      </m:fPr>
                      <m:num>
                        <m:r>
                          <a:rPr lang="en-US" i="1"/>
                          <m:t>𝑁</m:t>
                        </m:r>
                      </m:num>
                      <m:den>
                        <m:r>
                          <a:rPr lang="en-US" i="1"/>
                          <m:t>1+</m:t>
                        </m:r>
                        <m:r>
                          <a:rPr lang="en-US" i="1"/>
                          <m:t>𝑁</m:t>
                        </m:r>
                        <m:sSup>
                          <m:sSupPr>
                            <m:ctrlPr>
                              <a:rPr lang="en-US" i="1"/>
                            </m:ctrlPr>
                          </m:sSupPr>
                          <m:e>
                            <m:r>
                              <a:rPr lang="en-US" i="1"/>
                              <m:t>𝑒</m:t>
                            </m:r>
                          </m:e>
                          <m:sup>
                            <m:r>
                              <a:rPr lang="en-US" i="1"/>
                              <m:t>2</m:t>
                            </m:r>
                          </m:sup>
                        </m:sSup>
                      </m:den>
                    </m:f>
                  </m:oMath>
                </a14:m>
                <a:r>
                  <a:rPr lang="en-US" i="1" dirty="0">
                    <a:latin typeface="Times New Roman" panose="02020603050405020304" pitchFamily="18" charset="0"/>
                    <a:cs typeface="Times New Roman" panose="02020603050405020304" pitchFamily="18" charset="0"/>
                  </a:rPr>
                  <a:t>	……………………………………………………………Equation </a:t>
                </a:r>
                <a:r>
                  <a:rPr lang="en-US" i="1" dirty="0" smtClean="0">
                    <a:latin typeface="Times New Roman" panose="02020603050405020304" pitchFamily="18" charset="0"/>
                    <a:cs typeface="Times New Roman" panose="02020603050405020304" pitchFamily="18" charset="0"/>
                  </a:rPr>
                  <a:t>1</a:t>
                </a:r>
              </a:p>
              <a:p>
                <a:pPr marL="0" indent="0">
                  <a:buNone/>
                </a:pPr>
                <a:r>
                  <a:rPr lang="en-US" dirty="0">
                    <a:latin typeface="Times New Roman" panose="02020603050405020304" pitchFamily="18" charset="0"/>
                    <a:cs typeface="Times New Roman" panose="02020603050405020304" pitchFamily="18" charset="0"/>
                  </a:rPr>
                  <a:t>Thus:</a:t>
                </a:r>
              </a:p>
              <a:p>
                <a:pPr marL="0" indent="0">
                  <a:buNone/>
                </a:pPr>
                <a:r>
                  <a:rPr lang="en-US" dirty="0">
                    <a:latin typeface="Times New Roman" panose="02020603050405020304" pitchFamily="18" charset="0"/>
                    <a:cs typeface="Times New Roman" panose="02020603050405020304" pitchFamily="18" charset="0"/>
                  </a:rPr>
                  <a:t>N = 372,272</a:t>
                </a:r>
              </a:p>
              <a:p>
                <a:pPr marL="0" indent="0">
                  <a:buNone/>
                </a:pPr>
                <a:r>
                  <a:rPr lang="en-US" dirty="0">
                    <a:latin typeface="Times New Roman" panose="02020603050405020304" pitchFamily="18" charset="0"/>
                    <a:cs typeface="Times New Roman" panose="02020603050405020304" pitchFamily="18" charset="0"/>
                  </a:rPr>
                  <a:t>e = 0.05        </a:t>
                </a:r>
                <a14:m>
                  <m:oMath xmlns:m="http://schemas.openxmlformats.org/officeDocument/2006/math">
                    <m:r>
                      <m:rPr>
                        <m:sty m:val="p"/>
                      </m:rPr>
                      <a:rPr lang="en-US"/>
                      <m:t>n</m:t>
                    </m:r>
                    <m:r>
                      <a:rPr lang="en-US" i="1"/>
                      <m:t>=</m:t>
                    </m:r>
                    <m:f>
                      <m:fPr>
                        <m:ctrlPr>
                          <a:rPr lang="en-US" i="1"/>
                        </m:ctrlPr>
                      </m:fPr>
                      <m:num>
                        <m:r>
                          <a:rPr lang="en-US"/>
                          <m:t>372,272</m:t>
                        </m:r>
                      </m:num>
                      <m:den>
                        <m:r>
                          <a:rPr lang="en-US" i="1"/>
                          <m:t>1+372272∗0.05²</m:t>
                        </m:r>
                      </m:den>
                    </m:f>
                  </m:oMath>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n = 399.57 ≈ 400</a:t>
                </a:r>
              </a:p>
              <a:p>
                <a:pPr marL="0" indent="0">
                  <a:buNone/>
                </a:pPr>
                <a:r>
                  <a:rPr lang="en-US" dirty="0">
                    <a:latin typeface="Times New Roman" panose="02020603050405020304" pitchFamily="18" charset="0"/>
                    <a:cs typeface="Times New Roman" panose="02020603050405020304" pitchFamily="18" charset="0"/>
                  </a:rPr>
                  <a:t>n = </a:t>
                </a:r>
                <a:r>
                  <a:rPr lang="en-US" dirty="0" smtClean="0">
                    <a:latin typeface="Times New Roman" panose="02020603050405020304" pitchFamily="18" charset="0"/>
                    <a:cs typeface="Times New Roman" panose="02020603050405020304" pitchFamily="18" charset="0"/>
                  </a:rPr>
                  <a:t>400</a:t>
                </a:r>
              </a:p>
              <a:p>
                <a:pPr marL="0" indent="0">
                  <a:buNone/>
                </a:pPr>
                <a:r>
                  <a:rPr lang="en-US" dirty="0" smtClean="0">
                    <a:latin typeface="Times New Roman" panose="02020603050405020304" pitchFamily="18" charset="0"/>
                    <a:cs typeface="Times New Roman" panose="02020603050405020304" pitchFamily="18" charset="0"/>
                  </a:rPr>
                  <a:t>Therefore, a sample size of 400 respondent will be used for the purpose of this research.</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871898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RESULT AND INTERPRETATIONS</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42" name="Content Placeholder 41"/>
          <p:cNvSpPr>
            <a:spLocks noGrp="1"/>
          </p:cNvSpPr>
          <p:nvPr>
            <p:ph idx="1"/>
          </p:nvPr>
        </p:nvSpPr>
        <p:spPr>
          <a:xfrm>
            <a:off x="838200" y="1060509"/>
            <a:ext cx="10515600" cy="4774680"/>
          </a:xfrm>
        </p:spPr>
        <p:txBody>
          <a:bodyPr/>
          <a:lstStyle/>
          <a:p>
            <a:r>
              <a:rPr lang="en-US" b="1" dirty="0" smtClean="0"/>
              <a:t>Have </a:t>
            </a:r>
            <a:r>
              <a:rPr lang="en-US" b="1" dirty="0"/>
              <a:t>you been registered on the NIMC platform?</a:t>
            </a:r>
            <a:endParaRPr lang="en-US" dirty="0"/>
          </a:p>
          <a:p>
            <a:pPr algn="just"/>
            <a:r>
              <a:rPr lang="en-US" dirty="0"/>
              <a:t>Out of a total number of 400 target respondent, 350 (100%) responded to have been registered on the NIMC platform as shown in figure </a:t>
            </a:r>
            <a:r>
              <a:rPr lang="en-US" dirty="0" smtClean="0"/>
              <a:t>4.1</a:t>
            </a:r>
          </a:p>
          <a:p>
            <a:pPr marL="0" indent="0" algn="just">
              <a:buNone/>
            </a:pPr>
            <a:endParaRPr lang="en-US" dirty="0"/>
          </a:p>
          <a:p>
            <a:pPr marL="0" indent="0" algn="just">
              <a:buNone/>
            </a:pPr>
            <a:endParaRPr lang="en-US" dirty="0"/>
          </a:p>
        </p:txBody>
      </p:sp>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699" y="2714524"/>
            <a:ext cx="7448202" cy="3410151"/>
          </a:xfrm>
          <a:prstGeom prst="rect">
            <a:avLst/>
          </a:prstGeom>
        </p:spPr>
      </p:pic>
    </p:spTree>
    <p:extLst>
      <p:ext uri="{BB962C8B-B14F-4D97-AF65-F5344CB8AC3E}">
        <p14:creationId xmlns:p14="http://schemas.microsoft.com/office/powerpoint/2010/main" val="3864724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Result And Interpretations </a:t>
            </a:r>
            <a:r>
              <a:rPr lang="en-US" b="1" i="1" dirty="0" smtClean="0">
                <a:solidFill>
                  <a:srgbClr val="FF0000"/>
                </a:solidFill>
                <a:latin typeface="Times New Roman" panose="02020603050405020304" pitchFamily="18" charset="0"/>
                <a:cs typeface="Times New Roman" panose="02020603050405020304" pitchFamily="18" charset="0"/>
              </a:rPr>
              <a:t>Cont.</a:t>
            </a:r>
            <a:endParaRPr lang="en-US" b="1" i="1" dirty="0">
              <a:solidFill>
                <a:srgbClr val="FF0000"/>
              </a:solidFill>
              <a:latin typeface="Times New Roman" panose="02020603050405020304" pitchFamily="18" charset="0"/>
              <a:cs typeface="Times New Roman" panose="02020603050405020304" pitchFamily="18" charset="0"/>
            </a:endParaRPr>
          </a:p>
        </p:txBody>
      </p:sp>
      <p:sp>
        <p:nvSpPr>
          <p:cNvPr id="42" name="Content Placeholder 41"/>
          <p:cNvSpPr>
            <a:spLocks noGrp="1"/>
          </p:cNvSpPr>
          <p:nvPr>
            <p:ph idx="1"/>
          </p:nvPr>
        </p:nvSpPr>
        <p:spPr>
          <a:xfrm>
            <a:off x="838200" y="1060509"/>
            <a:ext cx="10515600" cy="4774680"/>
          </a:xfrm>
        </p:spPr>
        <p:txBody>
          <a:bodyPr/>
          <a:lstStyle/>
          <a:p>
            <a:r>
              <a:rPr lang="en-US" b="1" dirty="0"/>
              <a:t>Was your Biometric data captured during registration?</a:t>
            </a:r>
            <a:endParaRPr lang="en-US" dirty="0"/>
          </a:p>
          <a:p>
            <a:pPr algn="just"/>
            <a:r>
              <a:rPr lang="en-US" dirty="0"/>
              <a:t>336 (96%) respondent, acknowledged that their biometric (fingerprint and face) data was captured during the registration process. </a:t>
            </a:r>
            <a:endParaRPr lang="en-US" dirty="0" smtClean="0"/>
          </a:p>
          <a:p>
            <a:pPr algn="just"/>
            <a:r>
              <a:rPr lang="en-US" dirty="0" smtClean="0"/>
              <a:t>14 </a:t>
            </a:r>
            <a:r>
              <a:rPr lang="en-US" dirty="0"/>
              <a:t>(4%) respondent gave a pending response</a:t>
            </a:r>
            <a:endParaRPr lang="en-US" dirty="0"/>
          </a:p>
          <a:p>
            <a:pPr marL="0" indent="0" algn="just">
              <a:buNone/>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232" y="2898765"/>
            <a:ext cx="6163512" cy="3479076"/>
          </a:xfrm>
          <a:prstGeom prst="rect">
            <a:avLst/>
          </a:prstGeom>
        </p:spPr>
      </p:pic>
    </p:spTree>
    <p:extLst>
      <p:ext uri="{BB962C8B-B14F-4D97-AF65-F5344CB8AC3E}">
        <p14:creationId xmlns:p14="http://schemas.microsoft.com/office/powerpoint/2010/main" val="798205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Result And Interpretations </a:t>
            </a:r>
            <a:r>
              <a:rPr lang="en-US" b="1" i="1" dirty="0" smtClean="0">
                <a:solidFill>
                  <a:srgbClr val="FF0000"/>
                </a:solidFill>
                <a:latin typeface="Times New Roman" panose="02020603050405020304" pitchFamily="18" charset="0"/>
                <a:cs typeface="Times New Roman" panose="02020603050405020304" pitchFamily="18" charset="0"/>
              </a:rPr>
              <a:t>Cont.</a:t>
            </a:r>
            <a:endParaRPr lang="en-US" b="1" i="1" dirty="0">
              <a:solidFill>
                <a:srgbClr val="FF0000"/>
              </a:solidFill>
              <a:latin typeface="Times New Roman" panose="02020603050405020304" pitchFamily="18" charset="0"/>
              <a:cs typeface="Times New Roman" panose="02020603050405020304" pitchFamily="18" charset="0"/>
            </a:endParaRPr>
          </a:p>
        </p:txBody>
      </p:sp>
      <p:sp>
        <p:nvSpPr>
          <p:cNvPr id="42" name="Content Placeholder 41"/>
          <p:cNvSpPr>
            <a:spLocks noGrp="1"/>
          </p:cNvSpPr>
          <p:nvPr>
            <p:ph idx="1"/>
          </p:nvPr>
        </p:nvSpPr>
        <p:spPr>
          <a:xfrm>
            <a:off x="838200" y="1060509"/>
            <a:ext cx="10515600" cy="4774680"/>
          </a:xfrm>
        </p:spPr>
        <p:txBody>
          <a:bodyPr/>
          <a:lstStyle/>
          <a:p>
            <a:pPr algn="just"/>
            <a:r>
              <a:rPr lang="en-US" b="1" dirty="0"/>
              <a:t>Enrollment age of Respondent</a:t>
            </a:r>
            <a:r>
              <a:rPr lang="en-US" b="1" dirty="0" smtClean="0"/>
              <a:t>.</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448" y="1690486"/>
            <a:ext cx="6024562" cy="3514725"/>
          </a:xfrm>
          <a:prstGeom prst="rect">
            <a:avLst/>
          </a:prstGeom>
        </p:spPr>
      </p:pic>
    </p:spTree>
    <p:extLst>
      <p:ext uri="{BB962C8B-B14F-4D97-AF65-F5344CB8AC3E}">
        <p14:creationId xmlns:p14="http://schemas.microsoft.com/office/powerpoint/2010/main" val="75793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Result And Interpretations </a:t>
            </a:r>
            <a:r>
              <a:rPr lang="en-US" b="1" i="1" dirty="0" smtClean="0">
                <a:solidFill>
                  <a:srgbClr val="FF0000"/>
                </a:solidFill>
                <a:latin typeface="Times New Roman" panose="02020603050405020304" pitchFamily="18" charset="0"/>
                <a:cs typeface="Times New Roman" panose="02020603050405020304" pitchFamily="18" charset="0"/>
              </a:rPr>
              <a:t>Cont.</a:t>
            </a:r>
            <a:endParaRPr lang="en-US" b="1" i="1" dirty="0">
              <a:solidFill>
                <a:srgbClr val="FF0000"/>
              </a:solidFill>
              <a:latin typeface="Times New Roman" panose="02020603050405020304" pitchFamily="18" charset="0"/>
              <a:cs typeface="Times New Roman" panose="02020603050405020304" pitchFamily="18" charset="0"/>
            </a:endParaRPr>
          </a:p>
        </p:txBody>
      </p:sp>
      <p:sp>
        <p:nvSpPr>
          <p:cNvPr id="42" name="Content Placeholder 41"/>
          <p:cNvSpPr>
            <a:spLocks noGrp="1"/>
          </p:cNvSpPr>
          <p:nvPr>
            <p:ph idx="1"/>
          </p:nvPr>
        </p:nvSpPr>
        <p:spPr>
          <a:xfrm>
            <a:off x="838200" y="1060509"/>
            <a:ext cx="10515600" cy="4774680"/>
          </a:xfrm>
        </p:spPr>
        <p:txBody>
          <a:bodyPr/>
          <a:lstStyle/>
          <a:p>
            <a:pPr algn="just"/>
            <a:r>
              <a:rPr lang="en-US" b="1" dirty="0"/>
              <a:t>Respondent Biometric Data Captured upon Enrollment</a:t>
            </a:r>
            <a:r>
              <a:rPr lang="en-US" b="1"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889" y="1743074"/>
            <a:ext cx="8096498" cy="4313341"/>
          </a:xfrm>
          <a:prstGeom prst="rect">
            <a:avLst/>
          </a:prstGeom>
        </p:spPr>
      </p:pic>
    </p:spTree>
    <p:extLst>
      <p:ext uri="{BB962C8B-B14F-4D97-AF65-F5344CB8AC3E}">
        <p14:creationId xmlns:p14="http://schemas.microsoft.com/office/powerpoint/2010/main" val="1168193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Result And Interpretations </a:t>
            </a:r>
            <a:r>
              <a:rPr lang="en-US" b="1" i="1" dirty="0" smtClean="0">
                <a:solidFill>
                  <a:srgbClr val="FF0000"/>
                </a:solidFill>
                <a:latin typeface="Times New Roman" panose="02020603050405020304" pitchFamily="18" charset="0"/>
                <a:cs typeface="Times New Roman" panose="02020603050405020304" pitchFamily="18" charset="0"/>
              </a:rPr>
              <a:t>Cont.</a:t>
            </a:r>
            <a:endParaRPr lang="en-US" b="1" i="1" dirty="0">
              <a:solidFill>
                <a:srgbClr val="FF0000"/>
              </a:solidFill>
              <a:latin typeface="Times New Roman" panose="02020603050405020304" pitchFamily="18" charset="0"/>
              <a:cs typeface="Times New Roman" panose="02020603050405020304" pitchFamily="18" charset="0"/>
            </a:endParaRPr>
          </a:p>
        </p:txBody>
      </p:sp>
      <p:sp>
        <p:nvSpPr>
          <p:cNvPr id="42" name="Content Placeholder 41"/>
          <p:cNvSpPr>
            <a:spLocks noGrp="1"/>
          </p:cNvSpPr>
          <p:nvPr>
            <p:ph idx="1"/>
          </p:nvPr>
        </p:nvSpPr>
        <p:spPr>
          <a:xfrm>
            <a:off x="838200" y="1060509"/>
            <a:ext cx="10515600" cy="4774680"/>
          </a:xfrm>
        </p:spPr>
        <p:txBody>
          <a:bodyPr/>
          <a:lstStyle/>
          <a:p>
            <a:r>
              <a:rPr lang="en-US" b="1" dirty="0"/>
              <a:t>Respondent View on Fingerprint Biometric Data Capture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296" y="2063515"/>
            <a:ext cx="7472981" cy="3771674"/>
          </a:xfrm>
          <a:prstGeom prst="rect">
            <a:avLst/>
          </a:prstGeom>
        </p:spPr>
      </p:pic>
    </p:spTree>
    <p:extLst>
      <p:ext uri="{BB962C8B-B14F-4D97-AF65-F5344CB8AC3E}">
        <p14:creationId xmlns:p14="http://schemas.microsoft.com/office/powerpoint/2010/main" val="2223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Result And Interpretations </a:t>
            </a:r>
            <a:r>
              <a:rPr lang="en-US" b="1" i="1" dirty="0" smtClean="0">
                <a:solidFill>
                  <a:srgbClr val="FF0000"/>
                </a:solidFill>
                <a:latin typeface="Times New Roman" panose="02020603050405020304" pitchFamily="18" charset="0"/>
                <a:cs typeface="Times New Roman" panose="02020603050405020304" pitchFamily="18" charset="0"/>
              </a:rPr>
              <a:t>Cont.</a:t>
            </a:r>
            <a:endParaRPr lang="en-US" b="1" i="1" dirty="0">
              <a:solidFill>
                <a:srgbClr val="FF0000"/>
              </a:solidFill>
              <a:latin typeface="Times New Roman" panose="02020603050405020304" pitchFamily="18" charset="0"/>
              <a:cs typeface="Times New Roman" panose="02020603050405020304" pitchFamily="18" charset="0"/>
            </a:endParaRPr>
          </a:p>
        </p:txBody>
      </p:sp>
      <p:sp>
        <p:nvSpPr>
          <p:cNvPr id="42" name="Content Placeholder 41"/>
          <p:cNvSpPr>
            <a:spLocks noGrp="1"/>
          </p:cNvSpPr>
          <p:nvPr>
            <p:ph idx="1"/>
          </p:nvPr>
        </p:nvSpPr>
        <p:spPr>
          <a:xfrm>
            <a:off x="838200" y="1060509"/>
            <a:ext cx="10515600" cy="4774680"/>
          </a:xfrm>
        </p:spPr>
        <p:txBody>
          <a:bodyPr/>
          <a:lstStyle/>
          <a:p>
            <a:r>
              <a:rPr lang="en-US" b="1" dirty="0"/>
              <a:t>Respondent View on Face Biometric Data Capture Process.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81" y="2059874"/>
            <a:ext cx="8306878" cy="4198422"/>
          </a:xfrm>
          <a:prstGeom prst="rect">
            <a:avLst/>
          </a:prstGeom>
        </p:spPr>
      </p:pic>
    </p:spTree>
    <p:extLst>
      <p:ext uri="{BB962C8B-B14F-4D97-AF65-F5344CB8AC3E}">
        <p14:creationId xmlns:p14="http://schemas.microsoft.com/office/powerpoint/2010/main" val="2154269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124244"/>
            <a:ext cx="10515600" cy="1325563"/>
          </a:xfrm>
        </p:spPr>
        <p:txBody>
          <a:bodyPr>
            <a:noAutofit/>
          </a:bodyPr>
          <a:lstStyle/>
          <a:p>
            <a:r>
              <a:rPr lang="en-US" sz="3200" b="1" dirty="0">
                <a:latin typeface="Times New Roman" panose="02020603050405020304" pitchFamily="18" charset="0"/>
                <a:cs typeface="Times New Roman" panose="02020603050405020304" pitchFamily="18" charset="0"/>
              </a:rPr>
              <a:t>Respondent View on Possible Factors that Affects Face and Fingerprint Enrollment and Verification.</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839787" y="1274164"/>
            <a:ext cx="5157787" cy="1467554"/>
          </a:xfrm>
        </p:spPr>
        <p:txBody>
          <a:bodyPr>
            <a:normAutofit/>
          </a:bodyPr>
          <a:lstStyle/>
          <a:p>
            <a:r>
              <a:rPr lang="en-US" dirty="0" smtClean="0"/>
              <a:t>Biological </a:t>
            </a:r>
            <a:r>
              <a:rPr lang="en-US" dirty="0"/>
              <a:t>factors like facial marks, age, distorted fingers, face structure, facial skin and facial expression changes </a:t>
            </a:r>
          </a:p>
          <a:p>
            <a:endParaRPr lang="en-US" dirty="0"/>
          </a:p>
        </p:txBody>
      </p:sp>
      <p:sp>
        <p:nvSpPr>
          <p:cNvPr id="6" name="Content Placeholder 5"/>
          <p:cNvSpPr>
            <a:spLocks noGrp="1"/>
          </p:cNvSpPr>
          <p:nvPr>
            <p:ph sz="half" idx="2"/>
          </p:nvPr>
        </p:nvSpPr>
        <p:spPr/>
        <p:txBody>
          <a:bodyPr/>
          <a:lstStyle/>
          <a:p>
            <a:pPr marL="0" indent="0">
              <a:buNone/>
            </a:pPr>
            <a:endParaRPr lang="en-US" dirty="0"/>
          </a:p>
        </p:txBody>
      </p:sp>
      <p:sp>
        <p:nvSpPr>
          <p:cNvPr id="7" name="Text Placeholder 6"/>
          <p:cNvSpPr>
            <a:spLocks noGrp="1"/>
          </p:cNvSpPr>
          <p:nvPr>
            <p:ph type="body" sz="quarter" idx="3"/>
          </p:nvPr>
        </p:nvSpPr>
        <p:spPr>
          <a:xfrm>
            <a:off x="6172200" y="1193554"/>
            <a:ext cx="5190344" cy="814387"/>
          </a:xfrm>
        </p:spPr>
        <p:txBody>
          <a:bodyPr/>
          <a:lstStyle/>
          <a:p>
            <a:r>
              <a:rPr lang="en-US" dirty="0"/>
              <a:t>E</a:t>
            </a:r>
            <a:r>
              <a:rPr lang="en-US" dirty="0" smtClean="0"/>
              <a:t>nvironmental </a:t>
            </a:r>
            <a:r>
              <a:rPr lang="en-US" dirty="0"/>
              <a:t>factors like temperature, humidity, light intensity</a:t>
            </a:r>
            <a:endParaRPr lang="en-US" dirty="0"/>
          </a:p>
        </p:txBody>
      </p:sp>
      <p:sp>
        <p:nvSpPr>
          <p:cNvPr id="8" name="Content Placeholder 7"/>
          <p:cNvSpPr>
            <a:spLocks noGrp="1"/>
          </p:cNvSpPr>
          <p:nvPr>
            <p:ph sz="quarter" idx="4"/>
          </p:nvPr>
        </p:nvSpPr>
        <p:spPr/>
        <p:txBody>
          <a:bodyPr/>
          <a:lstStyle/>
          <a:p>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92" y="2885838"/>
            <a:ext cx="4905375" cy="315970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488" y="2919235"/>
            <a:ext cx="4533900" cy="3122689"/>
          </a:xfrm>
          <a:prstGeom prst="rect">
            <a:avLst/>
          </a:prstGeom>
        </p:spPr>
      </p:pic>
    </p:spTree>
    <p:extLst>
      <p:ext uri="{BB962C8B-B14F-4D97-AF65-F5344CB8AC3E}">
        <p14:creationId xmlns:p14="http://schemas.microsoft.com/office/powerpoint/2010/main" val="3978208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417638"/>
          </a:xfrm>
        </p:spPr>
        <p:txBody>
          <a:bodyPr/>
          <a:lstStyle/>
          <a:p>
            <a:r>
              <a:rPr lang="en-US" b="1" dirty="0" smtClean="0">
                <a:solidFill>
                  <a:srgbClr val="0070C0"/>
                </a:solidFill>
                <a:latin typeface="Times New Roman" pitchFamily="18" charset="0"/>
                <a:cs typeface="Times New Roman" pitchFamily="18" charset="0"/>
              </a:rPr>
              <a:t>PRESENTATION OUTLINE</a:t>
            </a:r>
            <a:endParaRPr lang="en-US" dirty="0"/>
          </a:p>
        </p:txBody>
      </p:sp>
      <p:sp>
        <p:nvSpPr>
          <p:cNvPr id="3" name="Content Placeholder 2"/>
          <p:cNvSpPr>
            <a:spLocks noGrp="1"/>
          </p:cNvSpPr>
          <p:nvPr>
            <p:ph idx="1"/>
          </p:nvPr>
        </p:nvSpPr>
        <p:spPr>
          <a:xfrm>
            <a:off x="1524000" y="1219200"/>
            <a:ext cx="9144000" cy="5638800"/>
          </a:xfrm>
        </p:spPr>
        <p:txBody>
          <a:bodyPr/>
          <a:lstStyle/>
          <a:p>
            <a:pPr>
              <a:lnSpc>
                <a:spcPct val="200000"/>
              </a:lnSpc>
            </a:pPr>
            <a:r>
              <a:rPr lang="en-US" b="1" dirty="0" smtClean="0">
                <a:latin typeface="Times New Roman" panose="02020603050405020304" pitchFamily="18" charset="0"/>
                <a:cs typeface="Times New Roman" panose="02020603050405020304" pitchFamily="18" charset="0"/>
              </a:rPr>
              <a:t>INTRODUCTION</a:t>
            </a:r>
          </a:p>
          <a:p>
            <a:pPr>
              <a:lnSpc>
                <a:spcPct val="200000"/>
              </a:lnSpc>
            </a:pPr>
            <a:r>
              <a:rPr lang="en-US" b="1" dirty="0" smtClean="0">
                <a:latin typeface="Times New Roman" panose="02020603050405020304" pitchFamily="18" charset="0"/>
                <a:cs typeface="Times New Roman" panose="02020603050405020304" pitchFamily="18" charset="0"/>
              </a:rPr>
              <a:t>LITERATURE REVIEW</a:t>
            </a:r>
          </a:p>
          <a:p>
            <a:pPr>
              <a:lnSpc>
                <a:spcPct val="200000"/>
              </a:lnSpc>
            </a:pPr>
            <a:r>
              <a:rPr lang="en-GB" b="1" dirty="0" smtClean="0">
                <a:latin typeface="Times New Roman" panose="02020603050405020304" pitchFamily="18" charset="0"/>
                <a:cs typeface="Times New Roman" panose="02020603050405020304" pitchFamily="18" charset="0"/>
              </a:rPr>
              <a:t>MATERIAL AND METHODS</a:t>
            </a:r>
          </a:p>
          <a:p>
            <a:pPr>
              <a:lnSpc>
                <a:spcPct val="200000"/>
              </a:lnSpc>
            </a:pPr>
            <a:r>
              <a:rPr lang="en-GB" b="1" dirty="0" smtClean="0">
                <a:latin typeface="Times New Roman" panose="02020603050405020304" pitchFamily="18" charset="0"/>
                <a:cs typeface="Times New Roman" panose="02020603050405020304" pitchFamily="18" charset="0"/>
              </a:rPr>
              <a:t>RESULTS AND INTERPRETATIONS</a:t>
            </a:r>
          </a:p>
          <a:p>
            <a:pPr>
              <a:lnSpc>
                <a:spcPct val="200000"/>
              </a:lnSpc>
            </a:pPr>
            <a:r>
              <a:rPr lang="en-GB" b="1" dirty="0" smtClean="0">
                <a:latin typeface="Times New Roman" panose="02020603050405020304" pitchFamily="18" charset="0"/>
                <a:cs typeface="Times New Roman" panose="02020603050405020304" pitchFamily="18" charset="0"/>
              </a:rPr>
              <a:t>CONCLUSION AND RECOMMENDATION</a:t>
            </a:r>
            <a:endParaRPr lang="en-US" b="1" dirty="0" smtClean="0">
              <a:latin typeface="Times New Roman" panose="02020603050405020304" pitchFamily="18" charset="0"/>
              <a:cs typeface="Times New Roman" panose="02020603050405020304" pitchFamily="18" charset="0"/>
            </a:endParaRPr>
          </a:p>
          <a:p>
            <a:pPr>
              <a:lnSpc>
                <a:spcPct val="200000"/>
              </a:lnSpc>
            </a:pPr>
            <a:endParaRPr lang="en-US" dirty="0"/>
          </a:p>
        </p:txBody>
      </p:sp>
    </p:spTree>
    <p:extLst>
      <p:ext uri="{BB962C8B-B14F-4D97-AF65-F5344CB8AC3E}">
        <p14:creationId xmlns:p14="http://schemas.microsoft.com/office/powerpoint/2010/main" val="1556077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Result And Interpretations </a:t>
            </a:r>
            <a:r>
              <a:rPr lang="en-US" b="1" i="1" dirty="0" smtClean="0">
                <a:solidFill>
                  <a:srgbClr val="FF0000"/>
                </a:solidFill>
                <a:latin typeface="Times New Roman" panose="02020603050405020304" pitchFamily="18" charset="0"/>
                <a:cs typeface="Times New Roman" panose="02020603050405020304" pitchFamily="18" charset="0"/>
              </a:rPr>
              <a:t>Cont.</a:t>
            </a:r>
            <a:endParaRPr lang="en-US" b="1" i="1" dirty="0">
              <a:solidFill>
                <a:srgbClr val="FF0000"/>
              </a:solidFill>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p:txBody>
          <a:bodyPr/>
          <a:lstStyle/>
          <a:p>
            <a:r>
              <a:rPr lang="en-US" b="1" dirty="0"/>
              <a:t>Basis for Iris Based Biometric </a:t>
            </a:r>
            <a:r>
              <a:rPr lang="en-US" b="1" dirty="0" smtClean="0"/>
              <a:t>Technique </a:t>
            </a:r>
          </a:p>
          <a:p>
            <a:r>
              <a:rPr lang="en-US" b="1" i="1" dirty="0" smtClean="0"/>
              <a:t>Step </a:t>
            </a:r>
            <a:r>
              <a:rPr lang="en-US" b="1" i="1" dirty="0"/>
              <a:t>1</a:t>
            </a:r>
            <a:r>
              <a:rPr lang="en-US" i="1" dirty="0"/>
              <a:t>: </a:t>
            </a:r>
            <a:r>
              <a:rPr lang="en-US" dirty="0"/>
              <a:t>Image Acquisition means capturing the iris image using a high resolution camera.</a:t>
            </a:r>
          </a:p>
          <a:p>
            <a:r>
              <a:rPr lang="en-US" b="1" i="1" dirty="0"/>
              <a:t>Step 2</a:t>
            </a:r>
            <a:r>
              <a:rPr lang="en-US" i="1" dirty="0"/>
              <a:t>: </a:t>
            </a:r>
            <a:r>
              <a:rPr lang="en-US" dirty="0"/>
              <a:t>Image Preprocessing includes converting the image to a gray scale image and removing noise disturbances.</a:t>
            </a:r>
          </a:p>
          <a:p>
            <a:r>
              <a:rPr lang="en-US" b="1" i="1" dirty="0"/>
              <a:t>Step 3</a:t>
            </a:r>
            <a:r>
              <a:rPr lang="en-US" i="1" dirty="0"/>
              <a:t>: </a:t>
            </a:r>
            <a:r>
              <a:rPr lang="en-US" dirty="0"/>
              <a:t>Template matching compares the user templates with templates of database using a matching metric</a:t>
            </a:r>
            <a:r>
              <a:rPr lang="en-US" b="1" dirty="0"/>
              <a:t>.</a:t>
            </a:r>
            <a:endParaRPr lang="en-US" dirty="0"/>
          </a:p>
          <a:p>
            <a:r>
              <a:rPr lang="en-US" b="1" i="1" dirty="0"/>
              <a:t>Step 4</a:t>
            </a:r>
            <a:r>
              <a:rPr lang="en-US" i="1" dirty="0"/>
              <a:t>: </a:t>
            </a:r>
            <a:r>
              <a:rPr lang="en-US" dirty="0"/>
              <a:t>Authentication uses the matching metric and declares a person either an authentic person or an imposter.</a:t>
            </a:r>
          </a:p>
          <a:p>
            <a:endParaRPr lang="en-US" dirty="0"/>
          </a:p>
        </p:txBody>
      </p:sp>
    </p:spTree>
    <p:extLst>
      <p:ext uri="{BB962C8B-B14F-4D97-AF65-F5344CB8AC3E}">
        <p14:creationId xmlns:p14="http://schemas.microsoft.com/office/powerpoint/2010/main" val="1084506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70C0"/>
                </a:solidFill>
                <a:latin typeface="Times New Roman" panose="02020603050405020304" pitchFamily="18" charset="0"/>
                <a:cs typeface="Times New Roman" panose="02020603050405020304" pitchFamily="18" charset="0"/>
              </a:rPr>
              <a:t>Why Use Iris Based Technique?</a:t>
            </a:r>
            <a:r>
              <a:rPr lang="en-US" sz="3600" b="1" dirty="0">
                <a:solidFill>
                  <a:srgbClr val="0070C0"/>
                </a:solidFill>
                <a:latin typeface="Times New Roman" panose="02020603050405020304" pitchFamily="18" charset="0"/>
                <a:cs typeface="Times New Roman" panose="02020603050405020304" pitchFamily="18" charset="0"/>
              </a:rPr>
              <a:t/>
            </a:r>
            <a:br>
              <a:rPr lang="en-US" sz="3600" b="1" dirty="0">
                <a:solidFill>
                  <a:srgbClr val="0070C0"/>
                </a:solidFill>
                <a:latin typeface="Times New Roman" panose="02020603050405020304" pitchFamily="18" charset="0"/>
                <a:cs typeface="Times New Roman" panose="02020603050405020304" pitchFamily="18" charset="0"/>
              </a:rPr>
            </a:b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lvl="0" indent="0">
              <a:buNone/>
            </a:pPr>
            <a:r>
              <a:rPr lang="en-US" dirty="0">
                <a:latin typeface="Times New Roman" panose="02020603050405020304" pitchFamily="18" charset="0"/>
                <a:cs typeface="Times New Roman" panose="02020603050405020304" pitchFamily="18" charset="0"/>
              </a:rPr>
              <a:t>Although </a:t>
            </a:r>
            <a:r>
              <a:rPr lang="en-US" dirty="0" smtClean="0">
                <a:latin typeface="Times New Roman" panose="02020603050405020304" pitchFamily="18" charset="0"/>
                <a:cs typeface="Times New Roman" panose="02020603050405020304" pitchFamily="18" charset="0"/>
              </a:rPr>
              <a:t>it is </a:t>
            </a:r>
            <a:r>
              <a:rPr lang="en-US" dirty="0">
                <a:latin typeface="Times New Roman" panose="02020603050405020304" pitchFamily="18" charset="0"/>
                <a:cs typeface="Times New Roman" panose="02020603050405020304" pitchFamily="18" charset="0"/>
              </a:rPr>
              <a:t>Very intrusive and costly </a:t>
            </a:r>
            <a:r>
              <a:rPr lang="en-US" dirty="0" smtClean="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has the stigma of </a:t>
            </a:r>
            <a:r>
              <a:rPr lang="en-US" dirty="0" smtClean="0">
                <a:latin typeface="Times New Roman" panose="02020603050405020304" pitchFamily="18" charset="0"/>
                <a:cs typeface="Times New Roman" panose="02020603050405020304" pitchFamily="18" charset="0"/>
              </a:rPr>
              <a:t>people thinking </a:t>
            </a:r>
            <a:r>
              <a:rPr lang="en-US" dirty="0">
                <a:latin typeface="Times New Roman" panose="02020603050405020304" pitchFamily="18" charset="0"/>
                <a:cs typeface="Times New Roman" panose="02020603050405020304" pitchFamily="18" charset="0"/>
              </a:rPr>
              <a:t>it is potentially harmful to the </a:t>
            </a:r>
            <a:r>
              <a:rPr lang="en-US" dirty="0" smtClean="0">
                <a:latin typeface="Times New Roman" panose="02020603050405020304" pitchFamily="18" charset="0"/>
                <a:cs typeface="Times New Roman" panose="02020603050405020304" pitchFamily="18" charset="0"/>
              </a:rPr>
              <a:t>eye; Comparisons </a:t>
            </a:r>
            <a:r>
              <a:rPr lang="en-US" dirty="0">
                <a:latin typeface="Times New Roman" panose="02020603050405020304" pitchFamily="18" charset="0"/>
                <a:cs typeface="Times New Roman" panose="02020603050405020304" pitchFamily="18" charset="0"/>
              </a:rPr>
              <a:t>of template records can take as much as 10 seconds, depending on the size of the database.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advantages of the Iris base technique includes: </a:t>
            </a:r>
          </a:p>
          <a:p>
            <a:pPr lvl="0"/>
            <a:r>
              <a:rPr lang="en-US" dirty="0">
                <a:latin typeface="Times New Roman" panose="02020603050405020304" pitchFamily="18" charset="0"/>
                <a:cs typeface="Times New Roman" panose="02020603050405020304" pitchFamily="18" charset="0"/>
              </a:rPr>
              <a:t>Very </a:t>
            </a:r>
            <a:r>
              <a:rPr lang="en-US" b="1" dirty="0">
                <a:latin typeface="Times New Roman" panose="02020603050405020304" pitchFamily="18" charset="0"/>
                <a:cs typeface="Times New Roman" panose="02020603050405020304" pitchFamily="18" charset="0"/>
              </a:rPr>
              <a:t>high accuracy</a:t>
            </a:r>
            <a:r>
              <a:rPr lang="en-US" dirty="0">
                <a:latin typeface="Times New Roman" panose="02020603050405020304" pitchFamily="18" charset="0"/>
                <a:cs typeface="Times New Roman" panose="02020603050405020304" pitchFamily="18" charset="0"/>
              </a:rPr>
              <a:t>. </a:t>
            </a:r>
          </a:p>
          <a:p>
            <a:pPr lvl="0"/>
            <a:r>
              <a:rPr lang="en-US" dirty="0">
                <a:latin typeface="Times New Roman" panose="02020603050405020304" pitchFamily="18" charset="0"/>
                <a:cs typeface="Times New Roman" panose="02020603050405020304" pitchFamily="18" charset="0"/>
              </a:rPr>
              <a:t>The eye from a dead person would deteriorate too fast to be useful, so no additional precautions needs to be taken with retinal scans to be certain the user is </a:t>
            </a:r>
            <a:r>
              <a:rPr lang="en-US" b="1" dirty="0">
                <a:latin typeface="Times New Roman" panose="02020603050405020304" pitchFamily="18" charset="0"/>
                <a:cs typeface="Times New Roman" panose="02020603050405020304" pitchFamily="18" charset="0"/>
              </a:rPr>
              <a:t>a living person</a:t>
            </a:r>
            <a:r>
              <a:rPr lang="en-US" dirty="0">
                <a:latin typeface="Times New Roman" panose="02020603050405020304" pitchFamily="18" charset="0"/>
                <a:cs typeface="Times New Roman" panose="02020603050405020304" pitchFamily="18" charset="0"/>
              </a:rPr>
              <a:t>. </a:t>
            </a:r>
          </a:p>
          <a:p>
            <a:pPr lvl="0"/>
            <a:r>
              <a:rPr lang="en-US" b="1" dirty="0">
                <a:latin typeface="Times New Roman" panose="02020603050405020304" pitchFamily="18" charset="0"/>
                <a:cs typeface="Times New Roman" panose="02020603050405020304" pitchFamily="18" charset="0"/>
              </a:rPr>
              <a:t>Highly protected</a:t>
            </a:r>
            <a:r>
              <a:rPr lang="en-US" dirty="0">
                <a:latin typeface="Times New Roman" panose="02020603050405020304" pitchFamily="18" charset="0"/>
                <a:cs typeface="Times New Roman" panose="02020603050405020304" pitchFamily="18" charset="0"/>
              </a:rPr>
              <a:t>, internal organ of the eye. </a:t>
            </a:r>
          </a:p>
          <a:p>
            <a:pPr lvl="0"/>
            <a:r>
              <a:rPr lang="en-US" dirty="0">
                <a:latin typeface="Times New Roman" panose="02020603050405020304" pitchFamily="18" charset="0"/>
                <a:cs typeface="Times New Roman" panose="02020603050405020304" pitchFamily="18" charset="0"/>
              </a:rPr>
              <a:t>Externally visible; patterns imaged from a distance. </a:t>
            </a:r>
          </a:p>
          <a:p>
            <a:pPr lvl="0"/>
            <a:r>
              <a:rPr lang="en-US" b="1" dirty="0">
                <a:latin typeface="Times New Roman" panose="02020603050405020304" pitchFamily="18" charset="0"/>
                <a:cs typeface="Times New Roman" panose="02020603050405020304" pitchFamily="18" charset="0"/>
              </a:rPr>
              <a:t>Uniqueness</a:t>
            </a:r>
            <a:r>
              <a:rPr lang="en-US" dirty="0">
                <a:latin typeface="Times New Roman" panose="02020603050405020304" pitchFamily="18" charset="0"/>
                <a:cs typeface="Times New Roman" panose="02020603050405020304" pitchFamily="18" charset="0"/>
              </a:rPr>
              <a:t>: set by combinatorial complexity</a:t>
            </a:r>
          </a:p>
          <a:p>
            <a:pPr lvl="0"/>
            <a:r>
              <a:rPr lang="en-US" b="1" dirty="0">
                <a:latin typeface="Times New Roman" panose="02020603050405020304" pitchFamily="18" charset="0"/>
                <a:cs typeface="Times New Roman" panose="02020603050405020304" pitchFamily="18" charset="0"/>
              </a:rPr>
              <a:t>Limited hereditary penetrance </a:t>
            </a:r>
            <a:r>
              <a:rPr lang="en-US" dirty="0">
                <a:latin typeface="Times New Roman" panose="02020603050405020304" pitchFamily="18" charset="0"/>
                <a:cs typeface="Times New Roman" panose="02020603050405020304" pitchFamily="18" charset="0"/>
              </a:rPr>
              <a:t>of iris patterns </a:t>
            </a:r>
          </a:p>
          <a:p>
            <a:pPr lvl="0"/>
            <a:r>
              <a:rPr lang="en-US" dirty="0">
                <a:latin typeface="Times New Roman" panose="02020603050405020304" pitchFamily="18" charset="0"/>
                <a:cs typeface="Times New Roman" panose="02020603050405020304" pitchFamily="18" charset="0"/>
              </a:rPr>
              <a:t>Patterns obviously </a:t>
            </a:r>
            <a:r>
              <a:rPr lang="en-US" b="1" dirty="0">
                <a:latin typeface="Times New Roman" panose="02020603050405020304" pitchFamily="18" charset="0"/>
                <a:cs typeface="Times New Roman" panose="02020603050405020304" pitchFamily="18" charset="0"/>
              </a:rPr>
              <a:t>stable all through life</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247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70C0"/>
                </a:solidFill>
                <a:latin typeface="Times New Roman" panose="02020603050405020304" pitchFamily="18" charset="0"/>
                <a:cs typeface="Times New Roman" panose="02020603050405020304" pitchFamily="18" charset="0"/>
              </a:rPr>
              <a:t>Why Multi-Biometric Systems?</a:t>
            </a:r>
            <a:r>
              <a:rPr lang="en-US" sz="3600" b="1" dirty="0">
                <a:solidFill>
                  <a:srgbClr val="0070C0"/>
                </a:solidFill>
                <a:latin typeface="Times New Roman" panose="02020603050405020304" pitchFamily="18" charset="0"/>
                <a:cs typeface="Times New Roman" panose="02020603050405020304" pitchFamily="18" charset="0"/>
              </a:rPr>
              <a:t/>
            </a:r>
            <a:br>
              <a:rPr lang="en-US" sz="3600" b="1" dirty="0">
                <a:solidFill>
                  <a:srgbClr val="0070C0"/>
                </a:solidFill>
                <a:latin typeface="Times New Roman" panose="02020603050405020304" pitchFamily="18" charset="0"/>
                <a:cs typeface="Times New Roman" panose="02020603050405020304" pitchFamily="18" charset="0"/>
              </a:rPr>
            </a:b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The physiological features like palm prints, hand geometry, finger veins, and pulses have </a:t>
            </a:r>
            <a:r>
              <a:rPr lang="en-US" b="1" dirty="0">
                <a:latin typeface="Times New Roman" panose="02020603050405020304" pitchFamily="18" charset="0"/>
                <a:ea typeface="Times New Roman" panose="02020603050405020304" pitchFamily="18" charset="0"/>
                <a:cs typeface="Times New Roman" panose="02020603050405020304" pitchFamily="18" charset="0"/>
              </a:rPr>
              <a:t>extremely high false acceptance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rate (FAR)</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Thus, a single biometric feature based approach is not reliable and secure. </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single biometric system base is susceptible to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sensitivity </a:t>
            </a:r>
            <a:r>
              <a:rPr lang="en-US" dirty="0">
                <a:latin typeface="Times New Roman" panose="02020603050405020304" pitchFamily="18" charset="0"/>
                <a:cs typeface="Times New Roman" panose="02020603050405020304" pitchFamily="18" charset="0"/>
              </a:rPr>
              <a:t>to noise, intra-class variability, data quality, non-universality (due to incorrect data), intra-class variations (due to incorrect interaction with sensor), inter-class similarities (due to overlap), and </a:t>
            </a:r>
            <a:r>
              <a:rPr lang="en-US" dirty="0" smtClean="0">
                <a:latin typeface="Times New Roman" panose="02020603050405020304" pitchFamily="18" charset="0"/>
                <a:cs typeface="Times New Roman" panose="02020603050405020304" pitchFamily="18" charset="0"/>
              </a:rPr>
              <a:t>identity theft.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521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CONCLUSION</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Biometrics technology has proven to be an emerging and reemerging technology that has helped in providing seamless and easy human identification across the world. The abduction of biometric technology has played a vital role in ensuring national security</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Biometrics</a:t>
            </a:r>
            <a:r>
              <a:rPr lang="en-US" dirty="0">
                <a:latin typeface="Times New Roman" panose="02020603050405020304" pitchFamily="18" charset="0"/>
                <a:cs typeface="Times New Roman" panose="02020603050405020304" pitchFamily="18" charset="0"/>
              </a:rPr>
              <a:t>, when properly implemented, not only increase security but also often are easier to use and less costly to administer than the less secure alternatives.</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0" indent="0" algn="ctr">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ultimate form of electronic verification of a person’s identity is </a:t>
            </a:r>
            <a:r>
              <a:rPr lang="en-US" sz="1800" dirty="0" smtClean="0">
                <a:latin typeface="Times New Roman" panose="02020603050405020304" pitchFamily="18" charset="0"/>
                <a:cs typeface="Times New Roman" panose="02020603050405020304" pitchFamily="18" charset="0"/>
              </a:rPr>
              <a:t>biometrics</a:t>
            </a:r>
            <a:r>
              <a:rPr lang="en-US" sz="1800" dirty="0" smtClean="0"/>
              <a:t>.</a:t>
            </a:r>
            <a:endParaRPr lang="en-US" sz="1800" dirty="0"/>
          </a:p>
        </p:txBody>
      </p:sp>
    </p:spTree>
    <p:extLst>
      <p:ext uri="{BB962C8B-B14F-4D97-AF65-F5344CB8AC3E}">
        <p14:creationId xmlns:p14="http://schemas.microsoft.com/office/powerpoint/2010/main" val="3804516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rgbClr val="0070C0"/>
                </a:solidFill>
                <a:latin typeface="Times New Roman" pitchFamily="18" charset="0"/>
                <a:cs typeface="Times New Roman" pitchFamily="18" charset="0"/>
              </a:rPr>
              <a:t>RECOMMENDATIONS</a:t>
            </a:r>
            <a:endParaRPr lang="en-US" dirty="0"/>
          </a:p>
        </p:txBody>
      </p:sp>
      <p:sp>
        <p:nvSpPr>
          <p:cNvPr id="3" name="Content Placeholder 2"/>
          <p:cNvSpPr>
            <a:spLocks noGrp="1"/>
          </p:cNvSpPr>
          <p:nvPr>
            <p:ph idx="1"/>
          </p:nvPr>
        </p:nvSpPr>
        <p:spPr>
          <a:xfrm>
            <a:off x="838200" y="1319134"/>
            <a:ext cx="10515600" cy="5351489"/>
          </a:xfrm>
        </p:spPr>
        <p:txBody>
          <a:bodyPr>
            <a:normAutofit/>
          </a:bodyPr>
          <a:lstStyle/>
          <a:p>
            <a:endParaRPr lang="en-US" dirty="0" smtClean="0"/>
          </a:p>
          <a:p>
            <a:r>
              <a:rPr lang="en-US" dirty="0" smtClean="0">
                <a:latin typeface="Times New Roman" panose="02020603050405020304" pitchFamily="18" charset="0"/>
                <a:cs typeface="Times New Roman" panose="02020603050405020304" pitchFamily="18" charset="0"/>
              </a:rPr>
              <a:t>I</a:t>
            </a:r>
            <a:r>
              <a:rPr lang="en-US" dirty="0" smtClean="0"/>
              <a:t>t </a:t>
            </a:r>
            <a:r>
              <a:rPr lang="en-US" dirty="0"/>
              <a:t>is recommended for the implementation of the iris scan in conjunction with the fingerprint and face recognition by the National Identity Management Commission (NIMC). This is of utmost importance as it helps to establish a more secure biometric design and database. </a:t>
            </a:r>
            <a:endParaRPr lang="en-US" dirty="0" smtClean="0"/>
          </a:p>
          <a:p>
            <a:r>
              <a:rPr lang="en-US" dirty="0" smtClean="0">
                <a:latin typeface="Times New Roman" panose="02020603050405020304" pitchFamily="18" charset="0"/>
                <a:cs typeface="Times New Roman" panose="02020603050405020304" pitchFamily="18" charset="0"/>
              </a:rPr>
              <a:t>Government should invest massively in Biometric technology and forensic studies, this will help to </a:t>
            </a:r>
            <a:r>
              <a:rPr lang="en-US" dirty="0" smtClean="0">
                <a:latin typeface="Times New Roman" panose="02020603050405020304" pitchFamily="18" charset="0"/>
                <a:cs typeface="Times New Roman" panose="02020603050405020304" pitchFamily="18" charset="0"/>
              </a:rPr>
              <a:t>easily apprehend perpetrators of crime and threat agents.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Further research should be carried out on multi-biometric design algorithm and operations.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9337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66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anose="02020603050405020304" pitchFamily="18" charset="0"/>
                <a:cs typeface="Times New Roman" pitchFamily="18" charset="0"/>
              </a:rPr>
              <a:t>THANK YOU FOR LISTENING</a:t>
            </a:r>
            <a:endParaRPr lang="en-US" sz="6600" dirty="0" smtClean="0">
              <a:solidFill>
                <a:srgbClr val="00206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27638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latin typeface="Times New Roman" panose="02020603050405020304" pitchFamily="18" charset="0"/>
                <a:cs typeface="Times New Roman" panose="02020603050405020304" pitchFamily="18" charset="0"/>
              </a:rPr>
              <a:t>INTRODUCTION</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199" y="1463040"/>
            <a:ext cx="10849495" cy="4713923"/>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term biometric is characterized from two Greek words 'bio' signifies life and 'metric' signifies </a:t>
            </a:r>
            <a:r>
              <a:rPr lang="en-US" dirty="0" smtClean="0">
                <a:latin typeface="Times New Roman" panose="02020603050405020304" pitchFamily="18" charset="0"/>
                <a:cs typeface="Times New Roman" panose="02020603050405020304" pitchFamily="18" charset="0"/>
              </a:rPr>
              <a:t>estimation</a:t>
            </a:r>
          </a:p>
          <a:p>
            <a:pPr algn="just"/>
            <a:r>
              <a:rPr lang="en-US" dirty="0">
                <a:latin typeface="Times New Roman" panose="02020603050405020304" pitchFamily="18" charset="0"/>
                <a:cs typeface="Times New Roman" panose="02020603050405020304" pitchFamily="18" charset="0"/>
              </a:rPr>
              <a:t>Biometrics is defined as the unique (personal) </a:t>
            </a:r>
            <a:r>
              <a:rPr lang="en-US" dirty="0" smtClean="0">
                <a:latin typeface="Times New Roman" panose="02020603050405020304" pitchFamily="18" charset="0"/>
                <a:cs typeface="Times New Roman" panose="02020603050405020304" pitchFamily="18" charset="0"/>
              </a:rPr>
              <a:t>physiological or behavioral </a:t>
            </a:r>
            <a:r>
              <a:rPr lang="en-US" dirty="0">
                <a:latin typeface="Times New Roman" panose="02020603050405020304" pitchFamily="18" charset="0"/>
                <a:cs typeface="Times New Roman" panose="02020603050405020304" pitchFamily="18" charset="0"/>
              </a:rPr>
              <a:t>characteristics or traits of human body.</a:t>
            </a:r>
          </a:p>
          <a:p>
            <a:pPr algn="just"/>
            <a:r>
              <a:rPr lang="en-US" dirty="0">
                <a:latin typeface="Times New Roman" panose="02020603050405020304" pitchFamily="18" charset="0"/>
                <a:cs typeface="Times New Roman" panose="02020603050405020304" pitchFamily="18" charset="0"/>
              </a:rPr>
              <a:t>The different biometric perspectives used for individual </a:t>
            </a:r>
            <a:r>
              <a:rPr lang="en-US" dirty="0" smtClean="0">
                <a:latin typeface="Times New Roman" panose="02020603050405020304" pitchFamily="18" charset="0"/>
                <a:cs typeface="Times New Roman" panose="02020603050405020304" pitchFamily="18" charset="0"/>
              </a:rPr>
              <a:t>identification </a:t>
            </a:r>
            <a:r>
              <a:rPr lang="en-US" dirty="0">
                <a:latin typeface="Times New Roman" panose="02020603050405020304" pitchFamily="18" charset="0"/>
                <a:cs typeface="Times New Roman" panose="02020603050405020304" pitchFamily="18" charset="0"/>
              </a:rPr>
              <a:t>are: </a:t>
            </a:r>
            <a:r>
              <a:rPr lang="en-US" b="1" i="1" dirty="0">
                <a:latin typeface="Times New Roman" panose="02020603050405020304" pitchFamily="18" charset="0"/>
                <a:cs typeface="Times New Roman" panose="02020603050405020304" pitchFamily="18" charset="0"/>
              </a:rPr>
              <a:t>fingerprints, face</a:t>
            </a:r>
            <a:r>
              <a:rPr lang="en-US" dirty="0">
                <a:latin typeface="Times New Roman" panose="02020603050405020304" pitchFamily="18" charset="0"/>
                <a:cs typeface="Times New Roman" panose="02020603050405020304" pitchFamily="18" charset="0"/>
              </a:rPr>
              <a:t>, hand geometry, palm print, finger veins, gait signature, DNA acknowledgment, </a:t>
            </a: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ris</a:t>
            </a:r>
            <a:r>
              <a:rPr lang="en-US" dirty="0">
                <a:latin typeface="Times New Roman" panose="02020603050405020304" pitchFamily="18" charset="0"/>
                <a:cs typeface="Times New Roman" panose="02020603050405020304" pitchFamily="18" charset="0"/>
              </a:rPr>
              <a:t>, facial appearance, voice and so forth.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NIMC Act of 2007 was created to handle citizens and legally authorized individuals identity enrolment and verification using the Fingerprint and Face biometric data and converting it into the present day NIN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105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Times New Roman" pitchFamily="18" charset="0"/>
                <a:cs typeface="Times New Roman" pitchFamily="18" charset="0"/>
              </a:rPr>
              <a:t>STATEMENT OF PROBLEM</a:t>
            </a:r>
            <a:endParaRPr lang="en-US" dirty="0"/>
          </a:p>
        </p:txBody>
      </p:sp>
      <p:sp>
        <p:nvSpPr>
          <p:cNvPr id="3" name="Content Placeholder 2"/>
          <p:cNvSpPr>
            <a:spLocks noGrp="1"/>
          </p:cNvSpPr>
          <p:nvPr>
            <p:ph idx="1"/>
          </p:nvPr>
        </p:nvSpPr>
        <p:spPr>
          <a:xfrm>
            <a:off x="349135" y="1330036"/>
            <a:ext cx="11238807" cy="5203767"/>
          </a:xfrm>
        </p:spPr>
        <p:txBody>
          <a:bodyPr>
            <a:noAutofit/>
          </a:bodyPr>
          <a:lstStyle/>
          <a:p>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number of different types of </a:t>
            </a:r>
            <a:r>
              <a:rPr lang="en-US" sz="2400" dirty="0" smtClean="0">
                <a:latin typeface="Times New Roman" panose="02020603050405020304" pitchFamily="18" charset="0"/>
                <a:cs typeface="Times New Roman" panose="02020603050405020304" pitchFamily="18" charset="0"/>
              </a:rPr>
              <a:t>cyber-attacks and conventional crimes </a:t>
            </a:r>
            <a:r>
              <a:rPr lang="en-US" sz="2400" dirty="0">
                <a:latin typeface="Times New Roman" panose="02020603050405020304" pitchFamily="18" charset="0"/>
                <a:cs typeface="Times New Roman" panose="02020603050405020304" pitchFamily="18" charset="0"/>
              </a:rPr>
              <a:t>are </a:t>
            </a:r>
            <a:r>
              <a:rPr lang="en-US" sz="2400" dirty="0" smtClean="0">
                <a:latin typeface="Times New Roman" panose="02020603050405020304" pitchFamily="18" charset="0"/>
                <a:cs typeface="Times New Roman" panose="02020603050405020304" pitchFamily="18" charset="0"/>
              </a:rPr>
              <a:t>possible and hardly traceable</a:t>
            </a:r>
          </a:p>
          <a:p>
            <a:pPr algn="just"/>
            <a:r>
              <a:rPr lang="en-US" sz="2400" dirty="0">
                <a:latin typeface="Times New Roman" panose="02020603050405020304" pitchFamily="18" charset="0"/>
                <a:cs typeface="Times New Roman" panose="02020603050405020304" pitchFamily="18" charset="0"/>
              </a:rPr>
              <a:t>In a quest to meet up with the National Security Strategy, especially with respect to the nation citizen’s identification and verification, biometrics has a great role to </a:t>
            </a:r>
            <a:r>
              <a:rPr lang="en-US" sz="2400" dirty="0" smtClean="0">
                <a:latin typeface="Times New Roman" panose="02020603050405020304" pitchFamily="18" charset="0"/>
                <a:cs typeface="Times New Roman" panose="02020603050405020304" pitchFamily="18" charset="0"/>
              </a:rPr>
              <a:t>play.</a:t>
            </a:r>
          </a:p>
          <a:p>
            <a:pPr algn="just"/>
            <a:r>
              <a:rPr lang="en-US" sz="2400" dirty="0">
                <a:latin typeface="Times New Roman" panose="02020603050405020304" pitchFamily="18" charset="0"/>
                <a:cs typeface="Times New Roman" panose="02020603050405020304" pitchFamily="18" charset="0"/>
              </a:rPr>
              <a:t>In order to achieve this, </a:t>
            </a:r>
            <a:r>
              <a:rPr lang="en-US" sz="2400" dirty="0" smtClean="0">
                <a:latin typeface="Times New Roman" panose="02020603050405020304" pitchFamily="18" charset="0"/>
                <a:cs typeface="Times New Roman" panose="02020603050405020304" pitchFamily="18" charset="0"/>
              </a:rPr>
              <a:t>the research </a:t>
            </a:r>
            <a:r>
              <a:rPr lang="en-US" sz="2400" dirty="0">
                <a:latin typeface="Times New Roman" panose="02020603050405020304" pitchFamily="18" charset="0"/>
                <a:cs typeface="Times New Roman" panose="02020603050405020304" pitchFamily="18" charset="0"/>
              </a:rPr>
              <a:t>aim to assess the NIMC biometric system and propose the need to adopt a unique </a:t>
            </a:r>
            <a:r>
              <a:rPr lang="en-US" sz="2400" b="1" dirty="0" smtClean="0">
                <a:latin typeface="Times New Roman" panose="02020603050405020304" pitchFamily="18" charset="0"/>
                <a:cs typeface="Times New Roman" panose="02020603050405020304" pitchFamily="18" charset="0"/>
              </a:rPr>
              <a:t>Iris </a:t>
            </a:r>
            <a:r>
              <a:rPr lang="en-US" sz="2400" b="1" dirty="0">
                <a:latin typeface="Times New Roman" panose="02020603050405020304" pitchFamily="18" charset="0"/>
                <a:cs typeface="Times New Roman" panose="02020603050405020304" pitchFamily="18" charset="0"/>
              </a:rPr>
              <a:t>biometric technology</a:t>
            </a:r>
            <a:r>
              <a:rPr lang="en-US" sz="2400" dirty="0">
                <a:latin typeface="Times New Roman" panose="02020603050405020304" pitchFamily="18" charset="0"/>
                <a:cs typeface="Times New Roman" panose="02020603050405020304" pitchFamily="18" charset="0"/>
              </a:rPr>
              <a:t> to </a:t>
            </a:r>
            <a:r>
              <a:rPr lang="en-US" sz="2400" dirty="0" smtClean="0">
                <a:latin typeface="Times New Roman" panose="02020603050405020304" pitchFamily="18" charset="0"/>
                <a:cs typeface="Times New Roman" panose="02020603050405020304" pitchFamily="18" charset="0"/>
              </a:rPr>
              <a:t>complement </a:t>
            </a:r>
            <a:r>
              <a:rPr lang="en-US" sz="2400" dirty="0">
                <a:latin typeface="Times New Roman" panose="02020603050405020304" pitchFamily="18" charset="0"/>
                <a:cs typeface="Times New Roman" panose="02020603050405020304" pitchFamily="18" charset="0"/>
              </a:rPr>
              <a:t>the pre-existing facial and fingerprint enrollment and verification process which pose to have lots of vulnerabilities </a:t>
            </a:r>
            <a:r>
              <a:rPr lang="en-US" sz="2400" dirty="0" smtClean="0">
                <a:latin typeface="Times New Roman" panose="02020603050405020304" pitchFamily="18" charset="0"/>
                <a:cs typeface="Times New Roman" panose="02020603050405020304" pitchFamily="18" charset="0"/>
              </a:rPr>
              <a:t>associated example identity theft.</a:t>
            </a:r>
          </a:p>
          <a:p>
            <a:pPr algn="just"/>
            <a:r>
              <a:rPr lang="en-US" sz="2400" dirty="0">
                <a:latin typeface="Times New Roman" panose="02020603050405020304" pitchFamily="18" charset="0"/>
                <a:cs typeface="Times New Roman" panose="02020603050405020304" pitchFamily="18" charset="0"/>
              </a:rPr>
              <a:t>This consequently will differ in a way of biometric data collections from different </a:t>
            </a:r>
            <a:r>
              <a:rPr lang="en-US" sz="2400" dirty="0" smtClean="0">
                <a:latin typeface="Times New Roman" panose="02020603050405020304" pitchFamily="18" charset="0"/>
                <a:cs typeface="Times New Roman" panose="02020603050405020304" pitchFamily="18" charset="0"/>
              </a:rPr>
              <a:t>agencies (private  and government) thereby solving the problem of </a:t>
            </a:r>
            <a:r>
              <a:rPr lang="en-US" sz="2400" b="1" dirty="0" smtClean="0">
                <a:latin typeface="Times New Roman" panose="02020603050405020304" pitchFamily="18" charset="0"/>
                <a:cs typeface="Times New Roman" panose="02020603050405020304" pitchFamily="18" charset="0"/>
              </a:rPr>
              <a:t>Centralized database</a:t>
            </a:r>
            <a:endParaRPr lang="en-US" sz="2400" b="1"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545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Times New Roman" pitchFamily="18" charset="0"/>
                <a:cs typeface="Times New Roman" pitchFamily="18" charset="0"/>
              </a:rPr>
              <a:t>AIM AND OBJECTIVES</a:t>
            </a:r>
            <a:endParaRPr lang="en-US" dirty="0"/>
          </a:p>
        </p:txBody>
      </p:sp>
      <p:sp>
        <p:nvSpPr>
          <p:cNvPr id="3" name="Content Placeholder 2"/>
          <p:cNvSpPr>
            <a:spLocks noGrp="1"/>
          </p:cNvSpPr>
          <p:nvPr>
            <p:ph idx="1"/>
          </p:nvPr>
        </p:nvSpPr>
        <p:spPr>
          <a:xfrm>
            <a:off x="838200" y="1396538"/>
            <a:ext cx="10515600" cy="4780425"/>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 aim of this work is to evaluate </a:t>
            </a:r>
            <a:r>
              <a:rPr lang="en-US" dirty="0" smtClean="0">
                <a:latin typeface="Times New Roman" panose="02020603050405020304" pitchFamily="18" charset="0"/>
                <a:cs typeface="Times New Roman" panose="02020603050405020304" pitchFamily="18" charset="0"/>
              </a:rPr>
              <a:t>NIMC </a:t>
            </a:r>
            <a:r>
              <a:rPr lang="en-US" dirty="0">
                <a:latin typeface="Times New Roman" panose="02020603050405020304" pitchFamily="18" charset="0"/>
                <a:cs typeface="Times New Roman" panose="02020603050405020304" pitchFamily="18" charset="0"/>
              </a:rPr>
              <a:t>biometric system and propose an Iris recognition technique that will enhance their biometric systems.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objectives of this research work include:</a:t>
            </a:r>
          </a:p>
          <a:p>
            <a:pPr lvl="0"/>
            <a:r>
              <a:rPr lang="en-US" dirty="0">
                <a:latin typeface="Times New Roman" panose="02020603050405020304" pitchFamily="18" charset="0"/>
                <a:cs typeface="Times New Roman" panose="02020603050405020304" pitchFamily="18" charset="0"/>
              </a:rPr>
              <a:t>To evaluate fingerprint and facial biometric technology as used by NIMC</a:t>
            </a:r>
          </a:p>
          <a:p>
            <a:pPr lvl="0"/>
            <a:r>
              <a:rPr lang="en-US" dirty="0">
                <a:latin typeface="Times New Roman" panose="02020603050405020304" pitchFamily="18" charset="0"/>
                <a:cs typeface="Times New Roman" panose="02020603050405020304" pitchFamily="18" charset="0"/>
              </a:rPr>
              <a:t>To evaluate Iris biometric technology.</a:t>
            </a:r>
          </a:p>
          <a:p>
            <a:pPr lvl="0"/>
            <a:r>
              <a:rPr lang="en-US" dirty="0">
                <a:latin typeface="Times New Roman" panose="02020603050405020304" pitchFamily="18" charset="0"/>
                <a:cs typeface="Times New Roman" panose="02020603050405020304" pitchFamily="18" charset="0"/>
              </a:rPr>
              <a:t>To evaluate a multi-biometric system based technique.</a:t>
            </a:r>
          </a:p>
          <a:p>
            <a:pPr lvl="0"/>
            <a:r>
              <a:rPr lang="en-US" dirty="0">
                <a:latin typeface="Times New Roman" panose="02020603050405020304" pitchFamily="18" charset="0"/>
                <a:cs typeface="Times New Roman" panose="02020603050405020304" pitchFamily="18" charset="0"/>
              </a:rPr>
              <a:t>To suggest recommendations in ensuring National security strategy is achieved by NIMC through the adoption of Multi-biometric system based technique.</a:t>
            </a:r>
          </a:p>
        </p:txBody>
      </p:sp>
    </p:spTree>
    <p:extLst>
      <p:ext uri="{BB962C8B-B14F-4D97-AF65-F5344CB8AC3E}">
        <p14:creationId xmlns:p14="http://schemas.microsoft.com/office/powerpoint/2010/main" val="832880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1">
                    <a:lumMod val="75000"/>
                  </a:schemeClr>
                </a:solidFill>
                <a:latin typeface="Times New Roman" panose="02020603050405020304" pitchFamily="18" charset="0"/>
                <a:cs typeface="Times New Roman" panose="02020603050405020304" pitchFamily="18" charset="0"/>
              </a:rPr>
              <a:t>SCOPE OF THE STUDY</a:t>
            </a:r>
            <a:r>
              <a:rPr lang="en-US" dirty="0"/>
              <a:t/>
            </a:r>
            <a:br>
              <a:rPr lang="en-US"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085" y="1825625"/>
            <a:ext cx="8664315" cy="4351338"/>
          </a:xfrm>
        </p:spPr>
      </p:pic>
    </p:spTree>
    <p:extLst>
      <p:ext uri="{BB962C8B-B14F-4D97-AF65-F5344CB8AC3E}">
        <p14:creationId xmlns:p14="http://schemas.microsoft.com/office/powerpoint/2010/main" val="626403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750"/>
            <a:ext cx="10515600" cy="1325563"/>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SCOPE OF THE STUDY</a:t>
            </a:r>
            <a:r>
              <a:rPr lang="en-US" dirty="0" smtClean="0"/>
              <a:t/>
            </a:r>
            <a:br>
              <a:rPr lang="en-US" dirty="0" smtClean="0"/>
            </a:br>
            <a:r>
              <a:rPr lang="en-US" i="1" dirty="0" err="1" smtClean="0">
                <a:solidFill>
                  <a:srgbClr val="FF0000"/>
                </a:solidFill>
              </a:rPr>
              <a:t>cont</a:t>
            </a:r>
            <a:r>
              <a:rPr lang="en-US" i="1" dirty="0" smtClean="0">
                <a:solidFill>
                  <a:srgbClr val="FF0000"/>
                </a:solidFill>
              </a:rPr>
              <a:t>…</a:t>
            </a:r>
            <a:endParaRPr lang="en-US" i="1" dirty="0">
              <a:solidFill>
                <a:srgbClr val="FF0000"/>
              </a:solidFill>
            </a:endParaRPr>
          </a:p>
        </p:txBody>
      </p:sp>
      <p:sp>
        <p:nvSpPr>
          <p:cNvPr id="3" name="Content Placeholder 2"/>
          <p:cNvSpPr>
            <a:spLocks noGrp="1"/>
          </p:cNvSpPr>
          <p:nvPr>
            <p:ph idx="1"/>
          </p:nvPr>
        </p:nvSpPr>
        <p:spPr>
          <a:xfrm>
            <a:off x="838200" y="2141509"/>
            <a:ext cx="10515600" cy="3677400"/>
          </a:xfrm>
        </p:spPr>
        <p:txBody>
          <a:bodyPr/>
          <a:lstStyle/>
          <a:p>
            <a:pPr marL="0" indent="0" algn="just">
              <a:buNone/>
            </a:pPr>
            <a:r>
              <a:rPr lang="en-US" dirty="0" smtClean="0"/>
              <a:t>This </a:t>
            </a:r>
            <a:r>
              <a:rPr lang="en-US" dirty="0"/>
              <a:t>research tends to evaluate the basic biometric technologies used by the NIMC namely the fingerprint and facial recognition technique. This work will subsequently cover the biometric devices, operations and vulnerability associated.</a:t>
            </a:r>
            <a:endParaRPr lang="en-US" dirty="0"/>
          </a:p>
        </p:txBody>
      </p:sp>
    </p:spTree>
    <p:extLst>
      <p:ext uri="{BB962C8B-B14F-4D97-AF65-F5344CB8AC3E}">
        <p14:creationId xmlns:p14="http://schemas.microsoft.com/office/powerpoint/2010/main" val="1396575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solidFill>
                  <a:schemeClr val="accent5"/>
                </a:solidFill>
                <a:latin typeface="Times New Roman" panose="02020603050405020304" pitchFamily="18" charset="0"/>
                <a:cs typeface="Times New Roman" panose="02020603050405020304" pitchFamily="18" charset="0"/>
              </a:rPr>
              <a:t>NATIONAL CYBER SECURITY STRATEGY.</a:t>
            </a:r>
            <a:endParaRPr lang="en-US"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0851"/>
            <a:ext cx="10515600" cy="5377149"/>
          </a:xfrm>
        </p:spPr>
        <p:txBody>
          <a:bodyPr>
            <a:normAutofit lnSpcReduction="10000"/>
          </a:bodyPr>
          <a:lstStyle/>
          <a:p>
            <a:pPr marL="0" indent="0" algn="ctr">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Loader and Thomas (2000) had clarified, "Cybercrime will be believed to be computer mediated exercises which are unlawful or considered illegal by specific gatherings and which might be conducted through worldwide electronic networks". </a:t>
            </a:r>
            <a:endParaRPr lang="en-US" dirty="0" smtClean="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Define </a:t>
            </a:r>
            <a:r>
              <a:rPr lang="en-US" dirty="0">
                <a:latin typeface="Times New Roman" panose="02020603050405020304" pitchFamily="18" charset="0"/>
                <a:cs typeface="Times New Roman" panose="02020603050405020304" pitchFamily="18" charset="0"/>
              </a:rPr>
              <a:t>minimum standard and technical requirements to safeguarding personal information from been compromised by </a:t>
            </a:r>
            <a:r>
              <a:rPr lang="en-US" dirty="0" smtClean="0">
                <a:latin typeface="Times New Roman" panose="02020603050405020304" pitchFamily="18" charset="0"/>
                <a:cs typeface="Times New Roman" panose="02020603050405020304" pitchFamily="18" charset="0"/>
              </a:rPr>
              <a:t>NIMC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or other government and private agencies.</a:t>
            </a:r>
          </a:p>
          <a:p>
            <a:pPr marL="0" lvl="0" indent="0">
              <a:buNone/>
            </a:pP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To find out and keep up a dependable information communication and transaction condition by </a:t>
            </a:r>
            <a:r>
              <a:rPr lang="en-US" dirty="0" smtClean="0">
                <a:latin typeface="Times New Roman" panose="02020603050405020304" pitchFamily="18" charset="0"/>
                <a:cs typeface="Times New Roman" panose="02020603050405020304" pitchFamily="18" charset="0"/>
              </a:rPr>
              <a:t>giving digital </a:t>
            </a:r>
            <a:r>
              <a:rPr lang="en-US" dirty="0">
                <a:latin typeface="Times New Roman" panose="02020603050405020304" pitchFamily="18" charset="0"/>
                <a:cs typeface="Times New Roman" panose="02020603050405020304" pitchFamily="18" charset="0"/>
              </a:rPr>
              <a:t>certificate management administrations with global acknowledgment. Improve security of electronic communications and transactions.</a:t>
            </a: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625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accent5"/>
                </a:solidFill>
                <a:latin typeface="Times New Roman" panose="02020603050405020304" pitchFamily="18" charset="0"/>
                <a:cs typeface="Times New Roman" panose="02020603050405020304" pitchFamily="18" charset="0"/>
              </a:rPr>
              <a:t>NATIONAL IDENTITY MANAGEMENT COMMISSION (NIMC)</a:t>
            </a:r>
            <a:endParaRPr lang="en-US" b="1"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6319" y="1825625"/>
            <a:ext cx="10515600" cy="435133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NIMC Act 2007 provides for the establishment of the NIMC, </a:t>
            </a:r>
            <a:r>
              <a:rPr lang="en-US" dirty="0" smtClean="0">
                <a:latin typeface="Times New Roman" panose="02020603050405020304" pitchFamily="18" charset="0"/>
                <a:cs typeface="Times New Roman" panose="02020603050405020304" pitchFamily="18" charset="0"/>
              </a:rPr>
              <a:t>its was c</a:t>
            </a:r>
            <a:r>
              <a:rPr lang="en-US" dirty="0" smtClean="0">
                <a:latin typeface="Times New Roman" panose="02020603050405020304" pitchFamily="18" charset="0"/>
                <a:cs typeface="Times New Roman" panose="02020603050405020304" pitchFamily="18" charset="0"/>
              </a:rPr>
              <a:t>reated to replace the </a:t>
            </a:r>
            <a:r>
              <a:rPr lang="en-US" dirty="0">
                <a:latin typeface="Times New Roman" panose="02020603050405020304" pitchFamily="18" charset="0"/>
                <a:cs typeface="Times New Roman" panose="02020603050405020304" pitchFamily="18" charset="0"/>
              </a:rPr>
              <a:t>Department of National Civic Registration (DNCR) </a:t>
            </a:r>
            <a:r>
              <a:rPr lang="en-US" dirty="0" smtClean="0">
                <a:latin typeface="Times New Roman" panose="02020603050405020304" pitchFamily="18" charset="0"/>
                <a:cs typeface="Times New Roman" panose="02020603050405020304" pitchFamily="18" charset="0"/>
              </a:rPr>
              <a:t>to do the following among other functions:</a:t>
            </a:r>
          </a:p>
          <a:p>
            <a:r>
              <a:rPr lang="en-US" dirty="0" smtClean="0">
                <a:latin typeface="Times New Roman" panose="02020603050405020304" pitchFamily="18" charset="0"/>
                <a:cs typeface="Times New Roman" panose="02020603050405020304" pitchFamily="18" charset="0"/>
              </a:rPr>
              <a:t>Primarily to create legal institution for identification.</a:t>
            </a:r>
          </a:p>
          <a:p>
            <a:r>
              <a:rPr lang="en-US" dirty="0" smtClean="0">
                <a:latin typeface="Times New Roman" panose="02020603050405020304" pitchFamily="18" charset="0"/>
                <a:cs typeface="Times New Roman" panose="02020603050405020304" pitchFamily="18" charset="0"/>
              </a:rPr>
              <a:t>Perform enrolment of citizens</a:t>
            </a:r>
          </a:p>
          <a:p>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National Identity </a:t>
            </a:r>
            <a:r>
              <a:rPr lang="en-US" dirty="0" smtClean="0">
                <a:latin typeface="Times New Roman" panose="02020603050405020304" pitchFamily="18" charset="0"/>
                <a:cs typeface="Times New Roman" panose="02020603050405020304" pitchFamily="18" charset="0"/>
              </a:rPr>
              <a:t>database</a:t>
            </a:r>
          </a:p>
          <a:p>
            <a:r>
              <a:rPr lang="en-US" dirty="0" smtClean="0">
                <a:latin typeface="Times New Roman" panose="02020603050405020304" pitchFamily="18" charset="0"/>
                <a:cs typeface="Times New Roman" panose="02020603050405020304" pitchFamily="18" charset="0"/>
              </a:rPr>
              <a:t>Issue </a:t>
            </a:r>
            <a:r>
              <a:rPr lang="en-US" dirty="0">
                <a:latin typeface="Times New Roman" panose="02020603050405020304" pitchFamily="18" charset="0"/>
                <a:cs typeface="Times New Roman" panose="02020603050405020304" pitchFamily="18" charset="0"/>
              </a:rPr>
              <a:t>National Identification Number  </a:t>
            </a:r>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NIN) to citizen and legal residents.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104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14650</TotalTime>
  <Words>1295</Words>
  <Application>Microsoft Office PowerPoint</Application>
  <PresentationFormat>Widescreen</PresentationFormat>
  <Paragraphs>115</Paragraphs>
  <Slides>25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Office Theme</vt:lpstr>
      <vt:lpstr>Microsoft Excel Chart</vt:lpstr>
      <vt:lpstr>MULTIBIOMETRIC SYSTEM-BASED TECHNIQUE AS A FACTOR TO ENSURING NATIONAL SECURITY STRATEGY; A CASE STUDY OF NATIONAL IDENTITY MANAGEMENT COMMSSION (NIMC) - KADUNA STATE. </vt:lpstr>
      <vt:lpstr>PRESENTATION OUTLINE</vt:lpstr>
      <vt:lpstr>INTRODUCTION </vt:lpstr>
      <vt:lpstr>STATEMENT OF PROBLEM</vt:lpstr>
      <vt:lpstr>AIM AND OBJECTIVES</vt:lpstr>
      <vt:lpstr>SCOPE OF THE STUDY </vt:lpstr>
      <vt:lpstr>SCOPE OF THE STUDY cont…</vt:lpstr>
      <vt:lpstr>NATIONAL CYBER SECURITY STRATEGY.</vt:lpstr>
      <vt:lpstr>NATIONAL IDENTITY MANAGEMENT COMMISSION (NIMC)</vt:lpstr>
      <vt:lpstr>MATERIAL AND METHODS </vt:lpstr>
      <vt:lpstr>SAMPLING AND SAMPLING TECHNIQUES</vt:lpstr>
      <vt:lpstr>Sampling Techniques</vt:lpstr>
      <vt:lpstr>RESULT AND INTERPRETATIONS</vt:lpstr>
      <vt:lpstr>Result And Interpretations Cont.</vt:lpstr>
      <vt:lpstr>Result And Interpretations Cont.</vt:lpstr>
      <vt:lpstr>Result And Interpretations Cont.</vt:lpstr>
      <vt:lpstr>Result And Interpretations Cont.</vt:lpstr>
      <vt:lpstr>Result And Interpretations Cont.</vt:lpstr>
      <vt:lpstr>Respondent View on Possible Factors that Affects Face and Fingerprint Enrollment and Verification. </vt:lpstr>
      <vt:lpstr>Result And Interpretations Cont.</vt:lpstr>
      <vt:lpstr>Why Use Iris Based Technique? </vt:lpstr>
      <vt:lpstr>Why Multi-Biometric Systems? </vt:lpstr>
      <vt:lpstr>CONCLUSION</vt:lpstr>
      <vt:lpstr>RECOMMENDATIONS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BIOMETRIC AUTHENTICATION IN CYBERSECURITY</dc:title>
  <dc:creator>OTOGO</dc:creator>
  <cp:lastModifiedBy>OTOGO</cp:lastModifiedBy>
  <cp:revision>53</cp:revision>
  <dcterms:created xsi:type="dcterms:W3CDTF">2020-01-18T20:35:45Z</dcterms:created>
  <dcterms:modified xsi:type="dcterms:W3CDTF">2021-08-02T14:24:13Z</dcterms:modified>
</cp:coreProperties>
</file>