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73" r:id="rId3"/>
    <p:sldId id="272" r:id="rId4"/>
    <p:sldId id="271" r:id="rId5"/>
    <p:sldId id="265" r:id="rId6"/>
    <p:sldId id="266" r:id="rId7"/>
    <p:sldId id="274" r:id="rId8"/>
    <p:sldId id="275" r:id="rId9"/>
    <p:sldId id="276" r:id="rId10"/>
    <p:sldId id="277" r:id="rId11"/>
    <p:sldId id="278" r:id="rId12"/>
    <p:sldId id="268" r:id="rId13"/>
    <p:sldId id="279" r:id="rId14"/>
    <p:sldId id="281" r:id="rId15"/>
    <p:sldId id="280"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6EDF55-2328-42F2-BCDD-AC300F5651F8}">
          <p14:sldIdLst>
            <p14:sldId id="256"/>
            <p14:sldId id="273"/>
            <p14:sldId id="272"/>
            <p14:sldId id="271"/>
            <p14:sldId id="265"/>
            <p14:sldId id="266"/>
            <p14:sldId id="274"/>
            <p14:sldId id="275"/>
            <p14:sldId id="276"/>
            <p14:sldId id="277"/>
            <p14:sldId id="278"/>
            <p14:sldId id="268"/>
            <p14:sldId id="279"/>
            <p14:sldId id="281"/>
            <p14:sldId id="280"/>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74" d="100"/>
          <a:sy n="74" d="100"/>
        </p:scale>
        <p:origin x="12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126969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77042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1399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570633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591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2486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107409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86825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238024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BB55A-4E42-4F2F-AA87-5FF0E975319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414052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3BB55A-4E42-4F2F-AA87-5FF0E975319B}"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35102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3BB55A-4E42-4F2F-AA87-5FF0E975319B}"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34111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BB55A-4E42-4F2F-AA87-5FF0E975319B}"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104910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BB55A-4E42-4F2F-AA87-5FF0E975319B}"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272044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BB55A-4E42-4F2F-AA87-5FF0E975319B}"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72432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BB55A-4E42-4F2F-AA87-5FF0E975319B}"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80EFC-162D-41B7-A909-F24E1679BC06}" type="slidenum">
              <a:rPr lang="en-US" smtClean="0"/>
              <a:t>‹#›</a:t>
            </a:fld>
            <a:endParaRPr lang="en-US"/>
          </a:p>
        </p:txBody>
      </p:sp>
    </p:spTree>
    <p:extLst>
      <p:ext uri="{BB962C8B-B14F-4D97-AF65-F5344CB8AC3E}">
        <p14:creationId xmlns:p14="http://schemas.microsoft.com/office/powerpoint/2010/main" val="271895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3BB55A-4E42-4F2F-AA87-5FF0E975319B}" type="datetimeFigureOut">
              <a:rPr lang="en-US" smtClean="0"/>
              <a:t>5/5/2025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580EFC-162D-41B7-A909-F24E1679BC06}" type="slidenum">
              <a:rPr lang="en-US" smtClean="0"/>
              <a:t>‹#›</a:t>
            </a:fld>
            <a:endParaRPr lang="en-US"/>
          </a:p>
        </p:txBody>
      </p:sp>
    </p:spTree>
    <p:extLst>
      <p:ext uri="{BB962C8B-B14F-4D97-AF65-F5344CB8AC3E}">
        <p14:creationId xmlns:p14="http://schemas.microsoft.com/office/powerpoint/2010/main" val="422659777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t20h8Wu8XJdniIaz-tVGEilNX4-SK1RO-khqNC0cexI/edit?tab=t.0" TargetMode="External"/><Relationship Id="rId2" Type="http://schemas.openxmlformats.org/officeDocument/2006/relationships/hyperlink" Target="https://docs.google.com/presentation/d/1l1Gq3vf4wsqujYOSu7hDgpfKySeyPrtL/edit?usp=drivesdk&amp;ouid=115351888181180365423&amp;rtpof=true&amp;sd=true" TargetMode="External"/><Relationship Id="rId1" Type="http://schemas.openxmlformats.org/officeDocument/2006/relationships/slideLayout" Target="../slideLayouts/slideLayout2.xml"/><Relationship Id="rId4" Type="http://schemas.openxmlformats.org/officeDocument/2006/relationships/hyperlink" Target="https://www.figma.com/design/TihQnR0Ady7cKTs0ZtjVJ0/Team-Maverick-Management-Platform-on-Health-Care?node-id=94-2617&amp;t=VBvGINEerrv8Xasv-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t20h8Wu8XJdniIaz-tVGEilNX4-SK1RO-khqNC0cexI/edit?tab=t.0" TargetMode="External"/><Relationship Id="rId2" Type="http://schemas.openxmlformats.org/officeDocument/2006/relationships/hyperlink" Target="https://docs.google.com/document/d/1Znsx2_1wbvZGOvALmu1KNjORe8n4mLJw7HXbDYv5HZQ/edit?usp=sharing" TargetMode="External"/><Relationship Id="rId1" Type="http://schemas.openxmlformats.org/officeDocument/2006/relationships/slideLayout" Target="../slideLayouts/slideLayout2.xml"/><Relationship Id="rId5" Type="http://schemas.openxmlformats.org/officeDocument/2006/relationships/hyperlink" Target="https://maverick-elearning.vercel.app/" TargetMode="External"/><Relationship Id="rId4" Type="http://schemas.openxmlformats.org/officeDocument/2006/relationships/hyperlink" Target="https://github.com/Echuemma/maverick-elearning.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31065" y="245772"/>
            <a:ext cx="7192134" cy="1608786"/>
          </a:xfrm>
        </p:spPr>
        <p:txBody>
          <a:bodyPr>
            <a:normAutofit fontScale="90000"/>
          </a:bodyPr>
          <a:lstStyle/>
          <a:p>
            <a:pPr algn="ctr">
              <a:lnSpc>
                <a:spcPct val="150000"/>
              </a:lnSpc>
            </a:pPr>
            <a:r>
              <a:rPr lang="en-US" b="1" dirty="0" smtClean="0"/>
              <a:t>E-LEARNING WITH MAVERICK</a:t>
            </a:r>
            <a:br>
              <a:rPr lang="en-US" b="1" dirty="0" smtClean="0"/>
            </a:br>
            <a:r>
              <a:rPr lang="en-US" b="1" dirty="0" smtClean="0"/>
              <a:t>PROJECT REPORT</a:t>
            </a:r>
            <a:endParaRPr lang="en-US" sz="1800" b="1" u="sng" dirty="0">
              <a:solidFill>
                <a:schemeClr val="tx1"/>
              </a:solidFill>
            </a:endParaRPr>
          </a:p>
        </p:txBody>
      </p:sp>
      <p:sp>
        <p:nvSpPr>
          <p:cNvPr id="3" name="Subtitle 2"/>
          <p:cNvSpPr>
            <a:spLocks noGrp="1"/>
          </p:cNvSpPr>
          <p:nvPr>
            <p:ph type="subTitle" idx="4294967295"/>
          </p:nvPr>
        </p:nvSpPr>
        <p:spPr>
          <a:xfrm>
            <a:off x="450760" y="1725769"/>
            <a:ext cx="8139447" cy="5009882"/>
          </a:xfrm>
        </p:spPr>
        <p:txBody>
          <a:bodyPr>
            <a:noAutofit/>
          </a:bodyPr>
          <a:lstStyle/>
          <a:p>
            <a:pPr marL="0" lvl="0" indent="0">
              <a:buNone/>
            </a:pPr>
            <a:r>
              <a:rPr lang="en-US" sz="1200" b="1" dirty="0">
                <a:solidFill>
                  <a:schemeClr val="tx1"/>
                </a:solidFill>
              </a:rPr>
              <a:t>	</a:t>
            </a:r>
            <a:r>
              <a:rPr lang="en-US" sz="1200" b="1" u="sng" dirty="0" smtClean="0">
                <a:solidFill>
                  <a:schemeClr val="tx1"/>
                </a:solidFill>
                <a:latin typeface="Arial Black" panose="020B0A04020102020204" pitchFamily="34" charset="0"/>
              </a:rPr>
              <a:t>CONTENT</a:t>
            </a:r>
            <a:endParaRPr lang="en-US" sz="1200" b="1" u="sng" dirty="0" smtClean="0">
              <a:latin typeface="Arial Black" panose="020B0A04020102020204" pitchFamily="34" charset="0"/>
            </a:endParaRPr>
          </a:p>
          <a:p>
            <a:pPr lvl="0"/>
            <a:r>
              <a:rPr lang="en-US" sz="1200" b="1" dirty="0" smtClean="0">
                <a:solidFill>
                  <a:schemeClr val="tx1"/>
                </a:solidFill>
              </a:rPr>
              <a:t>Introduction</a:t>
            </a:r>
            <a:endParaRPr lang="en-US" sz="1200" b="1" dirty="0">
              <a:solidFill>
                <a:schemeClr val="tx1"/>
              </a:solidFill>
            </a:endParaRPr>
          </a:p>
          <a:p>
            <a:pPr lvl="0"/>
            <a:r>
              <a:rPr lang="en-US" sz="1200" b="1" dirty="0">
                <a:solidFill>
                  <a:schemeClr val="tx1"/>
                </a:solidFill>
              </a:rPr>
              <a:t>Problem Statement</a:t>
            </a:r>
          </a:p>
          <a:p>
            <a:pPr lvl="0"/>
            <a:r>
              <a:rPr lang="en-US" sz="1200" b="1" dirty="0">
                <a:solidFill>
                  <a:schemeClr val="tx1"/>
                </a:solidFill>
              </a:rPr>
              <a:t>Platform Overview</a:t>
            </a:r>
          </a:p>
          <a:p>
            <a:pPr lvl="0"/>
            <a:r>
              <a:rPr lang="en-US" sz="1200" b="1" dirty="0">
                <a:solidFill>
                  <a:schemeClr val="tx1"/>
                </a:solidFill>
              </a:rPr>
              <a:t>Key Health Focus Areas</a:t>
            </a:r>
          </a:p>
          <a:p>
            <a:pPr lvl="0"/>
            <a:r>
              <a:rPr lang="en-US" sz="1200" b="1" dirty="0">
                <a:solidFill>
                  <a:schemeClr val="tx1"/>
                </a:solidFill>
              </a:rPr>
              <a:t>Platform Objectives</a:t>
            </a:r>
          </a:p>
          <a:p>
            <a:pPr lvl="0"/>
            <a:r>
              <a:rPr lang="en-US" sz="1200" b="1" dirty="0">
                <a:solidFill>
                  <a:schemeClr val="tx1"/>
                </a:solidFill>
              </a:rPr>
              <a:t>Features &amp; Functionality</a:t>
            </a:r>
          </a:p>
          <a:p>
            <a:pPr lvl="0"/>
            <a:r>
              <a:rPr lang="en-US" sz="1200" b="1" dirty="0">
                <a:solidFill>
                  <a:schemeClr val="tx1"/>
                </a:solidFill>
              </a:rPr>
              <a:t>Target Audience</a:t>
            </a:r>
          </a:p>
          <a:p>
            <a:pPr lvl="0"/>
            <a:r>
              <a:rPr lang="en-US" sz="1200" b="1" dirty="0">
                <a:solidFill>
                  <a:schemeClr val="tx1"/>
                </a:solidFill>
              </a:rPr>
              <a:t>Implementation Strategy</a:t>
            </a:r>
          </a:p>
          <a:p>
            <a:pPr lvl="0"/>
            <a:r>
              <a:rPr lang="en-US" sz="1200" b="1" dirty="0">
                <a:solidFill>
                  <a:schemeClr val="tx1"/>
                </a:solidFill>
              </a:rPr>
              <a:t>Evaluation Metrics</a:t>
            </a:r>
          </a:p>
          <a:p>
            <a:pPr lvl="0"/>
            <a:r>
              <a:rPr lang="en-US" sz="1200" b="1" dirty="0">
                <a:solidFill>
                  <a:schemeClr val="tx1"/>
                </a:solidFill>
              </a:rPr>
              <a:t>Timeline &amp; Milestones</a:t>
            </a:r>
          </a:p>
          <a:p>
            <a:pPr lvl="0"/>
            <a:r>
              <a:rPr lang="en-US" sz="1200" b="1" dirty="0" smtClean="0">
                <a:solidFill>
                  <a:schemeClr val="tx1"/>
                </a:solidFill>
              </a:rPr>
              <a:t>Expected </a:t>
            </a:r>
            <a:r>
              <a:rPr lang="en-US" sz="1200" b="1" dirty="0" smtClean="0">
                <a:solidFill>
                  <a:schemeClr val="tx1"/>
                </a:solidFill>
              </a:rPr>
              <a:t>Outcomes</a:t>
            </a:r>
          </a:p>
          <a:p>
            <a:pPr lvl="0"/>
            <a:r>
              <a:rPr lang="en-US" sz="1200" b="1" dirty="0" smtClean="0">
                <a:solidFill>
                  <a:schemeClr val="tx1"/>
                </a:solidFill>
              </a:rPr>
              <a:t>Challenges</a:t>
            </a:r>
          </a:p>
          <a:p>
            <a:pPr lvl="0"/>
            <a:r>
              <a:rPr lang="en-US" sz="1200" b="1" dirty="0" smtClean="0">
                <a:solidFill>
                  <a:schemeClr val="tx1"/>
                </a:solidFill>
              </a:rPr>
              <a:t>Resourceful Links</a:t>
            </a:r>
            <a:endParaRPr lang="en-US" sz="1200" b="1" dirty="0" smtClean="0">
              <a:solidFill>
                <a:schemeClr val="tx1"/>
              </a:solidFill>
            </a:endParaRPr>
          </a:p>
          <a:p>
            <a:pPr lvl="0"/>
            <a:r>
              <a:rPr lang="en-US" sz="1200" b="1" dirty="0" smtClean="0">
                <a:solidFill>
                  <a:schemeClr val="tx1"/>
                </a:solidFill>
              </a:rPr>
              <a:t>Recommendations </a:t>
            </a:r>
            <a:r>
              <a:rPr lang="en-US" sz="1200" b="1" smtClean="0">
                <a:solidFill>
                  <a:schemeClr val="tx1"/>
                </a:solidFill>
              </a:rPr>
              <a:t>and Conclusion</a:t>
            </a:r>
            <a:endParaRPr lang="en-US" sz="1200" b="1" dirty="0">
              <a:solidFill>
                <a:schemeClr val="tx1"/>
              </a:solidFill>
            </a:endParaRPr>
          </a:p>
          <a:p>
            <a:pPr lvl="0"/>
            <a:r>
              <a:rPr lang="en-US" sz="1200" b="1" dirty="0">
                <a:solidFill>
                  <a:schemeClr val="tx1"/>
                </a:solidFill>
              </a:rPr>
              <a:t>Q&amp;A</a:t>
            </a:r>
          </a:p>
          <a:p>
            <a:pPr marL="0" indent="0">
              <a:buNone/>
            </a:pPr>
            <a:endParaRPr lang="en-US" sz="1200" dirty="0"/>
          </a:p>
          <a:p>
            <a:pPr lvl="0"/>
            <a:endParaRPr lang="en-US" sz="1200" dirty="0"/>
          </a:p>
          <a:p>
            <a:endParaRPr lang="en-US" sz="825" dirty="0"/>
          </a:p>
        </p:txBody>
      </p:sp>
    </p:spTree>
    <p:extLst>
      <p:ext uri="{BB962C8B-B14F-4D97-AF65-F5344CB8AC3E}">
        <p14:creationId xmlns:p14="http://schemas.microsoft.com/office/powerpoint/2010/main" val="9749120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&amp; Milestones</a:t>
            </a:r>
          </a:p>
        </p:txBody>
      </p:sp>
      <p:sp>
        <p:nvSpPr>
          <p:cNvPr id="3" name="Content Placeholder 2"/>
          <p:cNvSpPr>
            <a:spLocks noGrp="1"/>
          </p:cNvSpPr>
          <p:nvPr>
            <p:ph idx="1"/>
          </p:nvPr>
        </p:nvSpPr>
        <p:spPr>
          <a:xfrm>
            <a:off x="609599" y="1738648"/>
            <a:ext cx="7929094" cy="4302715"/>
          </a:xfrm>
        </p:spPr>
        <p:txBody>
          <a:bodyPr/>
          <a:lstStyle/>
          <a:p>
            <a:pPr lvl="0">
              <a:lnSpc>
                <a:spcPct val="200000"/>
              </a:lnSpc>
            </a:pPr>
            <a:r>
              <a:rPr lang="en-US" b="1" dirty="0"/>
              <a:t>Week 1-3</a:t>
            </a:r>
            <a:r>
              <a:rPr lang="en-US" dirty="0"/>
              <a:t>: </a:t>
            </a:r>
            <a:r>
              <a:rPr lang="en-US" dirty="0" smtClean="0"/>
              <a:t>Research and Documentation</a:t>
            </a:r>
            <a:endParaRPr lang="en-US" dirty="0"/>
          </a:p>
          <a:p>
            <a:pPr lvl="0">
              <a:lnSpc>
                <a:spcPct val="200000"/>
              </a:lnSpc>
            </a:pPr>
            <a:r>
              <a:rPr lang="en-US" b="1" dirty="0"/>
              <a:t>Week 4</a:t>
            </a:r>
            <a:r>
              <a:rPr lang="en-US" dirty="0"/>
              <a:t>: Mood Board</a:t>
            </a:r>
          </a:p>
          <a:p>
            <a:pPr lvl="0">
              <a:lnSpc>
                <a:spcPct val="200000"/>
              </a:lnSpc>
            </a:pPr>
            <a:r>
              <a:rPr lang="en-US" b="1" dirty="0"/>
              <a:t>Week 5</a:t>
            </a:r>
            <a:r>
              <a:rPr lang="en-US" dirty="0"/>
              <a:t>: Figma Design</a:t>
            </a:r>
          </a:p>
          <a:p>
            <a:pPr lvl="0">
              <a:lnSpc>
                <a:spcPct val="200000"/>
              </a:lnSpc>
            </a:pPr>
            <a:r>
              <a:rPr lang="en-US" b="1" dirty="0"/>
              <a:t>Week 6-7</a:t>
            </a:r>
            <a:r>
              <a:rPr lang="en-US" dirty="0"/>
              <a:t>: Frontend</a:t>
            </a:r>
          </a:p>
          <a:p>
            <a:pPr lvl="0">
              <a:lnSpc>
                <a:spcPct val="200000"/>
              </a:lnSpc>
            </a:pPr>
            <a:r>
              <a:rPr lang="en-US" b="1" dirty="0"/>
              <a:t>Week 8</a:t>
            </a:r>
            <a:r>
              <a:rPr lang="en-US" dirty="0"/>
              <a:t>: Backend and Hosting</a:t>
            </a:r>
          </a:p>
          <a:p>
            <a:pPr lvl="0">
              <a:lnSpc>
                <a:spcPct val="200000"/>
              </a:lnSpc>
            </a:pPr>
            <a:endParaRPr lang="en-US" dirty="0"/>
          </a:p>
        </p:txBody>
      </p:sp>
    </p:spTree>
    <p:extLst>
      <p:ext uri="{BB962C8B-B14F-4D97-AF65-F5344CB8AC3E}">
        <p14:creationId xmlns:p14="http://schemas.microsoft.com/office/powerpoint/2010/main" val="321387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Outcomes</a:t>
            </a:r>
          </a:p>
        </p:txBody>
      </p:sp>
      <p:sp>
        <p:nvSpPr>
          <p:cNvPr id="3" name="Content Placeholder 2"/>
          <p:cNvSpPr>
            <a:spLocks noGrp="1"/>
          </p:cNvSpPr>
          <p:nvPr>
            <p:ph idx="1"/>
          </p:nvPr>
        </p:nvSpPr>
        <p:spPr>
          <a:xfrm>
            <a:off x="609599" y="1738648"/>
            <a:ext cx="7929094" cy="4302715"/>
          </a:xfrm>
        </p:spPr>
        <p:txBody>
          <a:bodyPr/>
          <a:lstStyle/>
          <a:p>
            <a:pPr lvl="0">
              <a:lnSpc>
                <a:spcPct val="200000"/>
              </a:lnSpc>
            </a:pPr>
            <a:r>
              <a:rPr lang="en-US" dirty="0"/>
              <a:t>Increased health knowledge among Nigerian youth</a:t>
            </a:r>
          </a:p>
          <a:p>
            <a:pPr lvl="0">
              <a:lnSpc>
                <a:spcPct val="200000"/>
              </a:lnSpc>
            </a:pPr>
            <a:r>
              <a:rPr lang="en-US" dirty="0"/>
              <a:t>Improved attitudes toward preventive health behaviors</a:t>
            </a:r>
          </a:p>
          <a:p>
            <a:pPr lvl="0">
              <a:lnSpc>
                <a:spcPct val="200000"/>
              </a:lnSpc>
            </a:pPr>
            <a:r>
              <a:rPr lang="en-US" dirty="0"/>
              <a:t>Higher engagement with health education content</a:t>
            </a:r>
          </a:p>
          <a:p>
            <a:pPr lvl="0">
              <a:lnSpc>
                <a:spcPct val="200000"/>
              </a:lnSpc>
            </a:pPr>
            <a:r>
              <a:rPr lang="en-US" dirty="0"/>
              <a:t>Identification of critical knowledge gaps for future interventions</a:t>
            </a:r>
          </a:p>
          <a:p>
            <a:pPr lvl="0">
              <a:lnSpc>
                <a:spcPct val="200000"/>
              </a:lnSpc>
            </a:pPr>
            <a:r>
              <a:rPr lang="en-US" dirty="0"/>
              <a:t>Evidence-based insights for health education strategies</a:t>
            </a:r>
          </a:p>
          <a:p>
            <a:pPr lvl="0">
              <a:lnSpc>
                <a:spcPct val="200000"/>
              </a:lnSpc>
            </a:pPr>
            <a:r>
              <a:rPr lang="en-US" dirty="0"/>
              <a:t>Framework for expanding to additional health topics</a:t>
            </a:r>
          </a:p>
          <a:p>
            <a:pPr lvl="0">
              <a:lnSpc>
                <a:spcPct val="200000"/>
              </a:lnSpc>
            </a:pPr>
            <a:endParaRPr lang="en-US" dirty="0"/>
          </a:p>
        </p:txBody>
      </p:sp>
    </p:spTree>
    <p:extLst>
      <p:ext uri="{BB962C8B-B14F-4D97-AF65-F5344CB8AC3E}">
        <p14:creationId xmlns:p14="http://schemas.microsoft.com/office/powerpoint/2010/main" val="384906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929094" cy="922986"/>
          </a:xfrm>
        </p:spPr>
        <p:txBody>
          <a:bodyPr/>
          <a:lstStyle/>
          <a:p>
            <a:r>
              <a:rPr lang="en-US" b="1" dirty="0" smtClean="0"/>
              <a:t>Challenges</a:t>
            </a:r>
            <a:endParaRPr lang="en-US" dirty="0"/>
          </a:p>
        </p:txBody>
      </p:sp>
      <p:sp>
        <p:nvSpPr>
          <p:cNvPr id="3" name="Content Placeholder 2"/>
          <p:cNvSpPr>
            <a:spLocks noGrp="1"/>
          </p:cNvSpPr>
          <p:nvPr>
            <p:ph idx="1"/>
          </p:nvPr>
        </p:nvSpPr>
        <p:spPr>
          <a:xfrm>
            <a:off x="609599" y="1313645"/>
            <a:ext cx="7929094" cy="5009882"/>
          </a:xfrm>
        </p:spPr>
        <p:txBody>
          <a:bodyPr>
            <a:normAutofit/>
          </a:bodyPr>
          <a:lstStyle/>
          <a:p>
            <a:pPr>
              <a:lnSpc>
                <a:spcPct val="200000"/>
              </a:lnSpc>
            </a:pPr>
            <a:r>
              <a:rPr lang="en-US" dirty="0" smtClean="0"/>
              <a:t>Data and Internet Connections</a:t>
            </a:r>
          </a:p>
          <a:p>
            <a:pPr>
              <a:lnSpc>
                <a:spcPct val="200000"/>
              </a:lnSpc>
            </a:pPr>
            <a:r>
              <a:rPr lang="en-US" dirty="0" smtClean="0"/>
              <a:t>Time factor for Research, coding</a:t>
            </a:r>
          </a:p>
          <a:p>
            <a:pPr>
              <a:lnSpc>
                <a:spcPct val="200000"/>
              </a:lnSpc>
            </a:pPr>
            <a:r>
              <a:rPr lang="en-US" dirty="0" smtClean="0"/>
              <a:t>Power and Electricity</a:t>
            </a:r>
          </a:p>
          <a:p>
            <a:pPr>
              <a:lnSpc>
                <a:spcPct val="200000"/>
              </a:lnSpc>
            </a:pPr>
            <a:r>
              <a:rPr lang="en-US" dirty="0" err="1" smtClean="0"/>
              <a:t>FrontEnd</a:t>
            </a:r>
            <a:r>
              <a:rPr lang="en-US" dirty="0" smtClean="0"/>
              <a:t> (React.js)</a:t>
            </a:r>
          </a:p>
          <a:p>
            <a:pPr>
              <a:lnSpc>
                <a:spcPct val="200000"/>
              </a:lnSpc>
            </a:pPr>
            <a:r>
              <a:rPr lang="en-US" dirty="0" smtClean="0"/>
              <a:t>Backend (API Integration on Firebase)</a:t>
            </a:r>
            <a:endParaRPr lang="en-US" dirty="0"/>
          </a:p>
        </p:txBody>
      </p:sp>
    </p:spTree>
    <p:extLst>
      <p:ext uri="{BB962C8B-B14F-4D97-AF65-F5344CB8AC3E}">
        <p14:creationId xmlns:p14="http://schemas.microsoft.com/office/powerpoint/2010/main" val="1937547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609600"/>
            <a:ext cx="8216721" cy="922986"/>
          </a:xfrm>
        </p:spPr>
        <p:txBody>
          <a:bodyPr>
            <a:normAutofit fontScale="90000"/>
          </a:bodyPr>
          <a:lstStyle/>
          <a:p>
            <a:r>
              <a:rPr lang="en-US" b="1" dirty="0" smtClean="0">
                <a:solidFill>
                  <a:srgbClr val="0070C0"/>
                </a:solidFill>
              </a:rPr>
              <a:t>Resourceful Links to Project Development</a:t>
            </a:r>
            <a:endParaRPr lang="en-US" dirty="0">
              <a:solidFill>
                <a:srgbClr val="0070C0"/>
              </a:solidFill>
            </a:endParaRPr>
          </a:p>
        </p:txBody>
      </p:sp>
      <p:sp>
        <p:nvSpPr>
          <p:cNvPr id="3" name="Content Placeholder 2"/>
          <p:cNvSpPr>
            <a:spLocks noGrp="1"/>
          </p:cNvSpPr>
          <p:nvPr>
            <p:ph idx="1"/>
          </p:nvPr>
        </p:nvSpPr>
        <p:spPr>
          <a:xfrm>
            <a:off x="609599" y="1674255"/>
            <a:ext cx="7929094" cy="4649272"/>
          </a:xfrm>
        </p:spPr>
        <p:txBody>
          <a:bodyPr>
            <a:normAutofit fontScale="85000" lnSpcReduction="10000"/>
          </a:bodyPr>
          <a:lstStyle/>
          <a:p>
            <a:r>
              <a:rPr lang="en-US" b="1" dirty="0"/>
              <a:t>RESEARCH </a:t>
            </a:r>
            <a:r>
              <a:rPr lang="en-US" b="1" dirty="0" smtClean="0"/>
              <a:t>WORK</a:t>
            </a:r>
            <a:endParaRPr lang="en-US" dirty="0"/>
          </a:p>
          <a:p>
            <a:pPr marL="0" indent="0">
              <a:buNone/>
            </a:pPr>
            <a:r>
              <a:rPr lang="en-US" b="1" u="sng" dirty="0">
                <a:solidFill>
                  <a:srgbClr val="0070C0"/>
                </a:solidFill>
                <a:hlinkClick r:id="rId2"/>
              </a:rPr>
              <a:t>https://</a:t>
            </a:r>
            <a:r>
              <a:rPr lang="en-US" b="1" u="sng" dirty="0" smtClean="0">
                <a:solidFill>
                  <a:srgbClr val="0070C0"/>
                </a:solidFill>
                <a:hlinkClick r:id="rId2"/>
              </a:rPr>
              <a:t>docs.google.com/presentation/d/1l1Gq3vf4wsqujYOSu7hDgpfKySeyPrtL/edit?usp=drivesdk&amp;ouid=115351888181180365423&amp;rtpof=true&amp;sd=true</a:t>
            </a:r>
            <a:endParaRPr lang="en-US" b="1" u="sng" dirty="0" smtClean="0">
              <a:solidFill>
                <a:srgbClr val="0070C0"/>
              </a:solidFill>
            </a:endParaRPr>
          </a:p>
          <a:p>
            <a:pPr marL="0" indent="0">
              <a:buNone/>
            </a:pPr>
            <a:endParaRPr lang="en-US" b="1" u="sng" dirty="0">
              <a:solidFill>
                <a:srgbClr val="0070C0"/>
              </a:solidFill>
            </a:endParaRPr>
          </a:p>
          <a:p>
            <a:r>
              <a:rPr lang="en-US" b="1" dirty="0"/>
              <a:t>MOOD BOARD </a:t>
            </a:r>
            <a:r>
              <a:rPr lang="en-US" b="1" dirty="0" smtClean="0"/>
              <a:t>DESIGN</a:t>
            </a:r>
            <a:endParaRPr lang="en-US" dirty="0"/>
          </a:p>
          <a:p>
            <a:pPr marL="0" indent="0">
              <a:buNone/>
            </a:pPr>
            <a:r>
              <a:rPr lang="en-US" b="1" u="sng" dirty="0">
                <a:hlinkClick r:id="rId3"/>
              </a:rPr>
              <a:t>https://docs.google.com/document/d/1t20h8Wu8XJdniIaz-tVGEilNX4-SK1RO-khqNC0cexI/edit?tab=t.0</a:t>
            </a:r>
            <a:endParaRPr lang="en-US" dirty="0"/>
          </a:p>
          <a:p>
            <a:pPr marL="0" indent="0">
              <a:buNone/>
            </a:pPr>
            <a:endParaRPr lang="en-US" dirty="0">
              <a:solidFill>
                <a:srgbClr val="0070C0"/>
              </a:solidFill>
            </a:endParaRPr>
          </a:p>
          <a:p>
            <a:r>
              <a:rPr lang="en-US" b="1" dirty="0"/>
              <a:t>FIGMA </a:t>
            </a:r>
            <a:r>
              <a:rPr lang="en-US" b="1" dirty="0" smtClean="0"/>
              <a:t>DESIGN</a:t>
            </a:r>
            <a:endParaRPr lang="en-US" dirty="0"/>
          </a:p>
          <a:p>
            <a:pPr marL="0" indent="0">
              <a:buNone/>
            </a:pPr>
            <a:r>
              <a:rPr lang="en-US" b="1" u="sng" dirty="0">
                <a:hlinkClick r:id="rId4"/>
              </a:rPr>
              <a:t>https://</a:t>
            </a:r>
            <a:r>
              <a:rPr lang="en-US" b="1" u="sng" dirty="0" smtClean="0">
                <a:hlinkClick r:id="rId4"/>
              </a:rPr>
              <a:t>www.figma.com/design/TihQnR0Ady7cKTs0ZtjVJ0/Team-Maverick-Management-Platform-on-Health-Care?node-id=94-2617&amp;t=VBvGINEerrv8Xasv-1</a:t>
            </a:r>
            <a:endParaRPr lang="en-US" b="1" u="sng" dirty="0" smtClean="0"/>
          </a:p>
          <a:p>
            <a:pPr marL="0" indent="0">
              <a:buNone/>
            </a:pPr>
            <a:endParaRPr lang="en-US" dirty="0"/>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759189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609599"/>
            <a:ext cx="8216721" cy="1064655"/>
          </a:xfrm>
        </p:spPr>
        <p:txBody>
          <a:bodyPr>
            <a:normAutofit fontScale="90000"/>
          </a:bodyPr>
          <a:lstStyle/>
          <a:p>
            <a:r>
              <a:rPr lang="en-US" b="1" dirty="0" smtClean="0">
                <a:solidFill>
                  <a:srgbClr val="0070C0"/>
                </a:solidFill>
              </a:rPr>
              <a:t>Resourceful Links to Project Development</a:t>
            </a:r>
            <a:br>
              <a:rPr lang="en-US" b="1" dirty="0" smtClean="0">
                <a:solidFill>
                  <a:srgbClr val="0070C0"/>
                </a:solidFill>
              </a:rPr>
            </a:br>
            <a:r>
              <a:rPr lang="en-US" b="1" i="1" dirty="0" smtClean="0">
                <a:solidFill>
                  <a:srgbClr val="FF0000"/>
                </a:solidFill>
              </a:rPr>
              <a:t>Cont.</a:t>
            </a:r>
            <a:endParaRPr lang="en-US" i="1" dirty="0">
              <a:solidFill>
                <a:srgbClr val="FF0000"/>
              </a:solidFill>
            </a:endParaRPr>
          </a:p>
        </p:txBody>
      </p:sp>
      <p:sp>
        <p:nvSpPr>
          <p:cNvPr id="3" name="Content Placeholder 2"/>
          <p:cNvSpPr>
            <a:spLocks noGrp="1"/>
          </p:cNvSpPr>
          <p:nvPr>
            <p:ph idx="1"/>
          </p:nvPr>
        </p:nvSpPr>
        <p:spPr>
          <a:xfrm>
            <a:off x="465785" y="1712891"/>
            <a:ext cx="7929094" cy="4752304"/>
          </a:xfrm>
        </p:spPr>
        <p:txBody>
          <a:bodyPr>
            <a:normAutofit fontScale="77500" lnSpcReduction="20000"/>
          </a:bodyPr>
          <a:lstStyle/>
          <a:p>
            <a:pPr marL="0" indent="0">
              <a:buNone/>
            </a:pPr>
            <a:endParaRPr lang="en-US" dirty="0"/>
          </a:p>
          <a:p>
            <a:r>
              <a:rPr lang="en-US" b="1" dirty="0"/>
              <a:t>SYSTEM ARCHITECTURE </a:t>
            </a:r>
            <a:r>
              <a:rPr lang="en-US" b="1" dirty="0" smtClean="0"/>
              <a:t>BREAKDOWN</a:t>
            </a:r>
            <a:r>
              <a:rPr lang="en-US" b="1" dirty="0"/>
              <a:t> </a:t>
            </a:r>
            <a:endParaRPr lang="en-US" dirty="0"/>
          </a:p>
          <a:p>
            <a:pPr marL="0" indent="0">
              <a:buNone/>
            </a:pPr>
            <a:r>
              <a:rPr lang="en-US" b="1" u="sng" dirty="0">
                <a:hlinkClick r:id="rId2"/>
              </a:rPr>
              <a:t>https://</a:t>
            </a:r>
            <a:r>
              <a:rPr lang="en-US" b="1" u="sng" dirty="0" smtClean="0">
                <a:hlinkClick r:id="rId2"/>
              </a:rPr>
              <a:t>docs.google.com/document/d/1Znsx2_1wbvZGOvALmu1KNjORe8n4mLJw7HXbDYv5HZQ/edit?usp=sharing</a:t>
            </a:r>
            <a:endParaRPr lang="en-US" b="1" u="sng" dirty="0" smtClean="0"/>
          </a:p>
          <a:p>
            <a:pPr marL="0" indent="0">
              <a:buNone/>
            </a:pPr>
            <a:endParaRPr lang="en-US" dirty="0"/>
          </a:p>
          <a:p>
            <a:r>
              <a:rPr lang="en-US" b="1" dirty="0"/>
              <a:t>COURSE </a:t>
            </a:r>
            <a:r>
              <a:rPr lang="en-US" b="1" dirty="0" smtClean="0"/>
              <a:t>CONTENT</a:t>
            </a:r>
            <a:endParaRPr lang="en-US" dirty="0"/>
          </a:p>
          <a:p>
            <a:pPr marL="0" indent="0">
              <a:buNone/>
            </a:pPr>
            <a:r>
              <a:rPr lang="en-US" b="1" u="sng" dirty="0">
                <a:hlinkClick r:id="rId3"/>
              </a:rPr>
              <a:t>https://</a:t>
            </a:r>
            <a:r>
              <a:rPr lang="en-US" b="1" u="sng" dirty="0" smtClean="0">
                <a:hlinkClick r:id="rId3"/>
              </a:rPr>
              <a:t>docs.google.com/document/d/1t20h8Wu8XJdniIaz-tVGEilNX4-SK1RO-khqNC0cexI/edit?tab=t.0</a:t>
            </a:r>
            <a:endParaRPr lang="en-US" b="1" u="sng" dirty="0" smtClean="0"/>
          </a:p>
          <a:p>
            <a:pPr marL="0" indent="0">
              <a:buNone/>
            </a:pPr>
            <a:endParaRPr lang="en-US" dirty="0"/>
          </a:p>
          <a:p>
            <a:r>
              <a:rPr lang="en-US" b="1" dirty="0"/>
              <a:t>GITHUB REPO LINK:</a:t>
            </a:r>
            <a:endParaRPr lang="en-US" dirty="0"/>
          </a:p>
          <a:p>
            <a:pPr marL="0" indent="0">
              <a:buNone/>
            </a:pPr>
            <a:r>
              <a:rPr lang="en-US" b="1" u="sng" dirty="0">
                <a:hlinkClick r:id="rId4"/>
              </a:rPr>
              <a:t>https://</a:t>
            </a:r>
            <a:r>
              <a:rPr lang="en-US" b="1" u="sng" dirty="0" smtClean="0">
                <a:hlinkClick r:id="rId4"/>
              </a:rPr>
              <a:t>github.com/Echuemma/maverick-elearning.git</a:t>
            </a:r>
            <a:endParaRPr lang="en-US" b="1" u="sng" dirty="0" smtClean="0"/>
          </a:p>
          <a:p>
            <a:pPr marL="0" indent="0">
              <a:buNone/>
            </a:pPr>
            <a:endParaRPr lang="en-US" b="1" u="sng" dirty="0"/>
          </a:p>
          <a:p>
            <a:r>
              <a:rPr lang="en-US" b="1" dirty="0"/>
              <a:t>DEPLOYED SITE: </a:t>
            </a:r>
            <a:endParaRPr lang="en-US" dirty="0"/>
          </a:p>
          <a:p>
            <a:pPr marL="0" indent="0">
              <a:buNone/>
            </a:pPr>
            <a:r>
              <a:rPr lang="en-US" b="1" u="sng" dirty="0">
                <a:hlinkClick r:id="rId5"/>
              </a:rPr>
              <a:t>https://maverick-elearning.vercel.app</a:t>
            </a:r>
            <a:r>
              <a:rPr lang="en-US" b="1" u="sng" dirty="0" smtClean="0">
                <a:hlinkClick r:id="rId5"/>
              </a:rPr>
              <a:t>/</a:t>
            </a:r>
            <a:endParaRPr lang="en-US" dirty="0"/>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72795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90659"/>
            <a:ext cx="7929094" cy="922986"/>
          </a:xfrm>
        </p:spPr>
        <p:txBody>
          <a:bodyPr/>
          <a:lstStyle/>
          <a:p>
            <a:r>
              <a:rPr lang="en-US" b="1" dirty="0" smtClean="0"/>
              <a:t>Recommendations and Conclusion</a:t>
            </a:r>
            <a:endParaRPr lang="en-US" dirty="0"/>
          </a:p>
        </p:txBody>
      </p:sp>
      <p:sp>
        <p:nvSpPr>
          <p:cNvPr id="3" name="Content Placeholder 2"/>
          <p:cNvSpPr>
            <a:spLocks noGrp="1"/>
          </p:cNvSpPr>
          <p:nvPr>
            <p:ph idx="1"/>
          </p:nvPr>
        </p:nvSpPr>
        <p:spPr>
          <a:xfrm>
            <a:off x="609599" y="1107583"/>
            <a:ext cx="7929094" cy="5331854"/>
          </a:xfrm>
        </p:spPr>
        <p:txBody>
          <a:bodyPr>
            <a:normAutofit fontScale="92500" lnSpcReduction="10000"/>
          </a:bodyPr>
          <a:lstStyle/>
          <a:p>
            <a:pPr marL="0" indent="0" algn="just">
              <a:lnSpc>
                <a:spcPct val="150000"/>
              </a:lnSpc>
              <a:buNone/>
            </a:pPr>
            <a:r>
              <a:rPr lang="en-US" dirty="0"/>
              <a:t>Based on the objectives to assess effectiveness of digital health education focused on HIV, TB, substance abuse, polio, and malaria among Nigerian youth, we recommend implementing a comprehensive learning management system with strong assessment capabilities, cultural relevance, and adaptive features. The platform should address varying levels of internet connectivity and device access while providing current, accurate medical information through partnerships with health organizations</a:t>
            </a:r>
            <a:r>
              <a:rPr lang="en-US" dirty="0" smtClean="0"/>
              <a:t>.</a:t>
            </a:r>
            <a:endParaRPr lang="en-US" dirty="0"/>
          </a:p>
          <a:p>
            <a:r>
              <a:rPr lang="en-US" b="1" dirty="0">
                <a:solidFill>
                  <a:schemeClr val="accent2"/>
                </a:solidFill>
              </a:rPr>
              <a:t>Conclusion</a:t>
            </a:r>
          </a:p>
          <a:p>
            <a:pPr marL="0" indent="0">
              <a:lnSpc>
                <a:spcPct val="150000"/>
              </a:lnSpc>
              <a:buNone/>
            </a:pPr>
            <a:r>
              <a:rPr lang="en-US" dirty="0"/>
              <a:t>An effective e-learning platform for Nigerian youth health education requires balancing technological innovation with practical accessibility considerations. By implementing a mobile-optimized, culturally relevant platform with strong assessment capabilities and offline options, this initiative can effectively address knowledge gaps around HIV, TB, substance abuse, polio, and malaria while providing valuable insights for future health education efforts.</a:t>
            </a:r>
          </a:p>
          <a:p>
            <a:pPr marL="0" indent="0" algn="just">
              <a:lnSpc>
                <a:spcPct val="150000"/>
              </a:lnSpc>
              <a:buNone/>
            </a:pPr>
            <a:endParaRPr lang="en-US" dirty="0"/>
          </a:p>
        </p:txBody>
      </p:sp>
    </p:spTree>
    <p:extLst>
      <p:ext uri="{BB962C8B-B14F-4D97-AF65-F5344CB8AC3E}">
        <p14:creationId xmlns:p14="http://schemas.microsoft.com/office/powerpoint/2010/main" val="2058903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7895" y="279518"/>
            <a:ext cx="4677753" cy="1646302"/>
          </a:xfrm>
        </p:spPr>
        <p:txBody>
          <a:bodyPr/>
          <a:lstStyle/>
          <a:p>
            <a:r>
              <a:rPr lang="en-US" dirty="0" smtClean="0"/>
              <a:t>THANK YOU!</a:t>
            </a:r>
            <a:endParaRPr lang="en-US" dirty="0"/>
          </a:p>
        </p:txBody>
      </p:sp>
      <p:sp>
        <p:nvSpPr>
          <p:cNvPr id="3" name="Subtitle 2"/>
          <p:cNvSpPr>
            <a:spLocks noGrp="1"/>
          </p:cNvSpPr>
          <p:nvPr>
            <p:ph type="subTitle" idx="1"/>
          </p:nvPr>
        </p:nvSpPr>
        <p:spPr>
          <a:xfrm>
            <a:off x="2910626" y="3756527"/>
            <a:ext cx="3052293" cy="78561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92" y="2258475"/>
            <a:ext cx="5826719" cy="2996105"/>
          </a:xfrm>
          <a:prstGeom prst="rect">
            <a:avLst/>
          </a:prstGeom>
        </p:spPr>
      </p:pic>
    </p:spTree>
    <p:extLst>
      <p:ext uri="{BB962C8B-B14F-4D97-AF65-F5344CB8AC3E}">
        <p14:creationId xmlns:p14="http://schemas.microsoft.com/office/powerpoint/2010/main" val="284786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31065" y="245772"/>
            <a:ext cx="7192134" cy="977721"/>
          </a:xfrm>
        </p:spPr>
        <p:txBody>
          <a:bodyPr>
            <a:normAutofit/>
          </a:bodyPr>
          <a:lstStyle/>
          <a:p>
            <a:pPr>
              <a:lnSpc>
                <a:spcPct val="150000"/>
              </a:lnSpc>
            </a:pPr>
            <a:r>
              <a:rPr lang="en-US" b="1" dirty="0" smtClean="0"/>
              <a:t>INTRODUCTION</a:t>
            </a:r>
            <a:endParaRPr lang="en-US" sz="1800" b="1" u="sng" dirty="0">
              <a:solidFill>
                <a:schemeClr val="tx1"/>
              </a:solidFill>
            </a:endParaRPr>
          </a:p>
        </p:txBody>
      </p:sp>
      <p:sp>
        <p:nvSpPr>
          <p:cNvPr id="3" name="Subtitle 2"/>
          <p:cNvSpPr>
            <a:spLocks noGrp="1"/>
          </p:cNvSpPr>
          <p:nvPr>
            <p:ph type="subTitle" idx="4294967295"/>
          </p:nvPr>
        </p:nvSpPr>
        <p:spPr>
          <a:xfrm>
            <a:off x="450759" y="1133341"/>
            <a:ext cx="8139447" cy="5486400"/>
          </a:xfrm>
        </p:spPr>
        <p:txBody>
          <a:bodyPr>
            <a:noAutofit/>
          </a:bodyPr>
          <a:lstStyle/>
          <a:p>
            <a:r>
              <a:rPr lang="en-US" sz="1200" b="1" dirty="0">
                <a:solidFill>
                  <a:schemeClr val="tx1"/>
                </a:solidFill>
                <a:latin typeface="Calibri" panose="020F0502020204030204" pitchFamily="34" charset="0"/>
                <a:cs typeface="Calibri" panose="020F0502020204030204" pitchFamily="34" charset="0"/>
              </a:rPr>
              <a:t>Mission Statement</a:t>
            </a:r>
          </a:p>
          <a:p>
            <a:pPr marL="0" lvl="0" indent="0">
              <a:buNone/>
            </a:pPr>
            <a:r>
              <a:rPr lang="en-US" sz="1200" dirty="0" smtClean="0">
                <a:solidFill>
                  <a:schemeClr val="tx1"/>
                </a:solidFill>
                <a:latin typeface="Calibri" panose="020F0502020204030204" pitchFamily="34" charset="0"/>
                <a:cs typeface="Calibri" panose="020F0502020204030204" pitchFamily="34" charset="0"/>
              </a:rPr>
              <a:t>	Empowering </a:t>
            </a:r>
            <a:r>
              <a:rPr lang="en-US" sz="1200" dirty="0">
                <a:solidFill>
                  <a:schemeClr val="tx1"/>
                </a:solidFill>
                <a:latin typeface="Calibri" panose="020F0502020204030204" pitchFamily="34" charset="0"/>
                <a:cs typeface="Calibri" panose="020F0502020204030204" pitchFamily="34" charset="0"/>
              </a:rPr>
              <a:t>Nigerian youth through accessible, engaging health </a:t>
            </a:r>
            <a:r>
              <a:rPr lang="en-US" sz="1200" dirty="0" smtClean="0">
                <a:solidFill>
                  <a:schemeClr val="tx1"/>
                </a:solidFill>
                <a:latin typeface="Calibri" panose="020F0502020204030204" pitchFamily="34" charset="0"/>
                <a:cs typeface="Calibri" panose="020F0502020204030204" pitchFamily="34" charset="0"/>
              </a:rPr>
              <a:t>education</a:t>
            </a:r>
          </a:p>
          <a:p>
            <a:endParaRPr lang="en-US" sz="1200" b="1" dirty="0">
              <a:solidFill>
                <a:schemeClr val="tx1"/>
              </a:solidFill>
              <a:latin typeface="Calibri" panose="020F0502020204030204" pitchFamily="34" charset="0"/>
              <a:cs typeface="Calibri" panose="020F0502020204030204" pitchFamily="34" charset="0"/>
            </a:endParaRPr>
          </a:p>
          <a:p>
            <a:r>
              <a:rPr lang="en-US" sz="1200" b="1" dirty="0" smtClean="0">
                <a:solidFill>
                  <a:schemeClr val="tx1"/>
                </a:solidFill>
                <a:latin typeface="Calibri" panose="020F0502020204030204" pitchFamily="34" charset="0"/>
                <a:cs typeface="Calibri" panose="020F0502020204030204" pitchFamily="34" charset="0"/>
              </a:rPr>
              <a:t>Vision</a:t>
            </a:r>
            <a:endParaRPr lang="en-US" sz="1200" b="1" dirty="0">
              <a:solidFill>
                <a:schemeClr val="tx1"/>
              </a:solidFill>
              <a:latin typeface="Calibri" panose="020F0502020204030204" pitchFamily="34" charset="0"/>
              <a:cs typeface="Calibri" panose="020F0502020204030204" pitchFamily="34" charset="0"/>
            </a:endParaRPr>
          </a:p>
          <a:p>
            <a:pPr marL="0" lvl="0" indent="0">
              <a:buNone/>
            </a:pPr>
            <a:r>
              <a:rPr lang="en-US" sz="1200" dirty="0" smtClean="0">
                <a:solidFill>
                  <a:schemeClr val="tx1"/>
                </a:solidFill>
                <a:latin typeface="Calibri" panose="020F0502020204030204" pitchFamily="34" charset="0"/>
                <a:cs typeface="Calibri" panose="020F0502020204030204" pitchFamily="34" charset="0"/>
              </a:rPr>
              <a:t>	Creating </a:t>
            </a:r>
            <a:r>
              <a:rPr lang="en-US" sz="1200" dirty="0">
                <a:solidFill>
                  <a:schemeClr val="tx1"/>
                </a:solidFill>
                <a:latin typeface="Calibri" panose="020F0502020204030204" pitchFamily="34" charset="0"/>
                <a:cs typeface="Calibri" panose="020F0502020204030204" pitchFamily="34" charset="0"/>
              </a:rPr>
              <a:t>a healthier Nigeria through knowledge and prevention</a:t>
            </a:r>
          </a:p>
          <a:p>
            <a:endParaRPr lang="en-US" sz="1200" b="1" dirty="0" smtClean="0">
              <a:solidFill>
                <a:schemeClr val="tx1"/>
              </a:solidFill>
              <a:latin typeface="Calibri" panose="020F0502020204030204" pitchFamily="34" charset="0"/>
              <a:cs typeface="Calibri" panose="020F0502020204030204" pitchFamily="34" charset="0"/>
            </a:endParaRPr>
          </a:p>
          <a:p>
            <a:r>
              <a:rPr lang="en-US" sz="1200" b="1" dirty="0" smtClean="0">
                <a:solidFill>
                  <a:schemeClr val="tx1"/>
                </a:solidFill>
                <a:latin typeface="Calibri" panose="020F0502020204030204" pitchFamily="34" charset="0"/>
                <a:cs typeface="Calibri" panose="020F0502020204030204" pitchFamily="34" charset="0"/>
              </a:rPr>
              <a:t>Why </a:t>
            </a:r>
            <a:r>
              <a:rPr lang="en-US" sz="1200" b="1" dirty="0">
                <a:solidFill>
                  <a:schemeClr val="tx1"/>
                </a:solidFill>
                <a:latin typeface="Calibri" panose="020F0502020204030204" pitchFamily="34" charset="0"/>
                <a:cs typeface="Calibri" panose="020F0502020204030204" pitchFamily="34" charset="0"/>
              </a:rPr>
              <a:t>E-Learning?</a:t>
            </a:r>
          </a:p>
          <a:p>
            <a:pPr marL="0" lvl="0" indent="0">
              <a:buNone/>
            </a:pPr>
            <a:r>
              <a:rPr lang="en-US" sz="1200" dirty="0" smtClean="0">
                <a:solidFill>
                  <a:schemeClr val="tx1"/>
                </a:solidFill>
                <a:latin typeface="Calibri" panose="020F0502020204030204" pitchFamily="34" charset="0"/>
                <a:cs typeface="Calibri" panose="020F0502020204030204" pitchFamily="34" charset="0"/>
              </a:rPr>
              <a:t>	Leveraging </a:t>
            </a:r>
            <a:r>
              <a:rPr lang="en-US" sz="1200" dirty="0">
                <a:solidFill>
                  <a:schemeClr val="tx1"/>
                </a:solidFill>
                <a:latin typeface="Calibri" panose="020F0502020204030204" pitchFamily="34" charset="0"/>
                <a:cs typeface="Calibri" panose="020F0502020204030204" pitchFamily="34" charset="0"/>
              </a:rPr>
              <a:t>technology to maximize reach and </a:t>
            </a:r>
            <a:r>
              <a:rPr lang="en-US" sz="1200" dirty="0" smtClean="0">
                <a:solidFill>
                  <a:schemeClr val="tx1"/>
                </a:solidFill>
                <a:latin typeface="Calibri" panose="020F0502020204030204" pitchFamily="34" charset="0"/>
                <a:cs typeface="Calibri" panose="020F0502020204030204" pitchFamily="34" charset="0"/>
              </a:rPr>
              <a:t>engagement</a:t>
            </a:r>
          </a:p>
          <a:p>
            <a:pPr marL="0" lvl="0" indent="0">
              <a:buNone/>
            </a:pPr>
            <a:endParaRPr lang="en-US" sz="1200" dirty="0">
              <a:solidFill>
                <a:schemeClr val="tx1"/>
              </a:solidFill>
              <a:latin typeface="Calibri" panose="020F0502020204030204" pitchFamily="34" charset="0"/>
              <a:cs typeface="Calibri" panose="020F0502020204030204" pitchFamily="34" charset="0"/>
            </a:endParaRPr>
          </a:p>
          <a:p>
            <a:r>
              <a:rPr lang="en-US" sz="1200" b="1" i="1" dirty="0" smtClean="0">
                <a:solidFill>
                  <a:schemeClr val="tx1"/>
                </a:solidFill>
                <a:latin typeface="Calibri" panose="020F0502020204030204" pitchFamily="34" charset="0"/>
                <a:cs typeface="Calibri" panose="020F0502020204030204" pitchFamily="34" charset="0"/>
              </a:rPr>
              <a:t>Project </a:t>
            </a:r>
            <a:r>
              <a:rPr lang="en-US" sz="1200" b="1" i="1" dirty="0">
                <a:solidFill>
                  <a:schemeClr val="tx1"/>
                </a:solidFill>
                <a:latin typeface="Calibri" panose="020F0502020204030204" pitchFamily="34" charset="0"/>
                <a:cs typeface="Calibri" panose="020F0502020204030204" pitchFamily="34" charset="0"/>
              </a:rPr>
              <a:t>Objectives</a:t>
            </a:r>
          </a:p>
          <a:p>
            <a:pPr marL="0" indent="0">
              <a:buNone/>
            </a:pPr>
            <a:r>
              <a:rPr lang="en-US" sz="1200" dirty="0">
                <a:solidFill>
                  <a:schemeClr val="tx1"/>
                </a:solidFill>
                <a:latin typeface="Calibri" panose="020F0502020204030204" pitchFamily="34" charset="0"/>
                <a:cs typeface="Calibri" panose="020F0502020204030204" pitchFamily="34" charset="0"/>
              </a:rPr>
              <a:t>	</a:t>
            </a:r>
            <a:r>
              <a:rPr lang="en-US" sz="1200" dirty="0" smtClean="0">
                <a:solidFill>
                  <a:schemeClr val="tx1"/>
                </a:solidFill>
                <a:latin typeface="Calibri" panose="020F0502020204030204" pitchFamily="34" charset="0"/>
                <a:cs typeface="Calibri" panose="020F0502020204030204" pitchFamily="34" charset="0"/>
              </a:rPr>
              <a:t>The </a:t>
            </a:r>
            <a:r>
              <a:rPr lang="en-US" sz="1200" dirty="0">
                <a:solidFill>
                  <a:schemeClr val="tx1"/>
                </a:solidFill>
                <a:latin typeface="Calibri" panose="020F0502020204030204" pitchFamily="34" charset="0"/>
                <a:cs typeface="Calibri" panose="020F0502020204030204" pitchFamily="34" charset="0"/>
              </a:rPr>
              <a:t>objectives of this research are:</a:t>
            </a:r>
          </a:p>
          <a:p>
            <a:pPr>
              <a:buFont typeface="Wingdings" panose="05000000000000000000" pitchFamily="2" charset="2"/>
              <a:buChar char="q"/>
            </a:pPr>
            <a:r>
              <a:rPr lang="en-US" sz="1200" dirty="0">
                <a:solidFill>
                  <a:schemeClr val="tx1"/>
                </a:solidFill>
                <a:latin typeface="Calibri" panose="020F0502020204030204" pitchFamily="34" charset="0"/>
                <a:cs typeface="Calibri" panose="020F0502020204030204" pitchFamily="34" charset="0"/>
              </a:rPr>
              <a:t>To assess the effectiveness of a learning management platform in educating Nigerians on basic health issues, including </a:t>
            </a:r>
            <a:r>
              <a:rPr lang="en-US" sz="1200" b="1" i="1" dirty="0">
                <a:solidFill>
                  <a:schemeClr val="tx1"/>
                </a:solidFill>
                <a:latin typeface="Calibri" panose="020F0502020204030204" pitchFamily="34" charset="0"/>
                <a:cs typeface="Calibri" panose="020F0502020204030204" pitchFamily="34" charset="0"/>
              </a:rPr>
              <a:t>HIV, Tuberculosis (TB), substance abuse, Polio, and </a:t>
            </a:r>
            <a:r>
              <a:rPr lang="en-US" sz="1200" b="1" i="1" dirty="0" smtClean="0">
                <a:solidFill>
                  <a:schemeClr val="tx1"/>
                </a:solidFill>
                <a:latin typeface="Calibri" panose="020F0502020204030204" pitchFamily="34" charset="0"/>
                <a:cs typeface="Calibri" panose="020F0502020204030204" pitchFamily="34" charset="0"/>
              </a:rPr>
              <a:t>Malaria.</a:t>
            </a:r>
            <a:r>
              <a:rPr lang="en-US" sz="1200" dirty="0" smtClean="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q"/>
            </a:pPr>
            <a:r>
              <a:rPr lang="en-US" sz="1200" dirty="0" smtClean="0">
                <a:solidFill>
                  <a:schemeClr val="tx1"/>
                </a:solidFill>
                <a:latin typeface="Calibri" panose="020F0502020204030204" pitchFamily="34" charset="0"/>
                <a:cs typeface="Calibri" panose="020F0502020204030204" pitchFamily="34" charset="0"/>
              </a:rPr>
              <a:t>To </a:t>
            </a:r>
            <a:r>
              <a:rPr lang="en-US" sz="1200" dirty="0">
                <a:solidFill>
                  <a:schemeClr val="tx1"/>
                </a:solidFill>
                <a:latin typeface="Calibri" panose="020F0502020204030204" pitchFamily="34" charset="0"/>
                <a:cs typeface="Calibri" panose="020F0502020204030204" pitchFamily="34" charset="0"/>
              </a:rPr>
              <a:t>identify the knowledge gaps among young people regarding these health </a:t>
            </a:r>
            <a:r>
              <a:rPr lang="en-US" sz="1200" dirty="0" smtClean="0">
                <a:solidFill>
                  <a:schemeClr val="tx1"/>
                </a:solidFill>
                <a:latin typeface="Calibri" panose="020F0502020204030204" pitchFamily="34" charset="0"/>
                <a:cs typeface="Calibri" panose="020F0502020204030204" pitchFamily="34" charset="0"/>
              </a:rPr>
              <a:t>issues. </a:t>
            </a:r>
          </a:p>
          <a:p>
            <a:pPr>
              <a:buFont typeface="Wingdings" panose="05000000000000000000" pitchFamily="2" charset="2"/>
              <a:buChar char="q"/>
            </a:pPr>
            <a:r>
              <a:rPr lang="en-US" sz="1200" dirty="0" smtClean="0">
                <a:solidFill>
                  <a:schemeClr val="tx1"/>
                </a:solidFill>
                <a:latin typeface="Calibri" panose="020F0502020204030204" pitchFamily="34" charset="0"/>
                <a:cs typeface="Calibri" panose="020F0502020204030204" pitchFamily="34" charset="0"/>
              </a:rPr>
              <a:t>To </a:t>
            </a:r>
            <a:r>
              <a:rPr lang="en-US" sz="1200" dirty="0">
                <a:solidFill>
                  <a:schemeClr val="tx1"/>
                </a:solidFill>
                <a:latin typeface="Calibri" panose="020F0502020204030204" pitchFamily="34" charset="0"/>
                <a:cs typeface="Calibri" panose="020F0502020204030204" pitchFamily="34" charset="0"/>
              </a:rPr>
              <a:t>evaluate the engagement and usability of the platform for the target </a:t>
            </a:r>
            <a:r>
              <a:rPr lang="en-US" sz="1200" dirty="0" smtClean="0">
                <a:solidFill>
                  <a:schemeClr val="tx1"/>
                </a:solidFill>
                <a:latin typeface="Calibri" panose="020F0502020204030204" pitchFamily="34" charset="0"/>
                <a:cs typeface="Calibri" panose="020F0502020204030204" pitchFamily="34" charset="0"/>
              </a:rPr>
              <a:t>audience. </a:t>
            </a:r>
          </a:p>
          <a:p>
            <a:pPr>
              <a:buFont typeface="Wingdings" panose="05000000000000000000" pitchFamily="2" charset="2"/>
              <a:buChar char="q"/>
            </a:pPr>
            <a:r>
              <a:rPr lang="en-US" sz="1200" dirty="0" smtClean="0">
                <a:solidFill>
                  <a:schemeClr val="tx1"/>
                </a:solidFill>
                <a:latin typeface="Calibri" panose="020F0502020204030204" pitchFamily="34" charset="0"/>
                <a:cs typeface="Calibri" panose="020F0502020204030204" pitchFamily="34" charset="0"/>
              </a:rPr>
              <a:t>To </a:t>
            </a:r>
            <a:r>
              <a:rPr lang="en-US" sz="1200" dirty="0">
                <a:solidFill>
                  <a:schemeClr val="tx1"/>
                </a:solidFill>
                <a:latin typeface="Calibri" panose="020F0502020204030204" pitchFamily="34" charset="0"/>
                <a:cs typeface="Calibri" panose="020F0502020204030204" pitchFamily="34" charset="0"/>
              </a:rPr>
              <a:t>provide actionable insights for improving the platform’s content, design, and delivery to maximize learning </a:t>
            </a:r>
            <a:r>
              <a:rPr lang="en-US" sz="1200" dirty="0" smtClean="0">
                <a:solidFill>
                  <a:schemeClr val="tx1"/>
                </a:solidFill>
                <a:latin typeface="Calibri" panose="020F0502020204030204" pitchFamily="34" charset="0"/>
                <a:cs typeface="Calibri" panose="020F0502020204030204" pitchFamily="34" charset="0"/>
              </a:rPr>
              <a:t>outcomes. </a:t>
            </a:r>
          </a:p>
          <a:p>
            <a:pPr>
              <a:buFont typeface="Wingdings" panose="05000000000000000000" pitchFamily="2" charset="2"/>
              <a:buChar char="q"/>
            </a:pPr>
            <a:r>
              <a:rPr lang="en-US" sz="1200" dirty="0" smtClean="0">
                <a:solidFill>
                  <a:schemeClr val="tx1"/>
                </a:solidFill>
                <a:latin typeface="Calibri" panose="020F0502020204030204" pitchFamily="34" charset="0"/>
                <a:cs typeface="Calibri" panose="020F0502020204030204" pitchFamily="34" charset="0"/>
              </a:rPr>
              <a:t>To </a:t>
            </a:r>
            <a:r>
              <a:rPr lang="en-US" sz="1200" dirty="0">
                <a:solidFill>
                  <a:schemeClr val="tx1"/>
                </a:solidFill>
                <a:latin typeface="Calibri" panose="020F0502020204030204" pitchFamily="34" charset="0"/>
                <a:cs typeface="Calibri" panose="020F0502020204030204" pitchFamily="34" charset="0"/>
              </a:rPr>
              <a:t>provide updated &amp; right information about the above mention health challenges</a:t>
            </a:r>
          </a:p>
          <a:p>
            <a:pPr lvl="0"/>
            <a:endParaRPr lang="en-US" sz="1200" dirty="0">
              <a:solidFill>
                <a:schemeClr val="tx1"/>
              </a:solidFill>
            </a:endParaRPr>
          </a:p>
          <a:p>
            <a:endParaRPr lang="en-US" sz="825" dirty="0">
              <a:solidFill>
                <a:schemeClr val="tx1"/>
              </a:solidFill>
            </a:endParaRPr>
          </a:p>
        </p:txBody>
      </p:sp>
    </p:spTree>
    <p:extLst>
      <p:ext uri="{BB962C8B-B14F-4D97-AF65-F5344CB8AC3E}">
        <p14:creationId xmlns:p14="http://schemas.microsoft.com/office/powerpoint/2010/main" val="38953603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609600"/>
            <a:ext cx="7607122" cy="1180563"/>
          </a:xfrm>
        </p:spPr>
        <p:txBody>
          <a:bodyPr/>
          <a:lstStyle/>
          <a:p>
            <a:pPr algn="ctr"/>
            <a:r>
              <a:rPr lang="en-US" b="1" dirty="0">
                <a:solidFill>
                  <a:srgbClr val="92D050"/>
                </a:solidFill>
                <a:latin typeface="Times New Roman" panose="02020603050405020304" pitchFamily="18" charset="0"/>
                <a:ea typeface="Times New Roman" panose="02020603050405020304" pitchFamily="18" charset="0"/>
              </a:rPr>
              <a:t>Problem Statement</a:t>
            </a:r>
          </a:p>
        </p:txBody>
      </p:sp>
      <p:sp>
        <p:nvSpPr>
          <p:cNvPr id="5" name="Content Placeholder 4"/>
          <p:cNvSpPr>
            <a:spLocks noGrp="1"/>
          </p:cNvSpPr>
          <p:nvPr>
            <p:ph idx="1"/>
          </p:nvPr>
        </p:nvSpPr>
        <p:spPr>
          <a:xfrm>
            <a:off x="609599" y="1790163"/>
            <a:ext cx="7607122" cy="3209900"/>
          </a:xfrm>
        </p:spPr>
        <p:txBody>
          <a:bodyPr/>
          <a:lstStyle/>
          <a:p>
            <a:pPr lvl="0">
              <a:lnSpc>
                <a:spcPct val="107000"/>
              </a:lnSpc>
              <a:spcAft>
                <a:spcPts val="800"/>
              </a:spcAft>
              <a:buSzPts val="1000"/>
              <a:buFont typeface="Symbol" panose="05050102010706020507" pitchFamily="18" charset="2"/>
              <a:buChar char=""/>
              <a:tabLst>
                <a:tab pos="457200" algn="l"/>
              </a:tabLst>
            </a:pPr>
            <a:r>
              <a:rPr lang="en-US" dirty="0" smtClean="0">
                <a:latin typeface="Calibri" panose="020F0502020204030204" pitchFamily="34" charset="0"/>
                <a:ea typeface="Calibri" panose="020F0502020204030204" pitchFamily="34" charset="0"/>
                <a:cs typeface="Times New Roman" panose="02020603050405020304" pitchFamily="18" charset="0"/>
              </a:rPr>
              <a:t>High </a:t>
            </a:r>
            <a:r>
              <a:rPr lang="en-US" dirty="0">
                <a:latin typeface="Calibri" panose="020F0502020204030204" pitchFamily="34" charset="0"/>
                <a:ea typeface="Calibri" panose="020F0502020204030204" pitchFamily="34" charset="0"/>
                <a:cs typeface="Times New Roman" panose="02020603050405020304" pitchFamily="18" charset="0"/>
              </a:rPr>
              <a:t>prevalence of preventable health issues among Nigerian youth</a:t>
            </a:r>
          </a:p>
          <a:p>
            <a:pPr lvl="0">
              <a:lnSpc>
                <a:spcPct val="107000"/>
              </a:lnSpc>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Limited access to accurate health information</a:t>
            </a:r>
          </a:p>
          <a:p>
            <a:pPr lvl="0">
              <a:lnSpc>
                <a:spcPct val="107000"/>
              </a:lnSpc>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Knowledge gaps and misconceptions about critical health topics</a:t>
            </a:r>
          </a:p>
          <a:p>
            <a:pPr lvl="0">
              <a:lnSpc>
                <a:spcPct val="107000"/>
              </a:lnSpc>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Inadequate engagement with traditional health education methods</a:t>
            </a:r>
          </a:p>
          <a:p>
            <a:pPr lvl="0">
              <a:lnSpc>
                <a:spcPct val="107000"/>
              </a:lnSpc>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Need for centralized, reliable health information platform</a:t>
            </a:r>
          </a:p>
        </p:txBody>
      </p:sp>
    </p:spTree>
    <p:extLst>
      <p:ext uri="{BB962C8B-B14F-4D97-AF65-F5344CB8AC3E}">
        <p14:creationId xmlns:p14="http://schemas.microsoft.com/office/powerpoint/2010/main" val="1456322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609600"/>
            <a:ext cx="7813184" cy="819955"/>
          </a:xfrm>
        </p:spPr>
        <p:txBody>
          <a:bodyPr>
            <a:normAutofit fontScale="90000"/>
          </a:bodyPr>
          <a:lstStyle/>
          <a:p>
            <a:r>
              <a:rPr lang="en-US" b="1" dirty="0" smtClean="0">
                <a:latin typeface="Calibri" panose="020F0502020204030204" pitchFamily="34" charset="0"/>
                <a:cs typeface="Calibri" panose="020F0502020204030204" pitchFamily="34" charset="0"/>
              </a:rPr>
              <a:t>Platform Overview: </a:t>
            </a:r>
            <a:r>
              <a:rPr lang="en-US" b="1" dirty="0">
                <a:solidFill>
                  <a:srgbClr val="002060"/>
                </a:solidFill>
              </a:rPr>
              <a:t>Maverick</a:t>
            </a:r>
            <a:r>
              <a:rPr lang="en-US" b="1" dirty="0"/>
              <a:t> </a:t>
            </a:r>
            <a:r>
              <a:rPr lang="en-US" b="1" dirty="0">
                <a:solidFill>
                  <a:srgbClr val="002060"/>
                </a:solidFill>
              </a:rPr>
              <a:t>e-Learning</a:t>
            </a:r>
            <a:r>
              <a:rPr lang="en-US" b="1" dirty="0"/>
              <a:t> </a:t>
            </a:r>
            <a:r>
              <a:rPr lang="en-US" b="1" dirty="0" smtClean="0">
                <a:latin typeface="Calibri" panose="020F0502020204030204" pitchFamily="34" charset="0"/>
                <a:cs typeface="Calibri" panose="020F0502020204030204" pitchFamily="34" charset="0"/>
              </a:rPr>
              <a:t> </a:t>
            </a:r>
            <a:endParaRPr lang="en-US" b="1"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609599" y="1519707"/>
            <a:ext cx="7813184" cy="4829577"/>
          </a:xfrm>
        </p:spPr>
        <p:txBody>
          <a:bodyPr/>
          <a:lstStyle/>
          <a:p>
            <a:pPr lvl="0">
              <a:buFont typeface="Arial" panose="020B0604020202020204" pitchFamily="34" charset="0"/>
              <a:buChar char="•"/>
            </a:pPr>
            <a:r>
              <a:rPr lang="en-US" dirty="0"/>
              <a:t>Comprehensive e-learning management system focused on youth health </a:t>
            </a:r>
            <a:r>
              <a:rPr lang="en-US" dirty="0" smtClean="0"/>
              <a:t>education</a:t>
            </a:r>
          </a:p>
          <a:p>
            <a:pPr lvl="0">
              <a:buFont typeface="Arial" panose="020B0604020202020204" pitchFamily="34" charset="0"/>
              <a:buChar char="•"/>
            </a:pPr>
            <a:endParaRPr lang="en-US" dirty="0"/>
          </a:p>
          <a:p>
            <a:pPr lvl="0">
              <a:buFont typeface="Arial" panose="020B0604020202020204" pitchFamily="34" charset="0"/>
              <a:buChar char="•"/>
            </a:pPr>
            <a:r>
              <a:rPr lang="en-US" dirty="0"/>
              <a:t>Interactive, multimedia approach to health education</a:t>
            </a:r>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Mobile-friendly </a:t>
            </a:r>
            <a:r>
              <a:rPr lang="en-US" dirty="0"/>
              <a:t>design for accessibility across devices</a:t>
            </a:r>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Personalized </a:t>
            </a:r>
            <a:r>
              <a:rPr lang="en-US" dirty="0"/>
              <a:t>learning paths based on user knowledge and interests</a:t>
            </a:r>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Community </a:t>
            </a:r>
            <a:r>
              <a:rPr lang="en-US" dirty="0"/>
              <a:t>features to encourage peer learning and support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086338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26063" cy="807076"/>
          </a:xfrm>
        </p:spPr>
        <p:txBody>
          <a:bodyPr/>
          <a:lstStyle/>
          <a:p>
            <a:pPr algn="ctr"/>
            <a:r>
              <a:rPr lang="en-US" b="1" dirty="0" smtClean="0"/>
              <a:t>Key Health Focus Areas</a:t>
            </a:r>
            <a:endParaRPr lang="en-US" b="1" dirty="0"/>
          </a:p>
        </p:txBody>
      </p:sp>
      <p:sp>
        <p:nvSpPr>
          <p:cNvPr id="3" name="Content Placeholder 2"/>
          <p:cNvSpPr>
            <a:spLocks noGrp="1"/>
          </p:cNvSpPr>
          <p:nvPr>
            <p:ph idx="1"/>
          </p:nvPr>
        </p:nvSpPr>
        <p:spPr>
          <a:xfrm>
            <a:off x="502277" y="1416677"/>
            <a:ext cx="8100810" cy="4803820"/>
          </a:xfrm>
        </p:spPr>
        <p:txBody>
          <a:bodyPr/>
          <a:lstStyle/>
          <a:p>
            <a:pPr marL="0" lvl="0" indent="0" defTabSz="914400" eaLnBrk="0" fontAlgn="base" hangingPunct="0">
              <a:spcBef>
                <a:spcPct val="0"/>
              </a:spcBef>
              <a:spcAft>
                <a:spcPct val="0"/>
              </a:spcAft>
              <a:buClrTx/>
              <a:buSzTx/>
              <a:buNone/>
            </a:pPr>
            <a:r>
              <a:rPr lang="en-US" sz="2000"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HIV/AIDS</a:t>
            </a:r>
          </a:p>
          <a:p>
            <a:pPr lvl="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Prevention, testing, treatment, and stigma </a:t>
            </a:r>
            <a:r>
              <a:rPr lang="en-US" dirty="0" smtClean="0">
                <a:solidFill>
                  <a:schemeClr val="tx1"/>
                </a:solidFill>
                <a:latin typeface="Calibri" panose="020F0502020204030204" pitchFamily="34" charset="0"/>
                <a:cs typeface="Calibri" panose="020F0502020204030204" pitchFamily="34" charset="0"/>
              </a:rPr>
              <a:t>reduction</a:t>
            </a:r>
          </a:p>
          <a:p>
            <a:pPr marL="0" lvl="0" indent="0">
              <a:buNone/>
            </a:pPr>
            <a:endParaRPr lang="en-US" dirty="0">
              <a:latin typeface="Calibri" panose="020F0502020204030204" pitchFamily="34" charset="0"/>
              <a:cs typeface="Calibri" panose="020F0502020204030204" pitchFamily="34" charset="0"/>
            </a:endParaRPr>
          </a:p>
          <a:p>
            <a:pPr marL="0" lvl="0" indent="0" defTabSz="914400" eaLnBrk="0" fontAlgn="base" hangingPunct="0">
              <a:spcBef>
                <a:spcPct val="0"/>
              </a:spcBef>
              <a:spcAft>
                <a:spcPct val="0"/>
              </a:spcAft>
              <a:buClrTx/>
              <a:buSzTx/>
              <a:buNone/>
            </a:pPr>
            <a:r>
              <a:rPr lang="en-US" sz="2000"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Malaria </a:t>
            </a:r>
          </a:p>
          <a:p>
            <a:pPr defTabSz="914400" eaLnBrk="0" fontAlgn="base" hangingPunct="0">
              <a:spcBef>
                <a:spcPct val="0"/>
              </a:spcBef>
              <a:spcAft>
                <a:spcPct val="0"/>
              </a:spcAft>
              <a:buClrTx/>
              <a:buSzTx/>
              <a:buFont typeface="Arial" panose="020B0604020202020204" pitchFamily="34" charset="0"/>
              <a:buChar char="•"/>
            </a:pPr>
            <a:r>
              <a:rPr lang="en-US" dirty="0">
                <a:latin typeface="Calibri" panose="020F0502020204030204" pitchFamily="34" charset="0"/>
                <a:cs typeface="Calibri" panose="020F0502020204030204" pitchFamily="34" charset="0"/>
              </a:rPr>
              <a:t>Prevention strategies, recognition of symptoms, treatment options</a:t>
            </a:r>
          </a:p>
          <a:p>
            <a:pPr lvl="0" defTabSz="914400" eaLnBrk="0" fontAlgn="base" hangingPunct="0">
              <a:spcBef>
                <a:spcPct val="0"/>
              </a:spcBef>
              <a:spcAft>
                <a:spcPct val="0"/>
              </a:spcAft>
              <a:buClrTx/>
              <a:buSzTx/>
              <a:buFont typeface="Arial" panose="020B0604020202020204" pitchFamily="34" charset="0"/>
              <a:buChar char="•"/>
            </a:pPr>
            <a:endPar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000"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Tuberculosis </a:t>
            </a:r>
          </a:p>
          <a:p>
            <a:pPr defTabSz="914400" eaLnBrk="0" fontAlgn="base" hangingPunct="0">
              <a:spcBef>
                <a:spcPct val="0"/>
              </a:spcBef>
              <a:spcAft>
                <a:spcPct val="0"/>
              </a:spcAft>
              <a:buClrTx/>
              <a:buSzTx/>
              <a:buFont typeface="Arial" panose="020B0604020202020204" pitchFamily="34" charset="0"/>
              <a:buChar char="•"/>
            </a:pPr>
            <a:r>
              <a:rPr lang="en-US" dirty="0">
                <a:latin typeface="Calibri" panose="020F0502020204030204" pitchFamily="34" charset="0"/>
                <a:cs typeface="Calibri" panose="020F0502020204030204" pitchFamily="34" charset="0"/>
              </a:rPr>
              <a:t>Transmission pathways, early detection, treatment adherence</a:t>
            </a:r>
          </a:p>
          <a:p>
            <a:pPr lvl="0" defTabSz="914400" eaLnBrk="0" fontAlgn="base" hangingPunct="0">
              <a:spcBef>
                <a:spcPct val="0"/>
              </a:spcBef>
              <a:spcAft>
                <a:spcPct val="0"/>
              </a:spcAft>
              <a:buClrTx/>
              <a:buSzTx/>
              <a:buFont typeface="Arial" panose="020B0604020202020204" pitchFamily="34" charset="0"/>
              <a:buChar char="•"/>
            </a:pPr>
            <a:endPar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000" dirty="0" smtClean="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Substance </a:t>
            </a:r>
            <a:r>
              <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Abuse</a:t>
            </a:r>
          </a:p>
          <a:p>
            <a:pPr defTabSz="914400" eaLnBrk="0" fontAlgn="base" hangingPunct="0">
              <a:spcBef>
                <a:spcPct val="0"/>
              </a:spcBef>
              <a:spcAft>
                <a:spcPct val="0"/>
              </a:spcAft>
              <a:buClrTx/>
              <a:buSzTx/>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factors, prevention, support resources, recovery pathways</a:t>
            </a:r>
            <a:endParaRPr lang="en-US" sz="1100" dirty="0">
              <a:solidFill>
                <a:schemeClr val="tx1"/>
              </a:solidFill>
            </a:endParaRPr>
          </a:p>
          <a:p>
            <a:pPr marL="0" lvl="0" indent="0" defTabSz="914400" eaLnBrk="0" fontAlgn="base" hangingPunct="0">
              <a:spcBef>
                <a:spcPct val="0"/>
              </a:spcBef>
              <a:spcAft>
                <a:spcPct val="0"/>
              </a:spcAft>
              <a:buClrTx/>
              <a:buSzTx/>
              <a:buNone/>
            </a:pPr>
            <a:endPar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Polio</a:t>
            </a:r>
          </a:p>
          <a:p>
            <a:pPr lvl="0" defTabSz="914400" eaLnBrk="0" fontAlgn="base" hangingPunct="0">
              <a:spcBef>
                <a:spcPct val="0"/>
              </a:spcBef>
              <a:spcAft>
                <a:spcPct val="0"/>
              </a:spcAft>
              <a:buClrTx/>
              <a:buSzTx/>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Vaccination importance, eradication efforts, disability support</a:t>
            </a:r>
            <a:endParaRPr lang="en-US" sz="1100" dirty="0">
              <a:solidFill>
                <a:schemeClr val="tx1"/>
              </a:solidFill>
            </a:endParaRPr>
          </a:p>
        </p:txBody>
      </p:sp>
      <p:sp>
        <p:nvSpPr>
          <p:cNvPr id="6" name="Rectangle 3"/>
          <p:cNvSpPr>
            <a:spLocks noChangeArrowheads="1"/>
          </p:cNvSpPr>
          <p:nvPr/>
        </p:nvSpPr>
        <p:spPr bwMode="auto">
          <a:xfrm>
            <a:off x="1184857" y="4516455"/>
            <a:ext cx="184731" cy="48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108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0" y="842851"/>
            <a:ext cx="7864700" cy="1222062"/>
          </a:xfrm>
        </p:spPr>
        <p:txBody>
          <a:bodyPr/>
          <a:lstStyle/>
          <a:p>
            <a:r>
              <a:rPr lang="en-US" b="1" dirty="0"/>
              <a:t>Features &amp; Functionality</a:t>
            </a:r>
            <a:r>
              <a:rPr lang="en-US" dirty="0" smtClean="0"/>
              <a:t>							</a:t>
            </a:r>
            <a:endParaRPr lang="en-US" sz="1800" i="1" dirty="0">
              <a:solidFill>
                <a:srgbClr val="FF0000"/>
              </a:solidFill>
            </a:endParaRPr>
          </a:p>
        </p:txBody>
      </p:sp>
      <p:sp>
        <p:nvSpPr>
          <p:cNvPr id="3" name="Content Placeholder 2"/>
          <p:cNvSpPr>
            <a:spLocks noGrp="1"/>
          </p:cNvSpPr>
          <p:nvPr>
            <p:ph idx="1"/>
          </p:nvPr>
        </p:nvSpPr>
        <p:spPr>
          <a:xfrm>
            <a:off x="540910" y="1453882"/>
            <a:ext cx="7864700" cy="4662151"/>
          </a:xfrm>
        </p:spPr>
        <p:txBody>
          <a:bodyPr/>
          <a:lstStyle/>
          <a:p>
            <a:pPr marL="0" lvl="0" indent="0">
              <a:buNone/>
            </a:pPr>
            <a:endParaRPr lang="en-US" sz="1400" dirty="0"/>
          </a:p>
          <a:p>
            <a:pPr lvl="0">
              <a:lnSpc>
                <a:spcPct val="200000"/>
              </a:lnSpc>
            </a:pPr>
            <a:r>
              <a:rPr lang="en-US" sz="1400" b="1" dirty="0">
                <a:solidFill>
                  <a:schemeClr val="tx1"/>
                </a:solidFill>
                <a:latin typeface="Calibri" panose="020F0502020204030204" pitchFamily="34" charset="0"/>
                <a:cs typeface="Calibri" panose="020F0502020204030204" pitchFamily="34" charset="0"/>
              </a:rPr>
              <a:t>Interactive Learning Modules</a:t>
            </a:r>
            <a:r>
              <a:rPr lang="en-US" sz="1400" dirty="0">
                <a:solidFill>
                  <a:schemeClr val="tx1"/>
                </a:solidFill>
                <a:latin typeface="Calibri" panose="020F0502020204030204" pitchFamily="34" charset="0"/>
                <a:cs typeface="Calibri" panose="020F0502020204030204" pitchFamily="34" charset="0"/>
              </a:rPr>
              <a:t>: Engaging multimedia content with quizzes and activities</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Knowledge Assessment Tools</a:t>
            </a:r>
            <a:r>
              <a:rPr lang="en-US" sz="1400" dirty="0">
                <a:solidFill>
                  <a:schemeClr val="tx1"/>
                </a:solidFill>
                <a:latin typeface="Calibri" panose="020F0502020204030204" pitchFamily="34" charset="0"/>
                <a:cs typeface="Calibri" panose="020F0502020204030204" pitchFamily="34" charset="0"/>
              </a:rPr>
              <a:t>: Pre/post testing to measure learning gains</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Community Forums</a:t>
            </a:r>
            <a:r>
              <a:rPr lang="en-US" sz="1400" dirty="0">
                <a:solidFill>
                  <a:schemeClr val="tx1"/>
                </a:solidFill>
                <a:latin typeface="Calibri" panose="020F0502020204030204" pitchFamily="34" charset="0"/>
                <a:cs typeface="Calibri" panose="020F0502020204030204" pitchFamily="34" charset="0"/>
              </a:rPr>
              <a:t>: Moderated spaces for questions and peer support</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Expert Q&amp;A Sessions</a:t>
            </a:r>
            <a:r>
              <a:rPr lang="en-US" sz="1400" dirty="0">
                <a:solidFill>
                  <a:schemeClr val="tx1"/>
                </a:solidFill>
                <a:latin typeface="Calibri" panose="020F0502020204030204" pitchFamily="34" charset="0"/>
                <a:cs typeface="Calibri" panose="020F0502020204030204" pitchFamily="34" charset="0"/>
              </a:rPr>
              <a:t>: Live and recorded sessions with healthcare </a:t>
            </a:r>
            <a:r>
              <a:rPr lang="en-US" sz="1400" dirty="0" smtClean="0">
                <a:solidFill>
                  <a:schemeClr val="tx1"/>
                </a:solidFill>
                <a:latin typeface="Calibri" panose="020F0502020204030204" pitchFamily="34" charset="0"/>
                <a:cs typeface="Calibri" panose="020F0502020204030204" pitchFamily="34" charset="0"/>
              </a:rPr>
              <a:t>professionals</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Resource Library</a:t>
            </a:r>
            <a:r>
              <a:rPr lang="en-US" sz="1400" dirty="0">
                <a:solidFill>
                  <a:schemeClr val="tx1"/>
                </a:solidFill>
                <a:latin typeface="Calibri" panose="020F0502020204030204" pitchFamily="34" charset="0"/>
                <a:cs typeface="Calibri" panose="020F0502020204030204" pitchFamily="34" charset="0"/>
              </a:rPr>
              <a:t>: Downloadable materials and external resources</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Progress Tracking</a:t>
            </a:r>
            <a:r>
              <a:rPr lang="en-US" sz="1400" dirty="0">
                <a:solidFill>
                  <a:schemeClr val="tx1"/>
                </a:solidFill>
                <a:latin typeface="Calibri" panose="020F0502020204030204" pitchFamily="34" charset="0"/>
                <a:cs typeface="Calibri" panose="020F0502020204030204" pitchFamily="34" charset="0"/>
              </a:rPr>
              <a:t>: Personal dashboards showing completion and achievement</a:t>
            </a:r>
          </a:p>
          <a:p>
            <a:pPr lvl="0">
              <a:lnSpc>
                <a:spcPct val="200000"/>
              </a:lnSpc>
            </a:pPr>
            <a:r>
              <a:rPr lang="en-US" sz="1400" b="1" dirty="0">
                <a:solidFill>
                  <a:schemeClr val="tx1"/>
                </a:solidFill>
                <a:latin typeface="Calibri" panose="020F0502020204030204" pitchFamily="34" charset="0"/>
                <a:cs typeface="Calibri" panose="020F0502020204030204" pitchFamily="34" charset="0"/>
              </a:rPr>
              <a:t>Certification</a:t>
            </a:r>
            <a:r>
              <a:rPr lang="en-US" sz="1400" dirty="0">
                <a:solidFill>
                  <a:schemeClr val="tx1"/>
                </a:solidFill>
                <a:latin typeface="Calibri" panose="020F0502020204030204" pitchFamily="34" charset="0"/>
                <a:cs typeface="Calibri" panose="020F0502020204030204" pitchFamily="34" charset="0"/>
              </a:rPr>
              <a:t>: Recognition for course completion</a:t>
            </a:r>
          </a:p>
          <a:p>
            <a:pPr lvl="0"/>
            <a:endParaRPr lang="en-US" sz="1400" dirty="0"/>
          </a:p>
        </p:txBody>
      </p:sp>
    </p:spTree>
    <p:extLst>
      <p:ext uri="{BB962C8B-B14F-4D97-AF65-F5344CB8AC3E}">
        <p14:creationId xmlns:p14="http://schemas.microsoft.com/office/powerpoint/2010/main" val="2058106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79" y="991674"/>
            <a:ext cx="7864700" cy="1222062"/>
          </a:xfrm>
        </p:spPr>
        <p:txBody>
          <a:bodyPr/>
          <a:lstStyle/>
          <a:p>
            <a:r>
              <a:rPr lang="en-US" b="1" dirty="0"/>
              <a:t>Target Audience</a:t>
            </a:r>
            <a:r>
              <a:rPr lang="en-US" dirty="0" smtClean="0"/>
              <a:t>							</a:t>
            </a:r>
            <a:endParaRPr lang="en-US" sz="1800" i="1" dirty="0">
              <a:solidFill>
                <a:srgbClr val="FF0000"/>
              </a:solidFill>
            </a:endParaRPr>
          </a:p>
        </p:txBody>
      </p:sp>
      <p:sp>
        <p:nvSpPr>
          <p:cNvPr id="3" name="Content Placeholder 2"/>
          <p:cNvSpPr>
            <a:spLocks noGrp="1"/>
          </p:cNvSpPr>
          <p:nvPr>
            <p:ph idx="1"/>
          </p:nvPr>
        </p:nvSpPr>
        <p:spPr>
          <a:xfrm>
            <a:off x="540910" y="1609859"/>
            <a:ext cx="7864700" cy="4506174"/>
          </a:xfrm>
        </p:spPr>
        <p:txBody>
          <a:bodyPr/>
          <a:lstStyle/>
          <a:p>
            <a:pPr marL="0" lvl="0" indent="0">
              <a:buNone/>
            </a:pPr>
            <a:endParaRPr lang="en-US" sz="1400" dirty="0"/>
          </a:p>
          <a:p>
            <a:pPr lvl="0">
              <a:lnSpc>
                <a:spcPct val="200000"/>
              </a:lnSpc>
            </a:pPr>
            <a:r>
              <a:rPr lang="en-US" sz="1400" b="1" dirty="0">
                <a:solidFill>
                  <a:schemeClr val="tx1"/>
                </a:solidFill>
                <a:cs typeface="Calibri" panose="020F0502020204030204" pitchFamily="34" charset="0"/>
              </a:rPr>
              <a:t>Primary:</a:t>
            </a:r>
            <a:r>
              <a:rPr lang="en-US" sz="1400" dirty="0">
                <a:solidFill>
                  <a:schemeClr val="tx1"/>
                </a:solidFill>
                <a:cs typeface="Calibri" panose="020F0502020204030204" pitchFamily="34" charset="0"/>
              </a:rPr>
              <a:t> Nigerian youth (ages 15-30)</a:t>
            </a:r>
          </a:p>
          <a:p>
            <a:pPr lvl="0">
              <a:lnSpc>
                <a:spcPct val="200000"/>
              </a:lnSpc>
            </a:pPr>
            <a:r>
              <a:rPr lang="en-US" sz="1400" b="1" dirty="0">
                <a:solidFill>
                  <a:schemeClr val="tx1"/>
                </a:solidFill>
                <a:cs typeface="Calibri" panose="020F0502020204030204" pitchFamily="34" charset="0"/>
              </a:rPr>
              <a:t>Secondary:</a:t>
            </a:r>
            <a:r>
              <a:rPr lang="en-US" sz="1400" dirty="0">
                <a:solidFill>
                  <a:schemeClr val="tx1"/>
                </a:solidFill>
                <a:cs typeface="Calibri" panose="020F0502020204030204" pitchFamily="34" charset="0"/>
              </a:rPr>
              <a:t> Educators, healthcare workers, community leaders</a:t>
            </a:r>
          </a:p>
          <a:p>
            <a:pPr lvl="0">
              <a:lnSpc>
                <a:spcPct val="200000"/>
              </a:lnSpc>
            </a:pPr>
            <a:r>
              <a:rPr lang="en-US" sz="1400" b="1" dirty="0">
                <a:solidFill>
                  <a:schemeClr val="tx1"/>
                </a:solidFill>
                <a:cs typeface="Calibri" panose="020F0502020204030204" pitchFamily="34" charset="0"/>
              </a:rPr>
              <a:t>Tertiary:</a:t>
            </a:r>
            <a:r>
              <a:rPr lang="en-US" sz="1400" dirty="0">
                <a:solidFill>
                  <a:schemeClr val="tx1"/>
                </a:solidFill>
                <a:cs typeface="Calibri" panose="020F0502020204030204" pitchFamily="34" charset="0"/>
              </a:rPr>
              <a:t> Parents, general public, policy makers</a:t>
            </a:r>
          </a:p>
          <a:p>
            <a:pPr lvl="0">
              <a:lnSpc>
                <a:spcPct val="200000"/>
              </a:lnSpc>
            </a:pPr>
            <a:r>
              <a:rPr lang="en-US" sz="1400" b="1" dirty="0">
                <a:solidFill>
                  <a:schemeClr val="tx1"/>
                </a:solidFill>
                <a:cs typeface="Calibri" panose="020F0502020204030204" pitchFamily="34" charset="0"/>
              </a:rPr>
              <a:t>Geographical Focus: </a:t>
            </a:r>
            <a:r>
              <a:rPr lang="en-US" sz="1400" dirty="0">
                <a:solidFill>
                  <a:schemeClr val="tx1"/>
                </a:solidFill>
                <a:cs typeface="Calibri" panose="020F0502020204030204" pitchFamily="34" charset="0"/>
              </a:rPr>
              <a:t>Urban and rural communities across Nigeria</a:t>
            </a:r>
          </a:p>
          <a:p>
            <a:pPr lvl="0">
              <a:lnSpc>
                <a:spcPct val="200000"/>
              </a:lnSpc>
            </a:pPr>
            <a:r>
              <a:rPr lang="en-US" sz="1400" b="1" dirty="0">
                <a:solidFill>
                  <a:schemeClr val="tx1"/>
                </a:solidFill>
                <a:cs typeface="Calibri" panose="020F0502020204030204" pitchFamily="34" charset="0"/>
              </a:rPr>
              <a:t>Access Considerations: </a:t>
            </a:r>
            <a:r>
              <a:rPr lang="en-US" sz="1400" dirty="0">
                <a:solidFill>
                  <a:schemeClr val="tx1"/>
                </a:solidFill>
                <a:cs typeface="Calibri" panose="020F0502020204030204" pitchFamily="34" charset="0"/>
              </a:rPr>
              <a:t>Options for varied internet connectivity levels</a:t>
            </a:r>
          </a:p>
          <a:p>
            <a:pPr lvl="0">
              <a:lnSpc>
                <a:spcPct val="200000"/>
              </a:lnSpc>
            </a:pPr>
            <a:endParaRPr lang="en-US"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8288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Strategy</a:t>
            </a:r>
          </a:p>
        </p:txBody>
      </p:sp>
      <p:sp>
        <p:nvSpPr>
          <p:cNvPr id="3" name="Content Placeholder 2"/>
          <p:cNvSpPr>
            <a:spLocks noGrp="1"/>
          </p:cNvSpPr>
          <p:nvPr>
            <p:ph idx="1"/>
          </p:nvPr>
        </p:nvSpPr>
        <p:spPr>
          <a:xfrm>
            <a:off x="609599" y="1738648"/>
            <a:ext cx="7929094" cy="4302715"/>
          </a:xfrm>
        </p:spPr>
        <p:txBody>
          <a:bodyPr/>
          <a:lstStyle/>
          <a:p>
            <a:pPr lvl="0"/>
            <a:r>
              <a:rPr lang="en-US" b="1" dirty="0"/>
              <a:t>Phase 1: </a:t>
            </a:r>
            <a:r>
              <a:rPr lang="en-US" b="1" dirty="0" smtClean="0"/>
              <a:t>Research and Documentation</a:t>
            </a:r>
          </a:p>
          <a:p>
            <a:pPr lvl="0"/>
            <a:r>
              <a:rPr lang="en-US" b="1" dirty="0" smtClean="0"/>
              <a:t>Phase 2: Data  Collection</a:t>
            </a:r>
          </a:p>
          <a:p>
            <a:pPr lvl="0"/>
            <a:r>
              <a:rPr lang="en-US" b="1" dirty="0" smtClean="0"/>
              <a:t>Phase 3: Wire framing and Figma Design</a:t>
            </a:r>
            <a:endParaRPr lang="en-US" b="1" dirty="0"/>
          </a:p>
          <a:p>
            <a:pPr lvl="0"/>
            <a:r>
              <a:rPr lang="en-US" b="1" dirty="0"/>
              <a:t>Phase 4: </a:t>
            </a:r>
            <a:r>
              <a:rPr lang="en-US" b="1" dirty="0" smtClean="0"/>
              <a:t>Platform </a:t>
            </a:r>
            <a:r>
              <a:rPr lang="en-US" b="1" dirty="0"/>
              <a:t>development and content creation</a:t>
            </a:r>
          </a:p>
          <a:p>
            <a:pPr lvl="0"/>
            <a:r>
              <a:rPr lang="en-US" b="1" dirty="0"/>
              <a:t>Phase 2: Beta testing with target user groups</a:t>
            </a:r>
          </a:p>
          <a:p>
            <a:pPr lvl="0"/>
            <a:r>
              <a:rPr lang="en-US" b="1" dirty="0"/>
              <a:t>Phase 3: Official </a:t>
            </a:r>
            <a:r>
              <a:rPr lang="en-US" b="1" dirty="0" smtClean="0"/>
              <a:t>launch and hosting</a:t>
            </a:r>
          </a:p>
          <a:p>
            <a:pPr lvl="0"/>
            <a:r>
              <a:rPr lang="en-US" b="1" dirty="0"/>
              <a:t>Phase 4: Continuous improvement based on user feedback</a:t>
            </a:r>
          </a:p>
          <a:p>
            <a:pPr lvl="0"/>
            <a:r>
              <a:rPr lang="en-US" b="1" dirty="0"/>
              <a:t>Phase 5: Expansion to additional health topics and user segments</a:t>
            </a:r>
          </a:p>
          <a:p>
            <a:pPr lvl="0"/>
            <a:endParaRPr lang="en-US" dirty="0"/>
          </a:p>
        </p:txBody>
      </p:sp>
    </p:spTree>
    <p:extLst>
      <p:ext uri="{BB962C8B-B14F-4D97-AF65-F5344CB8AC3E}">
        <p14:creationId xmlns:p14="http://schemas.microsoft.com/office/powerpoint/2010/main" val="55709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Metrics</a:t>
            </a:r>
          </a:p>
        </p:txBody>
      </p:sp>
      <p:sp>
        <p:nvSpPr>
          <p:cNvPr id="3" name="Content Placeholder 2"/>
          <p:cNvSpPr>
            <a:spLocks noGrp="1"/>
          </p:cNvSpPr>
          <p:nvPr>
            <p:ph idx="1"/>
          </p:nvPr>
        </p:nvSpPr>
        <p:spPr>
          <a:xfrm>
            <a:off x="609599" y="1738648"/>
            <a:ext cx="7929094" cy="4302715"/>
          </a:xfrm>
        </p:spPr>
        <p:txBody>
          <a:bodyPr/>
          <a:lstStyle/>
          <a:p>
            <a:pPr lvl="0">
              <a:lnSpc>
                <a:spcPct val="150000"/>
              </a:lnSpc>
            </a:pPr>
            <a:r>
              <a:rPr lang="en-US" b="1" dirty="0"/>
              <a:t>Knowledge Gains</a:t>
            </a:r>
            <a:r>
              <a:rPr lang="en-US" dirty="0"/>
              <a:t>: Pre/post assessment scores</a:t>
            </a:r>
          </a:p>
          <a:p>
            <a:pPr lvl="0">
              <a:lnSpc>
                <a:spcPct val="150000"/>
              </a:lnSpc>
            </a:pPr>
            <a:r>
              <a:rPr lang="en-US" b="1" dirty="0"/>
              <a:t>User Engagement</a:t>
            </a:r>
            <a:r>
              <a:rPr lang="en-US" dirty="0"/>
              <a:t>: Time spent, completion rates, return visits</a:t>
            </a:r>
          </a:p>
          <a:p>
            <a:pPr lvl="0">
              <a:lnSpc>
                <a:spcPct val="150000"/>
              </a:lnSpc>
            </a:pPr>
            <a:r>
              <a:rPr lang="en-US" b="1" dirty="0"/>
              <a:t>Content Effectiveness</a:t>
            </a:r>
            <a:r>
              <a:rPr lang="en-US" dirty="0"/>
              <a:t>: Quiz performance by topic area</a:t>
            </a:r>
          </a:p>
          <a:p>
            <a:pPr lvl="0">
              <a:lnSpc>
                <a:spcPct val="150000"/>
              </a:lnSpc>
            </a:pPr>
            <a:r>
              <a:rPr lang="en-US" b="1" dirty="0"/>
              <a:t>Platform Usability</a:t>
            </a:r>
            <a:r>
              <a:rPr lang="en-US" dirty="0"/>
              <a:t>: User feedback, navigation analysis</a:t>
            </a:r>
          </a:p>
          <a:p>
            <a:pPr lvl="0">
              <a:lnSpc>
                <a:spcPct val="150000"/>
              </a:lnSpc>
            </a:pPr>
            <a:r>
              <a:rPr lang="en-US" b="1" dirty="0"/>
              <a:t>Community Participation</a:t>
            </a:r>
            <a:r>
              <a:rPr lang="en-US" dirty="0"/>
              <a:t>: Forum activity, peer interactions</a:t>
            </a:r>
          </a:p>
          <a:p>
            <a:pPr lvl="0">
              <a:lnSpc>
                <a:spcPct val="150000"/>
              </a:lnSpc>
            </a:pPr>
            <a:r>
              <a:rPr lang="en-US" b="1" dirty="0"/>
              <a:t>Behavior Change Indicators</a:t>
            </a:r>
            <a:r>
              <a:rPr lang="en-US" dirty="0"/>
              <a:t>: Self-reported intentions and actions</a:t>
            </a:r>
          </a:p>
          <a:p>
            <a:pPr lvl="0">
              <a:lnSpc>
                <a:spcPct val="150000"/>
              </a:lnSpc>
            </a:pPr>
            <a:endParaRPr lang="en-US" dirty="0"/>
          </a:p>
        </p:txBody>
      </p:sp>
    </p:spTree>
    <p:extLst>
      <p:ext uri="{BB962C8B-B14F-4D97-AF65-F5344CB8AC3E}">
        <p14:creationId xmlns:p14="http://schemas.microsoft.com/office/powerpoint/2010/main" val="2986250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388</TotalTime>
  <Words>641</Words>
  <Application>Microsoft Office PowerPoint</Application>
  <PresentationFormat>On-screen Show (4:3)</PresentationFormat>
  <Paragraphs>147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Calibri</vt:lpstr>
      <vt:lpstr>Calibri Light</vt:lpstr>
      <vt:lpstr>Symbol</vt:lpstr>
      <vt:lpstr>Times New Roman</vt:lpstr>
      <vt:lpstr>Trebuchet MS</vt:lpstr>
      <vt:lpstr>Wingdings</vt:lpstr>
      <vt:lpstr>Wingdings 3</vt:lpstr>
      <vt:lpstr>Facet</vt:lpstr>
      <vt:lpstr>E-LEARNING WITH MAVERICK PROJECT REPORT</vt:lpstr>
      <vt:lpstr>INTRODUCTION</vt:lpstr>
      <vt:lpstr>Problem Statement</vt:lpstr>
      <vt:lpstr>Platform Overview: Maverick e-Learning  </vt:lpstr>
      <vt:lpstr>Key Health Focus Areas</vt:lpstr>
      <vt:lpstr>Features &amp; Functionality       </vt:lpstr>
      <vt:lpstr>Target Audience       </vt:lpstr>
      <vt:lpstr>Implementation Strategy</vt:lpstr>
      <vt:lpstr>Evaluation Metrics</vt:lpstr>
      <vt:lpstr>Timeline &amp; Milestones</vt:lpstr>
      <vt:lpstr>Expected Outcomes</vt:lpstr>
      <vt:lpstr>Challenges</vt:lpstr>
      <vt:lpstr>Resourceful Links to Project Development</vt:lpstr>
      <vt:lpstr>Resourceful Links to Project Development Cont.</vt:lpstr>
      <vt:lpstr>Recommendations and 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TEMPLATE FOR E-LEARNING PLATFORM ON HEALTH EDUCATION.</dc:title>
  <dc:creator>Microsoft account</dc:creator>
  <cp:lastModifiedBy>Microsoft account</cp:lastModifiedBy>
  <cp:revision>35</cp:revision>
  <dcterms:created xsi:type="dcterms:W3CDTF">2025-03-14T11:19:06Z</dcterms:created>
  <dcterms:modified xsi:type="dcterms:W3CDTF">2025-05-05T13:01:32Z</dcterms:modified>
</cp:coreProperties>
</file>