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78" r:id="rId3"/>
    <p:sldId id="258" r:id="rId4"/>
    <p:sldId id="291" r:id="rId5"/>
    <p:sldId id="292" r:id="rId6"/>
    <p:sldId id="259" r:id="rId7"/>
    <p:sldId id="260" r:id="rId8"/>
    <p:sldId id="281" r:id="rId9"/>
    <p:sldId id="261" r:id="rId10"/>
    <p:sldId id="282" r:id="rId11"/>
    <p:sldId id="262" r:id="rId12"/>
    <p:sldId id="263" r:id="rId13"/>
    <p:sldId id="283" r:id="rId14"/>
    <p:sldId id="287" r:id="rId15"/>
    <p:sldId id="288" r:id="rId16"/>
    <p:sldId id="266" r:id="rId17"/>
    <p:sldId id="289" r:id="rId18"/>
    <p:sldId id="268" r:id="rId19"/>
    <p:sldId id="269" r:id="rId20"/>
    <p:sldId id="271" r:id="rId21"/>
    <p:sldId id="270" r:id="rId22"/>
    <p:sldId id="265" r:id="rId23"/>
    <p:sldId id="267" r:id="rId24"/>
    <p:sldId id="272" r:id="rId25"/>
    <p:sldId id="264" r:id="rId26"/>
    <p:sldId id="273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670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97F48-3982-4380-B302-C546399CB366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6B954-E43D-49F7-B6CE-E4FFCE1ED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698500"/>
            <a:ext cx="6197600" cy="34861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8877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wi</a:t>
            </a:r>
            <a:r>
              <a:rPr lang="en-US" dirty="0"/>
              <a:t>,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4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would bring all readings from the same sensor together in the reducer.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 sensor readings will not likely be in temporal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1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4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-k1, 1 </a:t>
            </a:r>
          </a:p>
          <a:p>
            <a:r>
              <a:rPr lang="en-US" dirty="0"/>
              <a:t>-k1,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3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map.output.key.field.separator   =   “,”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-k1 –k2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6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Writable is a serialization format used by </a:t>
            </a:r>
            <a:r>
              <a:rPr lang="en-US" dirty="0" err="1"/>
              <a:t>Hadoop</a:t>
            </a:r>
            <a:r>
              <a:rPr lang="en-US" dirty="0"/>
              <a:t>.</a:t>
            </a:r>
            <a:r>
              <a:rPr lang="en-US" baseline="0" dirty="0"/>
              <a:t> (turning structured objects to byte streams for network transmission or storage)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real-world example might be a large user log from a popular website, where keys represent user ids and values represent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measure of activity such as elapsed time for a particular session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mean session length on a per-user basis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key, session time is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real-world example might be a large user log from a popular website, where keys represent user ids and values represent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measure of activity such as elapsed time for a particular session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mean session length on a per-user basis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Combiner can be used to reduce xfer and writes. But can it be used in reduce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real-world example might be a large user log from a popular website, where keys represent user ids and values represent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measure of activity such as elapsed time for a particular session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mean session length on a per-user basis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we cant use reduce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combiner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cuz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commutative or associative. Only if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commutatic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/associative can we use reduce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combiner. F(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F(b, a)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commutitive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f(a, b, c)  = f( f(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f(c )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associative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real-world example might be a large user log from a popular website, where keys represent user ids and values represent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measure of activity such as elapsed time for a particular session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mean session length on a per-user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</a:t>
            </a:r>
            <a:r>
              <a:rPr lang="en-US" baseline="0" dirty="0"/>
              <a:t> language processing…</a:t>
            </a:r>
          </a:p>
          <a:p>
            <a:r>
              <a:rPr lang="en-US" baseline="0" dirty="0"/>
              <a:t>Finding out correlated product purchase in a retail shop or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8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2.27 million documents from the Associated Press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Worldstream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(APW) totaling 5.7 GB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 nodes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single-core processors and two 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6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matrix,</a:t>
            </a:r>
          </a:p>
          <a:p>
            <a:r>
              <a:rPr lang="en-US" dirty="0"/>
              <a:t>Compare</a:t>
            </a:r>
            <a:r>
              <a:rPr lang="en-US" baseline="0" dirty="0"/>
              <a:t> stripe and pairs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24B0-D480-4E81-8C3B-23B783B5C93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1ABC-BAEB-47EF-98BC-D8B490BCD59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4304-D3A1-4BAF-B5FC-550A2258A7BB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2B6B-86ED-4805-8289-A1A93D3A8D85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FFED-FBEF-4B2C-AA7A-7663656B7B03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5AE-AE3E-48DA-B8E5-63056AA6BFCB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3154-6280-42C4-B119-F7DBF33644DA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F5D-4A96-4EB1-A7C6-BDA8592526FD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6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F432-8B91-4036-8D23-00567A18D01F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2859-C217-45EA-997E-8E0D8F83A490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0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3AFF-B20B-4CD0-95C5-E5EBD0DBD392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6484-7714-4B93-905C-2745A10B3795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D076-ABAC-4666-A3BF-A6446292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6889" y="2093914"/>
            <a:ext cx="8626475" cy="7191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CS 4843 Cloud Computing</a:t>
            </a:r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3600" b="1" dirty="0" err="1">
                <a:solidFill>
                  <a:srgbClr val="0070C0"/>
                </a:solidFill>
              </a:rPr>
              <a:t>MapReduce</a:t>
            </a:r>
            <a:r>
              <a:rPr lang="en-US" sz="3600" b="1" dirty="0">
                <a:solidFill>
                  <a:srgbClr val="0070C0"/>
                </a:solidFill>
              </a:rPr>
              <a:t> Algorithm Design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724026" y="5661026"/>
            <a:ext cx="85709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336699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200"/>
              </a:spcBef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Palden Lama, PhD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Department of Computer Science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University of Texas at San Antonio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/>
          <a:lstStyle/>
          <a:p>
            <a:r>
              <a:rPr lang="en-US" dirty="0"/>
              <a:t>Building word co-occurrence matrix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894" y="2703759"/>
            <a:ext cx="8147025" cy="3189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4219" y="2334427"/>
            <a:ext cx="41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Co-occurring word pair emitted as key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76962" y="2703759"/>
            <a:ext cx="2345635" cy="118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48455" y="5893185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: use of complex keys</a:t>
            </a:r>
          </a:p>
        </p:txBody>
      </p:sp>
    </p:spTree>
    <p:extLst>
      <p:ext uri="{BB962C8B-B14F-4D97-AF65-F5344CB8AC3E}">
        <p14:creationId xmlns:p14="http://schemas.microsoft.com/office/powerpoint/2010/main" val="107461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/>
          <a:p>
            <a:r>
              <a:rPr lang="en-US" dirty="0"/>
              <a:t>Building word co-occurrence matrix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42" y="2269228"/>
            <a:ext cx="6962775" cy="3209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68139" y="2146852"/>
            <a:ext cx="320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Co-occurrence counts of the neighbors of a particular word is stored in an associative array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38600" y="2608517"/>
            <a:ext cx="4429539" cy="95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10600" y="5009322"/>
            <a:ext cx="338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each final key-value pair encodes a row in the co-occurrence matrix.</a:t>
            </a:r>
          </a:p>
        </p:txBody>
      </p:sp>
    </p:spTree>
    <p:extLst>
      <p:ext uri="{BB962C8B-B14F-4D97-AF65-F5344CB8AC3E}">
        <p14:creationId xmlns:p14="http://schemas.microsoft.com/office/powerpoint/2010/main" val="10257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Pairs </a:t>
            </a:r>
            <a:r>
              <a:rPr lang="en-US" b="1" dirty="0" err="1">
                <a:solidFill>
                  <a:schemeClr val="accent1"/>
                </a:solidFill>
              </a:rPr>
              <a:t>Vs</a:t>
            </a:r>
            <a:r>
              <a:rPr lang="en-US" b="1" dirty="0">
                <a:solidFill>
                  <a:schemeClr val="accent1"/>
                </a:solidFill>
              </a:rPr>
              <a:t> Stripes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70075"/>
            <a:ext cx="5029200" cy="3686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7480" y="1996440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corpus: 2.27 million documents</a:t>
            </a:r>
          </a:p>
          <a:p>
            <a:r>
              <a:rPr lang="en-US" dirty="0"/>
              <a:t>                        5.7 GB total</a:t>
            </a:r>
          </a:p>
          <a:p>
            <a:endParaRPr lang="en-US" dirty="0"/>
          </a:p>
          <a:p>
            <a:r>
              <a:rPr lang="en-US" dirty="0" err="1"/>
              <a:t>Hadoop</a:t>
            </a:r>
            <a:r>
              <a:rPr lang="en-US" dirty="0"/>
              <a:t> cluster : 19 slave nodes</a:t>
            </a:r>
          </a:p>
          <a:p>
            <a:r>
              <a:rPr lang="en-US" dirty="0"/>
              <a:t>	         with 2 CPU each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7480" y="3591640"/>
            <a:ext cx="6050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Pairs Approach:</a:t>
            </a:r>
          </a:p>
          <a:p>
            <a:r>
              <a:rPr lang="en-US" dirty="0"/>
              <a:t>   - Intermediate data = 2.6 billion key-pairs  </a:t>
            </a:r>
          </a:p>
          <a:p>
            <a:r>
              <a:rPr lang="en-US" dirty="0"/>
              <a:t>   - After combiner, 1.1 billion key-pairs</a:t>
            </a:r>
          </a:p>
          <a:p>
            <a:r>
              <a:rPr lang="en-US" dirty="0"/>
              <a:t>   - Reducer data = 142 million key-pairs</a:t>
            </a:r>
          </a:p>
          <a:p>
            <a:endParaRPr lang="en-US" dirty="0"/>
          </a:p>
          <a:p>
            <a:r>
              <a:rPr lang="en-US" dirty="0"/>
              <a:t>Stripes Approach:</a:t>
            </a:r>
          </a:p>
          <a:p>
            <a:r>
              <a:rPr lang="en-US" dirty="0"/>
              <a:t>    - Intermediate data = 142 million key-pairs </a:t>
            </a:r>
          </a:p>
          <a:p>
            <a:r>
              <a:rPr lang="en-US" dirty="0"/>
              <a:t>    - After combiner, 653 million key-pairs</a:t>
            </a:r>
          </a:p>
          <a:p>
            <a:r>
              <a:rPr lang="en-US" dirty="0"/>
              <a:t>     - Reducer output = 1.69 million key-pairs</a:t>
            </a:r>
          </a:p>
        </p:txBody>
      </p:sp>
    </p:spTree>
    <p:extLst>
      <p:ext uri="{BB962C8B-B14F-4D97-AF65-F5344CB8AC3E}">
        <p14:creationId xmlns:p14="http://schemas.microsoft.com/office/powerpoint/2010/main" val="28243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232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Word co-occurrence with Pairs approach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(assume neighborhood/context of up to 2 words)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08090" y="3111230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0146" y="4922571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92824" y="3480562"/>
            <a:ext cx="903176" cy="4005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24766" y="4289051"/>
            <a:ext cx="836743" cy="10411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0714" y="3825637"/>
            <a:ext cx="1032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7202775" y="4010303"/>
            <a:ext cx="3336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3070" y="334819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7953" y="5107237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4893" y="2418733"/>
            <a:ext cx="2176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((I, enjoy), 1)</a:t>
            </a:r>
          </a:p>
          <a:p>
            <a:r>
              <a:rPr lang="en-US" dirty="0"/>
              <a:t>(enjoy, flying), 1)</a:t>
            </a:r>
          </a:p>
          <a:p>
            <a:r>
              <a:rPr lang="en-US" dirty="0"/>
              <a:t>(flying, .),1)</a:t>
            </a:r>
          </a:p>
          <a:p>
            <a:r>
              <a:rPr lang="en-US" dirty="0"/>
              <a:t>((I, like), 1)</a:t>
            </a:r>
          </a:p>
          <a:p>
            <a:r>
              <a:rPr lang="en-US" dirty="0"/>
              <a:t>(like, NLP), 1)</a:t>
            </a:r>
          </a:p>
          <a:p>
            <a:r>
              <a:rPr lang="en-US" dirty="0"/>
              <a:t>((NLP, .), 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5029" y="4580987"/>
            <a:ext cx="2116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((I, like), 1)</a:t>
            </a:r>
          </a:p>
          <a:p>
            <a:r>
              <a:rPr lang="en-US" dirty="0"/>
              <a:t>(like, deep), 1)</a:t>
            </a:r>
          </a:p>
          <a:p>
            <a:r>
              <a:rPr lang="en-US" dirty="0"/>
              <a:t>(deep, learning),1)</a:t>
            </a:r>
          </a:p>
          <a:p>
            <a:r>
              <a:rPr lang="en-US" dirty="0"/>
              <a:t>((learning, .), 1)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41428" y="2568106"/>
            <a:ext cx="179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enjoy flying. </a:t>
            </a:r>
          </a:p>
          <a:p>
            <a:r>
              <a:rPr lang="en-US" sz="2000" dirty="0"/>
              <a:t>I like NLP.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60705" y="4827209"/>
            <a:ext cx="231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 like deep</a:t>
            </a:r>
          </a:p>
          <a:p>
            <a:r>
              <a:rPr lang="en-US" sz="2000" dirty="0"/>
              <a:t> learning.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33070" y="5134832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57703" y="334597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13" y="1825626"/>
            <a:ext cx="4607087" cy="39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Word co-occurrence with Pairs approach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(assume neighborhood/context of up to 3 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566476"/>
              </p:ext>
            </p:extLst>
          </p:nvPr>
        </p:nvGraphicFramePr>
        <p:xfrm>
          <a:off x="6343025" y="2409701"/>
          <a:ext cx="5306046" cy="384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22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like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enjoy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deep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learning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NLP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flying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like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enjoy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deep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learning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NLP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flying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98018" y="3111230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8018" y="4922571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06854" y="3546593"/>
            <a:ext cx="422346" cy="44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06854" y="4677412"/>
            <a:ext cx="310747" cy="443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7601" y="4149242"/>
            <a:ext cx="1032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5949662" y="4333908"/>
            <a:ext cx="3336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22998" y="334819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7881" y="5107237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7920" y="1658728"/>
            <a:ext cx="1833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((I, enjoy), 1)</a:t>
            </a:r>
          </a:p>
          <a:p>
            <a:r>
              <a:rPr lang="en-US" dirty="0"/>
              <a:t>((I, flying), 1)</a:t>
            </a:r>
          </a:p>
          <a:p>
            <a:r>
              <a:rPr lang="en-US" dirty="0"/>
              <a:t>(enjoy, flying), 1)</a:t>
            </a:r>
          </a:p>
          <a:p>
            <a:r>
              <a:rPr lang="en-US" dirty="0"/>
              <a:t>((enjoy, .), 1)</a:t>
            </a:r>
          </a:p>
          <a:p>
            <a:r>
              <a:rPr lang="en-US" dirty="0"/>
              <a:t>(flying, .),1)</a:t>
            </a:r>
          </a:p>
          <a:p>
            <a:r>
              <a:rPr lang="en-US" dirty="0"/>
              <a:t>((I, like), 1)</a:t>
            </a:r>
          </a:p>
          <a:p>
            <a:r>
              <a:rPr lang="en-US" dirty="0"/>
              <a:t>((I, NLP), 1)</a:t>
            </a:r>
          </a:p>
          <a:p>
            <a:r>
              <a:rPr lang="en-US" dirty="0"/>
              <a:t>(like, NLP), 1)</a:t>
            </a:r>
          </a:p>
          <a:p>
            <a:r>
              <a:rPr lang="en-US" dirty="0"/>
              <a:t>((like, .), 1)</a:t>
            </a:r>
          </a:p>
          <a:p>
            <a:r>
              <a:rPr lang="en-US" dirty="0"/>
              <a:t>((NLP, .), 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7920" y="4677412"/>
            <a:ext cx="2116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((I, like), 1)</a:t>
            </a:r>
          </a:p>
          <a:p>
            <a:r>
              <a:rPr lang="en-US" dirty="0"/>
              <a:t>((I, deep), 1)</a:t>
            </a:r>
          </a:p>
          <a:p>
            <a:r>
              <a:rPr lang="en-US" dirty="0"/>
              <a:t>(like, deep), 1)</a:t>
            </a:r>
          </a:p>
          <a:p>
            <a:r>
              <a:rPr lang="en-US" dirty="0"/>
              <a:t>((like, learning), 1)</a:t>
            </a:r>
          </a:p>
          <a:p>
            <a:r>
              <a:rPr lang="en-US" dirty="0"/>
              <a:t>(deep, learning),1)</a:t>
            </a:r>
          </a:p>
          <a:p>
            <a:r>
              <a:rPr lang="en-US" dirty="0"/>
              <a:t>((deep, .), 1)</a:t>
            </a:r>
          </a:p>
          <a:p>
            <a:r>
              <a:rPr lang="en-US" dirty="0"/>
              <a:t>((learning, .), 1)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00" y="2838707"/>
            <a:ext cx="179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enjoy flying. </a:t>
            </a:r>
          </a:p>
          <a:p>
            <a:r>
              <a:rPr lang="en-US" sz="2000" dirty="0"/>
              <a:t>I like NLP.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60705" y="4827209"/>
            <a:ext cx="231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 like deep</a:t>
            </a:r>
          </a:p>
          <a:p>
            <a:r>
              <a:rPr lang="en-US" sz="2000" dirty="0"/>
              <a:t> learning.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2998" y="5134832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47631" y="334597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0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Word co-occurrence with Stripes approach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(assume neighborhood/context of up to 3 words)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186654"/>
              </p:ext>
            </p:extLst>
          </p:nvPr>
        </p:nvGraphicFramePr>
        <p:xfrm>
          <a:off x="6701405" y="2402001"/>
          <a:ext cx="5306046" cy="384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22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like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enjoy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deep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learning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NLP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flying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like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enjoy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deep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learning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NLP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flying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98018" y="3111230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0074" y="4922571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62412" y="3629239"/>
            <a:ext cx="422346" cy="446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74011" y="4342213"/>
            <a:ext cx="310747" cy="443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3358" y="4122084"/>
            <a:ext cx="1032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6385419" y="4306750"/>
            <a:ext cx="3336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22998" y="334819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7881" y="5107237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24931" y="1964762"/>
            <a:ext cx="2744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(I, {‘enjoy’:1, ‘flying’:1}) (enjoy, {‘flying’:1, ‘.’:1}), 1)</a:t>
            </a:r>
          </a:p>
          <a:p>
            <a:r>
              <a:rPr lang="en-US" dirty="0"/>
              <a:t>(flying, {‘.’:1})</a:t>
            </a:r>
          </a:p>
          <a:p>
            <a:r>
              <a:rPr lang="en-US" dirty="0"/>
              <a:t>(I, {‘like’:, 1, ‘NLP’:1})</a:t>
            </a:r>
          </a:p>
          <a:p>
            <a:r>
              <a:rPr lang="en-US" dirty="0"/>
              <a:t>(like, {‘NLP’:1, ‘.’:1})</a:t>
            </a:r>
          </a:p>
          <a:p>
            <a:r>
              <a:rPr lang="en-US" dirty="0"/>
              <a:t>(NLP, {‘.’:1))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4707" y="4775405"/>
            <a:ext cx="2830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(I, {‘like’:1, ‘deep’:1})</a:t>
            </a:r>
          </a:p>
          <a:p>
            <a:r>
              <a:rPr lang="en-US" dirty="0"/>
              <a:t>(like, {‘deep’:1, ‘learning’:1})</a:t>
            </a:r>
          </a:p>
          <a:p>
            <a:r>
              <a:rPr lang="en-US" dirty="0"/>
              <a:t>(deep, {‘learning’:1, ‘.’:1})</a:t>
            </a:r>
          </a:p>
          <a:p>
            <a:r>
              <a:rPr lang="en-US" dirty="0"/>
              <a:t>(learning, {‘.’:1})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00" y="2838707"/>
            <a:ext cx="179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enjoy flying. </a:t>
            </a:r>
          </a:p>
          <a:p>
            <a:r>
              <a:rPr lang="en-US" sz="2000" dirty="0"/>
              <a:t>I like NLP.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46325" y="4806183"/>
            <a:ext cx="231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 like deep</a:t>
            </a:r>
          </a:p>
          <a:p>
            <a:r>
              <a:rPr lang="en-US" sz="2000" dirty="0"/>
              <a:t> learning.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2998" y="5134832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47631" y="334597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7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616"/>
            <a:ext cx="10515600" cy="946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Order Inversion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Example: Computing Relative frequencies of word co-occurrence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999"/>
            <a:ext cx="10823713" cy="47324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Some words may occur more frequently than others (more common)</a:t>
            </a:r>
          </a:p>
          <a:p>
            <a:r>
              <a:rPr lang="en-US" dirty="0"/>
              <a:t>What proportion of the time does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appear in the context of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69" y="1748634"/>
            <a:ext cx="3859214" cy="929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2131" y="4467050"/>
            <a:ext cx="4081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dog, zebra ….</a:t>
            </a:r>
          </a:p>
          <a:p>
            <a:r>
              <a:rPr lang="en-US" dirty="0"/>
              <a:t>dog, cat ….</a:t>
            </a:r>
          </a:p>
          <a:p>
            <a:r>
              <a:rPr lang="en-US" dirty="0"/>
              <a:t>mouse, cat …</a:t>
            </a:r>
          </a:p>
          <a:p>
            <a:r>
              <a:rPr lang="en-US" dirty="0"/>
              <a:t>….dog, cat….</a:t>
            </a:r>
          </a:p>
          <a:p>
            <a:r>
              <a:rPr lang="en-US" dirty="0"/>
              <a:t>…mouse, cat.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941" y="4417481"/>
            <a:ext cx="605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e.g</a:t>
            </a:r>
            <a:r>
              <a:rPr lang="en-US" dirty="0"/>
              <a:t> flowers and chocolates are frequently bought together in Amazon.com. However, absolute frequency count may show that Amazon Fire TV sticks are also bought together with flowers.</a:t>
            </a:r>
          </a:p>
        </p:txBody>
      </p:sp>
    </p:spTree>
    <p:extLst>
      <p:ext uri="{BB962C8B-B14F-4D97-AF65-F5344CB8AC3E}">
        <p14:creationId xmlns:p14="http://schemas.microsoft.com/office/powerpoint/2010/main" val="30444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Order Inversion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Example: Computing Relative frequencies of word co-occurrence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825625"/>
            <a:ext cx="11364686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Relative frequency computation is straightforward in Stripes approach.</a:t>
            </a:r>
          </a:p>
          <a:p>
            <a:r>
              <a:rPr lang="en-US" dirty="0"/>
              <a:t>In Pairs approach, marginal may not be computable by the reduce task, if we have more than one reduce tasks. </a:t>
            </a:r>
          </a:p>
          <a:p>
            <a:r>
              <a:rPr lang="en-US" dirty="0"/>
              <a:t>Possible Solution:</a:t>
            </a:r>
          </a:p>
          <a:p>
            <a:pPr lvl="1"/>
            <a:r>
              <a:rPr lang="en-US" dirty="0"/>
              <a:t>By controlling how keys are sorted and how the key space is partitioned, we can present data to the reducer in the order necessary to perform the proper computations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13" y="1515610"/>
            <a:ext cx="3859214" cy="929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6731" y="1521589"/>
            <a:ext cx="273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Joint Event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----------------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Marginal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689" y="5807631"/>
            <a:ext cx="995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works ! But, it requires the reducer to maintain an associative array for all the neighbors of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82200" y="5380672"/>
            <a:ext cx="2237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dog, zebra ….</a:t>
            </a:r>
          </a:p>
          <a:p>
            <a:r>
              <a:rPr lang="en-US" dirty="0"/>
              <a:t>dog, cat ….</a:t>
            </a:r>
          </a:p>
          <a:p>
            <a:r>
              <a:rPr lang="en-US" dirty="0"/>
              <a:t>dog, cat</a:t>
            </a:r>
          </a:p>
          <a:p>
            <a:r>
              <a:rPr lang="en-US" dirty="0"/>
              <a:t>mouse, cat …</a:t>
            </a:r>
          </a:p>
          <a:p>
            <a:r>
              <a:rPr lang="en-US" dirty="0"/>
              <a:t>mouse, cat.</a:t>
            </a:r>
          </a:p>
        </p:txBody>
      </p:sp>
    </p:spTree>
    <p:extLst>
      <p:ext uri="{BB962C8B-B14F-4D97-AF65-F5344CB8AC3E}">
        <p14:creationId xmlns:p14="http://schemas.microsoft.com/office/powerpoint/2010/main" val="38489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06"/>
            <a:ext cx="10515600" cy="106611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Order Inversion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92616"/>
            <a:ext cx="10995991" cy="5084347"/>
          </a:xfrm>
        </p:spPr>
        <p:txBody>
          <a:bodyPr>
            <a:normAutofit/>
          </a:bodyPr>
          <a:lstStyle/>
          <a:p>
            <a:r>
              <a:rPr lang="en-US" sz="2000" dirty="0"/>
              <a:t>Modify mapper to emit a special key-value pair (w, *) for each co-occurring word pair in the mapper to capture its contribution to the marginal.</a:t>
            </a:r>
          </a:p>
          <a:p>
            <a:r>
              <a:rPr lang="en-US" sz="2000" dirty="0"/>
              <a:t>Make sure that key-value pairs representing the marginal contributions are processed by the reducer before any of the pairs representing the joint word co-occurrence counts.</a:t>
            </a:r>
          </a:p>
          <a:p>
            <a:pPr lvl="1"/>
            <a:r>
              <a:rPr lang="en-US" sz="2000" dirty="0"/>
              <a:t>Special symbol of the form (w, *) must be ordered before any other key-value pairs where the left word is w.</a:t>
            </a:r>
          </a:p>
          <a:p>
            <a:r>
              <a:rPr lang="en-US" sz="2000" dirty="0"/>
              <a:t>Ensure that all pairs with the same left word are shuffled to the same reducer. (Using Custom </a:t>
            </a:r>
            <a:r>
              <a:rPr lang="en-US" sz="2000" dirty="0" err="1"/>
              <a:t>partitioner</a:t>
            </a:r>
            <a:r>
              <a:rPr lang="en-US" sz="2000" dirty="0"/>
              <a:t>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81" y="4168776"/>
            <a:ext cx="7122788" cy="20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2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Value-to-Key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/>
          <a:lstStyle/>
          <a:p>
            <a:r>
              <a:rPr lang="en-US" dirty="0"/>
              <a:t>Secondary Sorting Example (sorting by value)</a:t>
            </a:r>
          </a:p>
          <a:p>
            <a:pPr lvl="1"/>
            <a:r>
              <a:rPr lang="en-US" dirty="0"/>
              <a:t>Sensor data collected over time for </a:t>
            </a:r>
            <a:r>
              <a:rPr lang="en-US" i="1" dirty="0"/>
              <a:t>m</a:t>
            </a:r>
            <a:r>
              <a:rPr lang="en-US" dirty="0"/>
              <a:t> sensors</a:t>
            </a:r>
          </a:p>
          <a:p>
            <a:pPr lvl="1"/>
            <a:r>
              <a:rPr lang="en-US" dirty="0"/>
              <a:t>How to reconstruct the activity at each individual sensor over time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75" y="3228456"/>
            <a:ext cx="1881809" cy="2341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433" y="3774399"/>
            <a:ext cx="1619250" cy="357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433" y="4767557"/>
            <a:ext cx="1733550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3826704"/>
            <a:ext cx="19812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38600" y="3034748"/>
            <a:ext cx="197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Intermediate 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8017" y="4264854"/>
            <a:ext cx="70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2887" y="5299369"/>
            <a:ext cx="922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Move part of the value into the intermediate key to form a composite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Sort intermediate key by sensor id first, and then by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Custom portioning based on sensor id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MapReduce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  <a:p>
            <a:r>
              <a:rPr lang="en-US" dirty="0"/>
              <a:t>Pairs and Stripes (Complex key-value pairs)</a:t>
            </a:r>
          </a:p>
          <a:p>
            <a:r>
              <a:rPr lang="en-US" dirty="0"/>
              <a:t>Order Inversion</a:t>
            </a:r>
          </a:p>
          <a:p>
            <a:r>
              <a:rPr lang="en-US" dirty="0"/>
              <a:t>Value to Key Conversion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9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Working with Composite keys and/or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In-built </a:t>
            </a:r>
            <a:r>
              <a:rPr lang="en-US" i="1" dirty="0" err="1"/>
              <a:t>keyfield</a:t>
            </a:r>
            <a:r>
              <a:rPr lang="en-US" dirty="0"/>
              <a:t> based partitioning and sorting</a:t>
            </a:r>
          </a:p>
          <a:p>
            <a:pPr lvl="1"/>
            <a:r>
              <a:rPr lang="en-US" dirty="0"/>
              <a:t>Keys are seen as combination of fields (</a:t>
            </a:r>
            <a:r>
              <a:rPr lang="en-US" dirty="0" err="1"/>
              <a:t>e.g</a:t>
            </a:r>
            <a:r>
              <a:rPr lang="en-US" dirty="0"/>
              <a:t> 10.242.144.20)</a:t>
            </a:r>
          </a:p>
          <a:p>
            <a:pPr lvl="1"/>
            <a:r>
              <a:rPr lang="en-US" dirty="0"/>
              <a:t>Fields are recognized based on key field separator</a:t>
            </a:r>
          </a:p>
          <a:p>
            <a:pPr lvl="1"/>
            <a:r>
              <a:rPr lang="en-US" dirty="0" err="1"/>
              <a:t>KeyFieldBasedPartitioner</a:t>
            </a:r>
            <a:endParaRPr lang="en-US" dirty="0"/>
          </a:p>
          <a:p>
            <a:pPr lvl="1"/>
            <a:r>
              <a:rPr lang="en-US" dirty="0" err="1"/>
              <a:t>KeyFiledBasedComparator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Through customization</a:t>
            </a:r>
          </a:p>
          <a:p>
            <a:pPr lvl="1"/>
            <a:r>
              <a:rPr lang="en-US" dirty="0"/>
              <a:t>Custom Writable</a:t>
            </a:r>
          </a:p>
          <a:p>
            <a:pPr lvl="1"/>
            <a:r>
              <a:rPr lang="en-US" dirty="0"/>
              <a:t>Custom </a:t>
            </a:r>
            <a:r>
              <a:rPr lang="en-US" dirty="0" err="1"/>
              <a:t>Partitioner</a:t>
            </a:r>
            <a:endParaRPr lang="en-US" dirty="0"/>
          </a:p>
          <a:p>
            <a:pPr lvl="1"/>
            <a:r>
              <a:rPr lang="en-US" dirty="0"/>
              <a:t>Custom Comparator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Partitioning with Key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1643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map.output.key.field.separator = “.”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mapred.partitioner.class    =    org.apache.hadoop.mapred.lib.KeyFieldBasedPartitioner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mapred.text.key.partitioner.options   =   -k1,2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66" y="4016789"/>
            <a:ext cx="2457450" cy="154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575" y="4016789"/>
            <a:ext cx="6753225" cy="19621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220278" y="4837043"/>
            <a:ext cx="1046922" cy="33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Sorting with Key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470" y="1553576"/>
            <a:ext cx="10863470" cy="2130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map.output.key.field.separator = “.”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mapred.output.key.comparator.class</a:t>
            </a:r>
            <a:r>
              <a:rPr lang="en-US" sz="2000" dirty="0"/>
              <a:t>   =   </a:t>
            </a:r>
            <a:r>
              <a:rPr lang="en-US" sz="2000" dirty="0" err="1"/>
              <a:t>org.apache.hadoop.mapred.lib.KeyFieldBasedComparator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mapred.text.key.comparator.options</a:t>
            </a:r>
            <a:r>
              <a:rPr lang="en-US" sz="2000" dirty="0"/>
              <a:t>   =   -k2nr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66" y="4016789"/>
            <a:ext cx="2457450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092" y="4377289"/>
            <a:ext cx="1038225" cy="12858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85322" y="4872555"/>
            <a:ext cx="1444487" cy="322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225175"/>
            <a:ext cx="11741426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Customization-based Approach for Composite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690688"/>
            <a:ext cx="10757452" cy="4486275"/>
          </a:xfrm>
        </p:spPr>
        <p:txBody>
          <a:bodyPr>
            <a:normAutofit/>
          </a:bodyPr>
          <a:lstStyle/>
          <a:p>
            <a:r>
              <a:rPr lang="en-US" sz="2000" dirty="0"/>
              <a:t>Implement custom </a:t>
            </a:r>
            <a:r>
              <a:rPr lang="en-US" sz="2000" b="1" dirty="0"/>
              <a:t>writable</a:t>
            </a:r>
            <a:r>
              <a:rPr lang="en-US" sz="2000" dirty="0"/>
              <a:t>, which </a:t>
            </a:r>
          </a:p>
          <a:p>
            <a:pPr marL="0" indent="0">
              <a:buNone/>
            </a:pPr>
            <a:r>
              <a:rPr lang="en-US" sz="2000" dirty="0"/>
              <a:t>    can be used as composite key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Implement custom </a:t>
            </a:r>
            <a:r>
              <a:rPr lang="en-US" sz="2000" b="1" dirty="0"/>
              <a:t>comparator</a:t>
            </a:r>
          </a:p>
          <a:p>
            <a:pPr marL="0" indent="0">
              <a:buNone/>
            </a:pPr>
            <a:r>
              <a:rPr lang="en-US" sz="2000" dirty="0"/>
              <a:t>   to redefine sort ordering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Implement custom </a:t>
            </a:r>
            <a:r>
              <a:rPr lang="en-US" sz="2000" b="1" dirty="0"/>
              <a:t>partitioner</a:t>
            </a:r>
          </a:p>
          <a:p>
            <a:pPr marL="0" indent="0">
              <a:buNone/>
            </a:pPr>
            <a:r>
              <a:rPr lang="en-US" sz="2000" dirty="0"/>
              <a:t>   to have more control over </a:t>
            </a:r>
          </a:p>
          <a:p>
            <a:pPr marL="0" indent="0">
              <a:buNone/>
            </a:pPr>
            <a:r>
              <a:rPr lang="en-US" sz="2000" dirty="0"/>
              <a:t>   composite key partitioning.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99" y="1627861"/>
            <a:ext cx="5715000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3564007"/>
            <a:ext cx="763905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712" y="4989711"/>
            <a:ext cx="5419725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712" y="5365154"/>
            <a:ext cx="64293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More Complex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Relational Joins</a:t>
            </a:r>
          </a:p>
          <a:p>
            <a:pPr lvl="1"/>
            <a:r>
              <a:rPr lang="en-US" dirty="0"/>
              <a:t>Data warehousing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Graph Algorithms</a:t>
            </a:r>
          </a:p>
          <a:p>
            <a:pPr lvl="1"/>
            <a:r>
              <a:rPr lang="en-US" dirty="0"/>
              <a:t>Page-rank</a:t>
            </a:r>
          </a:p>
          <a:p>
            <a:pPr lvl="1"/>
            <a:r>
              <a:rPr lang="en-US" dirty="0"/>
              <a:t>Minimum spanning tree</a:t>
            </a:r>
          </a:p>
          <a:p>
            <a:pPr lvl="1"/>
            <a:r>
              <a:rPr lang="en-US" dirty="0"/>
              <a:t>Bipartite graph matching</a:t>
            </a:r>
          </a:p>
          <a:p>
            <a:pPr lvl="1"/>
            <a:r>
              <a:rPr lang="en-US" dirty="0"/>
              <a:t>Maximum flow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Expected Maximization</a:t>
            </a:r>
          </a:p>
          <a:p>
            <a:pPr lvl="1"/>
            <a:r>
              <a:rPr lang="en-US" dirty="0"/>
              <a:t>Hidden Markov 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8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Data-Intensive Text Processing with MapReduce</a:t>
            </a:r>
          </a:p>
          <a:p>
            <a:pPr marL="0" indent="0">
              <a:buNone/>
            </a:pPr>
            <a:r>
              <a:rPr lang="en-US" dirty="0"/>
              <a:t>Jimmy Lin and Chris Dyer</a:t>
            </a:r>
          </a:p>
          <a:p>
            <a:pPr marL="0" indent="0">
              <a:buNone/>
            </a:pPr>
            <a:r>
              <a:rPr lang="en-US" dirty="0"/>
              <a:t>University of Maryland, College Park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Hadoop</a:t>
            </a:r>
            <a:r>
              <a:rPr lang="en-US" b="1" dirty="0"/>
              <a:t>: The Definitive Guide</a:t>
            </a:r>
          </a:p>
          <a:p>
            <a:pPr marL="0" indent="0">
              <a:buNone/>
            </a:pPr>
            <a:r>
              <a:rPr lang="en-US" dirty="0"/>
              <a:t>Tom White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3340" y="3080140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5396" y="4891481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68074" y="3449472"/>
            <a:ext cx="12604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00016" y="3618749"/>
            <a:ext cx="1117072" cy="16803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82303" y="3187761"/>
            <a:ext cx="1032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9114364" y="3372427"/>
            <a:ext cx="3336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08320" y="331710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83203" y="5076147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0143" y="2387643"/>
            <a:ext cx="2176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((I, enjoy), 1)</a:t>
            </a:r>
          </a:p>
          <a:p>
            <a:r>
              <a:rPr lang="en-US" dirty="0"/>
              <a:t>(enjoy, flying), 1)</a:t>
            </a:r>
          </a:p>
          <a:p>
            <a:r>
              <a:rPr lang="en-US" dirty="0"/>
              <a:t>(flying, .),1)</a:t>
            </a:r>
          </a:p>
          <a:p>
            <a:r>
              <a:rPr lang="en-US" dirty="0"/>
              <a:t>((I, like), 1)</a:t>
            </a:r>
          </a:p>
          <a:p>
            <a:r>
              <a:rPr lang="en-US" dirty="0"/>
              <a:t>(like, NLP), 1)</a:t>
            </a:r>
          </a:p>
          <a:p>
            <a:r>
              <a:rPr lang="en-US" dirty="0"/>
              <a:t>((NLP, .), 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0279" y="4549897"/>
            <a:ext cx="2116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((I, like), 1)</a:t>
            </a:r>
          </a:p>
          <a:p>
            <a:r>
              <a:rPr lang="en-US" dirty="0"/>
              <a:t>(like, deep), 1)</a:t>
            </a:r>
          </a:p>
          <a:p>
            <a:r>
              <a:rPr lang="en-US" dirty="0"/>
              <a:t>(deep, learning),1)</a:t>
            </a:r>
          </a:p>
          <a:p>
            <a:r>
              <a:rPr lang="en-US" dirty="0"/>
              <a:t>((learning, .), 1)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4545" y="2910863"/>
            <a:ext cx="179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enjoy flying. </a:t>
            </a:r>
          </a:p>
          <a:p>
            <a:r>
              <a:rPr lang="en-US" sz="2000" dirty="0"/>
              <a:t>I like NLP.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14545" y="4796119"/>
            <a:ext cx="2319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 like deep</a:t>
            </a:r>
          </a:p>
          <a:p>
            <a:r>
              <a:rPr lang="en-US" sz="2000" dirty="0"/>
              <a:t> learning.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08320" y="5103742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32953" y="331488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82303" y="4965396"/>
            <a:ext cx="1032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114364" y="5150062"/>
            <a:ext cx="3336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00016" y="5299145"/>
            <a:ext cx="12604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00016" y="3449471"/>
            <a:ext cx="1239402" cy="15991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853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Aggregation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66"/>
            <a:ext cx="10515600" cy="4547455"/>
          </a:xfrm>
        </p:spPr>
        <p:txBody>
          <a:bodyPr/>
          <a:lstStyle/>
          <a:p>
            <a:r>
              <a:rPr lang="en-US" dirty="0"/>
              <a:t>Compute the mean of values associated with the same key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web log analysis (calculate average session time per user)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4" y="2464803"/>
            <a:ext cx="5052601" cy="341361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29429" y="2903830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72380" y="4873376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32557" y="3238659"/>
            <a:ext cx="899978" cy="6618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932557" y="4072306"/>
            <a:ext cx="880529" cy="999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86043" y="3700273"/>
            <a:ext cx="1057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9943238" y="3884939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21993" y="310247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46011" y="5072021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21705" y="2547229"/>
            <a:ext cx="135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User1, 5</a:t>
            </a:r>
          </a:p>
          <a:p>
            <a:r>
              <a:rPr lang="en-US" dirty="0"/>
              <a:t>User2, 10</a:t>
            </a:r>
          </a:p>
          <a:p>
            <a:r>
              <a:rPr lang="en-US" dirty="0"/>
              <a:t>User1, 3</a:t>
            </a:r>
          </a:p>
          <a:p>
            <a:r>
              <a:rPr lang="en-US" dirty="0"/>
              <a:t>User3, 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1655" y="4457877"/>
            <a:ext cx="135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User2, 4</a:t>
            </a:r>
          </a:p>
          <a:p>
            <a:r>
              <a:rPr lang="en-US" dirty="0"/>
              <a:t>User4, 10</a:t>
            </a:r>
          </a:p>
          <a:p>
            <a:r>
              <a:rPr lang="en-US" dirty="0"/>
              <a:t>User3, 1</a:t>
            </a:r>
          </a:p>
          <a:p>
            <a:r>
              <a:rPr lang="en-US" dirty="0"/>
              <a:t>User2,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400314" y="3256287"/>
            <a:ext cx="135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User1, 4</a:t>
            </a:r>
          </a:p>
          <a:p>
            <a:r>
              <a:rPr lang="en-US" dirty="0"/>
              <a:t>User2, 6.33</a:t>
            </a:r>
          </a:p>
          <a:p>
            <a:r>
              <a:rPr lang="en-US" dirty="0"/>
              <a:t>User3, 3</a:t>
            </a:r>
          </a:p>
          <a:p>
            <a:r>
              <a:rPr lang="en-US" dirty="0"/>
              <a:t>User4, 10</a:t>
            </a:r>
          </a:p>
        </p:txBody>
      </p:sp>
    </p:spTree>
    <p:extLst>
      <p:ext uri="{BB962C8B-B14F-4D97-AF65-F5344CB8AC3E}">
        <p14:creationId xmlns:p14="http://schemas.microsoft.com/office/powerpoint/2010/main" val="6669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9" grpId="0" animBg="1"/>
      <p:bldP spid="50" grpId="0"/>
      <p:bldP spid="51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853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Aggregation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66"/>
            <a:ext cx="10515600" cy="4547455"/>
          </a:xfrm>
        </p:spPr>
        <p:txBody>
          <a:bodyPr/>
          <a:lstStyle/>
          <a:p>
            <a:r>
              <a:rPr lang="en-US" dirty="0"/>
              <a:t>Compute the mean of values associated with the same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1817" y="6369228"/>
            <a:ext cx="2743200" cy="365125"/>
          </a:xfrm>
        </p:spPr>
        <p:txBody>
          <a:bodyPr/>
          <a:lstStyle/>
          <a:p>
            <a:fld id="{2D35D076-ABAC-4666-A3BF-A6446292C09D}" type="slidenum">
              <a:rPr lang="en-US" smtClean="0"/>
              <a:t>4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695" y="2903830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646" y="4873376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87823" y="3238659"/>
            <a:ext cx="899978" cy="6618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587823" y="4072306"/>
            <a:ext cx="880529" cy="999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41309" y="3700273"/>
            <a:ext cx="10571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4598504" y="3884939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77259" y="310247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1277" y="5072021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76971" y="2547229"/>
            <a:ext cx="135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User1, 5</a:t>
            </a:r>
          </a:p>
          <a:p>
            <a:r>
              <a:rPr lang="en-US" dirty="0"/>
              <a:t>User2, 10</a:t>
            </a:r>
          </a:p>
          <a:p>
            <a:r>
              <a:rPr lang="en-US" dirty="0"/>
              <a:t>User1, 3</a:t>
            </a:r>
          </a:p>
          <a:p>
            <a:r>
              <a:rPr lang="en-US" dirty="0"/>
              <a:t>User3, 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06921" y="4457877"/>
            <a:ext cx="135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User2, 4</a:t>
            </a:r>
          </a:p>
          <a:p>
            <a:r>
              <a:rPr lang="en-US" dirty="0"/>
              <a:t>User4, 10</a:t>
            </a:r>
          </a:p>
          <a:p>
            <a:r>
              <a:rPr lang="en-US" dirty="0"/>
              <a:t>User3, 1</a:t>
            </a:r>
          </a:p>
          <a:p>
            <a:r>
              <a:rPr lang="en-US" dirty="0"/>
              <a:t>User2,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55580" y="3256287"/>
            <a:ext cx="135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User1, 4</a:t>
            </a:r>
          </a:p>
          <a:p>
            <a:r>
              <a:rPr lang="en-US" dirty="0"/>
              <a:t>User2, 6.33</a:t>
            </a:r>
          </a:p>
          <a:p>
            <a:r>
              <a:rPr lang="en-US" dirty="0"/>
              <a:t>User3, 3</a:t>
            </a:r>
          </a:p>
          <a:p>
            <a:r>
              <a:rPr lang="en-US" dirty="0"/>
              <a:t>User4, 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42808" y="2148292"/>
            <a:ext cx="4818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many intermediate pairs as there were input key-value pairs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reduce too many network transfers and disk writes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9" grpId="0" animBg="1"/>
      <p:bldP spid="50" grpId="0"/>
      <p:bldP spid="51" grpId="0"/>
      <p:bldP spid="5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853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66"/>
            <a:ext cx="10515600" cy="4547455"/>
          </a:xfrm>
        </p:spPr>
        <p:txBody>
          <a:bodyPr/>
          <a:lstStyle/>
          <a:p>
            <a:r>
              <a:rPr lang="en-US" dirty="0"/>
              <a:t>Compute the mean of values associated with the same key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56" y="2510107"/>
            <a:ext cx="5052601" cy="3413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56685" y="4101664"/>
            <a:ext cx="7088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use Reduce function as the combiner ?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69" y="4765869"/>
            <a:ext cx="4962525" cy="323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7960" y="5329601"/>
            <a:ext cx="481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Reduce function can be used as combiner only if it is both commutative, and associative.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6038" y="1964393"/>
            <a:ext cx="4818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many intermediate pairs as there were input key-value pairs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reduce too many network transfers and disk writes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Local Aggregation : 1</a:t>
            </a:r>
            <a:r>
              <a:rPr lang="en-US" b="1" baseline="30000" dirty="0">
                <a:solidFill>
                  <a:schemeClr val="accent1"/>
                </a:solidFill>
              </a:rPr>
              <a:t>st</a:t>
            </a:r>
            <a:r>
              <a:rPr lang="en-US" b="1" dirty="0">
                <a:solidFill>
                  <a:schemeClr val="accent1"/>
                </a:solidFill>
              </a:rPr>
              <a:t> Attempt with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83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5043" y="2504661"/>
            <a:ext cx="5208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LOGICALLY CORRECT  BUT INCOMPATIBLE WITH MAPREDUCE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Combiner’s input key-value type must be the same    as the mapper’s output type 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Combiner’s output key-value type must be the same as the reducer’s input type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Combiners must have the same input and output key-value type </a:t>
            </a:r>
          </a:p>
          <a:p>
            <a:pPr marL="285750" indent="-285750" algn="just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2" y="1527175"/>
            <a:ext cx="4752975" cy="4829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5043" y="5297414"/>
            <a:ext cx="46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the restriction on input-output format ? </a:t>
            </a:r>
          </a:p>
        </p:txBody>
      </p:sp>
    </p:spTree>
    <p:extLst>
      <p:ext uri="{BB962C8B-B14F-4D97-AF65-F5344CB8AC3E}">
        <p14:creationId xmlns:p14="http://schemas.microsoft.com/office/powerpoint/2010/main" val="262779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Local Aggregation :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2252869"/>
            <a:ext cx="5433391" cy="2292627"/>
          </a:xfrm>
        </p:spPr>
        <p:txBody>
          <a:bodyPr/>
          <a:lstStyle/>
          <a:p>
            <a:r>
              <a:rPr lang="en-US" dirty="0"/>
              <a:t>Mapper EMITS</a:t>
            </a:r>
          </a:p>
          <a:p>
            <a:pPr lvl="1"/>
            <a:r>
              <a:rPr lang="en-US" dirty="0"/>
              <a:t>String as key</a:t>
            </a:r>
          </a:p>
          <a:p>
            <a:pPr lvl="1"/>
            <a:r>
              <a:rPr lang="en-US" dirty="0"/>
              <a:t>A pair consisting of the integer and one as value (integer represents sum, and one represents the count)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04" y="1504157"/>
            <a:ext cx="4848225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574" y="4691270"/>
            <a:ext cx="4068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Will it work if </a:t>
            </a: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2000" dirty="0">
                <a:solidFill>
                  <a:srgbClr val="FF0000"/>
                </a:solidFill>
              </a:rPr>
              <a:t> combiner was run ? </a:t>
            </a:r>
          </a:p>
        </p:txBody>
      </p:sp>
    </p:spTree>
    <p:extLst>
      <p:ext uri="{BB962C8B-B14F-4D97-AF65-F5344CB8AC3E}">
        <p14:creationId xmlns:p14="http://schemas.microsoft.com/office/powerpoint/2010/main" val="14603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853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Local Aggregation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66"/>
            <a:ext cx="10515600" cy="45474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9329" y="6421510"/>
            <a:ext cx="2743200" cy="365125"/>
          </a:xfrm>
        </p:spPr>
        <p:txBody>
          <a:bodyPr/>
          <a:lstStyle/>
          <a:p>
            <a:fld id="{2D35D076-ABAC-4666-A3BF-A6446292C09D}" type="slidenum">
              <a:rPr lang="en-US" smtClean="0"/>
              <a:t>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26509" y="2903830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69460" y="4873376"/>
            <a:ext cx="84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048651" y="3008893"/>
            <a:ext cx="434888" cy="640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3"/>
          </p:cNvCxnSpPr>
          <p:nvPr/>
        </p:nvCxnSpPr>
        <p:spPr>
          <a:xfrm flipV="1">
            <a:off x="9217415" y="4147422"/>
            <a:ext cx="325390" cy="7721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83538" y="3713290"/>
            <a:ext cx="10320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10515599" y="3897956"/>
            <a:ext cx="3336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819073" y="3102475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43091" y="5072021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70864" y="2534370"/>
            <a:ext cx="1392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User1, (5,1)</a:t>
            </a:r>
          </a:p>
          <a:p>
            <a:r>
              <a:rPr lang="en-US" dirty="0"/>
              <a:t>User2, (10,1)</a:t>
            </a:r>
          </a:p>
          <a:p>
            <a:r>
              <a:rPr lang="en-US" dirty="0"/>
              <a:t>User1, (3,1)</a:t>
            </a:r>
          </a:p>
          <a:p>
            <a:r>
              <a:rPr lang="en-US" dirty="0"/>
              <a:t>User3, (5,1)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78285" y="4441391"/>
            <a:ext cx="1398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User2, (4,1)</a:t>
            </a:r>
          </a:p>
          <a:p>
            <a:r>
              <a:rPr lang="en-US" dirty="0"/>
              <a:t>User4, (10,1)</a:t>
            </a:r>
          </a:p>
          <a:p>
            <a:r>
              <a:rPr lang="en-US" dirty="0"/>
              <a:t>User3, (1,1)</a:t>
            </a:r>
          </a:p>
          <a:p>
            <a:r>
              <a:rPr lang="en-US" dirty="0"/>
              <a:t>User2, (5,1)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" y="1475201"/>
            <a:ext cx="4848225" cy="47625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99048" y="2547228"/>
            <a:ext cx="150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User1, (8,2)</a:t>
            </a:r>
          </a:p>
          <a:p>
            <a:r>
              <a:rPr lang="en-US" dirty="0"/>
              <a:t>User2, (10,1)</a:t>
            </a:r>
          </a:p>
          <a:p>
            <a:r>
              <a:rPr lang="en-US" dirty="0"/>
              <a:t>User3, (5,1)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40560" y="3111230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83081" y="5072021"/>
            <a:ext cx="45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18534" y="4457877"/>
            <a:ext cx="1398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User2, (9,2)</a:t>
            </a:r>
          </a:p>
          <a:p>
            <a:r>
              <a:rPr lang="en-US" dirty="0"/>
              <a:t>User4, (10,1)</a:t>
            </a:r>
          </a:p>
          <a:p>
            <a:r>
              <a:rPr lang="en-US" dirty="0"/>
              <a:t>User3, (1,1)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13878" y="3280959"/>
            <a:ext cx="135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User1, 4</a:t>
            </a:r>
          </a:p>
          <a:p>
            <a:r>
              <a:rPr lang="en-US" dirty="0"/>
              <a:t>User2, 6.33</a:t>
            </a:r>
          </a:p>
          <a:p>
            <a:r>
              <a:rPr lang="en-US" dirty="0"/>
              <a:t>User3, 3</a:t>
            </a:r>
          </a:p>
          <a:p>
            <a:r>
              <a:rPr lang="en-US" dirty="0"/>
              <a:t>User4,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8534" y="1994698"/>
            <a:ext cx="13988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9391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3886200" cy="4586702"/>
          </a:xfrm>
        </p:spPr>
        <p:txBody>
          <a:bodyPr/>
          <a:lstStyle/>
          <a:p>
            <a:r>
              <a:rPr lang="en-US" dirty="0"/>
              <a:t>Building word co-occurrence matrix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finding correlated product purchase in retail (online) shop</a:t>
            </a:r>
          </a:p>
          <a:p>
            <a:pPr lvl="1"/>
            <a:r>
              <a:rPr lang="en-US" dirty="0"/>
              <a:t>Statistical natural language processing</a:t>
            </a:r>
          </a:p>
          <a:p>
            <a:pPr lvl="1"/>
            <a:r>
              <a:rPr lang="en-US" dirty="0"/>
              <a:t>Text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84" y="1870075"/>
            <a:ext cx="6983632" cy="3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2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2235</Words>
  <Application>Microsoft Office PowerPoint</Application>
  <PresentationFormat>Widescreen</PresentationFormat>
  <Paragraphs>537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Consolas</vt:lpstr>
      <vt:lpstr>Courier New</vt:lpstr>
      <vt:lpstr>Times New Roman</vt:lpstr>
      <vt:lpstr>Verdana</vt:lpstr>
      <vt:lpstr>Office Theme</vt:lpstr>
      <vt:lpstr>CS 4843 Cloud Computing MapReduce Algorithm Design</vt:lpstr>
      <vt:lpstr>MapReduce Algorithm Design</vt:lpstr>
      <vt:lpstr>Aggregation (cont’d)</vt:lpstr>
      <vt:lpstr>Aggregation (cont’d)</vt:lpstr>
      <vt:lpstr>Aggregation</vt:lpstr>
      <vt:lpstr>Local Aggregation : 1st Attempt with Combiner</vt:lpstr>
      <vt:lpstr>Local Aggregation : Combiner</vt:lpstr>
      <vt:lpstr>Local Aggregation (cont’d)</vt:lpstr>
      <vt:lpstr>PAIRS</vt:lpstr>
      <vt:lpstr>PAIRS</vt:lpstr>
      <vt:lpstr>STRIPES</vt:lpstr>
      <vt:lpstr>Pairs Vs Stripes</vt:lpstr>
      <vt:lpstr>Word co-occurrence with Pairs approach (assume neighborhood/context of up to 2 words)</vt:lpstr>
      <vt:lpstr>Word co-occurrence with Pairs approach (assume neighborhood/context of up to 3 words)</vt:lpstr>
      <vt:lpstr>Word co-occurrence with Stripes approach (assume neighborhood/context of up to 3 words)</vt:lpstr>
      <vt:lpstr>Order Inversion Example: Computing Relative frequencies of word co-occurrence </vt:lpstr>
      <vt:lpstr>Order Inversion Example: Computing Relative frequencies of word co-occurrence </vt:lpstr>
      <vt:lpstr>Order Inversion (cont’d)</vt:lpstr>
      <vt:lpstr>Value-to-Key Conversion</vt:lpstr>
      <vt:lpstr>Working with Composite keys and/or values</vt:lpstr>
      <vt:lpstr>Partitioning with Key Fields</vt:lpstr>
      <vt:lpstr>Sorting with Key Fields</vt:lpstr>
      <vt:lpstr>Customization-based Approach for Composite keys</vt:lpstr>
      <vt:lpstr>More Complex Algorithms</vt:lpstr>
      <vt:lpstr>Reference</vt:lpstr>
      <vt:lpstr>EXTRAS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MapReduce Design Patterns</dc:title>
  <dc:creator>Palden Lama</dc:creator>
  <cp:lastModifiedBy>guak</cp:lastModifiedBy>
  <cp:revision>248</cp:revision>
  <dcterms:created xsi:type="dcterms:W3CDTF">2014-10-27T16:11:37Z</dcterms:created>
  <dcterms:modified xsi:type="dcterms:W3CDTF">2018-09-25T01:26:08Z</dcterms:modified>
</cp:coreProperties>
</file>