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2.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7" r:id="rId2"/>
    <p:sldId id="338" r:id="rId3"/>
    <p:sldId id="263" r:id="rId4"/>
    <p:sldId id="259" r:id="rId5"/>
    <p:sldId id="264" r:id="rId6"/>
    <p:sldId id="308" r:id="rId7"/>
    <p:sldId id="316" r:id="rId8"/>
    <p:sldId id="339" r:id="rId9"/>
    <p:sldId id="299" r:id="rId10"/>
    <p:sldId id="265" r:id="rId11"/>
    <p:sldId id="298" r:id="rId12"/>
    <p:sldId id="313" r:id="rId13"/>
    <p:sldId id="314" r:id="rId14"/>
    <p:sldId id="315" r:id="rId15"/>
    <p:sldId id="301" r:id="rId16"/>
    <p:sldId id="310" r:id="rId17"/>
    <p:sldId id="311" r:id="rId18"/>
    <p:sldId id="312" r:id="rId19"/>
    <p:sldId id="302" r:id="rId20"/>
    <p:sldId id="317" r:id="rId21"/>
    <p:sldId id="303" r:id="rId22"/>
    <p:sldId id="323" r:id="rId23"/>
    <p:sldId id="318" r:id="rId24"/>
    <p:sldId id="324" r:id="rId25"/>
    <p:sldId id="319" r:id="rId26"/>
    <p:sldId id="322" r:id="rId27"/>
    <p:sldId id="326" r:id="rId28"/>
    <p:sldId id="327" r:id="rId29"/>
    <p:sldId id="328" r:id="rId30"/>
    <p:sldId id="340" r:id="rId31"/>
    <p:sldId id="341" r:id="rId32"/>
    <p:sldId id="342" r:id="rId33"/>
    <p:sldId id="343" r:id="rId34"/>
    <p:sldId id="334" r:id="rId35"/>
    <p:sldId id="335" r:id="rId36"/>
    <p:sldId id="336" r:id="rId37"/>
    <p:sldId id="337" r:id="rId38"/>
    <p:sldId id="344" r:id="rId39"/>
    <p:sldId id="345" r:id="rId40"/>
    <p:sldId id="346" r:id="rId41"/>
    <p:sldId id="347" r:id="rId42"/>
    <p:sldId id="353" r:id="rId43"/>
    <p:sldId id="352" r:id="rId44"/>
    <p:sldId id="348" r:id="rId45"/>
    <p:sldId id="349" r:id="rId46"/>
    <p:sldId id="350" r:id="rId47"/>
    <p:sldId id="351" r:id="rId48"/>
    <p:sldId id="355" r:id="rId49"/>
    <p:sldId id="35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2" autoAdjust="0"/>
    <p:restoredTop sz="80790" autoAdjust="0"/>
  </p:normalViewPr>
  <p:slideViewPr>
    <p:cSldViewPr snapToGrid="0">
      <p:cViewPr varScale="1">
        <p:scale>
          <a:sx n="97" d="100"/>
          <a:sy n="97" d="100"/>
        </p:scale>
        <p:origin x="82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B23B1F-553B-49F7-8523-7FCBB212E1E5}" type="datetimeFigureOut">
              <a:rPr lang="en-US" smtClean="0"/>
              <a:t>9/24/2018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83264-7016-4582-99D6-95B914D728A2}" type="slidenum">
              <a:rPr lang="en-US" smtClean="0"/>
              <a:t>‹#›</a:t>
            </a:fld>
            <a:endParaRPr lang="en-US"/>
          </a:p>
        </p:txBody>
      </p:sp>
    </p:spTree>
    <p:extLst>
      <p:ext uri="{BB962C8B-B14F-4D97-AF65-F5344CB8AC3E}">
        <p14:creationId xmlns:p14="http://schemas.microsoft.com/office/powerpoint/2010/main" val="2113412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0350" cy="37195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A64E9A-006E-4595-84A4-B133CBD63029}" type="slidenum">
              <a:rPr lang="en-US" smtClean="0"/>
              <a:pPr/>
              <a:t>3</a:t>
            </a:fld>
            <a:endParaRPr lang="en-US"/>
          </a:p>
        </p:txBody>
      </p:sp>
    </p:spTree>
    <p:extLst>
      <p:ext uri="{BB962C8B-B14F-4D97-AF65-F5344CB8AC3E}">
        <p14:creationId xmlns:p14="http://schemas.microsoft.com/office/powerpoint/2010/main" val="1328167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16</a:t>
            </a:fld>
            <a:endParaRPr lang="en-US"/>
          </a:p>
        </p:txBody>
      </p:sp>
    </p:spTree>
    <p:extLst>
      <p:ext uri="{BB962C8B-B14F-4D97-AF65-F5344CB8AC3E}">
        <p14:creationId xmlns:p14="http://schemas.microsoft.com/office/powerpoint/2010/main" val="306226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Timeout -&gt; 10 min</a:t>
            </a:r>
            <a:r>
              <a:rPr lang="en-US" baseline="0" dirty="0"/>
              <a:t> – </a:t>
            </a:r>
            <a:r>
              <a:rPr lang="en-US" baseline="0" dirty="0" err="1"/>
              <a:t>mapred.task.timeout</a:t>
            </a:r>
            <a:endParaRPr lang="en-US" baseline="0" dirty="0"/>
          </a:p>
          <a:p>
            <a:r>
              <a:rPr lang="en-US" baseline="0" dirty="0"/>
              <a:t>If failures exceeds </a:t>
            </a:r>
            <a:r>
              <a:rPr lang="en-US" baseline="0" dirty="0" err="1"/>
              <a:t>max.attempts</a:t>
            </a:r>
            <a:r>
              <a:rPr lang="en-US" baseline="0" dirty="0"/>
              <a:t>, whole job is failed.</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17</a:t>
            </a:fld>
            <a:endParaRPr lang="en-US"/>
          </a:p>
        </p:txBody>
      </p:sp>
    </p:spTree>
    <p:extLst>
      <p:ext uri="{BB962C8B-B14F-4D97-AF65-F5344CB8AC3E}">
        <p14:creationId xmlns:p14="http://schemas.microsoft.com/office/powerpoint/2010/main" val="1348211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19</a:t>
            </a:fld>
            <a:endParaRPr lang="en-US"/>
          </a:p>
        </p:txBody>
      </p:sp>
    </p:spTree>
    <p:extLst>
      <p:ext uri="{BB962C8B-B14F-4D97-AF65-F5344CB8AC3E}">
        <p14:creationId xmlns:p14="http://schemas.microsoft.com/office/powerpoint/2010/main" val="1069031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for data-local tasks in a job.</a:t>
            </a:r>
          </a:p>
          <a:p>
            <a:r>
              <a:rPr lang="en-US" dirty="0"/>
              <a:t>If not found, skip the</a:t>
            </a:r>
            <a:r>
              <a:rPr lang="en-US" baseline="0" dirty="0"/>
              <a:t> job and fetch next one</a:t>
            </a:r>
          </a:p>
          <a:p>
            <a:r>
              <a:rPr lang="en-US" baseline="0" dirty="0"/>
              <a:t>If a job has been skipped for a certain time, allow rack-local tasks from that job to run. If not found, skip the job.</a:t>
            </a:r>
          </a:p>
          <a:p>
            <a:r>
              <a:rPr lang="en-US" baseline="0" dirty="0"/>
              <a:t>If a job has been skipped for a certain time at rack-level, allow non-local tasks from that job. </a:t>
            </a:r>
          </a:p>
          <a:p>
            <a:r>
              <a:rPr lang="en-US" baseline="0" dirty="0"/>
              <a:t>Prevents starvation</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20</a:t>
            </a:fld>
            <a:endParaRPr lang="en-US"/>
          </a:p>
        </p:txBody>
      </p:sp>
    </p:spTree>
    <p:extLst>
      <p:ext uri="{BB962C8B-B14F-4D97-AF65-F5344CB8AC3E}">
        <p14:creationId xmlns:p14="http://schemas.microsoft.com/office/powerpoint/2010/main" val="4196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21</a:t>
            </a:fld>
            <a:endParaRPr lang="en-US"/>
          </a:p>
        </p:txBody>
      </p:sp>
    </p:spTree>
    <p:extLst>
      <p:ext uri="{BB962C8B-B14F-4D97-AF65-F5344CB8AC3E}">
        <p14:creationId xmlns:p14="http://schemas.microsoft.com/office/powerpoint/2010/main" val="3811134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the</a:t>
            </a:r>
            <a:r>
              <a:rPr lang="en-US" baseline="0" dirty="0"/>
              <a:t> last wave of tasks is affected by it.</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23</a:t>
            </a:fld>
            <a:endParaRPr lang="en-US"/>
          </a:p>
        </p:txBody>
      </p:sp>
    </p:spTree>
    <p:extLst>
      <p:ext uri="{BB962C8B-B14F-4D97-AF65-F5344CB8AC3E}">
        <p14:creationId xmlns:p14="http://schemas.microsoft.com/office/powerpoint/2010/main" val="1199000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Benefit : file can be larger than any single disk</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target machines which hold each block are chosen randomly on a block-by-block basis</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29</a:t>
            </a:fld>
            <a:endParaRPr lang="en-US"/>
          </a:p>
        </p:txBody>
      </p:sp>
    </p:spTree>
    <p:extLst>
      <p:ext uri="{BB962C8B-B14F-4D97-AF65-F5344CB8AC3E}">
        <p14:creationId xmlns:p14="http://schemas.microsoft.com/office/powerpoint/2010/main" val="1071193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Disk block = minimum amount of data that</a:t>
            </a:r>
            <a:r>
              <a:rPr lang="en-US" baseline="0" dirty="0"/>
              <a:t> can be read or written</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30</a:t>
            </a:fld>
            <a:endParaRPr lang="en-US"/>
          </a:p>
        </p:txBody>
      </p:sp>
    </p:spTree>
    <p:extLst>
      <p:ext uri="{BB962C8B-B14F-4D97-AF65-F5344CB8AC3E}">
        <p14:creationId xmlns:p14="http://schemas.microsoft.com/office/powerpoint/2010/main" val="4238268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Inode : data structure representing a filesystem object – stores attributes</a:t>
            </a:r>
            <a:r>
              <a:rPr lang="en-US" baseline="0" dirty="0"/>
              <a:t> and disk block locations of the object</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31</a:t>
            </a:fld>
            <a:endParaRPr lang="en-US"/>
          </a:p>
        </p:txBody>
      </p:sp>
    </p:spTree>
    <p:extLst>
      <p:ext uri="{BB962C8B-B14F-4D97-AF65-F5344CB8AC3E}">
        <p14:creationId xmlns:p14="http://schemas.microsoft.com/office/powerpoint/2010/main" val="535051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Hdfs</a:t>
            </a:r>
            <a:r>
              <a:rPr lang="en-US" dirty="0"/>
              <a:t> interfaces  : command line interface,</a:t>
            </a:r>
            <a:r>
              <a:rPr lang="en-US" baseline="0" dirty="0"/>
              <a:t> or </a:t>
            </a:r>
            <a:r>
              <a:rPr lang="en-US" baseline="0" dirty="0" err="1"/>
              <a:t>FileSystem</a:t>
            </a:r>
            <a:r>
              <a:rPr lang="en-US" baseline="0" dirty="0"/>
              <a:t> APIs in Java program</a:t>
            </a:r>
          </a:p>
          <a:p>
            <a:endParaRPr lang="en-US" baseline="0" dirty="0"/>
          </a:p>
          <a:p>
            <a:r>
              <a:rPr lang="en-US" baseline="0" dirty="0" err="1"/>
              <a:t>MapReduce</a:t>
            </a:r>
            <a:r>
              <a:rPr lang="en-US" baseline="0" dirty="0"/>
              <a:t> task can be a client</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32</a:t>
            </a:fld>
            <a:endParaRPr lang="en-US"/>
          </a:p>
        </p:txBody>
      </p:sp>
    </p:spTree>
    <p:extLst>
      <p:ext uri="{BB962C8B-B14F-4D97-AF65-F5344CB8AC3E}">
        <p14:creationId xmlns:p14="http://schemas.microsoft.com/office/powerpoint/2010/main" val="1074604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Velocity - &gt; proliferation of mobile devices, sensor networks,</a:t>
            </a:r>
            <a:r>
              <a:rPr lang="en-US" baseline="0" dirty="0"/>
              <a:t> and new sources of data such as social media</a:t>
            </a:r>
          </a:p>
          <a:p>
            <a:r>
              <a:rPr lang="en-US" baseline="0" dirty="0"/>
              <a:t>Streaming -&gt; large hadron collider at CERN </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4</a:t>
            </a:fld>
            <a:endParaRPr lang="en-US"/>
          </a:p>
        </p:txBody>
      </p:sp>
    </p:spTree>
    <p:extLst>
      <p:ext uri="{BB962C8B-B14F-4D97-AF65-F5344CB8AC3E}">
        <p14:creationId xmlns:p14="http://schemas.microsoft.com/office/powerpoint/2010/main" val="3296950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of data nodes forms a pipeline</a:t>
            </a:r>
            <a:r>
              <a:rPr lang="en-US" baseline="0" dirty="0"/>
              <a:t> for replicated data storage</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33</a:t>
            </a:fld>
            <a:endParaRPr lang="en-US"/>
          </a:p>
        </p:txBody>
      </p:sp>
    </p:spTree>
    <p:extLst>
      <p:ext uri="{BB962C8B-B14F-4D97-AF65-F5344CB8AC3E}">
        <p14:creationId xmlns:p14="http://schemas.microsoft.com/office/powerpoint/2010/main" val="255403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36</a:t>
            </a:fld>
            <a:endParaRPr lang="en-US"/>
          </a:p>
        </p:txBody>
      </p:sp>
    </p:spTree>
    <p:extLst>
      <p:ext uri="{BB962C8B-B14F-4D97-AF65-F5344CB8AC3E}">
        <p14:creationId xmlns:p14="http://schemas.microsoft.com/office/powerpoint/2010/main" val="3056426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Dist</a:t>
            </a:r>
            <a:r>
              <a:rPr lang="en-US" dirty="0"/>
              <a:t> measured in hops. </a:t>
            </a:r>
          </a:p>
        </p:txBody>
      </p:sp>
      <p:sp>
        <p:nvSpPr>
          <p:cNvPr id="4" name="Slide Number Placeholder 3"/>
          <p:cNvSpPr>
            <a:spLocks noGrp="1"/>
          </p:cNvSpPr>
          <p:nvPr>
            <p:ph type="sldNum" sz="quarter" idx="10"/>
          </p:nvPr>
        </p:nvSpPr>
        <p:spPr/>
        <p:txBody>
          <a:bodyPr/>
          <a:lstStyle/>
          <a:p>
            <a:fld id="{85883264-7016-4582-99D6-95B914D728A2}" type="slidenum">
              <a:rPr lang="en-US" smtClean="0"/>
              <a:t>37</a:t>
            </a:fld>
            <a:endParaRPr lang="en-US"/>
          </a:p>
        </p:txBody>
      </p:sp>
    </p:spTree>
    <p:extLst>
      <p:ext uri="{BB962C8B-B14F-4D97-AF65-F5344CB8AC3E}">
        <p14:creationId xmlns:p14="http://schemas.microsoft.com/office/powerpoint/2010/main" val="4252858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with data node failure. File.txt has 2 </a:t>
            </a:r>
            <a:r>
              <a:rPr lang="en-US" dirty="0" err="1"/>
              <a:t>blks</a:t>
            </a:r>
            <a:r>
              <a:rPr lang="en-US" dirty="0"/>
              <a:t>, each is 64mb. Name node knows where the </a:t>
            </a:r>
            <a:r>
              <a:rPr lang="en-US" dirty="0" err="1"/>
              <a:t>blks</a:t>
            </a:r>
            <a:r>
              <a:rPr lang="en-US" dirty="0"/>
              <a:t> are stored. Replication factor is 3 so 3 copies of each blk. Each </a:t>
            </a:r>
            <a:r>
              <a:rPr lang="en-US" dirty="0" err="1"/>
              <a:t>datanode</a:t>
            </a:r>
            <a:r>
              <a:rPr lang="en-US" dirty="0"/>
              <a:t> has alive </a:t>
            </a:r>
            <a:r>
              <a:rPr lang="en-US" dirty="0" err="1"/>
              <a:t>func</a:t>
            </a:r>
            <a:r>
              <a:rPr lang="en-US" dirty="0"/>
              <a:t> that sends notice </a:t>
            </a:r>
            <a:r>
              <a:rPr lang="en-US" dirty="0" err="1"/>
              <a:t>ot</a:t>
            </a:r>
            <a:r>
              <a:rPr lang="en-US" dirty="0"/>
              <a:t> name node to tell it its alive. If no signal from data node then there is a timeout in Name node. So now there are only 2 copies of </a:t>
            </a:r>
            <a:r>
              <a:rPr lang="en-US" dirty="0" err="1"/>
              <a:t>a,c</a:t>
            </a:r>
            <a:r>
              <a:rPr lang="en-US" dirty="0"/>
              <a:t> </a:t>
            </a:r>
            <a:r>
              <a:rPr lang="en-US" dirty="0" err="1"/>
              <a:t>cuz</a:t>
            </a:r>
            <a:r>
              <a:rPr lang="en-US" dirty="0"/>
              <a:t> data node 3 is dead. So where does name node make the 3</a:t>
            </a:r>
            <a:r>
              <a:rPr lang="en-US" baseline="30000" dirty="0"/>
              <a:t>rd</a:t>
            </a:r>
            <a:r>
              <a:rPr lang="en-US" dirty="0"/>
              <a:t> copy. Rack awareness script is consulted. Rack  has DN2 and its crap so it goes to another rack, rack 9. DN8 is used to store 3</a:t>
            </a:r>
            <a:r>
              <a:rPr lang="en-US" baseline="30000" dirty="0"/>
              <a:t>rd</a:t>
            </a:r>
            <a:r>
              <a:rPr lang="en-US" dirty="0"/>
              <a:t> copy of </a:t>
            </a:r>
            <a:r>
              <a:rPr lang="en-US" dirty="0" err="1"/>
              <a:t>a,c</a:t>
            </a:r>
            <a:r>
              <a:rPr lang="en-US" dirty="0"/>
              <a:t>.</a:t>
            </a:r>
          </a:p>
        </p:txBody>
      </p:sp>
      <p:sp>
        <p:nvSpPr>
          <p:cNvPr id="4" name="Slide Number Placeholder 3"/>
          <p:cNvSpPr>
            <a:spLocks noGrp="1"/>
          </p:cNvSpPr>
          <p:nvPr>
            <p:ph type="sldNum" sz="quarter" idx="10"/>
          </p:nvPr>
        </p:nvSpPr>
        <p:spPr/>
        <p:txBody>
          <a:bodyPr/>
          <a:lstStyle/>
          <a:p>
            <a:fld id="{85883264-7016-4582-99D6-95B914D728A2}" type="slidenum">
              <a:rPr lang="en-US" smtClean="0"/>
              <a:t>39</a:t>
            </a:fld>
            <a:endParaRPr lang="en-US"/>
          </a:p>
        </p:txBody>
      </p:sp>
    </p:spTree>
    <p:extLst>
      <p:ext uri="{BB962C8B-B14F-4D97-AF65-F5344CB8AC3E}">
        <p14:creationId xmlns:p14="http://schemas.microsoft.com/office/powerpoint/2010/main" val="3505084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file size / size of node = 3*1024GB/128GB = 24 data nodes needed. </a:t>
            </a:r>
          </a:p>
        </p:txBody>
      </p:sp>
      <p:sp>
        <p:nvSpPr>
          <p:cNvPr id="4" name="Slide Number Placeholder 3"/>
          <p:cNvSpPr>
            <a:spLocks noGrp="1"/>
          </p:cNvSpPr>
          <p:nvPr>
            <p:ph type="sldNum" sz="quarter" idx="10"/>
          </p:nvPr>
        </p:nvSpPr>
        <p:spPr/>
        <p:txBody>
          <a:bodyPr/>
          <a:lstStyle/>
          <a:p>
            <a:fld id="{85883264-7016-4582-99D6-95B914D728A2}" type="slidenum">
              <a:rPr lang="en-US" smtClean="0"/>
              <a:t>40</a:t>
            </a:fld>
            <a:endParaRPr lang="en-US"/>
          </a:p>
        </p:txBody>
      </p:sp>
    </p:spTree>
    <p:extLst>
      <p:ext uri="{BB962C8B-B14F-4D97-AF65-F5344CB8AC3E}">
        <p14:creationId xmlns:p14="http://schemas.microsoft.com/office/powerpoint/2010/main" val="767424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lite blue box is a node. Split is a piece of data we working on. Many splits can be worked on by one copy of </a:t>
            </a:r>
            <a:r>
              <a:rPr lang="en-US" dirty="0" err="1"/>
              <a:t>func</a:t>
            </a:r>
            <a:r>
              <a:rPr lang="en-US" dirty="0"/>
              <a:t>.  User defines reduce task number. </a:t>
            </a:r>
          </a:p>
        </p:txBody>
      </p:sp>
      <p:sp>
        <p:nvSpPr>
          <p:cNvPr id="4" name="Slide Number Placeholder 3"/>
          <p:cNvSpPr>
            <a:spLocks noGrp="1"/>
          </p:cNvSpPr>
          <p:nvPr>
            <p:ph type="sldNum" sz="quarter" idx="10"/>
          </p:nvPr>
        </p:nvSpPr>
        <p:spPr/>
        <p:txBody>
          <a:bodyPr/>
          <a:lstStyle/>
          <a:p>
            <a:fld id="{85883264-7016-4582-99D6-95B914D728A2}" type="slidenum">
              <a:rPr lang="en-US" smtClean="0"/>
              <a:t>41</a:t>
            </a:fld>
            <a:endParaRPr lang="en-US"/>
          </a:p>
        </p:txBody>
      </p:sp>
    </p:spTree>
    <p:extLst>
      <p:ext uri="{BB962C8B-B14F-4D97-AF65-F5344CB8AC3E}">
        <p14:creationId xmlns:p14="http://schemas.microsoft.com/office/powerpoint/2010/main" val="3469764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42</a:t>
            </a:fld>
            <a:endParaRPr lang="en-US"/>
          </a:p>
        </p:txBody>
      </p:sp>
    </p:spTree>
    <p:extLst>
      <p:ext uri="{BB962C8B-B14F-4D97-AF65-F5344CB8AC3E}">
        <p14:creationId xmlns:p14="http://schemas.microsoft.com/office/powerpoint/2010/main" val="2101985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43</a:t>
            </a:fld>
            <a:endParaRPr lang="en-US"/>
          </a:p>
        </p:txBody>
      </p:sp>
    </p:spTree>
    <p:extLst>
      <p:ext uri="{BB962C8B-B14F-4D97-AF65-F5344CB8AC3E}">
        <p14:creationId xmlns:p14="http://schemas.microsoft.com/office/powerpoint/2010/main" val="36739258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need the </a:t>
            </a:r>
            <a:r>
              <a:rPr lang="en-US" dirty="0" err="1"/>
              <a:t>sh</a:t>
            </a:r>
            <a:r>
              <a:rPr lang="en-US" dirty="0"/>
              <a:t>-bang for code to work</a:t>
            </a:r>
          </a:p>
        </p:txBody>
      </p:sp>
      <p:sp>
        <p:nvSpPr>
          <p:cNvPr id="4" name="Slide Number Placeholder 3"/>
          <p:cNvSpPr>
            <a:spLocks noGrp="1"/>
          </p:cNvSpPr>
          <p:nvPr>
            <p:ph type="sldNum" sz="quarter" idx="10"/>
          </p:nvPr>
        </p:nvSpPr>
        <p:spPr/>
        <p:txBody>
          <a:bodyPr/>
          <a:lstStyle/>
          <a:p>
            <a:fld id="{85883264-7016-4582-99D6-95B914D728A2}" type="slidenum">
              <a:rPr lang="en-US" smtClean="0"/>
              <a:t>46</a:t>
            </a:fld>
            <a:endParaRPr lang="en-US"/>
          </a:p>
        </p:txBody>
      </p:sp>
    </p:spTree>
    <p:extLst>
      <p:ext uri="{BB962C8B-B14F-4D97-AF65-F5344CB8AC3E}">
        <p14:creationId xmlns:p14="http://schemas.microsoft.com/office/powerpoint/2010/main" val="1037545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keys are kept in same partition.</a:t>
            </a:r>
          </a:p>
        </p:txBody>
      </p:sp>
      <p:sp>
        <p:nvSpPr>
          <p:cNvPr id="4" name="Slide Number Placeholder 3"/>
          <p:cNvSpPr>
            <a:spLocks noGrp="1"/>
          </p:cNvSpPr>
          <p:nvPr>
            <p:ph type="sldNum" sz="quarter" idx="10"/>
          </p:nvPr>
        </p:nvSpPr>
        <p:spPr/>
        <p:txBody>
          <a:bodyPr/>
          <a:lstStyle/>
          <a:p>
            <a:fld id="{85883264-7016-4582-99D6-95B914D728A2}" type="slidenum">
              <a:rPr lang="en-US" smtClean="0"/>
              <a:t>47</a:t>
            </a:fld>
            <a:endParaRPr lang="en-US"/>
          </a:p>
        </p:txBody>
      </p:sp>
    </p:spTree>
    <p:extLst>
      <p:ext uri="{BB962C8B-B14F-4D97-AF65-F5344CB8AC3E}">
        <p14:creationId xmlns:p14="http://schemas.microsoft.com/office/powerpoint/2010/main" val="3817027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0350" cy="37195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A64E9A-006E-4595-84A4-B133CBD63029}" type="slidenum">
              <a:rPr lang="en-US" smtClean="0"/>
              <a:pPr/>
              <a:t>5</a:t>
            </a:fld>
            <a:endParaRPr lang="en-US"/>
          </a:p>
        </p:txBody>
      </p:sp>
    </p:spTree>
    <p:extLst>
      <p:ext uri="{BB962C8B-B14F-4D97-AF65-F5344CB8AC3E}">
        <p14:creationId xmlns:p14="http://schemas.microsoft.com/office/powerpoint/2010/main" val="18836092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Redundant data such as bear 1 in first node causes too much data xfers and writes. So use a user created combiner to combine same key values and reduce xfers and writes. </a:t>
            </a:r>
          </a:p>
        </p:txBody>
      </p:sp>
      <p:sp>
        <p:nvSpPr>
          <p:cNvPr id="4" name="Slide Number Placeholder 3"/>
          <p:cNvSpPr>
            <a:spLocks noGrp="1"/>
          </p:cNvSpPr>
          <p:nvPr>
            <p:ph type="sldNum" sz="quarter" idx="10"/>
          </p:nvPr>
        </p:nvSpPr>
        <p:spPr/>
        <p:txBody>
          <a:bodyPr/>
          <a:lstStyle/>
          <a:p>
            <a:fld id="{85883264-7016-4582-99D6-95B914D728A2}" type="slidenum">
              <a:rPr lang="en-US" smtClean="0"/>
              <a:t>48</a:t>
            </a:fld>
            <a:endParaRPr lang="en-US"/>
          </a:p>
        </p:txBody>
      </p:sp>
    </p:spTree>
    <p:extLst>
      <p:ext uri="{BB962C8B-B14F-4D97-AF65-F5344CB8AC3E}">
        <p14:creationId xmlns:p14="http://schemas.microsoft.com/office/powerpoint/2010/main" val="2819106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6</a:t>
            </a:fld>
            <a:endParaRPr lang="en-US"/>
          </a:p>
        </p:txBody>
      </p:sp>
    </p:spTree>
    <p:extLst>
      <p:ext uri="{BB962C8B-B14F-4D97-AF65-F5344CB8AC3E}">
        <p14:creationId xmlns:p14="http://schemas.microsoft.com/office/powerpoint/2010/main" val="2534915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9</a:t>
            </a:fld>
            <a:endParaRPr lang="en-US"/>
          </a:p>
        </p:txBody>
      </p:sp>
    </p:spTree>
    <p:extLst>
      <p:ext uri="{BB962C8B-B14F-4D97-AF65-F5344CB8AC3E}">
        <p14:creationId xmlns:p14="http://schemas.microsoft.com/office/powerpoint/2010/main" val="928838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Jobclient’s</a:t>
            </a:r>
            <a:r>
              <a:rPr lang="en-US" dirty="0"/>
              <a:t> </a:t>
            </a:r>
            <a:r>
              <a:rPr lang="en-US" dirty="0" err="1"/>
              <a:t>submitJob</a:t>
            </a:r>
            <a:r>
              <a:rPr lang="en-US" dirty="0"/>
              <a:t>( )</a:t>
            </a:r>
          </a:p>
          <a:p>
            <a:r>
              <a:rPr lang="en-US" dirty="0"/>
              <a:t>  - get new job id(</a:t>
            </a:r>
            <a:r>
              <a:rPr lang="en-US" baseline="0" dirty="0"/>
              <a:t> ) from </a:t>
            </a:r>
            <a:r>
              <a:rPr lang="en-US" baseline="0" dirty="0" err="1"/>
              <a:t>jobtracker</a:t>
            </a:r>
            <a:endParaRPr lang="en-US" dirty="0"/>
          </a:p>
          <a:p>
            <a:r>
              <a:rPr lang="en-US" baseline="0" dirty="0"/>
              <a:t>  -</a:t>
            </a:r>
            <a:r>
              <a:rPr lang="en-US" dirty="0"/>
              <a:t> calls the </a:t>
            </a:r>
            <a:r>
              <a:rPr lang="en-US" dirty="0" err="1"/>
              <a:t>getsplits</a:t>
            </a:r>
            <a:r>
              <a:rPr lang="en-US" dirty="0"/>
              <a:t>()</a:t>
            </a:r>
            <a:r>
              <a:rPr lang="en-US" baseline="0" dirty="0"/>
              <a:t> method to </a:t>
            </a:r>
            <a:r>
              <a:rPr lang="en-US" dirty="0"/>
              <a:t>computes</a:t>
            </a:r>
            <a:r>
              <a:rPr lang="en-US" baseline="0" dirty="0"/>
              <a:t> the input splits based on job configuration - input path, and split size, </a:t>
            </a:r>
          </a:p>
          <a:p>
            <a:r>
              <a:rPr lang="en-US" baseline="0" dirty="0"/>
              <a:t>  - copies </a:t>
            </a:r>
            <a:r>
              <a:rPr lang="en-US" dirty="0"/>
              <a:t>JOB resources</a:t>
            </a:r>
            <a:r>
              <a:rPr lang="en-US" baseline="0" dirty="0"/>
              <a:t> to HDFS – JAR file (</a:t>
            </a:r>
            <a:r>
              <a:rPr lang="en-US" b="1" baseline="0" dirty="0"/>
              <a:t>high replication </a:t>
            </a:r>
            <a:r>
              <a:rPr lang="en-US" b="1" baseline="0" dirty="0" err="1"/>
              <a:t>mapred.submit.replication</a:t>
            </a:r>
            <a:r>
              <a:rPr lang="en-US" b="1" baseline="0" dirty="0"/>
              <a:t> =10</a:t>
            </a:r>
            <a:r>
              <a:rPr lang="en-US" baseline="0" dirty="0"/>
              <a:t>) , </a:t>
            </a:r>
            <a:r>
              <a:rPr lang="en-US" baseline="0" dirty="0" err="1"/>
              <a:t>config</a:t>
            </a:r>
            <a:r>
              <a:rPr lang="en-US" baseline="0" dirty="0"/>
              <a:t> file, computed input splits</a:t>
            </a:r>
          </a:p>
          <a:p>
            <a:r>
              <a:rPr lang="en-US" baseline="0" dirty="0"/>
              <a:t>  - calls </a:t>
            </a:r>
            <a:r>
              <a:rPr lang="en-US" baseline="0" dirty="0" err="1"/>
              <a:t>jobtracker’s</a:t>
            </a:r>
            <a:r>
              <a:rPr lang="en-US" baseline="0" dirty="0"/>
              <a:t> </a:t>
            </a:r>
            <a:r>
              <a:rPr lang="en-US" baseline="0" dirty="0" err="1"/>
              <a:t>submitjob</a:t>
            </a:r>
            <a:r>
              <a:rPr lang="en-US" baseline="0" dirty="0"/>
              <a:t>() method</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12</a:t>
            </a:fld>
            <a:endParaRPr lang="en-US"/>
          </a:p>
        </p:txBody>
      </p:sp>
    </p:spTree>
    <p:extLst>
      <p:ext uri="{BB962C8B-B14F-4D97-AF65-F5344CB8AC3E}">
        <p14:creationId xmlns:p14="http://schemas.microsoft.com/office/powerpoint/2010/main" val="1960787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Heartbeat every 5</a:t>
            </a:r>
            <a:r>
              <a:rPr lang="en-US" baseline="0" dirty="0"/>
              <a:t> seconds minimum.</a:t>
            </a:r>
          </a:p>
          <a:p>
            <a:r>
              <a:rPr lang="en-US" baseline="0" dirty="0"/>
              <a:t>For larger cluster, </a:t>
            </a:r>
            <a:r>
              <a:rPr lang="en-US" baseline="0" dirty="0" err="1"/>
              <a:t>heatbeat</a:t>
            </a:r>
            <a:r>
              <a:rPr lang="en-US" baseline="0" dirty="0"/>
              <a:t> is sent less frequently</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13</a:t>
            </a:fld>
            <a:endParaRPr lang="en-US"/>
          </a:p>
        </p:txBody>
      </p:sp>
    </p:spTree>
    <p:extLst>
      <p:ext uri="{BB962C8B-B14F-4D97-AF65-F5344CB8AC3E}">
        <p14:creationId xmlns:p14="http://schemas.microsoft.com/office/powerpoint/2010/main" val="1160491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Child</a:t>
            </a:r>
            <a:r>
              <a:rPr lang="en-US" baseline="0" dirty="0"/>
              <a:t> JVM : isolates failure of tasks from tasktracker</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14</a:t>
            </a:fld>
            <a:endParaRPr lang="en-US"/>
          </a:p>
        </p:txBody>
      </p:sp>
    </p:spTree>
    <p:extLst>
      <p:ext uri="{BB962C8B-B14F-4D97-AF65-F5344CB8AC3E}">
        <p14:creationId xmlns:p14="http://schemas.microsoft.com/office/powerpoint/2010/main" val="1539050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15</a:t>
            </a:fld>
            <a:endParaRPr lang="en-US"/>
          </a:p>
        </p:txBody>
      </p:sp>
    </p:spTree>
    <p:extLst>
      <p:ext uri="{BB962C8B-B14F-4D97-AF65-F5344CB8AC3E}">
        <p14:creationId xmlns:p14="http://schemas.microsoft.com/office/powerpoint/2010/main" val="403669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FEE4BB3-33ED-4759-9662-8A5237D13CD4}"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788110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EE4BB3-33ED-4759-9662-8A5237D13CD4}"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37341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EE4BB3-33ED-4759-9662-8A5237D13CD4}"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511514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EE4BB3-33ED-4759-9662-8A5237D13CD4}"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234152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EE4BB3-33ED-4759-9662-8A5237D13CD4}"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298711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EE4BB3-33ED-4759-9662-8A5237D13CD4}"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2317096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EE4BB3-33ED-4759-9662-8A5237D13CD4}" type="datetimeFigureOut">
              <a:rPr lang="en-US" smtClean="0"/>
              <a:t>9/24/2018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1138423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EE4BB3-33ED-4759-9662-8A5237D13CD4}" type="datetimeFigureOut">
              <a:rPr lang="en-US" smtClean="0"/>
              <a:t>9/24/2018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72966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EE4BB3-33ED-4759-9662-8A5237D13CD4}" type="datetimeFigureOut">
              <a:rPr lang="en-US" smtClean="0"/>
              <a:t>9/24/2018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155349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E4BB3-33ED-4759-9662-8A5237D13CD4}"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351511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E4BB3-33ED-4759-9662-8A5237D13CD4}"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1476689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EE4BB3-33ED-4759-9662-8A5237D13CD4}" type="datetimeFigureOut">
              <a:rPr lang="en-US" smtClean="0"/>
              <a:t>9/24/2018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F8F27-F919-40DC-A8BF-590866134028}" type="slidenum">
              <a:rPr lang="en-US" smtClean="0"/>
              <a:t>‹#›</a:t>
            </a:fld>
            <a:endParaRPr lang="en-US"/>
          </a:p>
        </p:txBody>
      </p:sp>
    </p:spTree>
    <p:extLst>
      <p:ext uri="{BB962C8B-B14F-4D97-AF65-F5344CB8AC3E}">
        <p14:creationId xmlns:p14="http://schemas.microsoft.com/office/powerpoint/2010/main" val="1900466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26578"/>
            <a:ext cx="9637986" cy="2387600"/>
          </a:xfrm>
        </p:spPr>
        <p:txBody>
          <a:bodyPr>
            <a:normAutofit/>
          </a:bodyPr>
          <a:lstStyle/>
          <a:p>
            <a:r>
              <a:rPr lang="en-US" b="1" dirty="0">
                <a:solidFill>
                  <a:srgbClr val="0070C0"/>
                </a:solidFill>
              </a:rPr>
              <a:t>CS 4843 Cloud Computing</a:t>
            </a:r>
            <a:br>
              <a:rPr lang="en-US" b="1" dirty="0">
                <a:solidFill>
                  <a:srgbClr val="0070C0"/>
                </a:solidFill>
              </a:rPr>
            </a:br>
            <a:r>
              <a:rPr lang="en-US" b="1" dirty="0">
                <a:solidFill>
                  <a:srgbClr val="0070C0"/>
                </a:solidFill>
              </a:rPr>
              <a:t>Hadoop and MapReduce</a:t>
            </a:r>
            <a:endParaRPr lang="en-US" b="1" dirty="0"/>
          </a:p>
        </p:txBody>
      </p:sp>
      <p:sp>
        <p:nvSpPr>
          <p:cNvPr id="3" name="Subtitle 2"/>
          <p:cNvSpPr>
            <a:spLocks noGrp="1"/>
          </p:cNvSpPr>
          <p:nvPr>
            <p:ph type="subTitle" idx="1"/>
          </p:nvPr>
        </p:nvSpPr>
        <p:spPr/>
        <p:txBody>
          <a:bodyPr/>
          <a:lstStyle/>
          <a:p>
            <a:r>
              <a:rPr lang="en-US" dirty="0"/>
              <a:t>			Palden Lama, </a:t>
            </a:r>
            <a:r>
              <a:rPr lang="en-US" dirty="0" err="1"/>
              <a:t>Ph.D</a:t>
            </a:r>
            <a:r>
              <a:rPr lang="en-US" dirty="0"/>
              <a:t>					   Department of Computer Science 		                    University of Texas at San Antonio</a:t>
            </a:r>
          </a:p>
        </p:txBody>
      </p:sp>
    </p:spTree>
    <p:extLst>
      <p:ext uri="{BB962C8B-B14F-4D97-AF65-F5344CB8AC3E}">
        <p14:creationId xmlns:p14="http://schemas.microsoft.com/office/powerpoint/2010/main" val="2832073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323" y="102476"/>
            <a:ext cx="11209283" cy="990600"/>
          </a:xfrm>
        </p:spPr>
        <p:txBody>
          <a:bodyPr>
            <a:noAutofit/>
          </a:bodyPr>
          <a:lstStyle/>
          <a:p>
            <a:r>
              <a:rPr lang="en-US" sz="4000" dirty="0">
                <a:solidFill>
                  <a:srgbClr val="C0504D"/>
                </a:solidFill>
              </a:rPr>
              <a:t>MapReduce [Google, OSDI 04] : Major Contributions </a:t>
            </a:r>
            <a:endParaRPr lang="en-US" sz="4000" dirty="0"/>
          </a:p>
        </p:txBody>
      </p:sp>
      <p:sp>
        <p:nvSpPr>
          <p:cNvPr id="3" name="Date Placeholder 2"/>
          <p:cNvSpPr>
            <a:spLocks noGrp="1"/>
          </p:cNvSpPr>
          <p:nvPr>
            <p:ph type="dt" sz="half" idx="10"/>
          </p:nvPr>
        </p:nvSpPr>
        <p:spPr/>
        <p:txBody>
          <a:bodyPr/>
          <a:lstStyle/>
          <a:p>
            <a:fld id="{2FA28DC3-8F28-44C6-9223-D364F5410A57}" type="datetime1">
              <a:rPr lang="en-US" smtClean="0"/>
              <a:pPr/>
              <a:t>9/24/2018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Content Placeholder 5"/>
          <p:cNvSpPr>
            <a:spLocks noGrp="1"/>
          </p:cNvSpPr>
          <p:nvPr>
            <p:ph sz="quarter" idx="1"/>
          </p:nvPr>
        </p:nvSpPr>
        <p:spPr>
          <a:xfrm>
            <a:off x="583324" y="1143000"/>
            <a:ext cx="9627476" cy="5013960"/>
          </a:xfrm>
        </p:spPr>
        <p:txBody>
          <a:bodyPr/>
          <a:lstStyle/>
          <a:p>
            <a:pPr>
              <a:buFont typeface="Wingdings" pitchFamily="2" charset="2"/>
              <a:buChar char="Ø"/>
            </a:pPr>
            <a:r>
              <a:rPr lang="en-US" sz="2400" dirty="0"/>
              <a:t>This programming model is easy to use, even for programmers without experience with parallel and distributed systems. </a:t>
            </a:r>
          </a:p>
          <a:p>
            <a:pPr lvl="1">
              <a:buFont typeface="Wingdings" pitchFamily="2" charset="2"/>
              <a:buChar char="Ø"/>
            </a:pPr>
            <a:r>
              <a:rPr lang="en-US" sz="1800" dirty="0"/>
              <a:t>hides the messy details of parallelization, fault tolerance, data distribution and load balancing</a:t>
            </a:r>
          </a:p>
          <a:p>
            <a:pPr marL="457200" lvl="1" indent="0">
              <a:buNone/>
            </a:pPr>
            <a:endParaRPr lang="en-US" sz="1800" dirty="0"/>
          </a:p>
          <a:p>
            <a:pPr>
              <a:buFont typeface="Wingdings" pitchFamily="2" charset="2"/>
              <a:buChar char="Ø"/>
            </a:pPr>
            <a:r>
              <a:rPr lang="en-US" sz="2400" dirty="0"/>
              <a:t>Good fit for problems that need to analyze the whole dataset (unstructured data) </a:t>
            </a:r>
          </a:p>
          <a:p>
            <a:pPr lvl="1">
              <a:buFont typeface="Wingdings" pitchFamily="2" charset="2"/>
              <a:buChar char="q"/>
            </a:pPr>
            <a:r>
              <a:rPr lang="en-US" sz="1800" dirty="0"/>
              <a:t>web indexing, data mining, log file analysis, data warehousing, </a:t>
            </a:r>
            <a:r>
              <a:rPr lang="en-US" sz="1800" dirty="0" err="1"/>
              <a:t>etc</a:t>
            </a:r>
            <a:endParaRPr lang="en-US" sz="1800" dirty="0"/>
          </a:p>
          <a:p>
            <a:pPr marL="457200" lvl="1" indent="0">
              <a:buNone/>
            </a:pPr>
            <a:endParaRPr lang="en-US" sz="1800" dirty="0"/>
          </a:p>
          <a:p>
            <a:pPr>
              <a:buFont typeface="Wingdings" panose="05000000000000000000" pitchFamily="2" charset="2"/>
              <a:buChar char="Ø"/>
            </a:pPr>
            <a:r>
              <a:rPr lang="en-US" sz="2400" dirty="0"/>
              <a:t>Originally Implemented on Google’s cluster using GFS (Google File System)</a:t>
            </a:r>
          </a:p>
          <a:p>
            <a:pPr lvl="1">
              <a:buFont typeface="Wingdings" panose="05000000000000000000" pitchFamily="2" charset="2"/>
              <a:buChar char="q"/>
            </a:pPr>
            <a:r>
              <a:rPr lang="en-US" sz="1800" dirty="0"/>
              <a:t>Google’s MapReduce library was implemented in C++.</a:t>
            </a:r>
          </a:p>
          <a:p>
            <a:pPr lvl="1">
              <a:buFont typeface="Wingdings" panose="05000000000000000000" pitchFamily="2" charset="2"/>
              <a:buChar char="q"/>
            </a:pPr>
            <a:r>
              <a:rPr lang="en-US" sz="1800" dirty="0"/>
              <a:t>a typical MapReduce computation processes many terabytes of data on thousands of commodity machines</a:t>
            </a:r>
          </a:p>
          <a:p>
            <a:pPr>
              <a:buNone/>
            </a:pPr>
            <a:endParaRPr lang="en-US" sz="3200" dirty="0"/>
          </a:p>
          <a:p>
            <a:pPr>
              <a:buNone/>
            </a:pPr>
            <a:endParaRPr lang="en-US" dirty="0"/>
          </a:p>
          <a:p>
            <a:pPr>
              <a:buNone/>
            </a:pPr>
            <a:endParaRPr lang="en-US" dirty="0"/>
          </a:p>
        </p:txBody>
      </p:sp>
    </p:spTree>
    <p:extLst>
      <p:ext uri="{BB962C8B-B14F-4D97-AF65-F5344CB8AC3E}">
        <p14:creationId xmlns:p14="http://schemas.microsoft.com/office/powerpoint/2010/main" val="29605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MapReduce [Google, OSDI 04]  cont’d</a:t>
            </a:r>
            <a:endParaRPr lang="en-US" sz="4800" dirty="0"/>
          </a:p>
        </p:txBody>
      </p:sp>
      <p:graphicFrame>
        <p:nvGraphicFramePr>
          <p:cNvPr id="7" name="Content Placeholder 6"/>
          <p:cNvGraphicFramePr>
            <a:graphicFrameLocks noGrp="1"/>
          </p:cNvGraphicFramePr>
          <p:nvPr>
            <p:ph sz="quarter" idx="1"/>
          </p:nvPr>
        </p:nvGraphicFramePr>
        <p:xfrm>
          <a:off x="2057400" y="3200400"/>
          <a:ext cx="838200" cy="111252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Split 0</a:t>
                      </a:r>
                    </a:p>
                  </a:txBody>
                  <a:tcPr>
                    <a:solidFill>
                      <a:srgbClr val="FFC000"/>
                    </a:solidFill>
                  </a:tcPr>
                </a:tc>
                <a:extLst>
                  <a:ext uri="{0D108BD9-81ED-4DB2-BD59-A6C34878D82A}">
                    <a16:rowId xmlns:a16="http://schemas.microsoft.com/office/drawing/2014/main" val="10000"/>
                  </a:ext>
                </a:extLst>
              </a:tr>
              <a:tr h="370840">
                <a:tc>
                  <a:txBody>
                    <a:bodyPr/>
                    <a:lstStyle/>
                    <a:p>
                      <a:r>
                        <a:rPr lang="en-US" dirty="0"/>
                        <a:t>Split 1</a:t>
                      </a:r>
                    </a:p>
                  </a:txBody>
                  <a:tcPr>
                    <a:solidFill>
                      <a:srgbClr val="FFC000"/>
                    </a:solidFill>
                  </a:tcPr>
                </a:tc>
                <a:extLst>
                  <a:ext uri="{0D108BD9-81ED-4DB2-BD59-A6C34878D82A}">
                    <a16:rowId xmlns:a16="http://schemas.microsoft.com/office/drawing/2014/main" val="10001"/>
                  </a:ext>
                </a:extLst>
              </a:tr>
              <a:tr h="370840">
                <a:tc>
                  <a:txBody>
                    <a:bodyPr/>
                    <a:lstStyle/>
                    <a:p>
                      <a:r>
                        <a:rPr lang="en-US" dirty="0"/>
                        <a:t>Split 2</a:t>
                      </a:r>
                    </a:p>
                  </a:txBody>
                  <a:tcPr>
                    <a:solidFill>
                      <a:srgbClr val="FFC000"/>
                    </a:solidFill>
                  </a:tcPr>
                </a:tc>
                <a:extLst>
                  <a:ext uri="{0D108BD9-81ED-4DB2-BD59-A6C34878D82A}">
                    <a16:rowId xmlns:a16="http://schemas.microsoft.com/office/drawing/2014/main" val="10002"/>
                  </a:ext>
                </a:extLst>
              </a:tr>
            </a:tbl>
          </a:graphicData>
        </a:graphic>
      </p:graphicFrame>
      <p:sp>
        <p:nvSpPr>
          <p:cNvPr id="8" name="Oval 7"/>
          <p:cNvSpPr/>
          <p:nvPr/>
        </p:nvSpPr>
        <p:spPr>
          <a:xfrm>
            <a:off x="3657600" y="27432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11" name="Oval 10"/>
          <p:cNvSpPr/>
          <p:nvPr/>
        </p:nvSpPr>
        <p:spPr>
          <a:xfrm>
            <a:off x="5410200" y="1676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Master</a:t>
            </a:r>
          </a:p>
        </p:txBody>
      </p:sp>
      <p:cxnSp>
        <p:nvCxnSpPr>
          <p:cNvPr id="13" name="Straight Arrow Connector 12"/>
          <p:cNvCxnSpPr/>
          <p:nvPr/>
        </p:nvCxnSpPr>
        <p:spPr>
          <a:xfrm flipH="1">
            <a:off x="4419600" y="2057400"/>
            <a:ext cx="1066800" cy="609600"/>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2885090" y="2743200"/>
            <a:ext cx="7171968" cy="2133600"/>
            <a:chOff x="1371600" y="2743200"/>
            <a:chExt cx="7161460" cy="2133600"/>
          </a:xfrm>
        </p:grpSpPr>
        <p:sp>
          <p:nvSpPr>
            <p:cNvPr id="9" name="Oval 8"/>
            <p:cNvSpPr/>
            <p:nvPr/>
          </p:nvSpPr>
          <p:spPr>
            <a:xfrm>
              <a:off x="2133600" y="3581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10" name="Oval 9"/>
            <p:cNvSpPr/>
            <p:nvPr/>
          </p:nvSpPr>
          <p:spPr>
            <a:xfrm>
              <a:off x="2133600" y="44196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cxnSp>
          <p:nvCxnSpPr>
            <p:cNvPr id="15" name="Straight Arrow Connector 14"/>
            <p:cNvCxnSpPr>
              <a:endCxn id="8" idx="2"/>
            </p:cNvCxnSpPr>
            <p:nvPr/>
          </p:nvCxnSpPr>
          <p:spPr>
            <a:xfrm flipV="1">
              <a:off x="1371600" y="2971800"/>
              <a:ext cx="762000" cy="4572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71600" y="3810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0" idx="2"/>
            </p:cNvCxnSpPr>
            <p:nvPr/>
          </p:nvCxnSpPr>
          <p:spPr>
            <a:xfrm>
              <a:off x="1371600" y="4191000"/>
              <a:ext cx="762000" cy="4572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p:cNvCxnSpPr>
            <p:nvPr/>
          </p:nvCxnSpPr>
          <p:spPr>
            <a:xfrm>
              <a:off x="3505200" y="29718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Content Placeholder 6"/>
            <p:cNvGraphicFramePr>
              <a:graphicFrameLocks/>
            </p:cNvGraphicFramePr>
            <p:nvPr/>
          </p:nvGraphicFramePr>
          <p:xfrm>
            <a:off x="4267200" y="27432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cxnSp>
          <p:nvCxnSpPr>
            <p:cNvPr id="33" name="Straight Arrow Connector 32"/>
            <p:cNvCxnSpPr/>
            <p:nvPr/>
          </p:nvCxnSpPr>
          <p:spPr>
            <a:xfrm>
              <a:off x="3505200" y="3810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05200" y="46482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5" name="Content Placeholder 6"/>
            <p:cNvGraphicFramePr>
              <a:graphicFrameLocks/>
            </p:cNvGraphicFramePr>
            <p:nvPr/>
          </p:nvGraphicFramePr>
          <p:xfrm>
            <a:off x="4267200" y="35814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aphicFrame>
          <p:nvGraphicFramePr>
            <p:cNvPr id="36" name="Content Placeholder 6"/>
            <p:cNvGraphicFramePr>
              <a:graphicFrameLocks/>
            </p:cNvGraphicFramePr>
            <p:nvPr/>
          </p:nvGraphicFramePr>
          <p:xfrm>
            <a:off x="4267200" y="44196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sp>
          <p:nvSpPr>
            <p:cNvPr id="37" name="Oval 36"/>
            <p:cNvSpPr/>
            <p:nvPr/>
          </p:nvSpPr>
          <p:spPr>
            <a:xfrm>
              <a:off x="5486400" y="31242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38" name="Oval 37"/>
            <p:cNvSpPr/>
            <p:nvPr/>
          </p:nvSpPr>
          <p:spPr>
            <a:xfrm>
              <a:off x="5486400" y="3962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cxnSp>
          <p:nvCxnSpPr>
            <p:cNvPr id="39" name="Straight Arrow Connector 38"/>
            <p:cNvCxnSpPr>
              <a:endCxn id="37" idx="2"/>
            </p:cNvCxnSpPr>
            <p:nvPr/>
          </p:nvCxnSpPr>
          <p:spPr>
            <a:xfrm>
              <a:off x="4800600" y="29718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800600" y="2971800"/>
              <a:ext cx="685800" cy="1066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800600" y="34290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8" idx="2"/>
            </p:cNvCxnSpPr>
            <p:nvPr/>
          </p:nvCxnSpPr>
          <p:spPr>
            <a:xfrm>
              <a:off x="4800600" y="38100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800600" y="3505200"/>
              <a:ext cx="762000" cy="1143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4800600" y="42672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858000" y="33528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858000" y="4191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8" name="Content Placeholder 6"/>
            <p:cNvGraphicFramePr>
              <a:graphicFrameLocks/>
            </p:cNvGraphicFramePr>
            <p:nvPr/>
          </p:nvGraphicFramePr>
          <p:xfrm>
            <a:off x="7620000" y="3048000"/>
            <a:ext cx="913060" cy="640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Output File</a:t>
                        </a:r>
                        <a:r>
                          <a:rPr lang="en-US" b="0" baseline="0" dirty="0">
                            <a:solidFill>
                              <a:schemeClr val="tx1">
                                <a:lumMod val="95000"/>
                                <a:lumOff val="5000"/>
                              </a:schemeClr>
                            </a:solidFill>
                          </a:rPr>
                          <a:t> 0</a:t>
                        </a:r>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aphicFrame>
          <p:nvGraphicFramePr>
            <p:cNvPr id="59" name="Content Placeholder 6"/>
            <p:cNvGraphicFramePr>
              <a:graphicFrameLocks/>
            </p:cNvGraphicFramePr>
            <p:nvPr/>
          </p:nvGraphicFramePr>
          <p:xfrm>
            <a:off x="7620000" y="3886200"/>
            <a:ext cx="913060" cy="640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Output File</a:t>
                        </a:r>
                        <a:r>
                          <a:rPr lang="en-US" b="0" baseline="0" dirty="0">
                            <a:solidFill>
                              <a:schemeClr val="tx1">
                                <a:lumMod val="95000"/>
                                <a:lumOff val="5000"/>
                              </a:schemeClr>
                            </a:solidFill>
                          </a:rPr>
                          <a:t> 1</a:t>
                        </a:r>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pSp>
      <p:cxnSp>
        <p:nvCxnSpPr>
          <p:cNvPr id="60" name="Straight Arrow Connector 59"/>
          <p:cNvCxnSpPr/>
          <p:nvPr/>
        </p:nvCxnSpPr>
        <p:spPr>
          <a:xfrm>
            <a:off x="6705600" y="2057400"/>
            <a:ext cx="838200" cy="990600"/>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352800" y="2057401"/>
            <a:ext cx="1600200" cy="461665"/>
          </a:xfrm>
          <a:prstGeom prst="rect">
            <a:avLst/>
          </a:prstGeom>
          <a:noFill/>
        </p:spPr>
        <p:txBody>
          <a:bodyPr wrap="square" rtlCol="0">
            <a:spAutoFit/>
          </a:bodyPr>
          <a:lstStyle/>
          <a:p>
            <a:r>
              <a:rPr lang="en-US" sz="2400" dirty="0"/>
              <a:t>assign map</a:t>
            </a:r>
          </a:p>
        </p:txBody>
      </p:sp>
      <p:sp>
        <p:nvSpPr>
          <p:cNvPr id="65" name="TextBox 64"/>
          <p:cNvSpPr txBox="1"/>
          <p:nvPr/>
        </p:nvSpPr>
        <p:spPr>
          <a:xfrm>
            <a:off x="7010400" y="2133601"/>
            <a:ext cx="1905000" cy="461665"/>
          </a:xfrm>
          <a:prstGeom prst="rect">
            <a:avLst/>
          </a:prstGeom>
          <a:noFill/>
        </p:spPr>
        <p:txBody>
          <a:bodyPr wrap="square" rtlCol="0">
            <a:spAutoFit/>
          </a:bodyPr>
          <a:lstStyle/>
          <a:p>
            <a:r>
              <a:rPr lang="en-US" sz="2400" dirty="0"/>
              <a:t>assign reduce</a:t>
            </a:r>
          </a:p>
        </p:txBody>
      </p:sp>
      <p:sp>
        <p:nvSpPr>
          <p:cNvPr id="66" name="TextBox 65"/>
          <p:cNvSpPr txBox="1"/>
          <p:nvPr/>
        </p:nvSpPr>
        <p:spPr>
          <a:xfrm>
            <a:off x="1676400" y="2667001"/>
            <a:ext cx="1600200" cy="461665"/>
          </a:xfrm>
          <a:prstGeom prst="rect">
            <a:avLst/>
          </a:prstGeom>
          <a:noFill/>
        </p:spPr>
        <p:txBody>
          <a:bodyPr wrap="square" rtlCol="0">
            <a:spAutoFit/>
          </a:bodyPr>
          <a:lstStyle/>
          <a:p>
            <a:r>
              <a:rPr lang="en-US" sz="2400" dirty="0"/>
              <a:t>Input Data</a:t>
            </a:r>
          </a:p>
        </p:txBody>
      </p:sp>
      <p:sp>
        <p:nvSpPr>
          <p:cNvPr id="67" name="Oval 66"/>
          <p:cNvSpPr/>
          <p:nvPr/>
        </p:nvSpPr>
        <p:spPr>
          <a:xfrm>
            <a:off x="1524000" y="1371600"/>
            <a:ext cx="2209800" cy="9906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User Program</a:t>
            </a:r>
          </a:p>
          <a:p>
            <a:pPr algn="ctr"/>
            <a:r>
              <a:rPr lang="en-US" b="1" dirty="0">
                <a:solidFill>
                  <a:schemeClr val="tx2"/>
                </a:solidFill>
              </a:rPr>
              <a:t>- Map, Reduce functions</a:t>
            </a:r>
          </a:p>
        </p:txBody>
      </p:sp>
      <p:sp>
        <p:nvSpPr>
          <p:cNvPr id="68" name="TextBox 67"/>
          <p:cNvSpPr txBox="1"/>
          <p:nvPr/>
        </p:nvSpPr>
        <p:spPr>
          <a:xfrm>
            <a:off x="4495800" y="5029200"/>
            <a:ext cx="3505200" cy="1077218"/>
          </a:xfrm>
          <a:prstGeom prst="rect">
            <a:avLst/>
          </a:prstGeom>
          <a:noFill/>
        </p:spPr>
        <p:txBody>
          <a:bodyPr wrap="square" rtlCol="0">
            <a:spAutoFit/>
          </a:bodyPr>
          <a:lstStyle/>
          <a:p>
            <a:pPr algn="ctr"/>
            <a:r>
              <a:rPr lang="en-US" sz="2000" dirty="0"/>
              <a:t>(intermediate result)</a:t>
            </a:r>
          </a:p>
          <a:p>
            <a:pPr algn="ctr"/>
            <a:r>
              <a:rPr lang="en-US" sz="2000" dirty="0"/>
              <a:t>local write, and partitioning</a:t>
            </a:r>
          </a:p>
          <a:p>
            <a:endParaRPr lang="en-US" sz="2400" dirty="0"/>
          </a:p>
        </p:txBody>
      </p:sp>
      <p:sp>
        <p:nvSpPr>
          <p:cNvPr id="3" name="TextBox 2"/>
          <p:cNvSpPr txBox="1"/>
          <p:nvPr/>
        </p:nvSpPr>
        <p:spPr>
          <a:xfrm>
            <a:off x="9101959" y="1463456"/>
            <a:ext cx="2861441" cy="646331"/>
          </a:xfrm>
          <a:prstGeom prst="rect">
            <a:avLst/>
          </a:prstGeom>
          <a:noFill/>
        </p:spPr>
        <p:txBody>
          <a:bodyPr wrap="square" rtlCol="0">
            <a:spAutoFit/>
          </a:bodyPr>
          <a:lstStyle/>
          <a:p>
            <a:r>
              <a:rPr lang="en-US" dirty="0"/>
              <a:t>Master : </a:t>
            </a:r>
            <a:r>
              <a:rPr lang="en-US" dirty="0" err="1"/>
              <a:t>JobTracker</a:t>
            </a:r>
            <a:endParaRPr lang="en-US" dirty="0"/>
          </a:p>
          <a:p>
            <a:r>
              <a:rPr lang="en-US" dirty="0"/>
              <a:t>Worker : </a:t>
            </a:r>
            <a:r>
              <a:rPr lang="en-US" dirty="0" err="1"/>
              <a:t>TaskTracker</a:t>
            </a:r>
            <a:endParaRPr lang="en-US" dirty="0"/>
          </a:p>
        </p:txBody>
      </p:sp>
    </p:spTree>
    <p:extLst>
      <p:ext uri="{BB962C8B-B14F-4D97-AF65-F5344CB8AC3E}">
        <p14:creationId xmlns:p14="http://schemas.microsoft.com/office/powerpoint/2010/main" val="4222591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4508"/>
            <a:ext cx="10515600" cy="1325563"/>
          </a:xfrm>
        </p:spPr>
        <p:txBody>
          <a:bodyPr>
            <a:normAutofit/>
          </a:bodyPr>
          <a:lstStyle/>
          <a:p>
            <a:r>
              <a:rPr lang="en-US" sz="4000" dirty="0">
                <a:solidFill>
                  <a:srgbClr val="C0504D"/>
                </a:solidFill>
              </a:rPr>
              <a:t>How Hadoop runs a MapReduce job</a:t>
            </a:r>
          </a:p>
        </p:txBody>
      </p:sp>
      <p:sp>
        <p:nvSpPr>
          <p:cNvPr id="3" name="Content Placeholder 2"/>
          <p:cNvSpPr>
            <a:spLocks noGrp="1"/>
          </p:cNvSpPr>
          <p:nvPr>
            <p:ph idx="1"/>
          </p:nvPr>
        </p:nvSpPr>
        <p:spPr>
          <a:xfrm>
            <a:off x="6434667" y="1042766"/>
            <a:ext cx="5621865" cy="5510699"/>
          </a:xfrm>
        </p:spPr>
        <p:txBody>
          <a:bodyPr>
            <a:normAutofit fontScale="77500" lnSpcReduction="20000"/>
          </a:bodyPr>
          <a:lstStyle/>
          <a:p>
            <a:pPr>
              <a:buFont typeface="Wingdings" panose="05000000000000000000" pitchFamily="2" charset="2"/>
              <a:buChar char="Ø"/>
            </a:pPr>
            <a:r>
              <a:rPr lang="en-US" dirty="0"/>
              <a:t>Job Client</a:t>
            </a:r>
          </a:p>
          <a:p>
            <a:pPr lvl="1">
              <a:buFont typeface="Wingdings" panose="05000000000000000000" pitchFamily="2" charset="2"/>
              <a:buChar char="q"/>
            </a:pPr>
            <a:r>
              <a:rPr lang="en-US" dirty="0"/>
              <a:t>Primary interface for user job to interact with the Hadoop cluster</a:t>
            </a:r>
          </a:p>
          <a:p>
            <a:pPr lvl="1">
              <a:buFont typeface="Wingdings" panose="05000000000000000000" pitchFamily="2" charset="2"/>
              <a:buChar char="q"/>
            </a:pPr>
            <a:r>
              <a:rPr lang="en-US" dirty="0"/>
              <a:t>Used for submitting job and tracking job progress</a:t>
            </a:r>
          </a:p>
          <a:p>
            <a:pPr>
              <a:buFont typeface="Wingdings" panose="05000000000000000000" pitchFamily="2" charset="2"/>
              <a:buChar char="Ø"/>
            </a:pPr>
            <a:endParaRPr lang="en-US" dirty="0"/>
          </a:p>
          <a:p>
            <a:pPr>
              <a:buFont typeface="Wingdings" panose="05000000000000000000" pitchFamily="2" charset="2"/>
              <a:buChar char="Ø"/>
            </a:pPr>
            <a:r>
              <a:rPr lang="en-US" dirty="0"/>
              <a:t>Job Submission</a:t>
            </a:r>
          </a:p>
          <a:p>
            <a:pPr lvl="1">
              <a:buFont typeface="Wingdings" panose="05000000000000000000" pitchFamily="2" charset="2"/>
              <a:buChar char="q"/>
            </a:pPr>
            <a:r>
              <a:rPr lang="en-US" dirty="0"/>
              <a:t> 2: Get new job id</a:t>
            </a:r>
          </a:p>
          <a:p>
            <a:pPr lvl="1">
              <a:buFont typeface="Wingdings" panose="05000000000000000000" pitchFamily="2" charset="2"/>
              <a:buChar char="q"/>
            </a:pPr>
            <a:r>
              <a:rPr lang="en-US" dirty="0"/>
              <a:t> 3: Copies job resources to HDFS</a:t>
            </a:r>
          </a:p>
          <a:p>
            <a:pPr lvl="1">
              <a:buFont typeface="Wingdings" panose="05000000000000000000" pitchFamily="2" charset="2"/>
              <a:buChar char="q"/>
            </a:pPr>
            <a:r>
              <a:rPr lang="en-US" dirty="0"/>
              <a:t> 4: Calls </a:t>
            </a:r>
            <a:r>
              <a:rPr lang="en-US" dirty="0" err="1"/>
              <a:t>jobsubmit</a:t>
            </a:r>
            <a:r>
              <a:rPr lang="en-US" dirty="0"/>
              <a:t>() on </a:t>
            </a:r>
            <a:r>
              <a:rPr lang="en-US" dirty="0" err="1"/>
              <a:t>jobtracker</a:t>
            </a:r>
            <a:endParaRPr lang="en-US" dirty="0"/>
          </a:p>
          <a:p>
            <a:pPr marL="457200" lvl="1" indent="0">
              <a:buNone/>
            </a:pPr>
            <a:endParaRPr lang="en-US" dirty="0"/>
          </a:p>
          <a:p>
            <a:pPr>
              <a:buFont typeface="Wingdings" panose="05000000000000000000" pitchFamily="2" charset="2"/>
              <a:buChar char="Ø"/>
            </a:pPr>
            <a:r>
              <a:rPr lang="en-US" dirty="0"/>
              <a:t>Job Initialization</a:t>
            </a:r>
          </a:p>
          <a:p>
            <a:pPr lvl="1">
              <a:buFont typeface="Wingdings" panose="05000000000000000000" pitchFamily="2" charset="2"/>
              <a:buChar char="q"/>
            </a:pPr>
            <a:r>
              <a:rPr lang="en-US" dirty="0"/>
              <a:t> Puts job in an internal queue</a:t>
            </a:r>
          </a:p>
          <a:p>
            <a:pPr lvl="1">
              <a:buFont typeface="Wingdings" panose="05000000000000000000" pitchFamily="2" charset="2"/>
              <a:buChar char="q"/>
            </a:pPr>
            <a:r>
              <a:rPr lang="en-US" dirty="0"/>
              <a:t>5: Job scheduler picks up job according to its scheduling algorithm</a:t>
            </a:r>
          </a:p>
          <a:p>
            <a:pPr lvl="1">
              <a:buFont typeface="Wingdings" panose="05000000000000000000" pitchFamily="2" charset="2"/>
              <a:buChar char="q"/>
            </a:pPr>
            <a:r>
              <a:rPr lang="en-US" dirty="0"/>
              <a:t>6: Job scheduler retrieves input splits for the selected job</a:t>
            </a:r>
          </a:p>
          <a:p>
            <a:pPr lvl="1">
              <a:buFont typeface="Wingdings" panose="05000000000000000000" pitchFamily="2" charset="2"/>
              <a:buChar char="q"/>
            </a:pPr>
            <a:r>
              <a:rPr lang="en-US" dirty="0"/>
              <a:t> Creates a list of map and reduce tasks (task are given IDs). Each map task is created for a particular input split.</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lvl="1"/>
            <a:endParaRPr lang="en-US" dirty="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0" y="1042766"/>
            <a:ext cx="6595534" cy="5510699"/>
          </a:xfrm>
          <a:prstGeom prst="rect">
            <a:avLst/>
          </a:prstGeom>
        </p:spPr>
      </p:pic>
    </p:spTree>
    <p:extLst>
      <p:ext uri="{BB962C8B-B14F-4D97-AF65-F5344CB8AC3E}">
        <p14:creationId xmlns:p14="http://schemas.microsoft.com/office/powerpoint/2010/main" val="226798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64627"/>
            <a:ext cx="10515600" cy="1107393"/>
          </a:xfrm>
        </p:spPr>
        <p:txBody>
          <a:bodyPr>
            <a:normAutofit/>
          </a:bodyPr>
          <a:lstStyle/>
          <a:p>
            <a:r>
              <a:rPr lang="en-US" sz="4000" dirty="0">
                <a:solidFill>
                  <a:srgbClr val="C0504D"/>
                </a:solidFill>
              </a:rPr>
              <a:t>How Hadoop runs a MapReduce job (cont’d)</a:t>
            </a:r>
          </a:p>
        </p:txBody>
      </p:sp>
      <p:sp>
        <p:nvSpPr>
          <p:cNvPr id="3" name="Content Placeholder 2"/>
          <p:cNvSpPr>
            <a:spLocks noGrp="1"/>
          </p:cNvSpPr>
          <p:nvPr>
            <p:ph idx="1"/>
          </p:nvPr>
        </p:nvSpPr>
        <p:spPr>
          <a:xfrm>
            <a:off x="6417733" y="897468"/>
            <a:ext cx="5571067" cy="5655998"/>
          </a:xfrm>
        </p:spPr>
        <p:txBody>
          <a:bodyPr>
            <a:normAutofit/>
          </a:bodyPr>
          <a:lstStyle/>
          <a:p>
            <a:pPr>
              <a:buFont typeface="Wingdings" panose="05000000000000000000" pitchFamily="2" charset="2"/>
              <a:buChar char="Ø"/>
            </a:pPr>
            <a:r>
              <a:rPr lang="en-US" sz="2400" dirty="0"/>
              <a:t>Task Assignment</a:t>
            </a:r>
          </a:p>
          <a:p>
            <a:pPr lvl="1">
              <a:buFont typeface="Wingdings" panose="05000000000000000000" pitchFamily="2" charset="2"/>
              <a:buChar char="q"/>
            </a:pPr>
            <a:r>
              <a:rPr lang="en-US" sz="2000" dirty="0"/>
              <a:t>7: Each tasktracker periodically calls heartbeat method (indicating whether it is ready to run task every 5 seconds)</a:t>
            </a:r>
          </a:p>
          <a:p>
            <a:pPr lvl="1">
              <a:buFont typeface="Wingdings" panose="05000000000000000000" pitchFamily="2" charset="2"/>
              <a:buChar char="q"/>
            </a:pPr>
            <a:r>
              <a:rPr lang="en-US" sz="2000" dirty="0"/>
              <a:t>Jobtracker assigns a map/reduce task to the </a:t>
            </a:r>
            <a:r>
              <a:rPr lang="en-US" sz="2000" dirty="0" err="1"/>
              <a:t>tasktracker</a:t>
            </a:r>
            <a:endParaRPr lang="en-US" sz="2000" dirty="0"/>
          </a:p>
          <a:p>
            <a:pPr lvl="1">
              <a:buFont typeface="Wingdings" panose="05000000000000000000" pitchFamily="2" charset="2"/>
              <a:buChar char="q"/>
            </a:pPr>
            <a:r>
              <a:rPr lang="en-US" sz="2000" dirty="0"/>
              <a:t>The default scheduler fills up the empty map slots before reduce slots</a:t>
            </a:r>
          </a:p>
          <a:p>
            <a:pPr marL="457200" lvl="1" indent="0">
              <a:buNone/>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p:txBody>
      </p:sp>
      <p:pic>
        <p:nvPicPr>
          <p:cNvPr id="4" name="Picture 3"/>
          <p:cNvPicPr>
            <a:picLocks noChangeAspect="1"/>
          </p:cNvPicPr>
          <p:nvPr/>
        </p:nvPicPr>
        <p:blipFill>
          <a:blip r:embed="rId3"/>
          <a:stretch>
            <a:fillRect/>
          </a:stretch>
        </p:blipFill>
        <p:spPr>
          <a:xfrm>
            <a:off x="0" y="1042766"/>
            <a:ext cx="6417733" cy="5510699"/>
          </a:xfrm>
          <a:prstGeom prst="rect">
            <a:avLst/>
          </a:prstGeom>
        </p:spPr>
      </p:pic>
      <p:sp>
        <p:nvSpPr>
          <p:cNvPr id="5" name="TextBox 4"/>
          <p:cNvSpPr txBox="1"/>
          <p:nvPr/>
        </p:nvSpPr>
        <p:spPr>
          <a:xfrm>
            <a:off x="6985000" y="3725467"/>
            <a:ext cx="3090333" cy="1292662"/>
          </a:xfrm>
          <a:prstGeom prst="rect">
            <a:avLst/>
          </a:prstGeom>
          <a:noFill/>
        </p:spPr>
        <p:txBody>
          <a:bodyPr wrap="square" rtlCol="0">
            <a:spAutoFit/>
          </a:bodyPr>
          <a:lstStyle/>
          <a:p>
            <a:r>
              <a:rPr lang="en-US" sz="2000" dirty="0">
                <a:solidFill>
                  <a:srgbClr val="FF0000"/>
                </a:solidFill>
              </a:rPr>
              <a:t>Tasktracker has a fixed number of map and reduce slots</a:t>
            </a:r>
          </a:p>
          <a:p>
            <a:endParaRPr lang="en-US" dirty="0"/>
          </a:p>
        </p:txBody>
      </p:sp>
    </p:spTree>
    <p:extLst>
      <p:ext uri="{BB962C8B-B14F-4D97-AF65-F5344CB8AC3E}">
        <p14:creationId xmlns:p14="http://schemas.microsoft.com/office/powerpoint/2010/main" val="3424787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64" y="60325"/>
            <a:ext cx="10811933" cy="1108075"/>
          </a:xfrm>
        </p:spPr>
        <p:txBody>
          <a:bodyPr>
            <a:normAutofit/>
          </a:bodyPr>
          <a:lstStyle/>
          <a:p>
            <a:r>
              <a:rPr lang="en-US" sz="4000" dirty="0">
                <a:solidFill>
                  <a:srgbClr val="C0504D"/>
                </a:solidFill>
              </a:rPr>
              <a:t>How Hadoop runs a MapReduce job (cont’d)</a:t>
            </a:r>
          </a:p>
        </p:txBody>
      </p:sp>
      <p:sp>
        <p:nvSpPr>
          <p:cNvPr id="3" name="Content Placeholder 2"/>
          <p:cNvSpPr>
            <a:spLocks noGrp="1"/>
          </p:cNvSpPr>
          <p:nvPr>
            <p:ph idx="1"/>
          </p:nvPr>
        </p:nvSpPr>
        <p:spPr>
          <a:xfrm>
            <a:off x="6417732" y="1168400"/>
            <a:ext cx="5266267" cy="5008563"/>
          </a:xfrm>
        </p:spPr>
        <p:txBody>
          <a:bodyPr/>
          <a:lstStyle/>
          <a:p>
            <a:pPr>
              <a:buFont typeface="Wingdings" panose="05000000000000000000" pitchFamily="2" charset="2"/>
              <a:buChar char="Ø"/>
            </a:pPr>
            <a:r>
              <a:rPr lang="en-US" dirty="0"/>
              <a:t>Task Execution</a:t>
            </a:r>
          </a:p>
          <a:p>
            <a:pPr lvl="1">
              <a:buFont typeface="Wingdings" panose="05000000000000000000" pitchFamily="2" charset="2"/>
              <a:buChar char="q"/>
            </a:pPr>
            <a:r>
              <a:rPr lang="en-US" dirty="0"/>
              <a:t> 8: </a:t>
            </a:r>
            <a:r>
              <a:rPr lang="en-US" dirty="0" err="1"/>
              <a:t>Tasktracker</a:t>
            </a:r>
            <a:r>
              <a:rPr lang="en-US" dirty="0"/>
              <a:t> retrieves job resources</a:t>
            </a:r>
          </a:p>
          <a:p>
            <a:pPr lvl="1">
              <a:buFont typeface="Wingdings" panose="05000000000000000000" pitchFamily="2" charset="2"/>
              <a:buChar char="q"/>
            </a:pPr>
            <a:r>
              <a:rPr lang="en-US" dirty="0"/>
              <a:t> 9: Launches a new JVM for running each task</a:t>
            </a:r>
          </a:p>
          <a:p>
            <a:pPr lvl="1">
              <a:buFont typeface="Wingdings" panose="05000000000000000000" pitchFamily="2" charset="2"/>
              <a:buChar char="q"/>
            </a:pPr>
            <a:r>
              <a:rPr lang="en-US" dirty="0"/>
              <a:t> Child process informs the parent about task progress every few seconds until completion.</a:t>
            </a:r>
          </a:p>
        </p:txBody>
      </p:sp>
      <p:pic>
        <p:nvPicPr>
          <p:cNvPr id="4" name="Picture 3"/>
          <p:cNvPicPr>
            <a:picLocks noChangeAspect="1"/>
          </p:cNvPicPr>
          <p:nvPr/>
        </p:nvPicPr>
        <p:blipFill>
          <a:blip r:embed="rId3"/>
          <a:stretch>
            <a:fillRect/>
          </a:stretch>
        </p:blipFill>
        <p:spPr>
          <a:xfrm>
            <a:off x="0" y="1042766"/>
            <a:ext cx="6417733" cy="5510699"/>
          </a:xfrm>
          <a:prstGeom prst="rect">
            <a:avLst/>
          </a:prstGeom>
        </p:spPr>
      </p:pic>
    </p:spTree>
    <p:extLst>
      <p:ext uri="{BB962C8B-B14F-4D97-AF65-F5344CB8AC3E}">
        <p14:creationId xmlns:p14="http://schemas.microsoft.com/office/powerpoint/2010/main" val="3969241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MapReduce [Google, OSDI 04]: Fault Tolerance</a:t>
            </a:r>
            <a:endParaRPr lang="en-US" sz="4800" dirty="0"/>
          </a:p>
        </p:txBody>
      </p:sp>
      <p:graphicFrame>
        <p:nvGraphicFramePr>
          <p:cNvPr id="7" name="Content Placeholder 6"/>
          <p:cNvGraphicFramePr>
            <a:graphicFrameLocks noGrp="1"/>
          </p:cNvGraphicFramePr>
          <p:nvPr>
            <p:ph sz="quarter" idx="1"/>
          </p:nvPr>
        </p:nvGraphicFramePr>
        <p:xfrm>
          <a:off x="2057400" y="3200400"/>
          <a:ext cx="838200" cy="111252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Split 0</a:t>
                      </a:r>
                    </a:p>
                  </a:txBody>
                  <a:tcPr>
                    <a:solidFill>
                      <a:srgbClr val="FFC000"/>
                    </a:solidFill>
                  </a:tcPr>
                </a:tc>
                <a:extLst>
                  <a:ext uri="{0D108BD9-81ED-4DB2-BD59-A6C34878D82A}">
                    <a16:rowId xmlns:a16="http://schemas.microsoft.com/office/drawing/2014/main" val="10000"/>
                  </a:ext>
                </a:extLst>
              </a:tr>
              <a:tr h="370840">
                <a:tc>
                  <a:txBody>
                    <a:bodyPr/>
                    <a:lstStyle/>
                    <a:p>
                      <a:r>
                        <a:rPr lang="en-US" dirty="0"/>
                        <a:t>Split 1</a:t>
                      </a:r>
                    </a:p>
                  </a:txBody>
                  <a:tcPr>
                    <a:solidFill>
                      <a:srgbClr val="FFC000"/>
                    </a:solidFill>
                  </a:tcPr>
                </a:tc>
                <a:extLst>
                  <a:ext uri="{0D108BD9-81ED-4DB2-BD59-A6C34878D82A}">
                    <a16:rowId xmlns:a16="http://schemas.microsoft.com/office/drawing/2014/main" val="10001"/>
                  </a:ext>
                </a:extLst>
              </a:tr>
              <a:tr h="370840">
                <a:tc>
                  <a:txBody>
                    <a:bodyPr/>
                    <a:lstStyle/>
                    <a:p>
                      <a:r>
                        <a:rPr lang="en-US" dirty="0"/>
                        <a:t>Split 2</a:t>
                      </a:r>
                    </a:p>
                  </a:txBody>
                  <a:tcPr>
                    <a:solidFill>
                      <a:srgbClr val="FFC000"/>
                    </a:solidFill>
                  </a:tcPr>
                </a:tc>
                <a:extLst>
                  <a:ext uri="{0D108BD9-81ED-4DB2-BD59-A6C34878D82A}">
                    <a16:rowId xmlns:a16="http://schemas.microsoft.com/office/drawing/2014/main" val="10002"/>
                  </a:ext>
                </a:extLst>
              </a:tr>
            </a:tbl>
          </a:graphicData>
        </a:graphic>
      </p:graphicFrame>
      <p:sp>
        <p:nvSpPr>
          <p:cNvPr id="8" name="Oval 7"/>
          <p:cNvSpPr/>
          <p:nvPr/>
        </p:nvSpPr>
        <p:spPr>
          <a:xfrm>
            <a:off x="3657600" y="27432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11" name="Oval 10"/>
          <p:cNvSpPr/>
          <p:nvPr/>
        </p:nvSpPr>
        <p:spPr>
          <a:xfrm>
            <a:off x="5410200" y="1676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Master</a:t>
            </a:r>
          </a:p>
        </p:txBody>
      </p:sp>
      <p:cxnSp>
        <p:nvCxnSpPr>
          <p:cNvPr id="13" name="Straight Arrow Connector 12"/>
          <p:cNvCxnSpPr/>
          <p:nvPr/>
        </p:nvCxnSpPr>
        <p:spPr>
          <a:xfrm flipH="1">
            <a:off x="4419600" y="2057400"/>
            <a:ext cx="1066800" cy="609600"/>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2885090" y="2743200"/>
            <a:ext cx="7171968" cy="2133600"/>
            <a:chOff x="1371600" y="2743200"/>
            <a:chExt cx="7161460" cy="2133600"/>
          </a:xfrm>
        </p:grpSpPr>
        <p:sp>
          <p:nvSpPr>
            <p:cNvPr id="9" name="Oval 8"/>
            <p:cNvSpPr/>
            <p:nvPr/>
          </p:nvSpPr>
          <p:spPr>
            <a:xfrm>
              <a:off x="2133600" y="3581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10" name="Oval 9"/>
            <p:cNvSpPr/>
            <p:nvPr/>
          </p:nvSpPr>
          <p:spPr>
            <a:xfrm>
              <a:off x="2133600" y="44196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cxnSp>
          <p:nvCxnSpPr>
            <p:cNvPr id="15" name="Straight Arrow Connector 14"/>
            <p:cNvCxnSpPr>
              <a:endCxn id="8" idx="2"/>
            </p:cNvCxnSpPr>
            <p:nvPr/>
          </p:nvCxnSpPr>
          <p:spPr>
            <a:xfrm flipV="1">
              <a:off x="1371600" y="2971800"/>
              <a:ext cx="762000" cy="4572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71600" y="3810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0" idx="2"/>
            </p:cNvCxnSpPr>
            <p:nvPr/>
          </p:nvCxnSpPr>
          <p:spPr>
            <a:xfrm>
              <a:off x="1371600" y="4191000"/>
              <a:ext cx="762000" cy="4572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p:cNvCxnSpPr>
            <p:nvPr/>
          </p:nvCxnSpPr>
          <p:spPr>
            <a:xfrm>
              <a:off x="3505200" y="29718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Content Placeholder 6"/>
            <p:cNvGraphicFramePr>
              <a:graphicFrameLocks/>
            </p:cNvGraphicFramePr>
            <p:nvPr/>
          </p:nvGraphicFramePr>
          <p:xfrm>
            <a:off x="4267200" y="27432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cxnSp>
          <p:nvCxnSpPr>
            <p:cNvPr id="33" name="Straight Arrow Connector 32"/>
            <p:cNvCxnSpPr/>
            <p:nvPr/>
          </p:nvCxnSpPr>
          <p:spPr>
            <a:xfrm>
              <a:off x="3505200" y="3810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05200" y="46482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5" name="Content Placeholder 6"/>
            <p:cNvGraphicFramePr>
              <a:graphicFrameLocks/>
            </p:cNvGraphicFramePr>
            <p:nvPr/>
          </p:nvGraphicFramePr>
          <p:xfrm>
            <a:off x="4267200" y="35814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aphicFrame>
          <p:nvGraphicFramePr>
            <p:cNvPr id="36" name="Content Placeholder 6"/>
            <p:cNvGraphicFramePr>
              <a:graphicFrameLocks/>
            </p:cNvGraphicFramePr>
            <p:nvPr/>
          </p:nvGraphicFramePr>
          <p:xfrm>
            <a:off x="4267200" y="44196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sp>
          <p:nvSpPr>
            <p:cNvPr id="37" name="Oval 36"/>
            <p:cNvSpPr/>
            <p:nvPr/>
          </p:nvSpPr>
          <p:spPr>
            <a:xfrm>
              <a:off x="5486400" y="31242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38" name="Oval 37"/>
            <p:cNvSpPr/>
            <p:nvPr/>
          </p:nvSpPr>
          <p:spPr>
            <a:xfrm>
              <a:off x="5486400" y="3962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cxnSp>
          <p:nvCxnSpPr>
            <p:cNvPr id="39" name="Straight Arrow Connector 38"/>
            <p:cNvCxnSpPr>
              <a:endCxn id="37" idx="2"/>
            </p:cNvCxnSpPr>
            <p:nvPr/>
          </p:nvCxnSpPr>
          <p:spPr>
            <a:xfrm>
              <a:off x="4800600" y="29718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800600" y="2971800"/>
              <a:ext cx="685800" cy="1066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800600" y="34290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8" idx="2"/>
            </p:cNvCxnSpPr>
            <p:nvPr/>
          </p:nvCxnSpPr>
          <p:spPr>
            <a:xfrm>
              <a:off x="4800600" y="38100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800600" y="3505200"/>
              <a:ext cx="762000" cy="1143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4800600" y="42672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858000" y="33528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858000" y="4191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8" name="Content Placeholder 6"/>
            <p:cNvGraphicFramePr>
              <a:graphicFrameLocks/>
            </p:cNvGraphicFramePr>
            <p:nvPr/>
          </p:nvGraphicFramePr>
          <p:xfrm>
            <a:off x="7620000" y="3048000"/>
            <a:ext cx="913060" cy="640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Output File</a:t>
                        </a:r>
                        <a:r>
                          <a:rPr lang="en-US" b="0" baseline="0" dirty="0">
                            <a:solidFill>
                              <a:schemeClr val="tx1">
                                <a:lumMod val="95000"/>
                                <a:lumOff val="5000"/>
                              </a:schemeClr>
                            </a:solidFill>
                          </a:rPr>
                          <a:t> 0</a:t>
                        </a:r>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aphicFrame>
          <p:nvGraphicFramePr>
            <p:cNvPr id="59" name="Content Placeholder 6"/>
            <p:cNvGraphicFramePr>
              <a:graphicFrameLocks/>
            </p:cNvGraphicFramePr>
            <p:nvPr/>
          </p:nvGraphicFramePr>
          <p:xfrm>
            <a:off x="7620000" y="3886200"/>
            <a:ext cx="913060" cy="640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Output File</a:t>
                        </a:r>
                        <a:r>
                          <a:rPr lang="en-US" b="0" baseline="0" dirty="0">
                            <a:solidFill>
                              <a:schemeClr val="tx1">
                                <a:lumMod val="95000"/>
                                <a:lumOff val="5000"/>
                              </a:schemeClr>
                            </a:solidFill>
                          </a:rPr>
                          <a:t> 1</a:t>
                        </a:r>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pSp>
      <p:cxnSp>
        <p:nvCxnSpPr>
          <p:cNvPr id="60" name="Straight Arrow Connector 59"/>
          <p:cNvCxnSpPr/>
          <p:nvPr/>
        </p:nvCxnSpPr>
        <p:spPr>
          <a:xfrm>
            <a:off x="6705600" y="2057400"/>
            <a:ext cx="838200" cy="990600"/>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352800" y="2057401"/>
            <a:ext cx="1600200" cy="461665"/>
          </a:xfrm>
          <a:prstGeom prst="rect">
            <a:avLst/>
          </a:prstGeom>
          <a:noFill/>
        </p:spPr>
        <p:txBody>
          <a:bodyPr wrap="square" rtlCol="0">
            <a:spAutoFit/>
          </a:bodyPr>
          <a:lstStyle/>
          <a:p>
            <a:r>
              <a:rPr lang="en-US" sz="2400" dirty="0"/>
              <a:t>assign map</a:t>
            </a:r>
          </a:p>
        </p:txBody>
      </p:sp>
      <p:sp>
        <p:nvSpPr>
          <p:cNvPr id="65" name="TextBox 64"/>
          <p:cNvSpPr txBox="1"/>
          <p:nvPr/>
        </p:nvSpPr>
        <p:spPr>
          <a:xfrm>
            <a:off x="7010400" y="2133601"/>
            <a:ext cx="1905000" cy="461665"/>
          </a:xfrm>
          <a:prstGeom prst="rect">
            <a:avLst/>
          </a:prstGeom>
          <a:noFill/>
        </p:spPr>
        <p:txBody>
          <a:bodyPr wrap="square" rtlCol="0">
            <a:spAutoFit/>
          </a:bodyPr>
          <a:lstStyle/>
          <a:p>
            <a:r>
              <a:rPr lang="en-US" sz="2400" dirty="0"/>
              <a:t>assign reduce</a:t>
            </a:r>
          </a:p>
        </p:txBody>
      </p:sp>
      <p:sp>
        <p:nvSpPr>
          <p:cNvPr id="66" name="TextBox 65"/>
          <p:cNvSpPr txBox="1"/>
          <p:nvPr/>
        </p:nvSpPr>
        <p:spPr>
          <a:xfrm>
            <a:off x="1676400" y="2667001"/>
            <a:ext cx="1600200" cy="461665"/>
          </a:xfrm>
          <a:prstGeom prst="rect">
            <a:avLst/>
          </a:prstGeom>
          <a:noFill/>
        </p:spPr>
        <p:txBody>
          <a:bodyPr wrap="square" rtlCol="0">
            <a:spAutoFit/>
          </a:bodyPr>
          <a:lstStyle/>
          <a:p>
            <a:r>
              <a:rPr lang="en-US" sz="2400" dirty="0"/>
              <a:t>Input Data</a:t>
            </a:r>
          </a:p>
        </p:txBody>
      </p:sp>
      <p:sp>
        <p:nvSpPr>
          <p:cNvPr id="67" name="Oval 66"/>
          <p:cNvSpPr/>
          <p:nvPr/>
        </p:nvSpPr>
        <p:spPr>
          <a:xfrm>
            <a:off x="1524000" y="1371600"/>
            <a:ext cx="2209800" cy="9906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User Program</a:t>
            </a:r>
          </a:p>
          <a:p>
            <a:pPr algn="ctr"/>
            <a:r>
              <a:rPr lang="en-US" b="1" dirty="0">
                <a:solidFill>
                  <a:schemeClr val="tx2"/>
                </a:solidFill>
              </a:rPr>
              <a:t>- Map, Reduce functions</a:t>
            </a:r>
          </a:p>
        </p:txBody>
      </p:sp>
      <p:sp>
        <p:nvSpPr>
          <p:cNvPr id="68" name="TextBox 67"/>
          <p:cNvSpPr txBox="1"/>
          <p:nvPr/>
        </p:nvSpPr>
        <p:spPr>
          <a:xfrm>
            <a:off x="4495800" y="5029200"/>
            <a:ext cx="3505200" cy="1077218"/>
          </a:xfrm>
          <a:prstGeom prst="rect">
            <a:avLst/>
          </a:prstGeom>
          <a:noFill/>
        </p:spPr>
        <p:txBody>
          <a:bodyPr wrap="square" rtlCol="0">
            <a:spAutoFit/>
          </a:bodyPr>
          <a:lstStyle/>
          <a:p>
            <a:pPr algn="ctr"/>
            <a:r>
              <a:rPr lang="en-US" sz="2000" dirty="0"/>
              <a:t>(intermediate result)</a:t>
            </a:r>
          </a:p>
          <a:p>
            <a:pPr algn="ctr"/>
            <a:r>
              <a:rPr lang="en-US" sz="2000" dirty="0"/>
              <a:t>local write, and partitioning</a:t>
            </a:r>
          </a:p>
          <a:p>
            <a:endParaRPr lang="en-US" sz="2400" dirty="0"/>
          </a:p>
        </p:txBody>
      </p:sp>
      <p:sp>
        <p:nvSpPr>
          <p:cNvPr id="3" name="&quot;No&quot; Symbol 2"/>
          <p:cNvSpPr/>
          <p:nvPr/>
        </p:nvSpPr>
        <p:spPr>
          <a:xfrm>
            <a:off x="3808547" y="2533354"/>
            <a:ext cx="1065682" cy="833734"/>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7962900" y="1284890"/>
            <a:ext cx="3940066"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rPr>
              <a:t>How is fault detected ? </a:t>
            </a:r>
          </a:p>
          <a:p>
            <a:pPr algn="ctr"/>
            <a:r>
              <a:rPr lang="en-US" sz="2000" dirty="0">
                <a:ln w="0"/>
                <a:solidFill>
                  <a:schemeClr val="tx1"/>
                </a:solidFill>
                <a:effectLst>
                  <a:outerShdw blurRad="38100" dist="19050" dir="2700000" algn="tl" rotWithShape="0">
                    <a:schemeClr val="dk1">
                      <a:alpha val="40000"/>
                    </a:schemeClr>
                  </a:outerShdw>
                </a:effectLst>
              </a:rPr>
              <a:t>What happens to failed tasks ? </a:t>
            </a:r>
          </a:p>
          <a:p>
            <a:pPr algn="ctr"/>
            <a:r>
              <a:rPr lang="en-US" sz="2000" dirty="0">
                <a:ln w="0"/>
                <a:solidFill>
                  <a:schemeClr val="tx1"/>
                </a:solidFill>
                <a:effectLst>
                  <a:outerShdw blurRad="38100" dist="19050" dir="2700000" algn="tl" rotWithShape="0">
                    <a:schemeClr val="dk1">
                      <a:alpha val="40000"/>
                    </a:schemeClr>
                  </a:outerShdw>
                </a:effectLst>
              </a:rPr>
              <a:t>What happens to completed tasks ?</a:t>
            </a:r>
            <a:endParaRPr lang="en-US" sz="2000" dirty="0"/>
          </a:p>
        </p:txBody>
      </p:sp>
    </p:spTree>
    <p:extLst>
      <p:ext uri="{BB962C8B-B14F-4D97-AF65-F5344CB8AC3E}">
        <p14:creationId xmlns:p14="http://schemas.microsoft.com/office/powerpoint/2010/main" val="194225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Handling Task Failures</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826933" y="1908970"/>
            <a:ext cx="1439334" cy="8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JobTracker</a:t>
            </a:r>
            <a:endParaRPr lang="en-US" dirty="0"/>
          </a:p>
        </p:txBody>
      </p:sp>
      <p:sp>
        <p:nvSpPr>
          <p:cNvPr id="5" name="Rectangle 4"/>
          <p:cNvSpPr/>
          <p:nvPr/>
        </p:nvSpPr>
        <p:spPr>
          <a:xfrm>
            <a:off x="3776133" y="3740415"/>
            <a:ext cx="1439334" cy="8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TaskTracker</a:t>
            </a:r>
            <a:endParaRPr lang="en-US" dirty="0"/>
          </a:p>
        </p:txBody>
      </p:sp>
      <p:sp>
        <p:nvSpPr>
          <p:cNvPr id="6" name="Rectangle 5"/>
          <p:cNvSpPr/>
          <p:nvPr/>
        </p:nvSpPr>
        <p:spPr>
          <a:xfrm>
            <a:off x="2590799" y="4958689"/>
            <a:ext cx="1439334" cy="863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JVM</a:t>
            </a:r>
          </a:p>
        </p:txBody>
      </p:sp>
      <p:sp>
        <p:nvSpPr>
          <p:cNvPr id="7" name="Rectangle 6"/>
          <p:cNvSpPr/>
          <p:nvPr/>
        </p:nvSpPr>
        <p:spPr>
          <a:xfrm>
            <a:off x="4792133" y="4958689"/>
            <a:ext cx="1439334" cy="863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JVM</a:t>
            </a:r>
          </a:p>
        </p:txBody>
      </p:sp>
      <p:sp>
        <p:nvSpPr>
          <p:cNvPr id="8" name="Rectangle 7"/>
          <p:cNvSpPr/>
          <p:nvPr/>
        </p:nvSpPr>
        <p:spPr>
          <a:xfrm>
            <a:off x="2184400" y="3522133"/>
            <a:ext cx="4555067" cy="257770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84400" y="1690687"/>
            <a:ext cx="4555067" cy="123877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3776133" y="4604015"/>
            <a:ext cx="457200" cy="35467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588933" y="4632028"/>
            <a:ext cx="406400" cy="32666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67441" y="2772570"/>
            <a:ext cx="0" cy="89161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quot;No&quot; Symbol 19"/>
          <p:cNvSpPr/>
          <p:nvPr/>
        </p:nvSpPr>
        <p:spPr>
          <a:xfrm>
            <a:off x="3014133" y="5080000"/>
            <a:ext cx="812800" cy="742289"/>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quot;No&quot; Symbol 20"/>
          <p:cNvSpPr/>
          <p:nvPr/>
        </p:nvSpPr>
        <p:spPr>
          <a:xfrm>
            <a:off x="5118099" y="5102093"/>
            <a:ext cx="812800" cy="742289"/>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a:off x="2726266" y="6072079"/>
            <a:ext cx="1388533" cy="646331"/>
          </a:xfrm>
          <a:prstGeom prst="rect">
            <a:avLst/>
          </a:prstGeom>
          <a:noFill/>
        </p:spPr>
        <p:txBody>
          <a:bodyPr wrap="square" rtlCol="0">
            <a:spAutoFit/>
          </a:bodyPr>
          <a:lstStyle/>
          <a:p>
            <a:r>
              <a:rPr lang="en-US" dirty="0"/>
              <a:t>Runtime Exception</a:t>
            </a:r>
          </a:p>
        </p:txBody>
      </p:sp>
      <p:sp>
        <p:nvSpPr>
          <p:cNvPr id="24" name="TextBox 23"/>
          <p:cNvSpPr txBox="1"/>
          <p:nvPr/>
        </p:nvSpPr>
        <p:spPr>
          <a:xfrm>
            <a:off x="4984260" y="6257624"/>
            <a:ext cx="1388533" cy="369332"/>
          </a:xfrm>
          <a:prstGeom prst="rect">
            <a:avLst/>
          </a:prstGeom>
          <a:noFill/>
        </p:spPr>
        <p:txBody>
          <a:bodyPr wrap="square" rtlCol="0">
            <a:spAutoFit/>
          </a:bodyPr>
          <a:lstStyle/>
          <a:p>
            <a:r>
              <a:rPr lang="en-US" dirty="0"/>
              <a:t>Hangs</a:t>
            </a:r>
          </a:p>
        </p:txBody>
      </p:sp>
      <p:sp>
        <p:nvSpPr>
          <p:cNvPr id="28" name="Rectangle 27"/>
          <p:cNvSpPr/>
          <p:nvPr/>
        </p:nvSpPr>
        <p:spPr>
          <a:xfrm>
            <a:off x="5401760" y="4507765"/>
            <a:ext cx="2590774" cy="369332"/>
          </a:xfrm>
          <a:prstGeom prst="rect">
            <a:avLst/>
          </a:prstGeom>
        </p:spPr>
        <p:txBody>
          <a:bodyPr wrap="none">
            <a:spAutoFit/>
          </a:bodyPr>
          <a:lstStyle/>
          <a:p>
            <a:r>
              <a:rPr lang="en-US" dirty="0" err="1">
                <a:latin typeface="Consolas" panose="020B0609020204030204" pitchFamily="49" charset="0"/>
                <a:cs typeface="Consolas" panose="020B0609020204030204" pitchFamily="49" charset="0"/>
              </a:rPr>
              <a:t>mapred.task.timeout</a:t>
            </a:r>
            <a:endParaRPr lang="en-US" dirty="0"/>
          </a:p>
        </p:txBody>
      </p:sp>
      <p:sp>
        <p:nvSpPr>
          <p:cNvPr id="29" name="Rectangle 28"/>
          <p:cNvSpPr/>
          <p:nvPr/>
        </p:nvSpPr>
        <p:spPr>
          <a:xfrm>
            <a:off x="4766082" y="3042295"/>
            <a:ext cx="944489" cy="369332"/>
          </a:xfrm>
          <a:prstGeom prst="rect">
            <a:avLst/>
          </a:prstGeom>
        </p:spPr>
        <p:txBody>
          <a:bodyPr wrap="none">
            <a:spAutoFit/>
          </a:bodyPr>
          <a:lstStyle/>
          <a:p>
            <a:r>
              <a:rPr lang="en-US" dirty="0">
                <a:latin typeface="Consolas" panose="020B0609020204030204" pitchFamily="49" charset="0"/>
                <a:cs typeface="Consolas" panose="020B0609020204030204" pitchFamily="49" charset="0"/>
              </a:rPr>
              <a:t>notify</a:t>
            </a:r>
            <a:endParaRPr lang="en-US" dirty="0"/>
          </a:p>
        </p:txBody>
      </p:sp>
      <p:sp>
        <p:nvSpPr>
          <p:cNvPr id="30" name="Rectangle 29"/>
          <p:cNvSpPr/>
          <p:nvPr/>
        </p:nvSpPr>
        <p:spPr>
          <a:xfrm>
            <a:off x="5401760" y="3871079"/>
            <a:ext cx="3983783" cy="369332"/>
          </a:xfrm>
          <a:prstGeom prst="rect">
            <a:avLst/>
          </a:prstGeom>
        </p:spPr>
        <p:txBody>
          <a:bodyPr wrap="none">
            <a:spAutoFit/>
          </a:bodyPr>
          <a:lstStyle/>
          <a:p>
            <a:r>
              <a:rPr lang="en-US" dirty="0">
                <a:latin typeface="Consolas" panose="020B0609020204030204" pitchFamily="49" charset="0"/>
                <a:cs typeface="Consolas" panose="020B0609020204030204" pitchFamily="49" charset="0"/>
              </a:rPr>
              <a:t>[Kill child JVM], free up slot</a:t>
            </a:r>
            <a:endParaRPr lang="en-US" dirty="0"/>
          </a:p>
        </p:txBody>
      </p:sp>
      <p:sp>
        <p:nvSpPr>
          <p:cNvPr id="22" name="Rectangle 21"/>
          <p:cNvSpPr/>
          <p:nvPr/>
        </p:nvSpPr>
        <p:spPr>
          <a:xfrm>
            <a:off x="5485651" y="2125410"/>
            <a:ext cx="2084225" cy="369332"/>
          </a:xfrm>
          <a:prstGeom prst="rect">
            <a:avLst/>
          </a:prstGeom>
        </p:spPr>
        <p:txBody>
          <a:bodyPr wrap="none">
            <a:spAutoFit/>
          </a:bodyPr>
          <a:lstStyle/>
          <a:p>
            <a:r>
              <a:rPr lang="en-US" dirty="0">
                <a:latin typeface="Consolas" panose="020B0609020204030204" pitchFamily="49" charset="0"/>
                <a:cs typeface="Consolas" panose="020B0609020204030204" pitchFamily="49" charset="0"/>
              </a:rPr>
              <a:t>reschedule task</a:t>
            </a:r>
            <a:endParaRPr lang="en-US" dirty="0"/>
          </a:p>
        </p:txBody>
      </p:sp>
    </p:spTree>
    <p:extLst>
      <p:ext uri="{BB962C8B-B14F-4D97-AF65-F5344CB8AC3E}">
        <p14:creationId xmlns:p14="http://schemas.microsoft.com/office/powerpoint/2010/main" val="425492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3" grpId="0"/>
      <p:bldP spid="24" grpId="0"/>
      <p:bldP spid="28" grpId="0"/>
      <p:bldP spid="29" grpId="0"/>
      <p:bldP spid="3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3" y="161926"/>
            <a:ext cx="10515600" cy="1023408"/>
          </a:xfrm>
        </p:spPr>
        <p:txBody>
          <a:bodyPr>
            <a:normAutofit/>
          </a:bodyPr>
          <a:lstStyle/>
          <a:p>
            <a:r>
              <a:rPr lang="en-US" sz="4000" dirty="0">
                <a:solidFill>
                  <a:srgbClr val="C0504D"/>
                </a:solidFill>
              </a:rPr>
              <a:t>Handling Task Failures</a:t>
            </a:r>
          </a:p>
        </p:txBody>
      </p:sp>
      <p:sp>
        <p:nvSpPr>
          <p:cNvPr id="3" name="Content Placeholder 2"/>
          <p:cNvSpPr>
            <a:spLocks noGrp="1"/>
          </p:cNvSpPr>
          <p:nvPr>
            <p:ph idx="1"/>
          </p:nvPr>
        </p:nvSpPr>
        <p:spPr>
          <a:xfrm>
            <a:off x="186268" y="1185334"/>
            <a:ext cx="11887200" cy="5266266"/>
          </a:xfrm>
        </p:spPr>
        <p:txBody>
          <a:bodyPr>
            <a:normAutofit fontScale="92500" lnSpcReduction="10000"/>
          </a:bodyPr>
          <a:lstStyle/>
          <a:p>
            <a:pPr>
              <a:buFont typeface="Wingdings" panose="05000000000000000000" pitchFamily="2" charset="2"/>
              <a:buChar char="Ø"/>
            </a:pPr>
            <a:r>
              <a:rPr lang="en-US" dirty="0"/>
              <a:t>When user code throws runtime exception </a:t>
            </a:r>
          </a:p>
          <a:p>
            <a:pPr lvl="1">
              <a:buFont typeface="Wingdings" panose="05000000000000000000" pitchFamily="2" charset="2"/>
              <a:buChar char="q"/>
            </a:pPr>
            <a:r>
              <a:rPr lang="en-US" dirty="0"/>
              <a:t> Child JVM reports error to </a:t>
            </a:r>
            <a:r>
              <a:rPr lang="en-US" dirty="0" err="1"/>
              <a:t>tasktracker</a:t>
            </a:r>
            <a:r>
              <a:rPr lang="en-US" dirty="0"/>
              <a:t>, before it exits.</a:t>
            </a:r>
          </a:p>
          <a:p>
            <a:pPr lvl="1">
              <a:buFont typeface="Wingdings" panose="05000000000000000000" pitchFamily="2" charset="2"/>
              <a:buChar char="q"/>
            </a:pPr>
            <a:r>
              <a:rPr lang="en-US" dirty="0"/>
              <a:t> </a:t>
            </a:r>
            <a:r>
              <a:rPr lang="en-US" dirty="0" err="1"/>
              <a:t>Tasktracker</a:t>
            </a:r>
            <a:r>
              <a:rPr lang="en-US" dirty="0"/>
              <a:t> marks task attempt as failed, and frees up a slot to run another task.</a:t>
            </a:r>
          </a:p>
          <a:p>
            <a:pPr lvl="1">
              <a:buFont typeface="Wingdings" panose="05000000000000000000" pitchFamily="2" charset="2"/>
              <a:buChar char="q"/>
            </a:pPr>
            <a:r>
              <a:rPr lang="en-US" dirty="0"/>
              <a:t> </a:t>
            </a:r>
            <a:r>
              <a:rPr lang="en-US" dirty="0" err="1"/>
              <a:t>Tasktracker</a:t>
            </a:r>
            <a:r>
              <a:rPr lang="en-US" dirty="0"/>
              <a:t> notifies task failure to </a:t>
            </a:r>
            <a:r>
              <a:rPr lang="en-US" dirty="0" err="1"/>
              <a:t>Jobtracker</a:t>
            </a:r>
            <a:r>
              <a:rPr lang="en-US" dirty="0"/>
              <a:t> through heartbeat call.</a:t>
            </a:r>
          </a:p>
          <a:p>
            <a:pPr>
              <a:buFont typeface="Wingdings" panose="05000000000000000000" pitchFamily="2" charset="2"/>
              <a:buChar char="Ø"/>
            </a:pPr>
            <a:endParaRPr lang="en-US" dirty="0"/>
          </a:p>
          <a:p>
            <a:pPr>
              <a:buFont typeface="Wingdings" panose="05000000000000000000" pitchFamily="2" charset="2"/>
              <a:buChar char="Ø"/>
            </a:pPr>
            <a:r>
              <a:rPr lang="en-US" dirty="0"/>
              <a:t>When a task hangs (does not report progress for a period – </a:t>
            </a:r>
            <a:r>
              <a:rPr lang="en-US" sz="2000" dirty="0" err="1">
                <a:latin typeface="Consolas" panose="020B0609020204030204" pitchFamily="49" charset="0"/>
                <a:cs typeface="Consolas" panose="020B0609020204030204" pitchFamily="49" charset="0"/>
              </a:rPr>
              <a:t>mapred.task.timeout</a:t>
            </a:r>
            <a:r>
              <a:rPr lang="en-US" dirty="0"/>
              <a:t>)</a:t>
            </a:r>
          </a:p>
          <a:p>
            <a:pPr lvl="1">
              <a:buFont typeface="Wingdings" panose="05000000000000000000" pitchFamily="2" charset="2"/>
              <a:buChar char="q"/>
            </a:pPr>
            <a:r>
              <a:rPr lang="en-US" dirty="0"/>
              <a:t> </a:t>
            </a:r>
            <a:r>
              <a:rPr lang="en-US" dirty="0" err="1"/>
              <a:t>Tasktracker</a:t>
            </a:r>
            <a:r>
              <a:rPr lang="en-US" dirty="0"/>
              <a:t> marks task as failed, kills child JVM, and frees up a slot.</a:t>
            </a:r>
          </a:p>
          <a:p>
            <a:pPr lvl="1">
              <a:buFont typeface="Wingdings" panose="05000000000000000000" pitchFamily="2" charset="2"/>
              <a:buChar char="q"/>
            </a:pPr>
            <a:r>
              <a:rPr lang="en-US" dirty="0"/>
              <a:t> </a:t>
            </a:r>
            <a:r>
              <a:rPr lang="en-US" dirty="0" err="1"/>
              <a:t>Tasktracker</a:t>
            </a:r>
            <a:r>
              <a:rPr lang="en-US" dirty="0"/>
              <a:t> notifies task failure to </a:t>
            </a:r>
            <a:r>
              <a:rPr lang="en-US" dirty="0" err="1"/>
              <a:t>Jobtracker</a:t>
            </a:r>
            <a:r>
              <a:rPr lang="en-US" dirty="0"/>
              <a:t> through heartbeat call.</a:t>
            </a:r>
          </a:p>
          <a:p>
            <a:pPr>
              <a:buFont typeface="Wingdings" panose="05000000000000000000" pitchFamily="2" charset="2"/>
              <a:buChar char="Ø"/>
            </a:pPr>
            <a:endParaRPr lang="en-US" dirty="0"/>
          </a:p>
          <a:p>
            <a:pPr>
              <a:buFont typeface="Wingdings" panose="05000000000000000000" pitchFamily="2" charset="2"/>
              <a:buChar char="Ø"/>
            </a:pPr>
            <a:r>
              <a:rPr lang="en-US" dirty="0"/>
              <a:t>When the Jobtracker receives task failure notification</a:t>
            </a:r>
          </a:p>
          <a:p>
            <a:pPr lvl="1">
              <a:buFont typeface="Wingdings" panose="05000000000000000000" pitchFamily="2" charset="2"/>
              <a:buChar char="q"/>
            </a:pPr>
            <a:r>
              <a:rPr lang="en-US" dirty="0"/>
              <a:t> Reschedules execution of the task.</a:t>
            </a:r>
          </a:p>
          <a:p>
            <a:pPr lvl="1">
              <a:buFont typeface="Wingdings" panose="05000000000000000000" pitchFamily="2" charset="2"/>
              <a:buChar char="q"/>
            </a:pPr>
            <a:r>
              <a:rPr lang="en-US" dirty="0"/>
              <a:t> Avoids rescheduling task to the tasktracker that had previously failed.</a:t>
            </a:r>
          </a:p>
          <a:p>
            <a:pPr lvl="1">
              <a:buFont typeface="Wingdings" panose="05000000000000000000" pitchFamily="2" charset="2"/>
              <a:buChar char="q"/>
            </a:pPr>
            <a:r>
              <a:rPr lang="en-US" dirty="0"/>
              <a:t> </a:t>
            </a:r>
            <a:r>
              <a:rPr lang="en-US" dirty="0" err="1">
                <a:latin typeface="Consolas" panose="020B0609020204030204" pitchFamily="49" charset="0"/>
                <a:cs typeface="Consolas" panose="020B0609020204030204" pitchFamily="49" charset="0"/>
              </a:rPr>
              <a:t>mapred.map.max.attempts</a:t>
            </a:r>
            <a:r>
              <a:rPr lang="en-US" dirty="0"/>
              <a:t> and </a:t>
            </a:r>
            <a:r>
              <a:rPr lang="en-US" dirty="0" err="1">
                <a:latin typeface="Consolas" panose="020B0609020204030204" pitchFamily="49" charset="0"/>
                <a:cs typeface="Consolas" panose="020B0609020204030204" pitchFamily="49" charset="0"/>
              </a:rPr>
              <a:t>mapred.reduce.max.attempts</a:t>
            </a:r>
            <a:r>
              <a:rPr lang="en-US" dirty="0">
                <a:latin typeface="Consolas" panose="020B0609020204030204" pitchFamily="49" charset="0"/>
                <a:cs typeface="Consolas" panose="020B0609020204030204" pitchFamily="49" charset="0"/>
              </a:rPr>
              <a:t> </a:t>
            </a:r>
          </a:p>
          <a:p>
            <a:pPr marL="457200" lvl="1" indent="0">
              <a:buNone/>
            </a:pPr>
            <a:endParaRPr lang="en-US" dirty="0"/>
          </a:p>
          <a:p>
            <a:pPr marL="457200" lvl="1" indent="0">
              <a:buNone/>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a:buFont typeface="Wingdings" panose="05000000000000000000" pitchFamily="2" charset="2"/>
              <a:buChar char="Ø"/>
            </a:pPr>
            <a:endParaRPr lang="en-US" dirty="0"/>
          </a:p>
          <a:p>
            <a:pPr lvl="1"/>
            <a:endParaRPr lang="en-US" dirty="0"/>
          </a:p>
        </p:txBody>
      </p:sp>
    </p:spTree>
    <p:extLst>
      <p:ext uri="{BB962C8B-B14F-4D97-AF65-F5344CB8AC3E}">
        <p14:creationId xmlns:p14="http://schemas.microsoft.com/office/powerpoint/2010/main" val="26319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1927"/>
            <a:ext cx="10515600" cy="820207"/>
          </a:xfrm>
        </p:spPr>
        <p:txBody>
          <a:bodyPr>
            <a:normAutofit/>
          </a:bodyPr>
          <a:lstStyle/>
          <a:p>
            <a:r>
              <a:rPr lang="en-US" sz="4000" dirty="0">
                <a:solidFill>
                  <a:srgbClr val="C0504D"/>
                </a:solidFill>
              </a:rPr>
              <a:t>Tasktracker and Jobtracker Failures</a:t>
            </a:r>
          </a:p>
        </p:txBody>
      </p:sp>
      <p:sp>
        <p:nvSpPr>
          <p:cNvPr id="3" name="Content Placeholder 2"/>
          <p:cNvSpPr>
            <a:spLocks noGrp="1"/>
          </p:cNvSpPr>
          <p:nvPr>
            <p:ph idx="1"/>
          </p:nvPr>
        </p:nvSpPr>
        <p:spPr>
          <a:xfrm>
            <a:off x="609600" y="1151467"/>
            <a:ext cx="10744200" cy="5025496"/>
          </a:xfrm>
        </p:spPr>
        <p:txBody>
          <a:bodyPr/>
          <a:lstStyle/>
          <a:p>
            <a:pPr>
              <a:buFont typeface="Wingdings" panose="05000000000000000000" pitchFamily="2" charset="2"/>
              <a:buChar char="Ø"/>
            </a:pPr>
            <a:r>
              <a:rPr lang="en-US" dirty="0"/>
              <a:t>Jobtracker Actions on Tasktracker failure</a:t>
            </a:r>
          </a:p>
          <a:p>
            <a:pPr lvl="1">
              <a:buFont typeface="Wingdings" panose="05000000000000000000" pitchFamily="2" charset="2"/>
              <a:buChar char="q"/>
            </a:pPr>
            <a:r>
              <a:rPr lang="en-US" dirty="0"/>
              <a:t>Jobtracker assumes tasktracker failure if </a:t>
            </a:r>
            <a:r>
              <a:rPr lang="en-US" dirty="0" err="1"/>
              <a:t>heatbeat</a:t>
            </a:r>
            <a:r>
              <a:rPr lang="en-US" dirty="0"/>
              <a:t> is not received for 10 minutes or as specified by </a:t>
            </a:r>
            <a:r>
              <a:rPr lang="en-US" sz="2000" dirty="0" err="1">
                <a:latin typeface="Consolas" panose="020B0609020204030204" pitchFamily="49" charset="0"/>
                <a:cs typeface="Consolas" panose="020B0609020204030204" pitchFamily="49" charset="0"/>
              </a:rPr>
              <a:t>mapred.task.tracker.expiry.interval</a:t>
            </a:r>
            <a:endParaRPr lang="en-US" sz="2000" dirty="0">
              <a:latin typeface="Consolas" panose="020B0609020204030204" pitchFamily="49" charset="0"/>
              <a:cs typeface="Consolas" panose="020B0609020204030204" pitchFamily="49" charset="0"/>
            </a:endParaRPr>
          </a:p>
          <a:p>
            <a:pPr lvl="1">
              <a:buFont typeface="Wingdings" panose="05000000000000000000" pitchFamily="2" charset="2"/>
              <a:buChar char="q"/>
            </a:pPr>
            <a:r>
              <a:rPr lang="en-US" dirty="0"/>
              <a:t>Removes the failed tasktracker from its list for scheduling purpose.</a:t>
            </a:r>
          </a:p>
          <a:p>
            <a:pPr lvl="1">
              <a:buFont typeface="Wingdings" panose="05000000000000000000" pitchFamily="2" charset="2"/>
              <a:buChar char="q"/>
            </a:pPr>
            <a:r>
              <a:rPr lang="en-US" dirty="0"/>
              <a:t>Reschedules tasks that were in progress.</a:t>
            </a:r>
          </a:p>
          <a:p>
            <a:pPr lvl="1">
              <a:buFont typeface="Wingdings" panose="05000000000000000000" pitchFamily="2" charset="2"/>
              <a:buChar char="q"/>
            </a:pPr>
            <a:r>
              <a:rPr lang="en-US" dirty="0"/>
              <a:t>Reschedules map tasks that completed on the tasktracker but are part of incomplete jobs.</a:t>
            </a:r>
          </a:p>
          <a:p>
            <a:pPr marL="457200" lvl="1" indent="0">
              <a:buNone/>
            </a:pPr>
            <a:endParaRPr lang="en-US" dirty="0">
              <a:latin typeface="Consolas" panose="020B0609020204030204" pitchFamily="49" charset="0"/>
              <a:cs typeface="Consolas" panose="020B0609020204030204" pitchFamily="49" charset="0"/>
            </a:endParaRPr>
          </a:p>
          <a:p>
            <a:pPr>
              <a:buFont typeface="Wingdings" panose="05000000000000000000" pitchFamily="2" charset="2"/>
              <a:buChar char="Ø"/>
            </a:pPr>
            <a:r>
              <a:rPr lang="en-US" dirty="0"/>
              <a:t>Jobtracker failure</a:t>
            </a:r>
          </a:p>
          <a:p>
            <a:pPr lvl="1">
              <a:buFont typeface="Wingdings" panose="05000000000000000000" pitchFamily="2" charset="2"/>
              <a:buChar char="q"/>
            </a:pPr>
            <a:r>
              <a:rPr lang="en-US" dirty="0"/>
              <a:t> No mechanism to handle this.</a:t>
            </a:r>
          </a:p>
        </p:txBody>
      </p:sp>
    </p:spTree>
    <p:extLst>
      <p:ext uri="{BB962C8B-B14F-4D97-AF65-F5344CB8AC3E}">
        <p14:creationId xmlns:p14="http://schemas.microsoft.com/office/powerpoint/2010/main" val="1023665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MapReduce [Google, OSDI 04]: Data Locality</a:t>
            </a:r>
            <a:endParaRPr lang="en-US" sz="4800" dirty="0"/>
          </a:p>
        </p:txBody>
      </p:sp>
      <p:graphicFrame>
        <p:nvGraphicFramePr>
          <p:cNvPr id="7" name="Content Placeholder 6"/>
          <p:cNvGraphicFramePr>
            <a:graphicFrameLocks noGrp="1"/>
          </p:cNvGraphicFramePr>
          <p:nvPr>
            <p:ph sz="quarter" idx="1"/>
          </p:nvPr>
        </p:nvGraphicFramePr>
        <p:xfrm>
          <a:off x="2057400" y="3200400"/>
          <a:ext cx="838200" cy="111252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Split 0</a:t>
                      </a:r>
                    </a:p>
                  </a:txBody>
                  <a:tcPr>
                    <a:solidFill>
                      <a:srgbClr val="FFC000"/>
                    </a:solidFill>
                  </a:tcPr>
                </a:tc>
                <a:extLst>
                  <a:ext uri="{0D108BD9-81ED-4DB2-BD59-A6C34878D82A}">
                    <a16:rowId xmlns:a16="http://schemas.microsoft.com/office/drawing/2014/main" val="10000"/>
                  </a:ext>
                </a:extLst>
              </a:tr>
              <a:tr h="370840">
                <a:tc>
                  <a:txBody>
                    <a:bodyPr/>
                    <a:lstStyle/>
                    <a:p>
                      <a:r>
                        <a:rPr lang="en-US" dirty="0"/>
                        <a:t>Split 1</a:t>
                      </a:r>
                    </a:p>
                  </a:txBody>
                  <a:tcPr>
                    <a:solidFill>
                      <a:srgbClr val="FFC000"/>
                    </a:solidFill>
                  </a:tcPr>
                </a:tc>
                <a:extLst>
                  <a:ext uri="{0D108BD9-81ED-4DB2-BD59-A6C34878D82A}">
                    <a16:rowId xmlns:a16="http://schemas.microsoft.com/office/drawing/2014/main" val="10001"/>
                  </a:ext>
                </a:extLst>
              </a:tr>
              <a:tr h="370840">
                <a:tc>
                  <a:txBody>
                    <a:bodyPr/>
                    <a:lstStyle/>
                    <a:p>
                      <a:r>
                        <a:rPr lang="en-US" dirty="0"/>
                        <a:t>Split 2</a:t>
                      </a:r>
                    </a:p>
                  </a:txBody>
                  <a:tcPr>
                    <a:solidFill>
                      <a:srgbClr val="FFC000"/>
                    </a:solidFill>
                  </a:tcPr>
                </a:tc>
                <a:extLst>
                  <a:ext uri="{0D108BD9-81ED-4DB2-BD59-A6C34878D82A}">
                    <a16:rowId xmlns:a16="http://schemas.microsoft.com/office/drawing/2014/main" val="10002"/>
                  </a:ext>
                </a:extLst>
              </a:tr>
            </a:tbl>
          </a:graphicData>
        </a:graphic>
      </p:graphicFrame>
      <p:sp>
        <p:nvSpPr>
          <p:cNvPr id="8" name="Oval 7"/>
          <p:cNvSpPr/>
          <p:nvPr/>
        </p:nvSpPr>
        <p:spPr>
          <a:xfrm>
            <a:off x="3657600" y="27432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11" name="Oval 10"/>
          <p:cNvSpPr/>
          <p:nvPr/>
        </p:nvSpPr>
        <p:spPr>
          <a:xfrm>
            <a:off x="5410200" y="1676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Master</a:t>
            </a:r>
          </a:p>
        </p:txBody>
      </p:sp>
      <p:cxnSp>
        <p:nvCxnSpPr>
          <p:cNvPr id="13" name="Straight Arrow Connector 12"/>
          <p:cNvCxnSpPr/>
          <p:nvPr/>
        </p:nvCxnSpPr>
        <p:spPr>
          <a:xfrm flipH="1">
            <a:off x="4419600" y="2057400"/>
            <a:ext cx="1066800" cy="609600"/>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2885090" y="2743200"/>
            <a:ext cx="7171968" cy="2133600"/>
            <a:chOff x="1371600" y="2743200"/>
            <a:chExt cx="7161460" cy="2133600"/>
          </a:xfrm>
        </p:grpSpPr>
        <p:sp>
          <p:nvSpPr>
            <p:cNvPr id="9" name="Oval 8"/>
            <p:cNvSpPr/>
            <p:nvPr/>
          </p:nvSpPr>
          <p:spPr>
            <a:xfrm>
              <a:off x="2133600" y="3581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10" name="Oval 9"/>
            <p:cNvSpPr/>
            <p:nvPr/>
          </p:nvSpPr>
          <p:spPr>
            <a:xfrm>
              <a:off x="2133600" y="44196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cxnSp>
          <p:nvCxnSpPr>
            <p:cNvPr id="15" name="Straight Arrow Connector 14"/>
            <p:cNvCxnSpPr>
              <a:endCxn id="8" idx="2"/>
            </p:cNvCxnSpPr>
            <p:nvPr/>
          </p:nvCxnSpPr>
          <p:spPr>
            <a:xfrm flipV="1">
              <a:off x="1371600" y="2971800"/>
              <a:ext cx="762000" cy="4572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71600" y="3810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0" idx="2"/>
            </p:cNvCxnSpPr>
            <p:nvPr/>
          </p:nvCxnSpPr>
          <p:spPr>
            <a:xfrm>
              <a:off x="1371600" y="4191000"/>
              <a:ext cx="762000" cy="4572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p:cNvCxnSpPr>
            <p:nvPr/>
          </p:nvCxnSpPr>
          <p:spPr>
            <a:xfrm>
              <a:off x="3505200" y="29718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Content Placeholder 6"/>
            <p:cNvGraphicFramePr>
              <a:graphicFrameLocks/>
            </p:cNvGraphicFramePr>
            <p:nvPr/>
          </p:nvGraphicFramePr>
          <p:xfrm>
            <a:off x="4267200" y="27432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cxnSp>
          <p:nvCxnSpPr>
            <p:cNvPr id="33" name="Straight Arrow Connector 32"/>
            <p:cNvCxnSpPr/>
            <p:nvPr/>
          </p:nvCxnSpPr>
          <p:spPr>
            <a:xfrm>
              <a:off x="3505200" y="3810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05200" y="46482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5" name="Content Placeholder 6"/>
            <p:cNvGraphicFramePr>
              <a:graphicFrameLocks/>
            </p:cNvGraphicFramePr>
            <p:nvPr/>
          </p:nvGraphicFramePr>
          <p:xfrm>
            <a:off x="4267200" y="35814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aphicFrame>
          <p:nvGraphicFramePr>
            <p:cNvPr id="36" name="Content Placeholder 6"/>
            <p:cNvGraphicFramePr>
              <a:graphicFrameLocks/>
            </p:cNvGraphicFramePr>
            <p:nvPr/>
          </p:nvGraphicFramePr>
          <p:xfrm>
            <a:off x="4267200" y="44196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sp>
          <p:nvSpPr>
            <p:cNvPr id="37" name="Oval 36"/>
            <p:cNvSpPr/>
            <p:nvPr/>
          </p:nvSpPr>
          <p:spPr>
            <a:xfrm>
              <a:off x="5486400" y="31242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38" name="Oval 37"/>
            <p:cNvSpPr/>
            <p:nvPr/>
          </p:nvSpPr>
          <p:spPr>
            <a:xfrm>
              <a:off x="5486400" y="3962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cxnSp>
          <p:nvCxnSpPr>
            <p:cNvPr id="39" name="Straight Arrow Connector 38"/>
            <p:cNvCxnSpPr>
              <a:endCxn id="37" idx="2"/>
            </p:cNvCxnSpPr>
            <p:nvPr/>
          </p:nvCxnSpPr>
          <p:spPr>
            <a:xfrm>
              <a:off x="4800600" y="29718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800600" y="2971800"/>
              <a:ext cx="685800" cy="1066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800600" y="34290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8" idx="2"/>
            </p:cNvCxnSpPr>
            <p:nvPr/>
          </p:nvCxnSpPr>
          <p:spPr>
            <a:xfrm>
              <a:off x="4800600" y="38100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800600" y="3505200"/>
              <a:ext cx="762000" cy="1143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4800600" y="42672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858000" y="33528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858000" y="4191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8" name="Content Placeholder 6"/>
            <p:cNvGraphicFramePr>
              <a:graphicFrameLocks/>
            </p:cNvGraphicFramePr>
            <p:nvPr/>
          </p:nvGraphicFramePr>
          <p:xfrm>
            <a:off x="7620000" y="3048000"/>
            <a:ext cx="913060" cy="640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Output File</a:t>
                        </a:r>
                        <a:r>
                          <a:rPr lang="en-US" b="0" baseline="0" dirty="0">
                            <a:solidFill>
                              <a:schemeClr val="tx1">
                                <a:lumMod val="95000"/>
                                <a:lumOff val="5000"/>
                              </a:schemeClr>
                            </a:solidFill>
                          </a:rPr>
                          <a:t> 0</a:t>
                        </a:r>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aphicFrame>
          <p:nvGraphicFramePr>
            <p:cNvPr id="59" name="Content Placeholder 6"/>
            <p:cNvGraphicFramePr>
              <a:graphicFrameLocks/>
            </p:cNvGraphicFramePr>
            <p:nvPr/>
          </p:nvGraphicFramePr>
          <p:xfrm>
            <a:off x="7620000" y="3886200"/>
            <a:ext cx="913060" cy="640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Output File</a:t>
                        </a:r>
                        <a:r>
                          <a:rPr lang="en-US" b="0" baseline="0" dirty="0">
                            <a:solidFill>
                              <a:schemeClr val="tx1">
                                <a:lumMod val="95000"/>
                                <a:lumOff val="5000"/>
                              </a:schemeClr>
                            </a:solidFill>
                          </a:rPr>
                          <a:t> 1</a:t>
                        </a:r>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pSp>
      <p:cxnSp>
        <p:nvCxnSpPr>
          <p:cNvPr id="60" name="Straight Arrow Connector 59"/>
          <p:cNvCxnSpPr/>
          <p:nvPr/>
        </p:nvCxnSpPr>
        <p:spPr>
          <a:xfrm>
            <a:off x="6705600" y="2057400"/>
            <a:ext cx="838200" cy="990600"/>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352800" y="2057401"/>
            <a:ext cx="1600200" cy="461665"/>
          </a:xfrm>
          <a:prstGeom prst="rect">
            <a:avLst/>
          </a:prstGeom>
          <a:noFill/>
        </p:spPr>
        <p:txBody>
          <a:bodyPr wrap="square" rtlCol="0">
            <a:spAutoFit/>
          </a:bodyPr>
          <a:lstStyle/>
          <a:p>
            <a:r>
              <a:rPr lang="en-US" sz="2400" dirty="0"/>
              <a:t>assign map</a:t>
            </a:r>
          </a:p>
        </p:txBody>
      </p:sp>
      <p:sp>
        <p:nvSpPr>
          <p:cNvPr id="65" name="TextBox 64"/>
          <p:cNvSpPr txBox="1"/>
          <p:nvPr/>
        </p:nvSpPr>
        <p:spPr>
          <a:xfrm>
            <a:off x="7010400" y="2133601"/>
            <a:ext cx="1905000" cy="461665"/>
          </a:xfrm>
          <a:prstGeom prst="rect">
            <a:avLst/>
          </a:prstGeom>
          <a:noFill/>
        </p:spPr>
        <p:txBody>
          <a:bodyPr wrap="square" rtlCol="0">
            <a:spAutoFit/>
          </a:bodyPr>
          <a:lstStyle/>
          <a:p>
            <a:r>
              <a:rPr lang="en-US" sz="2400" dirty="0"/>
              <a:t>assign reduce</a:t>
            </a:r>
          </a:p>
        </p:txBody>
      </p:sp>
      <p:sp>
        <p:nvSpPr>
          <p:cNvPr id="66" name="TextBox 65"/>
          <p:cNvSpPr txBox="1"/>
          <p:nvPr/>
        </p:nvSpPr>
        <p:spPr>
          <a:xfrm>
            <a:off x="1676400" y="2667001"/>
            <a:ext cx="1600200" cy="461665"/>
          </a:xfrm>
          <a:prstGeom prst="rect">
            <a:avLst/>
          </a:prstGeom>
          <a:noFill/>
        </p:spPr>
        <p:txBody>
          <a:bodyPr wrap="square" rtlCol="0">
            <a:spAutoFit/>
          </a:bodyPr>
          <a:lstStyle/>
          <a:p>
            <a:r>
              <a:rPr lang="en-US" sz="2400" dirty="0"/>
              <a:t>Input Data</a:t>
            </a:r>
          </a:p>
        </p:txBody>
      </p:sp>
      <p:sp>
        <p:nvSpPr>
          <p:cNvPr id="67" name="Oval 66"/>
          <p:cNvSpPr/>
          <p:nvPr/>
        </p:nvSpPr>
        <p:spPr>
          <a:xfrm>
            <a:off x="1524000" y="1371600"/>
            <a:ext cx="2209800" cy="9906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User Program</a:t>
            </a:r>
          </a:p>
          <a:p>
            <a:pPr algn="ctr"/>
            <a:r>
              <a:rPr lang="en-US" b="1" dirty="0">
                <a:solidFill>
                  <a:schemeClr val="tx2"/>
                </a:solidFill>
              </a:rPr>
              <a:t>- Map, Reduce functions</a:t>
            </a:r>
          </a:p>
        </p:txBody>
      </p:sp>
      <p:sp>
        <p:nvSpPr>
          <p:cNvPr id="68" name="TextBox 67"/>
          <p:cNvSpPr txBox="1"/>
          <p:nvPr/>
        </p:nvSpPr>
        <p:spPr>
          <a:xfrm>
            <a:off x="4495800" y="5029200"/>
            <a:ext cx="3505200" cy="1077218"/>
          </a:xfrm>
          <a:prstGeom prst="rect">
            <a:avLst/>
          </a:prstGeom>
          <a:noFill/>
        </p:spPr>
        <p:txBody>
          <a:bodyPr wrap="square" rtlCol="0">
            <a:spAutoFit/>
          </a:bodyPr>
          <a:lstStyle/>
          <a:p>
            <a:pPr algn="ctr"/>
            <a:r>
              <a:rPr lang="en-US" sz="2000" dirty="0"/>
              <a:t>(intermediate result)</a:t>
            </a:r>
          </a:p>
          <a:p>
            <a:pPr algn="ctr"/>
            <a:r>
              <a:rPr lang="en-US" sz="2000" dirty="0"/>
              <a:t>local write, and partitioning</a:t>
            </a:r>
          </a:p>
          <a:p>
            <a:endParaRPr lang="en-US" sz="2400" dirty="0"/>
          </a:p>
        </p:txBody>
      </p:sp>
      <p:sp>
        <p:nvSpPr>
          <p:cNvPr id="5" name="Rectangle 4"/>
          <p:cNvSpPr/>
          <p:nvPr/>
        </p:nvSpPr>
        <p:spPr>
          <a:xfrm>
            <a:off x="7962900" y="1284890"/>
            <a:ext cx="3940066"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rPr>
              <a:t>What is data locality ?</a:t>
            </a:r>
          </a:p>
          <a:p>
            <a:pPr algn="ctr"/>
            <a:r>
              <a:rPr lang="en-US" sz="2000" dirty="0">
                <a:ln w="0"/>
                <a:solidFill>
                  <a:schemeClr val="tx1"/>
                </a:solidFill>
                <a:effectLst>
                  <a:outerShdw blurRad="38100" dist="19050" dir="2700000" algn="tl" rotWithShape="0">
                    <a:schemeClr val="dk1">
                      <a:alpha val="40000"/>
                    </a:schemeClr>
                  </a:outerShdw>
                </a:effectLst>
              </a:rPr>
              <a:t>Why data locality ?</a:t>
            </a:r>
          </a:p>
          <a:p>
            <a:pPr algn="ctr"/>
            <a:r>
              <a:rPr lang="en-US" sz="2000" dirty="0">
                <a:ln w="0"/>
                <a:solidFill>
                  <a:schemeClr val="tx1"/>
                </a:solidFill>
                <a:effectLst>
                  <a:outerShdw blurRad="38100" dist="19050" dir="2700000" algn="tl" rotWithShape="0">
                    <a:schemeClr val="dk1">
                      <a:alpha val="40000"/>
                    </a:schemeClr>
                  </a:outerShdw>
                </a:effectLst>
              </a:rPr>
              <a:t>How is data locality achieved ?</a:t>
            </a:r>
          </a:p>
          <a:p>
            <a:pPr algn="ctr"/>
            <a:r>
              <a:rPr lang="en-US" sz="2000" dirty="0">
                <a:ln w="0"/>
                <a:solidFill>
                  <a:schemeClr val="tx1"/>
                </a:solidFill>
                <a:effectLst>
                  <a:outerShdw blurRad="38100" dist="19050" dir="2700000" algn="tl" rotWithShape="0">
                    <a:schemeClr val="dk1">
                      <a:alpha val="40000"/>
                    </a:schemeClr>
                  </a:outerShdw>
                </a:effectLst>
              </a:rPr>
              <a:t>What if data-local tasks are not available ?</a:t>
            </a:r>
          </a:p>
          <a:p>
            <a:pPr algn="ctr"/>
            <a:endParaRPr lang="en-US" sz="2000" dirty="0"/>
          </a:p>
        </p:txBody>
      </p:sp>
    </p:spTree>
    <p:extLst>
      <p:ext uri="{BB962C8B-B14F-4D97-AF65-F5344CB8AC3E}">
        <p14:creationId xmlns:p14="http://schemas.microsoft.com/office/powerpoint/2010/main" val="260514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54186"/>
          </a:xfrm>
        </p:spPr>
        <p:txBody>
          <a:bodyPr>
            <a:normAutofit/>
          </a:bodyPr>
          <a:lstStyle/>
          <a:p>
            <a:r>
              <a:rPr lang="en-US" sz="4000" dirty="0">
                <a:solidFill>
                  <a:srgbClr val="C0504D"/>
                </a:solidFill>
              </a:rPr>
              <a:t>Agenda</a:t>
            </a:r>
          </a:p>
        </p:txBody>
      </p:sp>
      <p:sp>
        <p:nvSpPr>
          <p:cNvPr id="3" name="Content Placeholder 2"/>
          <p:cNvSpPr>
            <a:spLocks noGrp="1"/>
          </p:cNvSpPr>
          <p:nvPr>
            <p:ph idx="1"/>
          </p:nvPr>
        </p:nvSpPr>
        <p:spPr>
          <a:xfrm>
            <a:off x="838200" y="1519312"/>
            <a:ext cx="10515600" cy="4657651"/>
          </a:xfrm>
        </p:spPr>
        <p:txBody>
          <a:bodyPr/>
          <a:lstStyle/>
          <a:p>
            <a:r>
              <a:rPr lang="en-US" dirty="0"/>
              <a:t>Big Data Challenges</a:t>
            </a:r>
          </a:p>
          <a:p>
            <a:r>
              <a:rPr lang="en-US" dirty="0" err="1"/>
              <a:t>Hadoop</a:t>
            </a:r>
            <a:r>
              <a:rPr lang="en-US" dirty="0"/>
              <a:t> Overview</a:t>
            </a:r>
          </a:p>
          <a:p>
            <a:pPr lvl="1"/>
            <a:r>
              <a:rPr lang="en-US" dirty="0" err="1"/>
              <a:t>MapReduce</a:t>
            </a:r>
            <a:endParaRPr lang="en-US" dirty="0"/>
          </a:p>
          <a:p>
            <a:pPr lvl="2"/>
            <a:r>
              <a:rPr lang="en-US" dirty="0"/>
              <a:t>Job Execution</a:t>
            </a:r>
          </a:p>
          <a:p>
            <a:pPr lvl="2"/>
            <a:r>
              <a:rPr lang="en-US" dirty="0"/>
              <a:t>Fault Tolerance</a:t>
            </a:r>
          </a:p>
          <a:p>
            <a:pPr lvl="2"/>
            <a:r>
              <a:rPr lang="en-US" dirty="0"/>
              <a:t>Data Locality</a:t>
            </a:r>
          </a:p>
          <a:p>
            <a:pPr lvl="2"/>
            <a:r>
              <a:rPr lang="en-US" dirty="0"/>
              <a:t>Speculative Execution</a:t>
            </a:r>
          </a:p>
          <a:p>
            <a:pPr lvl="1"/>
            <a:r>
              <a:rPr lang="en-US" dirty="0" err="1"/>
              <a:t>Hadoop</a:t>
            </a:r>
            <a:r>
              <a:rPr lang="en-US" dirty="0"/>
              <a:t> Distributed File System (HDFS)</a:t>
            </a:r>
          </a:p>
          <a:p>
            <a:pPr lvl="2"/>
            <a:r>
              <a:rPr lang="en-US" dirty="0"/>
              <a:t>HDFS Architecture</a:t>
            </a:r>
          </a:p>
          <a:p>
            <a:pPr lvl="2"/>
            <a:r>
              <a:rPr lang="en-US" dirty="0"/>
              <a:t>HDFS Operations</a:t>
            </a:r>
          </a:p>
          <a:p>
            <a:pPr lvl="2"/>
            <a:r>
              <a:rPr lang="en-US" dirty="0"/>
              <a:t>Replica Placement</a:t>
            </a:r>
          </a:p>
          <a:p>
            <a:pPr lvl="2"/>
            <a:endParaRPr lang="en-US" dirty="0"/>
          </a:p>
          <a:p>
            <a:pPr lvl="2"/>
            <a:endParaRPr lang="en-US" dirty="0"/>
          </a:p>
        </p:txBody>
      </p:sp>
    </p:spTree>
    <p:extLst>
      <p:ext uri="{BB962C8B-B14F-4D97-AF65-F5344CB8AC3E}">
        <p14:creationId xmlns:p14="http://schemas.microsoft.com/office/powerpoint/2010/main" val="757832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64627"/>
            <a:ext cx="10515600" cy="1107393"/>
          </a:xfrm>
        </p:spPr>
        <p:txBody>
          <a:bodyPr>
            <a:normAutofit/>
          </a:bodyPr>
          <a:lstStyle/>
          <a:p>
            <a:r>
              <a:rPr lang="en-US" sz="4000" dirty="0">
                <a:solidFill>
                  <a:srgbClr val="C0504D"/>
                </a:solidFill>
              </a:rPr>
              <a:t>Data Locality-Aware Task Assignment</a:t>
            </a:r>
          </a:p>
        </p:txBody>
      </p:sp>
      <p:sp>
        <p:nvSpPr>
          <p:cNvPr id="3" name="Content Placeholder 2"/>
          <p:cNvSpPr>
            <a:spLocks noGrp="1"/>
          </p:cNvSpPr>
          <p:nvPr>
            <p:ph idx="1"/>
          </p:nvPr>
        </p:nvSpPr>
        <p:spPr>
          <a:xfrm>
            <a:off x="6417733" y="897468"/>
            <a:ext cx="5571067" cy="5655998"/>
          </a:xfrm>
        </p:spPr>
        <p:txBody>
          <a:bodyPr>
            <a:normAutofit/>
          </a:bodyPr>
          <a:lstStyle/>
          <a:p>
            <a:pPr>
              <a:buFont typeface="Wingdings" panose="05000000000000000000" pitchFamily="2" charset="2"/>
              <a:buChar char="Ø"/>
            </a:pPr>
            <a:r>
              <a:rPr lang="en-US" sz="2400" dirty="0"/>
              <a:t>Task Assignment</a:t>
            </a:r>
          </a:p>
          <a:p>
            <a:pPr lvl="1">
              <a:buFont typeface="Wingdings" panose="05000000000000000000" pitchFamily="2" charset="2"/>
              <a:buChar char="q"/>
            </a:pPr>
            <a:r>
              <a:rPr lang="en-US" sz="2000" dirty="0"/>
              <a:t>7: Each tasktracker periodically calls heartbeat method (indicating whether it is ready to run task every 5 seconds)</a:t>
            </a:r>
          </a:p>
          <a:p>
            <a:pPr lvl="1">
              <a:buFont typeface="Wingdings" panose="05000000000000000000" pitchFamily="2" charset="2"/>
              <a:buChar char="q"/>
            </a:pPr>
            <a:r>
              <a:rPr lang="en-US" sz="2000" dirty="0"/>
              <a:t>Jobtracker assigns a map/reduce task to the </a:t>
            </a:r>
            <a:r>
              <a:rPr lang="en-US" sz="2000" dirty="0" err="1"/>
              <a:t>tasktracker</a:t>
            </a:r>
            <a:endParaRPr lang="en-US" sz="2000" dirty="0"/>
          </a:p>
          <a:p>
            <a:pPr lvl="1">
              <a:buFont typeface="Wingdings" panose="05000000000000000000" pitchFamily="2" charset="2"/>
              <a:buChar char="q"/>
            </a:pPr>
            <a:r>
              <a:rPr lang="en-US" sz="2000" b="1" dirty="0"/>
              <a:t>Assign a map task whose input split is as close to the </a:t>
            </a:r>
            <a:r>
              <a:rPr lang="en-US" sz="2000" b="1" dirty="0" err="1"/>
              <a:t>tasktracker</a:t>
            </a:r>
            <a:r>
              <a:rPr lang="en-US" sz="2000" b="1" dirty="0"/>
              <a:t> as possible.</a:t>
            </a:r>
          </a:p>
          <a:p>
            <a:pPr lvl="1">
              <a:buFont typeface="Wingdings" panose="05000000000000000000" pitchFamily="2" charset="2"/>
              <a:buChar char="q"/>
            </a:pPr>
            <a:r>
              <a:rPr lang="en-US" sz="2000" b="1" dirty="0"/>
              <a:t>Preference for task assignment:</a:t>
            </a:r>
          </a:p>
          <a:p>
            <a:pPr marL="457200" lvl="1" indent="0">
              <a:buNone/>
            </a:pPr>
            <a:r>
              <a:rPr lang="en-US" sz="2000" b="1" dirty="0"/>
              <a:t>    data-local &gt; rack-local &gt; non-local</a:t>
            </a:r>
          </a:p>
          <a:p>
            <a:pPr marL="457200" lvl="1" indent="0">
              <a:buNone/>
            </a:pPr>
            <a:endParaRPr lang="en-US" sz="2000" b="1" dirty="0"/>
          </a:p>
          <a:p>
            <a:pPr marL="457200" lvl="1" indent="0">
              <a:buNone/>
            </a:pPr>
            <a:endParaRPr lang="en-US" sz="2000" b="1" dirty="0"/>
          </a:p>
          <a:p>
            <a:pPr marL="457200" lvl="1" indent="0">
              <a:buNone/>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p:txBody>
      </p:sp>
      <p:pic>
        <p:nvPicPr>
          <p:cNvPr id="4" name="Picture 3"/>
          <p:cNvPicPr>
            <a:picLocks noChangeAspect="1"/>
          </p:cNvPicPr>
          <p:nvPr/>
        </p:nvPicPr>
        <p:blipFill>
          <a:blip r:embed="rId3"/>
          <a:stretch>
            <a:fillRect/>
          </a:stretch>
        </p:blipFill>
        <p:spPr>
          <a:xfrm>
            <a:off x="0" y="1042766"/>
            <a:ext cx="6417733" cy="5510699"/>
          </a:xfrm>
          <a:prstGeom prst="rect">
            <a:avLst/>
          </a:prstGeom>
        </p:spPr>
      </p:pic>
      <p:sp>
        <p:nvSpPr>
          <p:cNvPr id="5" name="TextBox 4"/>
          <p:cNvSpPr txBox="1"/>
          <p:nvPr/>
        </p:nvSpPr>
        <p:spPr>
          <a:xfrm>
            <a:off x="533400" y="4724399"/>
            <a:ext cx="3090333" cy="1292662"/>
          </a:xfrm>
          <a:prstGeom prst="rect">
            <a:avLst/>
          </a:prstGeom>
          <a:noFill/>
        </p:spPr>
        <p:txBody>
          <a:bodyPr wrap="square" rtlCol="0">
            <a:spAutoFit/>
          </a:bodyPr>
          <a:lstStyle/>
          <a:p>
            <a:r>
              <a:rPr lang="en-US" sz="2000" dirty="0">
                <a:solidFill>
                  <a:srgbClr val="FF0000"/>
                </a:solidFill>
              </a:rPr>
              <a:t>Tasktracker has a fixed number of map and reduce slots</a:t>
            </a:r>
          </a:p>
          <a:p>
            <a:endParaRPr lang="en-US" dirty="0"/>
          </a:p>
        </p:txBody>
      </p:sp>
    </p:spTree>
    <p:extLst>
      <p:ext uri="{BB962C8B-B14F-4D97-AF65-F5344CB8AC3E}">
        <p14:creationId xmlns:p14="http://schemas.microsoft.com/office/powerpoint/2010/main" val="2733588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MapReduce [Google, OSDI 04]: Slow Nodes</a:t>
            </a:r>
            <a:endParaRPr lang="en-US" sz="4800" dirty="0"/>
          </a:p>
        </p:txBody>
      </p:sp>
      <p:graphicFrame>
        <p:nvGraphicFramePr>
          <p:cNvPr id="7" name="Content Placeholder 6"/>
          <p:cNvGraphicFramePr>
            <a:graphicFrameLocks noGrp="1"/>
          </p:cNvGraphicFramePr>
          <p:nvPr>
            <p:ph idx="1"/>
          </p:nvPr>
        </p:nvGraphicFramePr>
        <p:xfrm>
          <a:off x="2057400" y="3200400"/>
          <a:ext cx="838200" cy="111252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Split 0</a:t>
                      </a:r>
                    </a:p>
                  </a:txBody>
                  <a:tcPr>
                    <a:solidFill>
                      <a:srgbClr val="FFC000"/>
                    </a:solidFill>
                  </a:tcPr>
                </a:tc>
                <a:extLst>
                  <a:ext uri="{0D108BD9-81ED-4DB2-BD59-A6C34878D82A}">
                    <a16:rowId xmlns:a16="http://schemas.microsoft.com/office/drawing/2014/main" val="10000"/>
                  </a:ext>
                </a:extLst>
              </a:tr>
              <a:tr h="370840">
                <a:tc>
                  <a:txBody>
                    <a:bodyPr/>
                    <a:lstStyle/>
                    <a:p>
                      <a:r>
                        <a:rPr lang="en-US" dirty="0"/>
                        <a:t>Split 1</a:t>
                      </a:r>
                    </a:p>
                  </a:txBody>
                  <a:tcPr>
                    <a:solidFill>
                      <a:srgbClr val="FFC000"/>
                    </a:solidFill>
                  </a:tcPr>
                </a:tc>
                <a:extLst>
                  <a:ext uri="{0D108BD9-81ED-4DB2-BD59-A6C34878D82A}">
                    <a16:rowId xmlns:a16="http://schemas.microsoft.com/office/drawing/2014/main" val="10001"/>
                  </a:ext>
                </a:extLst>
              </a:tr>
              <a:tr h="370840">
                <a:tc>
                  <a:txBody>
                    <a:bodyPr/>
                    <a:lstStyle/>
                    <a:p>
                      <a:r>
                        <a:rPr lang="en-US" dirty="0"/>
                        <a:t>Split 2</a:t>
                      </a:r>
                    </a:p>
                  </a:txBody>
                  <a:tcPr>
                    <a:solidFill>
                      <a:srgbClr val="FFC000"/>
                    </a:solidFill>
                  </a:tcPr>
                </a:tc>
                <a:extLst>
                  <a:ext uri="{0D108BD9-81ED-4DB2-BD59-A6C34878D82A}">
                    <a16:rowId xmlns:a16="http://schemas.microsoft.com/office/drawing/2014/main" val="10002"/>
                  </a:ext>
                </a:extLst>
              </a:tr>
            </a:tbl>
          </a:graphicData>
        </a:graphic>
      </p:graphicFrame>
      <p:sp>
        <p:nvSpPr>
          <p:cNvPr id="8" name="Oval 7"/>
          <p:cNvSpPr/>
          <p:nvPr/>
        </p:nvSpPr>
        <p:spPr>
          <a:xfrm>
            <a:off x="3657600" y="27432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11" name="Oval 10"/>
          <p:cNvSpPr/>
          <p:nvPr/>
        </p:nvSpPr>
        <p:spPr>
          <a:xfrm>
            <a:off x="5410200" y="1676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Master</a:t>
            </a:r>
          </a:p>
        </p:txBody>
      </p:sp>
      <p:cxnSp>
        <p:nvCxnSpPr>
          <p:cNvPr id="13" name="Straight Arrow Connector 12"/>
          <p:cNvCxnSpPr/>
          <p:nvPr/>
        </p:nvCxnSpPr>
        <p:spPr>
          <a:xfrm flipH="1">
            <a:off x="4419600" y="2057400"/>
            <a:ext cx="1066800" cy="609600"/>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2885090" y="2743200"/>
            <a:ext cx="7171968" cy="2133600"/>
            <a:chOff x="1371600" y="2743200"/>
            <a:chExt cx="7161460" cy="2133600"/>
          </a:xfrm>
        </p:grpSpPr>
        <p:sp>
          <p:nvSpPr>
            <p:cNvPr id="9" name="Oval 8"/>
            <p:cNvSpPr/>
            <p:nvPr/>
          </p:nvSpPr>
          <p:spPr>
            <a:xfrm>
              <a:off x="2133600" y="3581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10" name="Oval 9"/>
            <p:cNvSpPr/>
            <p:nvPr/>
          </p:nvSpPr>
          <p:spPr>
            <a:xfrm>
              <a:off x="2133600" y="44196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cxnSp>
          <p:nvCxnSpPr>
            <p:cNvPr id="15" name="Straight Arrow Connector 14"/>
            <p:cNvCxnSpPr>
              <a:endCxn id="8" idx="2"/>
            </p:cNvCxnSpPr>
            <p:nvPr/>
          </p:nvCxnSpPr>
          <p:spPr>
            <a:xfrm flipV="1">
              <a:off x="1371600" y="2971800"/>
              <a:ext cx="762000" cy="4572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71600" y="3810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0" idx="2"/>
            </p:cNvCxnSpPr>
            <p:nvPr/>
          </p:nvCxnSpPr>
          <p:spPr>
            <a:xfrm>
              <a:off x="1371600" y="4191000"/>
              <a:ext cx="762000" cy="4572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p:cNvCxnSpPr>
            <p:nvPr/>
          </p:nvCxnSpPr>
          <p:spPr>
            <a:xfrm>
              <a:off x="3505200" y="29718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Content Placeholder 6"/>
            <p:cNvGraphicFramePr>
              <a:graphicFrameLocks/>
            </p:cNvGraphicFramePr>
            <p:nvPr/>
          </p:nvGraphicFramePr>
          <p:xfrm>
            <a:off x="4267200" y="27432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cxnSp>
          <p:nvCxnSpPr>
            <p:cNvPr id="33" name="Straight Arrow Connector 32"/>
            <p:cNvCxnSpPr/>
            <p:nvPr/>
          </p:nvCxnSpPr>
          <p:spPr>
            <a:xfrm>
              <a:off x="3505200" y="3810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05200" y="46482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5" name="Content Placeholder 6"/>
            <p:cNvGraphicFramePr>
              <a:graphicFrameLocks/>
            </p:cNvGraphicFramePr>
            <p:nvPr/>
          </p:nvGraphicFramePr>
          <p:xfrm>
            <a:off x="4267200" y="35814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aphicFrame>
          <p:nvGraphicFramePr>
            <p:cNvPr id="36" name="Content Placeholder 6"/>
            <p:cNvGraphicFramePr>
              <a:graphicFrameLocks/>
            </p:cNvGraphicFramePr>
            <p:nvPr/>
          </p:nvGraphicFramePr>
          <p:xfrm>
            <a:off x="4267200" y="44196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sp>
          <p:nvSpPr>
            <p:cNvPr id="37" name="Oval 36"/>
            <p:cNvSpPr/>
            <p:nvPr/>
          </p:nvSpPr>
          <p:spPr>
            <a:xfrm>
              <a:off x="5486400" y="31242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38" name="Oval 37"/>
            <p:cNvSpPr/>
            <p:nvPr/>
          </p:nvSpPr>
          <p:spPr>
            <a:xfrm>
              <a:off x="5486400" y="3962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cxnSp>
          <p:nvCxnSpPr>
            <p:cNvPr id="39" name="Straight Arrow Connector 38"/>
            <p:cNvCxnSpPr>
              <a:endCxn id="37" idx="2"/>
            </p:cNvCxnSpPr>
            <p:nvPr/>
          </p:nvCxnSpPr>
          <p:spPr>
            <a:xfrm>
              <a:off x="4800600" y="29718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800600" y="2971800"/>
              <a:ext cx="685800" cy="1066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800600" y="34290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8" idx="2"/>
            </p:cNvCxnSpPr>
            <p:nvPr/>
          </p:nvCxnSpPr>
          <p:spPr>
            <a:xfrm>
              <a:off x="4800600" y="38100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800600" y="3505200"/>
              <a:ext cx="762000" cy="1143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4800600" y="42672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858000" y="33528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858000" y="4191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8" name="Content Placeholder 6"/>
            <p:cNvGraphicFramePr>
              <a:graphicFrameLocks/>
            </p:cNvGraphicFramePr>
            <p:nvPr/>
          </p:nvGraphicFramePr>
          <p:xfrm>
            <a:off x="7620000" y="3048000"/>
            <a:ext cx="913060" cy="640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Output File</a:t>
                        </a:r>
                        <a:r>
                          <a:rPr lang="en-US" b="0" baseline="0" dirty="0">
                            <a:solidFill>
                              <a:schemeClr val="tx1">
                                <a:lumMod val="95000"/>
                                <a:lumOff val="5000"/>
                              </a:schemeClr>
                            </a:solidFill>
                          </a:rPr>
                          <a:t> 0</a:t>
                        </a:r>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aphicFrame>
          <p:nvGraphicFramePr>
            <p:cNvPr id="59" name="Content Placeholder 6"/>
            <p:cNvGraphicFramePr>
              <a:graphicFrameLocks/>
            </p:cNvGraphicFramePr>
            <p:nvPr/>
          </p:nvGraphicFramePr>
          <p:xfrm>
            <a:off x="7620000" y="3886200"/>
            <a:ext cx="913060" cy="640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Output File</a:t>
                        </a:r>
                        <a:r>
                          <a:rPr lang="en-US" b="0" baseline="0" dirty="0">
                            <a:solidFill>
                              <a:schemeClr val="tx1">
                                <a:lumMod val="95000"/>
                                <a:lumOff val="5000"/>
                              </a:schemeClr>
                            </a:solidFill>
                          </a:rPr>
                          <a:t> 1</a:t>
                        </a:r>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pSp>
      <p:cxnSp>
        <p:nvCxnSpPr>
          <p:cNvPr id="60" name="Straight Arrow Connector 59"/>
          <p:cNvCxnSpPr/>
          <p:nvPr/>
        </p:nvCxnSpPr>
        <p:spPr>
          <a:xfrm>
            <a:off x="6705600" y="2057400"/>
            <a:ext cx="838200" cy="990600"/>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352800" y="2057401"/>
            <a:ext cx="1600200" cy="461665"/>
          </a:xfrm>
          <a:prstGeom prst="rect">
            <a:avLst/>
          </a:prstGeom>
          <a:noFill/>
        </p:spPr>
        <p:txBody>
          <a:bodyPr wrap="square" rtlCol="0">
            <a:spAutoFit/>
          </a:bodyPr>
          <a:lstStyle/>
          <a:p>
            <a:r>
              <a:rPr lang="en-US" sz="2400" dirty="0"/>
              <a:t>assign map</a:t>
            </a:r>
          </a:p>
        </p:txBody>
      </p:sp>
      <p:sp>
        <p:nvSpPr>
          <p:cNvPr id="65" name="TextBox 64"/>
          <p:cNvSpPr txBox="1"/>
          <p:nvPr/>
        </p:nvSpPr>
        <p:spPr>
          <a:xfrm>
            <a:off x="7010400" y="2133601"/>
            <a:ext cx="1905000" cy="461665"/>
          </a:xfrm>
          <a:prstGeom prst="rect">
            <a:avLst/>
          </a:prstGeom>
          <a:noFill/>
        </p:spPr>
        <p:txBody>
          <a:bodyPr wrap="square" rtlCol="0">
            <a:spAutoFit/>
          </a:bodyPr>
          <a:lstStyle/>
          <a:p>
            <a:r>
              <a:rPr lang="en-US" sz="2400" dirty="0"/>
              <a:t>assign reduce</a:t>
            </a:r>
          </a:p>
        </p:txBody>
      </p:sp>
      <p:sp>
        <p:nvSpPr>
          <p:cNvPr id="66" name="TextBox 65"/>
          <p:cNvSpPr txBox="1"/>
          <p:nvPr/>
        </p:nvSpPr>
        <p:spPr>
          <a:xfrm>
            <a:off x="1676400" y="2667001"/>
            <a:ext cx="1600200" cy="461665"/>
          </a:xfrm>
          <a:prstGeom prst="rect">
            <a:avLst/>
          </a:prstGeom>
          <a:noFill/>
        </p:spPr>
        <p:txBody>
          <a:bodyPr wrap="square" rtlCol="0">
            <a:spAutoFit/>
          </a:bodyPr>
          <a:lstStyle/>
          <a:p>
            <a:r>
              <a:rPr lang="en-US" sz="2400" dirty="0"/>
              <a:t>Input Data</a:t>
            </a:r>
          </a:p>
        </p:txBody>
      </p:sp>
      <p:sp>
        <p:nvSpPr>
          <p:cNvPr id="67" name="Oval 66"/>
          <p:cNvSpPr/>
          <p:nvPr/>
        </p:nvSpPr>
        <p:spPr>
          <a:xfrm>
            <a:off x="1524000" y="1371600"/>
            <a:ext cx="2209800" cy="9906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User Program</a:t>
            </a:r>
          </a:p>
          <a:p>
            <a:pPr algn="ctr"/>
            <a:r>
              <a:rPr lang="en-US" b="1" dirty="0">
                <a:solidFill>
                  <a:schemeClr val="tx2"/>
                </a:solidFill>
              </a:rPr>
              <a:t>- Map, Reduce functions</a:t>
            </a:r>
          </a:p>
        </p:txBody>
      </p:sp>
      <p:sp>
        <p:nvSpPr>
          <p:cNvPr id="68" name="TextBox 67"/>
          <p:cNvSpPr txBox="1"/>
          <p:nvPr/>
        </p:nvSpPr>
        <p:spPr>
          <a:xfrm>
            <a:off x="4495800" y="5029200"/>
            <a:ext cx="3505200" cy="1077218"/>
          </a:xfrm>
          <a:prstGeom prst="rect">
            <a:avLst/>
          </a:prstGeom>
          <a:noFill/>
        </p:spPr>
        <p:txBody>
          <a:bodyPr wrap="square" rtlCol="0">
            <a:spAutoFit/>
          </a:bodyPr>
          <a:lstStyle/>
          <a:p>
            <a:pPr algn="ctr"/>
            <a:r>
              <a:rPr lang="en-US" sz="2000" dirty="0"/>
              <a:t>(intermediate result)</a:t>
            </a:r>
          </a:p>
          <a:p>
            <a:pPr algn="ctr"/>
            <a:r>
              <a:rPr lang="en-US" sz="2000" dirty="0"/>
              <a:t>local write, and partitioning</a:t>
            </a:r>
          </a:p>
          <a:p>
            <a:endParaRPr lang="en-US" sz="2400" dirty="0"/>
          </a:p>
        </p:txBody>
      </p:sp>
      <p:sp>
        <p:nvSpPr>
          <p:cNvPr id="5" name="Rectangle 4"/>
          <p:cNvSpPr/>
          <p:nvPr/>
        </p:nvSpPr>
        <p:spPr>
          <a:xfrm>
            <a:off x="7962900" y="1284890"/>
            <a:ext cx="3940066"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rPr>
              <a:t>What if some nodes are much slower than others ?</a:t>
            </a:r>
          </a:p>
          <a:p>
            <a:pPr algn="ctr"/>
            <a:endParaRPr lang="en-US" sz="2000" dirty="0"/>
          </a:p>
        </p:txBody>
      </p:sp>
    </p:spTree>
    <p:extLst>
      <p:ext uri="{BB962C8B-B14F-4D97-AF65-F5344CB8AC3E}">
        <p14:creationId xmlns:p14="http://schemas.microsoft.com/office/powerpoint/2010/main" val="21729559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454"/>
            <a:ext cx="10515600" cy="1325563"/>
          </a:xfrm>
        </p:spPr>
        <p:txBody>
          <a:bodyPr>
            <a:normAutofit/>
          </a:bodyPr>
          <a:lstStyle/>
          <a:p>
            <a:r>
              <a:rPr lang="en-US" sz="4000" dirty="0">
                <a:solidFill>
                  <a:srgbClr val="C0504D"/>
                </a:solidFill>
              </a:rPr>
              <a:t>Problem: Impact of slow nodes on MapReduce Job</a:t>
            </a:r>
          </a:p>
        </p:txBody>
      </p:sp>
      <p:sp>
        <p:nvSpPr>
          <p:cNvPr id="3" name="Content Placeholder 2"/>
          <p:cNvSpPr>
            <a:spLocks noGrp="1"/>
          </p:cNvSpPr>
          <p:nvPr>
            <p:ph idx="1"/>
          </p:nvPr>
        </p:nvSpPr>
        <p:spPr>
          <a:xfrm>
            <a:off x="838200" y="780110"/>
            <a:ext cx="10515600" cy="5093854"/>
          </a:xfrm>
        </p:spPr>
        <p:txBody>
          <a:bodyPr/>
          <a:lstStyle/>
          <a:p>
            <a:r>
              <a:rPr lang="en-US" dirty="0"/>
              <a:t>Some tasks may be slower than others due to faulty hardware, or software misconfiguration - </a:t>
            </a:r>
            <a:r>
              <a:rPr lang="en-US" i="1" dirty="0"/>
              <a:t>stragglers</a:t>
            </a:r>
          </a:p>
          <a:p>
            <a:r>
              <a:rPr lang="en-US" dirty="0"/>
              <a:t>A few stragglers can slowdown the entire job.</a:t>
            </a:r>
          </a:p>
        </p:txBody>
      </p:sp>
      <p:sp>
        <p:nvSpPr>
          <p:cNvPr id="4" name="Rectangle 3"/>
          <p:cNvSpPr/>
          <p:nvPr/>
        </p:nvSpPr>
        <p:spPr>
          <a:xfrm>
            <a:off x="3162211" y="2850519"/>
            <a:ext cx="1159099" cy="15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62210" y="3183223"/>
            <a:ext cx="1313647"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162211" y="3505195"/>
            <a:ext cx="1043190"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149993" y="5067186"/>
            <a:ext cx="5875147" cy="178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66004" y="2804778"/>
            <a:ext cx="1159099" cy="15454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63257" y="3120310"/>
            <a:ext cx="1313647" cy="1438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51848" y="2289525"/>
            <a:ext cx="1355392" cy="369332"/>
          </a:xfrm>
          <a:prstGeom prst="rect">
            <a:avLst/>
          </a:prstGeom>
          <a:noFill/>
        </p:spPr>
        <p:txBody>
          <a:bodyPr wrap="square" rtlCol="0">
            <a:spAutoFit/>
          </a:bodyPr>
          <a:lstStyle/>
          <a:p>
            <a:r>
              <a:rPr lang="en-US" b="1" dirty="0"/>
              <a:t>8 Map tasks</a:t>
            </a:r>
          </a:p>
        </p:txBody>
      </p:sp>
      <p:sp>
        <p:nvSpPr>
          <p:cNvPr id="11" name="TextBox 10"/>
          <p:cNvSpPr txBox="1"/>
          <p:nvPr/>
        </p:nvSpPr>
        <p:spPr>
          <a:xfrm>
            <a:off x="9025141" y="2274460"/>
            <a:ext cx="1628954" cy="369332"/>
          </a:xfrm>
          <a:prstGeom prst="rect">
            <a:avLst/>
          </a:prstGeom>
          <a:noFill/>
        </p:spPr>
        <p:txBody>
          <a:bodyPr wrap="square" rtlCol="0">
            <a:spAutoFit/>
          </a:bodyPr>
          <a:lstStyle/>
          <a:p>
            <a:r>
              <a:rPr lang="en-US" b="1" dirty="0"/>
              <a:t>2 Reduce tasks</a:t>
            </a:r>
          </a:p>
        </p:txBody>
      </p:sp>
      <p:sp>
        <p:nvSpPr>
          <p:cNvPr id="12" name="Rectangle 11"/>
          <p:cNvSpPr/>
          <p:nvPr/>
        </p:nvSpPr>
        <p:spPr>
          <a:xfrm>
            <a:off x="3165760" y="3821221"/>
            <a:ext cx="1159099" cy="15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149993" y="4776632"/>
            <a:ext cx="5875147" cy="178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162210" y="4162181"/>
            <a:ext cx="1313647"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162211" y="4484153"/>
            <a:ext cx="1043190"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p:cNvSpPr/>
          <p:nvPr/>
        </p:nvSpPr>
        <p:spPr>
          <a:xfrm>
            <a:off x="2380593" y="2804778"/>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1497015" y="2820399"/>
            <a:ext cx="1055258" cy="369332"/>
          </a:xfrm>
          <a:prstGeom prst="rect">
            <a:avLst/>
          </a:prstGeom>
          <a:noFill/>
        </p:spPr>
        <p:txBody>
          <a:bodyPr wrap="square" rtlCol="0">
            <a:spAutoFit/>
          </a:bodyPr>
          <a:lstStyle/>
          <a:p>
            <a:r>
              <a:rPr lang="en-US" dirty="0"/>
              <a:t>node1</a:t>
            </a:r>
          </a:p>
        </p:txBody>
      </p:sp>
      <p:sp>
        <p:nvSpPr>
          <p:cNvPr id="19" name="Left Brace 18"/>
          <p:cNvSpPr/>
          <p:nvPr/>
        </p:nvSpPr>
        <p:spPr>
          <a:xfrm>
            <a:off x="2380593" y="3488017"/>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1497015" y="3503638"/>
            <a:ext cx="1055258" cy="369332"/>
          </a:xfrm>
          <a:prstGeom prst="rect">
            <a:avLst/>
          </a:prstGeom>
          <a:noFill/>
        </p:spPr>
        <p:txBody>
          <a:bodyPr wrap="square" rtlCol="0">
            <a:spAutoFit/>
          </a:bodyPr>
          <a:lstStyle/>
          <a:p>
            <a:r>
              <a:rPr lang="en-US" dirty="0"/>
              <a:t>node2</a:t>
            </a:r>
          </a:p>
        </p:txBody>
      </p:sp>
      <p:sp>
        <p:nvSpPr>
          <p:cNvPr id="21" name="Left Brace 20"/>
          <p:cNvSpPr/>
          <p:nvPr/>
        </p:nvSpPr>
        <p:spPr>
          <a:xfrm>
            <a:off x="2392674" y="4132005"/>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1509096" y="4147626"/>
            <a:ext cx="1055258" cy="369332"/>
          </a:xfrm>
          <a:prstGeom prst="rect">
            <a:avLst/>
          </a:prstGeom>
          <a:noFill/>
        </p:spPr>
        <p:txBody>
          <a:bodyPr wrap="square" rtlCol="0">
            <a:spAutoFit/>
          </a:bodyPr>
          <a:lstStyle/>
          <a:p>
            <a:r>
              <a:rPr lang="en-US" dirty="0"/>
              <a:t>node3</a:t>
            </a:r>
          </a:p>
        </p:txBody>
      </p:sp>
      <p:sp>
        <p:nvSpPr>
          <p:cNvPr id="23" name="Left Brace 22"/>
          <p:cNvSpPr/>
          <p:nvPr/>
        </p:nvSpPr>
        <p:spPr>
          <a:xfrm>
            <a:off x="2408439" y="4786134"/>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1524861" y="4801755"/>
            <a:ext cx="1055258" cy="369332"/>
          </a:xfrm>
          <a:prstGeom prst="rect">
            <a:avLst/>
          </a:prstGeom>
          <a:noFill/>
        </p:spPr>
        <p:txBody>
          <a:bodyPr wrap="square" rtlCol="0">
            <a:spAutoFit/>
          </a:bodyPr>
          <a:lstStyle/>
          <a:p>
            <a:r>
              <a:rPr lang="en-US" dirty="0"/>
              <a:t>node4</a:t>
            </a:r>
          </a:p>
        </p:txBody>
      </p:sp>
      <p:sp>
        <p:nvSpPr>
          <p:cNvPr id="16" name="Left Brace 15"/>
          <p:cNvSpPr/>
          <p:nvPr/>
        </p:nvSpPr>
        <p:spPr>
          <a:xfrm rot="16200000">
            <a:off x="6679134" y="1852759"/>
            <a:ext cx="268632" cy="732690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5576356" y="5665838"/>
            <a:ext cx="3258354" cy="369332"/>
          </a:xfrm>
          <a:prstGeom prst="rect">
            <a:avLst/>
          </a:prstGeom>
          <a:noFill/>
        </p:spPr>
        <p:txBody>
          <a:bodyPr wrap="square" rtlCol="0">
            <a:spAutoFit/>
          </a:bodyPr>
          <a:lstStyle/>
          <a:p>
            <a:r>
              <a:rPr lang="en-US" dirty="0" err="1"/>
              <a:t>MapReduce</a:t>
            </a:r>
            <a:r>
              <a:rPr lang="en-US" dirty="0"/>
              <a:t> Job execution time</a:t>
            </a:r>
          </a:p>
        </p:txBody>
      </p:sp>
    </p:spTree>
    <p:extLst>
      <p:ext uri="{BB962C8B-B14F-4D97-AF65-F5344CB8AC3E}">
        <p14:creationId xmlns:p14="http://schemas.microsoft.com/office/powerpoint/2010/main" val="150515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P spid="11" grpId="0"/>
      <p:bldP spid="12" grpId="0" animBg="1"/>
      <p:bldP spid="13" grpId="0" animBg="1"/>
      <p:bldP spid="14" grpId="0" animBg="1"/>
      <p:bldP spid="15" grpId="0" animBg="1"/>
      <p:bldP spid="17" grpId="0" animBg="1"/>
      <p:bldP spid="18" grpId="0"/>
      <p:bldP spid="19" grpId="0" animBg="1"/>
      <p:bldP spid="20" grpId="0"/>
      <p:bldP spid="21" grpId="0" animBg="1"/>
      <p:bldP spid="22" grpId="0"/>
      <p:bldP spid="23" grpId="0" animBg="1"/>
      <p:bldP spid="24" grpId="0"/>
      <p:bldP spid="16" grpId="0" animBg="1"/>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4208"/>
          </a:xfrm>
        </p:spPr>
        <p:txBody>
          <a:bodyPr>
            <a:normAutofit/>
          </a:bodyPr>
          <a:lstStyle/>
          <a:p>
            <a:r>
              <a:rPr lang="en-US" sz="4000" dirty="0">
                <a:solidFill>
                  <a:srgbClr val="C0504D"/>
                </a:solidFill>
              </a:rPr>
              <a:t>Solution: Speculative Execution</a:t>
            </a:r>
          </a:p>
        </p:txBody>
      </p:sp>
      <p:sp>
        <p:nvSpPr>
          <p:cNvPr id="3" name="Content Placeholder 2"/>
          <p:cNvSpPr>
            <a:spLocks noGrp="1"/>
          </p:cNvSpPr>
          <p:nvPr>
            <p:ph idx="1"/>
          </p:nvPr>
        </p:nvSpPr>
        <p:spPr>
          <a:xfrm>
            <a:off x="838200" y="1439334"/>
            <a:ext cx="10515600" cy="4737629"/>
          </a:xfrm>
        </p:spPr>
        <p:txBody>
          <a:bodyPr>
            <a:normAutofit/>
          </a:bodyPr>
          <a:lstStyle/>
          <a:p>
            <a:pPr marL="0" indent="0">
              <a:buNone/>
            </a:pPr>
            <a:endParaRPr lang="en-US" dirty="0"/>
          </a:p>
          <a:p>
            <a:pPr>
              <a:buFont typeface="Wingdings" panose="05000000000000000000" pitchFamily="2" charset="2"/>
              <a:buChar char="Ø"/>
            </a:pPr>
            <a:r>
              <a:rPr lang="en-US" dirty="0"/>
              <a:t>Avoid straggler tasks from slowing down the whole job</a:t>
            </a:r>
          </a:p>
          <a:p>
            <a:pPr lvl="1">
              <a:buFont typeface="Wingdings" panose="05000000000000000000" pitchFamily="2" charset="2"/>
              <a:buChar char="q"/>
            </a:pPr>
            <a:r>
              <a:rPr lang="en-US" dirty="0"/>
              <a:t> Hadoop detects when a task is running slower than expected and launches a duplicate copy of the task as a backup.</a:t>
            </a:r>
          </a:p>
          <a:p>
            <a:pPr lvl="1">
              <a:buFont typeface="Wingdings" panose="05000000000000000000" pitchFamily="2" charset="2"/>
              <a:buChar char="q"/>
            </a:pPr>
            <a:r>
              <a:rPr lang="en-US" dirty="0"/>
              <a:t>Hadoop's scheduler starts speculative tasks based on a simple heuristic comparing each task's progress to the average progress.</a:t>
            </a:r>
          </a:p>
          <a:p>
            <a:pPr lvl="1">
              <a:buFont typeface="Wingdings" panose="05000000000000000000" pitchFamily="2" charset="2"/>
              <a:buChar char="q"/>
            </a:pPr>
            <a:r>
              <a:rPr lang="en-US" dirty="0"/>
              <a:t>Whichever copy finishes first is accepted, and the duplicate task is killed</a:t>
            </a:r>
          </a:p>
          <a:p>
            <a:pPr lvl="1">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28959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99775"/>
            <a:ext cx="10515600" cy="4354653"/>
          </a:xfrm>
        </p:spPr>
        <p:txBody>
          <a:bodyPr/>
          <a:lstStyle/>
          <a:p>
            <a:endParaRPr lang="en-US" dirty="0"/>
          </a:p>
        </p:txBody>
      </p:sp>
      <p:sp>
        <p:nvSpPr>
          <p:cNvPr id="4" name="Rectangle 3"/>
          <p:cNvSpPr/>
          <p:nvPr/>
        </p:nvSpPr>
        <p:spPr>
          <a:xfrm>
            <a:off x="3162211" y="3708646"/>
            <a:ext cx="1159099" cy="15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Rectangle 4"/>
          <p:cNvSpPr/>
          <p:nvPr/>
        </p:nvSpPr>
        <p:spPr>
          <a:xfrm>
            <a:off x="3162210" y="4041350"/>
            <a:ext cx="1313647"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Rectangle 5"/>
          <p:cNvSpPr/>
          <p:nvPr/>
        </p:nvSpPr>
        <p:spPr>
          <a:xfrm>
            <a:off x="3162211" y="4363322"/>
            <a:ext cx="1043190"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Rectangle 6"/>
          <p:cNvSpPr/>
          <p:nvPr/>
        </p:nvSpPr>
        <p:spPr>
          <a:xfrm>
            <a:off x="3149994" y="5925313"/>
            <a:ext cx="2196508" cy="170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8" name="Rectangle 7"/>
          <p:cNvSpPr/>
          <p:nvPr/>
        </p:nvSpPr>
        <p:spPr>
          <a:xfrm>
            <a:off x="6827381" y="3693601"/>
            <a:ext cx="1159099" cy="15454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24634" y="4009133"/>
            <a:ext cx="1313647" cy="1438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165760" y="4679348"/>
            <a:ext cx="1159099" cy="15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 name="Rectangle 12"/>
          <p:cNvSpPr/>
          <p:nvPr/>
        </p:nvSpPr>
        <p:spPr>
          <a:xfrm>
            <a:off x="3149994" y="5634759"/>
            <a:ext cx="2196508" cy="17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4" name="Rectangle 13"/>
          <p:cNvSpPr/>
          <p:nvPr/>
        </p:nvSpPr>
        <p:spPr>
          <a:xfrm>
            <a:off x="3162210" y="5020308"/>
            <a:ext cx="1313647"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Rectangle 14"/>
          <p:cNvSpPr/>
          <p:nvPr/>
        </p:nvSpPr>
        <p:spPr>
          <a:xfrm>
            <a:off x="3162211" y="5342280"/>
            <a:ext cx="1043190"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7" name="Left Brace 16"/>
          <p:cNvSpPr/>
          <p:nvPr/>
        </p:nvSpPr>
        <p:spPr>
          <a:xfrm>
            <a:off x="2380593" y="3662905"/>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1497015" y="3678526"/>
            <a:ext cx="1055258" cy="369332"/>
          </a:xfrm>
          <a:prstGeom prst="rect">
            <a:avLst/>
          </a:prstGeom>
          <a:noFill/>
        </p:spPr>
        <p:txBody>
          <a:bodyPr wrap="square" rtlCol="0">
            <a:spAutoFit/>
          </a:bodyPr>
          <a:lstStyle/>
          <a:p>
            <a:r>
              <a:rPr lang="en-US" dirty="0"/>
              <a:t>node1</a:t>
            </a:r>
          </a:p>
        </p:txBody>
      </p:sp>
      <p:sp>
        <p:nvSpPr>
          <p:cNvPr id="19" name="Left Brace 18"/>
          <p:cNvSpPr/>
          <p:nvPr/>
        </p:nvSpPr>
        <p:spPr>
          <a:xfrm>
            <a:off x="2380593" y="4346144"/>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1497015" y="4361765"/>
            <a:ext cx="1055258" cy="369332"/>
          </a:xfrm>
          <a:prstGeom prst="rect">
            <a:avLst/>
          </a:prstGeom>
          <a:noFill/>
        </p:spPr>
        <p:txBody>
          <a:bodyPr wrap="square" rtlCol="0">
            <a:spAutoFit/>
          </a:bodyPr>
          <a:lstStyle/>
          <a:p>
            <a:r>
              <a:rPr lang="en-US" dirty="0"/>
              <a:t>node2</a:t>
            </a:r>
          </a:p>
        </p:txBody>
      </p:sp>
      <p:sp>
        <p:nvSpPr>
          <p:cNvPr id="21" name="Left Brace 20"/>
          <p:cNvSpPr/>
          <p:nvPr/>
        </p:nvSpPr>
        <p:spPr>
          <a:xfrm>
            <a:off x="2392674" y="4990132"/>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1509096" y="5005753"/>
            <a:ext cx="1055258" cy="369332"/>
          </a:xfrm>
          <a:prstGeom prst="rect">
            <a:avLst/>
          </a:prstGeom>
          <a:noFill/>
        </p:spPr>
        <p:txBody>
          <a:bodyPr wrap="square" rtlCol="0">
            <a:spAutoFit/>
          </a:bodyPr>
          <a:lstStyle/>
          <a:p>
            <a:r>
              <a:rPr lang="en-US" dirty="0"/>
              <a:t>node3</a:t>
            </a:r>
          </a:p>
        </p:txBody>
      </p:sp>
      <p:sp>
        <p:nvSpPr>
          <p:cNvPr id="23" name="Left Brace 22"/>
          <p:cNvSpPr/>
          <p:nvPr/>
        </p:nvSpPr>
        <p:spPr>
          <a:xfrm>
            <a:off x="2408439" y="5644261"/>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1524861" y="5659882"/>
            <a:ext cx="1055258" cy="369332"/>
          </a:xfrm>
          <a:prstGeom prst="rect">
            <a:avLst/>
          </a:prstGeom>
          <a:noFill/>
        </p:spPr>
        <p:txBody>
          <a:bodyPr wrap="square" rtlCol="0">
            <a:spAutoFit/>
          </a:bodyPr>
          <a:lstStyle/>
          <a:p>
            <a:r>
              <a:rPr lang="en-US" dirty="0"/>
              <a:t>node4</a:t>
            </a:r>
          </a:p>
        </p:txBody>
      </p:sp>
      <p:sp>
        <p:nvSpPr>
          <p:cNvPr id="16" name="Left Brace 15"/>
          <p:cNvSpPr/>
          <p:nvPr/>
        </p:nvSpPr>
        <p:spPr>
          <a:xfrm rot="16200000">
            <a:off x="5535151" y="3854870"/>
            <a:ext cx="217976" cy="498828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2806262" y="6448864"/>
            <a:ext cx="5874746" cy="369332"/>
          </a:xfrm>
          <a:prstGeom prst="rect">
            <a:avLst/>
          </a:prstGeom>
          <a:noFill/>
        </p:spPr>
        <p:txBody>
          <a:bodyPr wrap="square" rtlCol="0">
            <a:spAutoFit/>
          </a:bodyPr>
          <a:lstStyle/>
          <a:p>
            <a:r>
              <a:rPr lang="en-US" dirty="0" err="1"/>
              <a:t>MapReduce</a:t>
            </a:r>
            <a:r>
              <a:rPr lang="en-US" dirty="0"/>
              <a:t> Job execution time with </a:t>
            </a:r>
            <a:r>
              <a:rPr lang="en-US" b="1" dirty="0"/>
              <a:t>Speculative Execution</a:t>
            </a:r>
          </a:p>
        </p:txBody>
      </p:sp>
      <p:sp>
        <p:nvSpPr>
          <p:cNvPr id="28" name="Rectangle 27"/>
          <p:cNvSpPr/>
          <p:nvPr/>
        </p:nvSpPr>
        <p:spPr>
          <a:xfrm>
            <a:off x="5430911" y="5030759"/>
            <a:ext cx="1159099" cy="15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29" name="Rectangle 28"/>
          <p:cNvSpPr/>
          <p:nvPr/>
        </p:nvSpPr>
        <p:spPr>
          <a:xfrm>
            <a:off x="5430911" y="5363463"/>
            <a:ext cx="1159100" cy="131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31" name="Straight Connector 30"/>
          <p:cNvCxnSpPr/>
          <p:nvPr/>
        </p:nvCxnSpPr>
        <p:spPr>
          <a:xfrm>
            <a:off x="5346502" y="3557192"/>
            <a:ext cx="14071" cy="29008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162211" y="515279"/>
            <a:ext cx="1159099" cy="15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162210" y="847983"/>
            <a:ext cx="1313647"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162211" y="1169955"/>
            <a:ext cx="1043190"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149993" y="2731946"/>
            <a:ext cx="5875147" cy="178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166004" y="469538"/>
            <a:ext cx="1159099" cy="15454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163257" y="785070"/>
            <a:ext cx="1313647" cy="1438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051848" y="52761"/>
            <a:ext cx="1355392" cy="369332"/>
          </a:xfrm>
          <a:prstGeom prst="rect">
            <a:avLst/>
          </a:prstGeom>
          <a:noFill/>
        </p:spPr>
        <p:txBody>
          <a:bodyPr wrap="square" rtlCol="0">
            <a:spAutoFit/>
          </a:bodyPr>
          <a:lstStyle/>
          <a:p>
            <a:r>
              <a:rPr lang="en-US" b="1" dirty="0"/>
              <a:t>8 Map tasks</a:t>
            </a:r>
          </a:p>
        </p:txBody>
      </p:sp>
      <p:sp>
        <p:nvSpPr>
          <p:cNvPr id="40" name="TextBox 39"/>
          <p:cNvSpPr txBox="1"/>
          <p:nvPr/>
        </p:nvSpPr>
        <p:spPr>
          <a:xfrm>
            <a:off x="9025141" y="37696"/>
            <a:ext cx="1628954" cy="369332"/>
          </a:xfrm>
          <a:prstGeom prst="rect">
            <a:avLst/>
          </a:prstGeom>
          <a:noFill/>
        </p:spPr>
        <p:txBody>
          <a:bodyPr wrap="square" rtlCol="0">
            <a:spAutoFit/>
          </a:bodyPr>
          <a:lstStyle/>
          <a:p>
            <a:r>
              <a:rPr lang="en-US" b="1" dirty="0"/>
              <a:t>2 Reduce tasks</a:t>
            </a:r>
          </a:p>
        </p:txBody>
      </p:sp>
      <p:sp>
        <p:nvSpPr>
          <p:cNvPr id="41" name="Rectangle 40"/>
          <p:cNvSpPr/>
          <p:nvPr/>
        </p:nvSpPr>
        <p:spPr>
          <a:xfrm>
            <a:off x="3165760" y="1485981"/>
            <a:ext cx="1159099" cy="15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149993" y="2441392"/>
            <a:ext cx="5875147" cy="178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162210" y="1826941"/>
            <a:ext cx="1313647"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162211" y="2148913"/>
            <a:ext cx="1043190"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 Brace 44"/>
          <p:cNvSpPr/>
          <p:nvPr/>
        </p:nvSpPr>
        <p:spPr>
          <a:xfrm>
            <a:off x="2380593" y="469538"/>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1497015" y="485159"/>
            <a:ext cx="1055258" cy="369332"/>
          </a:xfrm>
          <a:prstGeom prst="rect">
            <a:avLst/>
          </a:prstGeom>
          <a:noFill/>
        </p:spPr>
        <p:txBody>
          <a:bodyPr wrap="square" rtlCol="0">
            <a:spAutoFit/>
          </a:bodyPr>
          <a:lstStyle/>
          <a:p>
            <a:r>
              <a:rPr lang="en-US" dirty="0"/>
              <a:t>node1</a:t>
            </a:r>
          </a:p>
        </p:txBody>
      </p:sp>
      <p:sp>
        <p:nvSpPr>
          <p:cNvPr id="47" name="Left Brace 46"/>
          <p:cNvSpPr/>
          <p:nvPr/>
        </p:nvSpPr>
        <p:spPr>
          <a:xfrm>
            <a:off x="2380593" y="1152777"/>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1497015" y="1168398"/>
            <a:ext cx="1055258" cy="369332"/>
          </a:xfrm>
          <a:prstGeom prst="rect">
            <a:avLst/>
          </a:prstGeom>
          <a:noFill/>
        </p:spPr>
        <p:txBody>
          <a:bodyPr wrap="square" rtlCol="0">
            <a:spAutoFit/>
          </a:bodyPr>
          <a:lstStyle/>
          <a:p>
            <a:r>
              <a:rPr lang="en-US" dirty="0"/>
              <a:t>node2</a:t>
            </a:r>
          </a:p>
        </p:txBody>
      </p:sp>
      <p:sp>
        <p:nvSpPr>
          <p:cNvPr id="49" name="Left Brace 48"/>
          <p:cNvSpPr/>
          <p:nvPr/>
        </p:nvSpPr>
        <p:spPr>
          <a:xfrm>
            <a:off x="2392674" y="1796765"/>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p:cNvSpPr txBox="1"/>
          <p:nvPr/>
        </p:nvSpPr>
        <p:spPr>
          <a:xfrm>
            <a:off x="1509096" y="1812386"/>
            <a:ext cx="1055258" cy="369332"/>
          </a:xfrm>
          <a:prstGeom prst="rect">
            <a:avLst/>
          </a:prstGeom>
          <a:noFill/>
        </p:spPr>
        <p:txBody>
          <a:bodyPr wrap="square" rtlCol="0">
            <a:spAutoFit/>
          </a:bodyPr>
          <a:lstStyle/>
          <a:p>
            <a:r>
              <a:rPr lang="en-US" dirty="0"/>
              <a:t>node3</a:t>
            </a:r>
          </a:p>
        </p:txBody>
      </p:sp>
      <p:sp>
        <p:nvSpPr>
          <p:cNvPr id="51" name="Left Brace 50"/>
          <p:cNvSpPr/>
          <p:nvPr/>
        </p:nvSpPr>
        <p:spPr>
          <a:xfrm>
            <a:off x="2408439" y="2450894"/>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1524861" y="2466515"/>
            <a:ext cx="1055258" cy="369332"/>
          </a:xfrm>
          <a:prstGeom prst="rect">
            <a:avLst/>
          </a:prstGeom>
          <a:noFill/>
        </p:spPr>
        <p:txBody>
          <a:bodyPr wrap="square" rtlCol="0">
            <a:spAutoFit/>
          </a:bodyPr>
          <a:lstStyle/>
          <a:p>
            <a:r>
              <a:rPr lang="en-US" dirty="0"/>
              <a:t>node4</a:t>
            </a:r>
          </a:p>
        </p:txBody>
      </p:sp>
      <p:sp>
        <p:nvSpPr>
          <p:cNvPr id="53" name="Left Brace 52"/>
          <p:cNvSpPr/>
          <p:nvPr/>
        </p:nvSpPr>
        <p:spPr>
          <a:xfrm rot="16200000">
            <a:off x="6679133" y="-566801"/>
            <a:ext cx="268632" cy="732690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5644139" y="3187860"/>
            <a:ext cx="3258354" cy="369332"/>
          </a:xfrm>
          <a:prstGeom prst="rect">
            <a:avLst/>
          </a:prstGeom>
          <a:noFill/>
        </p:spPr>
        <p:txBody>
          <a:bodyPr wrap="square" rtlCol="0">
            <a:spAutoFit/>
          </a:bodyPr>
          <a:lstStyle/>
          <a:p>
            <a:r>
              <a:rPr lang="en-US" dirty="0" err="1"/>
              <a:t>MapReduce</a:t>
            </a:r>
            <a:r>
              <a:rPr lang="en-US" dirty="0"/>
              <a:t> Job execution time</a:t>
            </a:r>
          </a:p>
        </p:txBody>
      </p:sp>
      <p:sp>
        <p:nvSpPr>
          <p:cNvPr id="55" name="Rectangle 54"/>
          <p:cNvSpPr/>
          <p:nvPr/>
        </p:nvSpPr>
        <p:spPr>
          <a:xfrm>
            <a:off x="5346503" y="5646249"/>
            <a:ext cx="1243507" cy="16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a:off x="5360573" y="5923967"/>
            <a:ext cx="1229438" cy="17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itle 56"/>
          <p:cNvSpPr>
            <a:spLocks noGrp="1"/>
          </p:cNvSpPr>
          <p:nvPr>
            <p:ph type="title"/>
          </p:nvPr>
        </p:nvSpPr>
        <p:spPr/>
        <p:txBody>
          <a:bodyPr/>
          <a:lstStyle/>
          <a:p>
            <a:endParaRPr lang="en-US"/>
          </a:p>
        </p:txBody>
      </p:sp>
      <p:sp>
        <p:nvSpPr>
          <p:cNvPr id="59" name="TextBox 58"/>
          <p:cNvSpPr txBox="1"/>
          <p:nvPr/>
        </p:nvSpPr>
        <p:spPr>
          <a:xfrm>
            <a:off x="6527897" y="5536423"/>
            <a:ext cx="1490838" cy="369332"/>
          </a:xfrm>
          <a:prstGeom prst="rect">
            <a:avLst/>
          </a:prstGeom>
          <a:noFill/>
        </p:spPr>
        <p:txBody>
          <a:bodyPr wrap="square" rtlCol="0">
            <a:spAutoFit/>
          </a:bodyPr>
          <a:lstStyle/>
          <a:p>
            <a:r>
              <a:rPr lang="en-US" dirty="0"/>
              <a:t>killed</a:t>
            </a:r>
          </a:p>
        </p:txBody>
      </p:sp>
      <p:sp>
        <p:nvSpPr>
          <p:cNvPr id="60" name="TextBox 59"/>
          <p:cNvSpPr txBox="1"/>
          <p:nvPr/>
        </p:nvSpPr>
        <p:spPr>
          <a:xfrm>
            <a:off x="6533368" y="5831211"/>
            <a:ext cx="1490838" cy="369332"/>
          </a:xfrm>
          <a:prstGeom prst="rect">
            <a:avLst/>
          </a:prstGeom>
          <a:noFill/>
        </p:spPr>
        <p:txBody>
          <a:bodyPr wrap="square" rtlCol="0">
            <a:spAutoFit/>
          </a:bodyPr>
          <a:lstStyle/>
          <a:p>
            <a:r>
              <a:rPr lang="en-US" dirty="0"/>
              <a:t>killed</a:t>
            </a:r>
          </a:p>
        </p:txBody>
      </p:sp>
    </p:spTree>
    <p:extLst>
      <p:ext uri="{BB962C8B-B14F-4D97-AF65-F5344CB8AC3E}">
        <p14:creationId xmlns:p14="http://schemas.microsoft.com/office/powerpoint/2010/main" val="265381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2" grpId="0" animBg="1"/>
      <p:bldP spid="13" grpId="0" animBg="1"/>
      <p:bldP spid="14" grpId="0" animBg="1"/>
      <p:bldP spid="15" grpId="0" animBg="1"/>
      <p:bldP spid="17" grpId="0" animBg="1"/>
      <p:bldP spid="18" grpId="0"/>
      <p:bldP spid="19" grpId="0" animBg="1"/>
      <p:bldP spid="20" grpId="0"/>
      <p:bldP spid="21" grpId="0" animBg="1"/>
      <p:bldP spid="22" grpId="0"/>
      <p:bldP spid="23" grpId="0" animBg="1"/>
      <p:bldP spid="24" grpId="0"/>
      <p:bldP spid="16" grpId="0" animBg="1"/>
      <p:bldP spid="25" grpId="0"/>
      <p:bldP spid="28" grpId="0" animBg="1"/>
      <p:bldP spid="29" grpId="0" animBg="1"/>
      <p:bldP spid="55" grpId="0" animBg="1"/>
      <p:bldP spid="56" grpId="0" animBg="1"/>
      <p:bldP spid="59" grpId="0"/>
      <p:bldP spid="6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Selection of Speculative tasks</a:t>
            </a:r>
          </a:p>
        </p:txBody>
      </p:sp>
      <p:sp>
        <p:nvSpPr>
          <p:cNvPr id="3" name="Content Placeholder 2"/>
          <p:cNvSpPr>
            <a:spLocks noGrp="1"/>
          </p:cNvSpPr>
          <p:nvPr>
            <p:ph idx="1"/>
          </p:nvPr>
        </p:nvSpPr>
        <p:spPr>
          <a:xfrm>
            <a:off x="838200" y="1385888"/>
            <a:ext cx="10515600" cy="4981045"/>
          </a:xfrm>
        </p:spPr>
        <p:txBody>
          <a:bodyPr>
            <a:normAutofit fontScale="92500" lnSpcReduction="10000"/>
          </a:bodyPr>
          <a:lstStyle/>
          <a:p>
            <a:pPr>
              <a:buFont typeface="Wingdings" panose="05000000000000000000" pitchFamily="2" charset="2"/>
              <a:buChar char="Ø"/>
            </a:pPr>
            <a:r>
              <a:rPr lang="en-US" dirty="0"/>
              <a:t> Hadoop monitors tasks </a:t>
            </a:r>
            <a:r>
              <a:rPr lang="en-US" i="1" dirty="0"/>
              <a:t>progress score </a:t>
            </a:r>
            <a:r>
              <a:rPr lang="en-US" dirty="0"/>
              <a:t>between 0 and 1</a:t>
            </a:r>
          </a:p>
          <a:p>
            <a:pPr lvl="1">
              <a:buFont typeface="Wingdings" panose="05000000000000000000" pitchFamily="2" charset="2"/>
              <a:buChar char="q"/>
            </a:pPr>
            <a:r>
              <a:rPr lang="en-US" dirty="0"/>
              <a:t>Progress score of Map task is the fraction of input data read.</a:t>
            </a:r>
          </a:p>
          <a:p>
            <a:pPr>
              <a:buFont typeface="Wingdings" panose="05000000000000000000" pitchFamily="2" charset="2"/>
              <a:buChar char="Ø"/>
            </a:pPr>
            <a:endParaRPr lang="en-US" dirty="0"/>
          </a:p>
          <a:p>
            <a:pPr>
              <a:buFont typeface="Wingdings" panose="05000000000000000000" pitchFamily="2" charset="2"/>
              <a:buChar char="Ø"/>
            </a:pPr>
            <a:r>
              <a:rPr lang="en-US" dirty="0"/>
              <a:t> Progress score of Reduce task is divided into three phases</a:t>
            </a:r>
          </a:p>
          <a:p>
            <a:pPr lvl="1">
              <a:buFont typeface="Wingdings" panose="05000000000000000000" pitchFamily="2" charset="2"/>
              <a:buChar char="q"/>
            </a:pPr>
            <a:r>
              <a:rPr lang="en-US" dirty="0"/>
              <a:t> </a:t>
            </a:r>
            <a:r>
              <a:rPr lang="en-US" i="1" dirty="0"/>
              <a:t>copy</a:t>
            </a:r>
            <a:r>
              <a:rPr lang="en-US" dirty="0"/>
              <a:t> phase when task fetches map output</a:t>
            </a:r>
          </a:p>
          <a:p>
            <a:pPr lvl="1">
              <a:buFont typeface="Wingdings" panose="05000000000000000000" pitchFamily="2" charset="2"/>
              <a:buChar char="q"/>
            </a:pPr>
            <a:r>
              <a:rPr lang="en-US" i="1" dirty="0"/>
              <a:t> sort </a:t>
            </a:r>
            <a:r>
              <a:rPr lang="en-US" dirty="0"/>
              <a:t> phase when map outputs are sorted/merged </a:t>
            </a:r>
          </a:p>
          <a:p>
            <a:pPr lvl="1">
              <a:buFont typeface="Wingdings" panose="05000000000000000000" pitchFamily="2" charset="2"/>
              <a:buChar char="q"/>
            </a:pPr>
            <a:r>
              <a:rPr lang="en-US" dirty="0"/>
              <a:t> </a:t>
            </a:r>
            <a:r>
              <a:rPr lang="en-US" i="1" dirty="0"/>
              <a:t>reduce</a:t>
            </a:r>
            <a:r>
              <a:rPr lang="en-US" dirty="0"/>
              <a:t> phase when the reduce function is applied</a:t>
            </a:r>
          </a:p>
          <a:p>
            <a:pPr lvl="1">
              <a:buFont typeface="Wingdings" panose="05000000000000000000" pitchFamily="2" charset="2"/>
              <a:buChar char="q"/>
            </a:pPr>
            <a:r>
              <a:rPr lang="en-US" dirty="0"/>
              <a:t> For each phase progress is calculated as fraction of data processed</a:t>
            </a:r>
          </a:p>
          <a:p>
            <a:pPr marL="457200" lvl="1" indent="0">
              <a:buNone/>
            </a:pPr>
            <a:endParaRPr lang="en-US" dirty="0"/>
          </a:p>
          <a:p>
            <a:pPr>
              <a:buFont typeface="Wingdings" panose="05000000000000000000" pitchFamily="2" charset="2"/>
              <a:buChar char="Ø"/>
            </a:pPr>
            <a:r>
              <a:rPr lang="en-US" dirty="0"/>
              <a:t> If a task’s progress score is less than average progress score minus 0.2, and the task has run for at least a minute, it is marked as a straggler</a:t>
            </a:r>
          </a:p>
          <a:p>
            <a:pPr marL="0" indent="0">
              <a:buNone/>
            </a:pPr>
            <a:endParaRPr lang="en-US" dirty="0"/>
          </a:p>
          <a:p>
            <a:pPr>
              <a:buFont typeface="Wingdings" panose="05000000000000000000" pitchFamily="2" charset="2"/>
              <a:buChar char="Ø"/>
            </a:pPr>
            <a:r>
              <a:rPr lang="en-US" dirty="0"/>
              <a:t> In case of multiple stragglers, data local tasks are preferred for execution.</a:t>
            </a:r>
          </a:p>
        </p:txBody>
      </p:sp>
    </p:spTree>
    <p:extLst>
      <p:ext uri="{BB962C8B-B14F-4D97-AF65-F5344CB8AC3E}">
        <p14:creationId xmlns:p14="http://schemas.microsoft.com/office/powerpoint/2010/main" val="1056253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Speculative Execution (cont’d)</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2064808"/>
            <a:ext cx="9771168" cy="2405592"/>
          </a:xfrm>
          <a:prstGeom prst="rect">
            <a:avLst/>
          </a:prstGeom>
        </p:spPr>
      </p:pic>
    </p:spTree>
    <p:extLst>
      <p:ext uri="{BB962C8B-B14F-4D97-AF65-F5344CB8AC3E}">
        <p14:creationId xmlns:p14="http://schemas.microsoft.com/office/powerpoint/2010/main" val="1359148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5303"/>
          </a:xfrm>
        </p:spPr>
        <p:txBody>
          <a:bodyPr>
            <a:normAutofit/>
          </a:bodyPr>
          <a:lstStyle/>
          <a:p>
            <a:r>
              <a:rPr lang="en-US" sz="4000" dirty="0" err="1">
                <a:solidFill>
                  <a:srgbClr val="C0504D"/>
                </a:solidFill>
              </a:rPr>
              <a:t>Hadoop</a:t>
            </a:r>
            <a:r>
              <a:rPr lang="en-US" sz="4000" dirty="0">
                <a:solidFill>
                  <a:srgbClr val="C0504D"/>
                </a:solidFill>
              </a:rPr>
              <a:t> Distributed File System (HDFS)</a:t>
            </a:r>
          </a:p>
        </p:txBody>
      </p:sp>
      <p:sp>
        <p:nvSpPr>
          <p:cNvPr id="3" name="Content Placeholder 2"/>
          <p:cNvSpPr>
            <a:spLocks noGrp="1"/>
          </p:cNvSpPr>
          <p:nvPr>
            <p:ph idx="1"/>
          </p:nvPr>
        </p:nvSpPr>
        <p:spPr>
          <a:xfrm>
            <a:off x="838200" y="1450428"/>
            <a:ext cx="10515600" cy="5186855"/>
          </a:xfrm>
        </p:spPr>
        <p:txBody>
          <a:bodyPr>
            <a:normAutofit fontScale="92500" lnSpcReduction="10000"/>
          </a:bodyPr>
          <a:lstStyle/>
          <a:p>
            <a:r>
              <a:rPr lang="en-US" dirty="0"/>
              <a:t>Distributed </a:t>
            </a:r>
            <a:r>
              <a:rPr lang="en-US" dirty="0" err="1"/>
              <a:t>filesystems</a:t>
            </a:r>
            <a:endParaRPr lang="en-US" dirty="0"/>
          </a:p>
          <a:p>
            <a:pPr lvl="1"/>
            <a:r>
              <a:rPr lang="en-US" dirty="0" err="1"/>
              <a:t>Filesystems</a:t>
            </a:r>
            <a:r>
              <a:rPr lang="en-US" dirty="0"/>
              <a:t> that manage the storage across a network of machines. </a:t>
            </a:r>
          </a:p>
          <a:p>
            <a:pPr lvl="1"/>
            <a:r>
              <a:rPr lang="en-US" dirty="0"/>
              <a:t>Designed to hold data and provide access to many clients across the network.</a:t>
            </a:r>
          </a:p>
          <a:p>
            <a:pPr lvl="1"/>
            <a:r>
              <a:rPr lang="en-US" dirty="0"/>
              <a:t>E.g. NFS (Network File System), GFS (Google File System), HDFS, etc.</a:t>
            </a:r>
          </a:p>
          <a:p>
            <a:endParaRPr lang="en-US" dirty="0"/>
          </a:p>
          <a:p>
            <a:r>
              <a:rPr lang="en-US" dirty="0"/>
              <a:t>HDFS</a:t>
            </a:r>
          </a:p>
          <a:p>
            <a:pPr lvl="1"/>
            <a:r>
              <a:rPr lang="en-US" dirty="0"/>
              <a:t>Holds and provides high throughput access to very large amount of data (Petabytes)</a:t>
            </a:r>
          </a:p>
          <a:p>
            <a:pPr marL="914400" lvl="2" indent="0">
              <a:lnSpc>
                <a:spcPct val="110000"/>
              </a:lnSpc>
              <a:buNone/>
            </a:pPr>
            <a:r>
              <a:rPr lang="en-US" dirty="0"/>
              <a:t>– </a:t>
            </a:r>
            <a:r>
              <a:rPr lang="en-US" sz="2400" dirty="0"/>
              <a:t>By spreading data across a large number of machines</a:t>
            </a:r>
          </a:p>
          <a:p>
            <a:pPr lvl="1"/>
            <a:r>
              <a:rPr lang="en-US" dirty="0"/>
              <a:t>Fault Tolerant </a:t>
            </a:r>
          </a:p>
          <a:p>
            <a:pPr marL="914400" lvl="2" indent="0">
              <a:lnSpc>
                <a:spcPct val="100000"/>
              </a:lnSpc>
              <a:buNone/>
            </a:pPr>
            <a:r>
              <a:rPr lang="en-US" dirty="0"/>
              <a:t> </a:t>
            </a:r>
            <a:r>
              <a:rPr lang="en-US" sz="2400" dirty="0"/>
              <a:t>– By data replication</a:t>
            </a:r>
          </a:p>
          <a:p>
            <a:pPr lvl="1"/>
            <a:r>
              <a:rPr lang="en-US" dirty="0"/>
              <a:t>Scalable: possible to server larger number of clients by adding more machines</a:t>
            </a:r>
          </a:p>
          <a:p>
            <a:pPr marL="457200" lvl="1" indent="0">
              <a:buNone/>
            </a:pPr>
            <a:r>
              <a:rPr lang="en-US" dirty="0"/>
              <a:t>	- Distributed data nodes</a:t>
            </a:r>
          </a:p>
          <a:p>
            <a:pPr lvl="1"/>
            <a:r>
              <a:rPr lang="en-US" dirty="0"/>
              <a:t>Allows data to be read and computed upon locally when possible.</a:t>
            </a:r>
          </a:p>
          <a:p>
            <a:pPr marL="914400" lvl="2" indent="0">
              <a:buNone/>
            </a:pPr>
            <a:r>
              <a:rPr lang="en-US" dirty="0"/>
              <a:t>- </a:t>
            </a:r>
            <a:r>
              <a:rPr lang="en-US" sz="2400" dirty="0"/>
              <a:t>Integration with </a:t>
            </a:r>
            <a:r>
              <a:rPr lang="en-US" sz="2400" dirty="0" err="1"/>
              <a:t>MapReduce</a:t>
            </a:r>
            <a:endParaRPr lang="en-US" sz="2400"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09517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HDFS Limitations</a:t>
            </a:r>
          </a:p>
        </p:txBody>
      </p:sp>
      <p:sp>
        <p:nvSpPr>
          <p:cNvPr id="3" name="Content Placeholder 2"/>
          <p:cNvSpPr>
            <a:spLocks noGrp="1"/>
          </p:cNvSpPr>
          <p:nvPr>
            <p:ph idx="1"/>
          </p:nvPr>
        </p:nvSpPr>
        <p:spPr>
          <a:xfrm>
            <a:off x="838200" y="1891862"/>
            <a:ext cx="10515600" cy="4966138"/>
          </a:xfrm>
        </p:spPr>
        <p:txBody>
          <a:bodyPr>
            <a:normAutofit fontScale="92500" lnSpcReduction="20000"/>
          </a:bodyPr>
          <a:lstStyle/>
          <a:p>
            <a:r>
              <a:rPr lang="en-US" dirty="0"/>
              <a:t>Not suitable for random realtime (low latency) data access</a:t>
            </a:r>
          </a:p>
          <a:p>
            <a:pPr lvl="1"/>
            <a:r>
              <a:rPr lang="en-US" dirty="0"/>
              <a:t>Optimized for long sequential read performance </a:t>
            </a:r>
          </a:p>
          <a:p>
            <a:pPr lvl="1"/>
            <a:r>
              <a:rPr lang="en-US" dirty="0"/>
              <a:t>Alternative: </a:t>
            </a:r>
            <a:r>
              <a:rPr lang="en-US" dirty="0" err="1"/>
              <a:t>HBase</a:t>
            </a:r>
            <a:r>
              <a:rPr lang="en-US" dirty="0"/>
              <a:t> (a no-</a:t>
            </a:r>
            <a:r>
              <a:rPr lang="en-US" dirty="0" err="1"/>
              <a:t>sql</a:t>
            </a:r>
            <a:r>
              <a:rPr lang="en-US" dirty="0"/>
              <a:t> </a:t>
            </a:r>
            <a:r>
              <a:rPr lang="en-US" dirty="0" err="1"/>
              <a:t>datastore</a:t>
            </a:r>
            <a:r>
              <a:rPr lang="en-US" dirty="0"/>
              <a:t> built on top of HDFS)</a:t>
            </a:r>
          </a:p>
          <a:p>
            <a:endParaRPr lang="en-US" dirty="0"/>
          </a:p>
          <a:p>
            <a:r>
              <a:rPr lang="en-US" dirty="0"/>
              <a:t>Not suitable for lots of small files</a:t>
            </a:r>
          </a:p>
          <a:p>
            <a:pPr lvl="1"/>
            <a:r>
              <a:rPr lang="en-US" dirty="0"/>
              <a:t>Increases overhead for </a:t>
            </a:r>
            <a:r>
              <a:rPr lang="en-US" dirty="0" err="1"/>
              <a:t>Namenode</a:t>
            </a:r>
            <a:endParaRPr lang="en-US" dirty="0"/>
          </a:p>
          <a:p>
            <a:pPr lvl="1"/>
            <a:r>
              <a:rPr lang="en-US" dirty="0"/>
              <a:t>Limited by the memory capacity of </a:t>
            </a:r>
            <a:r>
              <a:rPr lang="en-US" dirty="0" err="1"/>
              <a:t>Namenode</a:t>
            </a:r>
            <a:endParaRPr lang="en-US" dirty="0"/>
          </a:p>
          <a:p>
            <a:pPr lvl="1"/>
            <a:endParaRPr lang="en-US" dirty="0"/>
          </a:p>
          <a:p>
            <a:endParaRPr lang="en-US" dirty="0"/>
          </a:p>
          <a:p>
            <a:r>
              <a:rPr lang="en-US" dirty="0"/>
              <a:t>Does not support multiple writers, or modification at arbitrary offsets in a file</a:t>
            </a:r>
          </a:p>
          <a:p>
            <a:endParaRPr lang="en-US" dirty="0"/>
          </a:p>
          <a:p>
            <a:pPr marL="0" indent="0">
              <a:buNone/>
            </a:pPr>
            <a:r>
              <a:rPr lang="en-US" dirty="0"/>
              <a:t>  </a:t>
            </a:r>
          </a:p>
        </p:txBody>
      </p:sp>
    </p:spTree>
    <p:extLst>
      <p:ext uri="{BB962C8B-B14F-4D97-AF65-F5344CB8AC3E}">
        <p14:creationId xmlns:p14="http://schemas.microsoft.com/office/powerpoint/2010/main" val="38091110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434" y="365125"/>
            <a:ext cx="10912366" cy="1325563"/>
          </a:xfrm>
        </p:spPr>
        <p:txBody>
          <a:bodyPr>
            <a:normAutofit/>
          </a:bodyPr>
          <a:lstStyle/>
          <a:p>
            <a:r>
              <a:rPr lang="en-US" sz="4000" dirty="0">
                <a:solidFill>
                  <a:srgbClr val="C0504D"/>
                </a:solidFill>
              </a:rPr>
              <a:t>HDFS Blocks and Files</a:t>
            </a:r>
          </a:p>
        </p:txBody>
      </p:sp>
      <p:sp>
        <p:nvSpPr>
          <p:cNvPr id="3" name="Content Placeholder 2"/>
          <p:cNvSpPr>
            <a:spLocks noGrp="1"/>
          </p:cNvSpPr>
          <p:nvPr>
            <p:ph idx="1"/>
          </p:nvPr>
        </p:nvSpPr>
        <p:spPr>
          <a:xfrm>
            <a:off x="441434" y="1529255"/>
            <a:ext cx="4397852" cy="4647708"/>
          </a:xfrm>
        </p:spPr>
        <p:txBody>
          <a:bodyPr>
            <a:normAutofit fontScale="85000" lnSpcReduction="20000"/>
          </a:bodyPr>
          <a:lstStyle/>
          <a:p>
            <a:r>
              <a:rPr lang="en-US" dirty="0"/>
              <a:t>Files are broken into blocks of fixed size (block: smallest unit of data stored in a </a:t>
            </a:r>
            <a:r>
              <a:rPr lang="en-US" dirty="0" err="1"/>
              <a:t>filesystem</a:t>
            </a:r>
            <a:r>
              <a:rPr lang="en-US" dirty="0"/>
              <a:t>)</a:t>
            </a:r>
          </a:p>
          <a:p>
            <a:endParaRPr lang="en-US" dirty="0"/>
          </a:p>
          <a:p>
            <a:r>
              <a:rPr lang="en-US" dirty="0"/>
              <a:t>Blocks are replicated and stored across cluster of machines (datanodes)</a:t>
            </a:r>
          </a:p>
          <a:p>
            <a:endParaRPr lang="en-US" dirty="0"/>
          </a:p>
          <a:p>
            <a:r>
              <a:rPr lang="en-US" dirty="0" err="1"/>
              <a:t>Namenode</a:t>
            </a:r>
            <a:r>
              <a:rPr lang="en-US" dirty="0"/>
              <a:t> stores metadata information</a:t>
            </a:r>
          </a:p>
          <a:p>
            <a:pPr lvl="1"/>
            <a:r>
              <a:rPr lang="en-US" dirty="0"/>
              <a:t>Filesystem namespace</a:t>
            </a:r>
          </a:p>
          <a:p>
            <a:pPr lvl="1"/>
            <a:r>
              <a:rPr lang="en-US" dirty="0"/>
              <a:t>File Permissions</a:t>
            </a:r>
          </a:p>
          <a:p>
            <a:pPr lvl="1"/>
            <a:r>
              <a:rPr lang="en-US" dirty="0"/>
              <a:t>File to Block Mapping</a:t>
            </a:r>
          </a:p>
          <a:p>
            <a:pPr lvl="1"/>
            <a:r>
              <a:rPr lang="en-US" dirty="0"/>
              <a:t>Block location </a:t>
            </a:r>
          </a:p>
        </p:txBody>
      </p:sp>
      <p:pic>
        <p:nvPicPr>
          <p:cNvPr id="4" name="Picture 3"/>
          <p:cNvPicPr>
            <a:picLocks noChangeAspect="1"/>
          </p:cNvPicPr>
          <p:nvPr/>
        </p:nvPicPr>
        <p:blipFill>
          <a:blip r:embed="rId3"/>
          <a:stretch>
            <a:fillRect/>
          </a:stretch>
        </p:blipFill>
        <p:spPr>
          <a:xfrm>
            <a:off x="4577133" y="1317870"/>
            <a:ext cx="6048375" cy="3600450"/>
          </a:xfrm>
          <a:prstGeom prst="rect">
            <a:avLst/>
          </a:prstGeom>
        </p:spPr>
      </p:pic>
      <p:sp>
        <p:nvSpPr>
          <p:cNvPr id="5" name="TextBox 4"/>
          <p:cNvSpPr txBox="1"/>
          <p:nvPr/>
        </p:nvSpPr>
        <p:spPr>
          <a:xfrm>
            <a:off x="8803809" y="2102432"/>
            <a:ext cx="3193749" cy="707886"/>
          </a:xfrm>
          <a:prstGeom prst="rect">
            <a:avLst/>
          </a:prstGeom>
          <a:noFill/>
        </p:spPr>
        <p:txBody>
          <a:bodyPr wrap="square" rtlCol="0">
            <a:spAutoFit/>
          </a:bodyPr>
          <a:lstStyle/>
          <a:p>
            <a:r>
              <a:rPr lang="en-US" sz="2000" dirty="0">
                <a:solidFill>
                  <a:srgbClr val="FF0000"/>
                </a:solidFill>
              </a:rPr>
              <a:t>Default Replication factor = 3</a:t>
            </a:r>
          </a:p>
          <a:p>
            <a:r>
              <a:rPr lang="en-US" sz="2000" dirty="0">
                <a:solidFill>
                  <a:srgbClr val="FF0000"/>
                </a:solidFill>
              </a:rPr>
              <a:t>Default Block Size = 64 MB</a:t>
            </a:r>
          </a:p>
        </p:txBody>
      </p:sp>
      <p:sp>
        <p:nvSpPr>
          <p:cNvPr id="6" name="TextBox 5"/>
          <p:cNvSpPr txBox="1"/>
          <p:nvPr/>
        </p:nvSpPr>
        <p:spPr>
          <a:xfrm>
            <a:off x="5040941" y="5199649"/>
            <a:ext cx="6432331"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FF0000"/>
                </a:solidFill>
              </a:rPr>
              <a:t>A file too large to fit in one machine, can be easily stored in HDFS</a:t>
            </a:r>
          </a:p>
          <a:p>
            <a:pPr marL="342900" indent="-342900">
              <a:buFont typeface="Arial" panose="020B0604020202020204" pitchFamily="34" charset="0"/>
              <a:buChar char="•"/>
            </a:pPr>
            <a:r>
              <a:rPr lang="en-US" sz="2400" dirty="0">
                <a:solidFill>
                  <a:srgbClr val="FF0000"/>
                </a:solidFill>
              </a:rPr>
              <a:t>Simplifies management (fixed size blocks)</a:t>
            </a:r>
          </a:p>
          <a:p>
            <a:pPr marL="342900" indent="-342900">
              <a:buFont typeface="Arial" panose="020B0604020202020204" pitchFamily="34" charset="0"/>
              <a:buChar char="•"/>
            </a:pPr>
            <a:r>
              <a:rPr lang="en-US" sz="2400" dirty="0">
                <a:solidFill>
                  <a:srgbClr val="FF0000"/>
                </a:solidFill>
              </a:rPr>
              <a:t>Fault tolerant</a:t>
            </a:r>
          </a:p>
        </p:txBody>
      </p:sp>
    </p:spTree>
    <p:extLst>
      <p:ext uri="{BB962C8B-B14F-4D97-AF65-F5344CB8AC3E}">
        <p14:creationId xmlns:p14="http://schemas.microsoft.com/office/powerpoint/2010/main" val="386904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990600"/>
          </a:xfrm>
        </p:spPr>
        <p:txBody>
          <a:bodyPr>
            <a:normAutofit/>
          </a:bodyPr>
          <a:lstStyle/>
          <a:p>
            <a:r>
              <a:rPr lang="en-US" sz="4000" dirty="0">
                <a:solidFill>
                  <a:srgbClr val="C0504D"/>
                </a:solidFill>
              </a:rPr>
              <a:t>Data Deluge</a:t>
            </a:r>
          </a:p>
        </p:txBody>
      </p:sp>
      <p:sp>
        <p:nvSpPr>
          <p:cNvPr id="3" name="Date Placeholder 2"/>
          <p:cNvSpPr>
            <a:spLocks noGrp="1"/>
          </p:cNvSpPr>
          <p:nvPr>
            <p:ph type="dt" sz="half" idx="10"/>
          </p:nvPr>
        </p:nvSpPr>
        <p:spPr/>
        <p:txBody>
          <a:bodyPr/>
          <a:lstStyle/>
          <a:p>
            <a:fld id="{2FA28DC3-8F28-44C6-9223-D364F5410A57}" type="datetime1">
              <a:rPr lang="en-US" smtClean="0"/>
              <a:pPr/>
              <a:t>9/24/2018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12" name="TextBox 11"/>
          <p:cNvSpPr txBox="1"/>
          <p:nvPr/>
        </p:nvSpPr>
        <p:spPr>
          <a:xfrm>
            <a:off x="3962402" y="3810001"/>
            <a:ext cx="1222579" cy="369332"/>
          </a:xfrm>
          <a:prstGeom prst="rect">
            <a:avLst/>
          </a:prstGeom>
          <a:noFill/>
        </p:spPr>
        <p:txBody>
          <a:bodyPr wrap="square" rtlCol="0">
            <a:spAutoFit/>
          </a:bodyPr>
          <a:lstStyle/>
          <a:p>
            <a:r>
              <a:rPr lang="en-US" dirty="0">
                <a:solidFill>
                  <a:schemeClr val="bg1"/>
                </a:solidFill>
              </a:rPr>
              <a:t>application</a:t>
            </a:r>
          </a:p>
        </p:txBody>
      </p:sp>
      <p:pic>
        <p:nvPicPr>
          <p:cNvPr id="1026" name="Picture 2"/>
          <p:cNvPicPr>
            <a:picLocks noChangeAspect="1" noChangeArrowheads="1"/>
          </p:cNvPicPr>
          <p:nvPr/>
        </p:nvPicPr>
        <p:blipFill>
          <a:blip r:embed="rId3" cstate="print"/>
          <a:srcRect/>
          <a:stretch>
            <a:fillRect/>
          </a:stretch>
        </p:blipFill>
        <p:spPr bwMode="auto">
          <a:xfrm>
            <a:off x="7543800" y="1600201"/>
            <a:ext cx="2324100" cy="3190875"/>
          </a:xfrm>
          <a:prstGeom prst="rect">
            <a:avLst/>
          </a:prstGeom>
          <a:noFill/>
          <a:ln w="9525">
            <a:noFill/>
            <a:miter lim="800000"/>
            <a:headEnd/>
            <a:tailEnd/>
          </a:ln>
        </p:spPr>
      </p:pic>
      <p:sp>
        <p:nvSpPr>
          <p:cNvPr id="10" name="Rectangle 9"/>
          <p:cNvSpPr/>
          <p:nvPr/>
        </p:nvSpPr>
        <p:spPr>
          <a:xfrm>
            <a:off x="1981200" y="1295401"/>
            <a:ext cx="5105400" cy="4524315"/>
          </a:xfrm>
          <a:prstGeom prst="rect">
            <a:avLst/>
          </a:prstGeom>
        </p:spPr>
        <p:txBody>
          <a:bodyPr wrap="square">
            <a:spAutoFit/>
          </a:bodyPr>
          <a:lstStyle/>
          <a:p>
            <a:pPr>
              <a:buFont typeface="Wingdings" pitchFamily="2" charset="2"/>
              <a:buChar char="Ø"/>
            </a:pPr>
            <a:r>
              <a:rPr lang="en-US" dirty="0"/>
              <a:t>The New York Stock Exchange generates about one terabyte of new trade data per day.</a:t>
            </a:r>
          </a:p>
          <a:p>
            <a:pPr>
              <a:buFont typeface="Wingdings" pitchFamily="2" charset="2"/>
              <a:buChar char="Ø"/>
            </a:pPr>
            <a:endParaRPr lang="en-US" dirty="0"/>
          </a:p>
          <a:p>
            <a:pPr>
              <a:buFont typeface="Wingdings" pitchFamily="2" charset="2"/>
              <a:buChar char="Ø"/>
            </a:pPr>
            <a:r>
              <a:rPr lang="en-US" dirty="0" err="1"/>
              <a:t>Facebook</a:t>
            </a:r>
            <a:r>
              <a:rPr lang="en-US" dirty="0"/>
              <a:t> hosts approximately 10 billion photos, taking up one </a:t>
            </a:r>
            <a:r>
              <a:rPr lang="en-US" dirty="0" err="1"/>
              <a:t>petabyte</a:t>
            </a:r>
            <a:r>
              <a:rPr lang="en-US" dirty="0"/>
              <a:t> of storage.</a:t>
            </a:r>
          </a:p>
          <a:p>
            <a:pPr>
              <a:buFont typeface="Wingdings" pitchFamily="2" charset="2"/>
              <a:buChar char="Ø"/>
            </a:pPr>
            <a:endParaRPr lang="en-US" dirty="0"/>
          </a:p>
          <a:p>
            <a:pPr>
              <a:buFont typeface="Wingdings" pitchFamily="2" charset="2"/>
              <a:buChar char="Ø"/>
            </a:pPr>
            <a:r>
              <a:rPr lang="en-US" dirty="0"/>
              <a:t>Ancestry.com, the genealogy site, stores around 2.5 </a:t>
            </a:r>
            <a:r>
              <a:rPr lang="en-US" dirty="0" err="1"/>
              <a:t>petabytes</a:t>
            </a:r>
            <a:r>
              <a:rPr lang="en-US" dirty="0"/>
              <a:t> of data.</a:t>
            </a:r>
          </a:p>
          <a:p>
            <a:pPr>
              <a:buFont typeface="Wingdings" pitchFamily="2" charset="2"/>
              <a:buChar char="Ø"/>
            </a:pPr>
            <a:endParaRPr lang="en-US" dirty="0"/>
          </a:p>
          <a:p>
            <a:pPr>
              <a:buFont typeface="Wingdings" pitchFamily="2" charset="2"/>
              <a:buChar char="Ø"/>
            </a:pPr>
            <a:r>
              <a:rPr lang="en-US" dirty="0"/>
              <a:t>The Internet Archive stores around 2 </a:t>
            </a:r>
            <a:r>
              <a:rPr lang="en-US" dirty="0" err="1"/>
              <a:t>petabytes</a:t>
            </a:r>
            <a:r>
              <a:rPr lang="en-US" dirty="0"/>
              <a:t> of data, and is growing at a rate of 20 terabytes per month.</a:t>
            </a:r>
          </a:p>
          <a:p>
            <a:pPr>
              <a:buFont typeface="Wingdings" pitchFamily="2" charset="2"/>
              <a:buChar char="Ø"/>
            </a:pPr>
            <a:endParaRPr lang="en-US" dirty="0"/>
          </a:p>
          <a:p>
            <a:pPr>
              <a:buFont typeface="Wingdings" pitchFamily="2" charset="2"/>
              <a:buChar char="Ø"/>
            </a:pPr>
            <a:r>
              <a:rPr lang="en-US" dirty="0"/>
              <a:t>The Large </a:t>
            </a:r>
            <a:r>
              <a:rPr lang="en-US" dirty="0" err="1"/>
              <a:t>Hadron</a:t>
            </a:r>
            <a:r>
              <a:rPr lang="en-US" dirty="0"/>
              <a:t> Collider near Geneva, Switzerland, will produce about 15 </a:t>
            </a:r>
            <a:r>
              <a:rPr lang="en-US" dirty="0" err="1"/>
              <a:t>petabytes</a:t>
            </a:r>
            <a:r>
              <a:rPr lang="en-US" dirty="0"/>
              <a:t> of data per year.</a:t>
            </a:r>
          </a:p>
        </p:txBody>
      </p:sp>
    </p:spTree>
    <p:extLst>
      <p:ext uri="{BB962C8B-B14F-4D97-AF65-F5344CB8AC3E}">
        <p14:creationId xmlns:p14="http://schemas.microsoft.com/office/powerpoint/2010/main" val="1073244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Why Is a Block in HDFS So Large?</a:t>
            </a:r>
          </a:p>
        </p:txBody>
      </p:sp>
      <p:sp>
        <p:nvSpPr>
          <p:cNvPr id="3" name="Content Placeholder 2"/>
          <p:cNvSpPr>
            <a:spLocks noGrp="1"/>
          </p:cNvSpPr>
          <p:nvPr>
            <p:ph idx="1"/>
          </p:nvPr>
        </p:nvSpPr>
        <p:spPr>
          <a:xfrm>
            <a:off x="838200" y="1690688"/>
            <a:ext cx="10796752" cy="4486275"/>
          </a:xfrm>
        </p:spPr>
        <p:txBody>
          <a:bodyPr/>
          <a:lstStyle/>
          <a:p>
            <a:r>
              <a:rPr lang="en-US" dirty="0"/>
              <a:t>Disk blocks are normally 512 bytes, </a:t>
            </a:r>
            <a:r>
              <a:rPr lang="en-US" dirty="0" err="1"/>
              <a:t>Hadoop</a:t>
            </a:r>
            <a:r>
              <a:rPr lang="en-US" dirty="0"/>
              <a:t> default block size is 64 MB</a:t>
            </a:r>
          </a:p>
          <a:p>
            <a:endParaRPr lang="en-US" dirty="0"/>
          </a:p>
          <a:p>
            <a:r>
              <a:rPr lang="en-US" dirty="0"/>
              <a:t>Large block size </a:t>
            </a:r>
          </a:p>
          <a:p>
            <a:pPr lvl="1"/>
            <a:r>
              <a:rPr lang="en-US" dirty="0"/>
              <a:t>Amortizes the time to locate each block</a:t>
            </a:r>
          </a:p>
          <a:p>
            <a:pPr lvl="1"/>
            <a:r>
              <a:rPr lang="en-US" dirty="0"/>
              <a:t>Decreases the amount of meta data storage required per file</a:t>
            </a:r>
          </a:p>
          <a:p>
            <a:pPr lvl="1"/>
            <a:r>
              <a:rPr lang="en-US" dirty="0"/>
              <a:t>However too large block may be counter productive since it reduces parallelism.</a:t>
            </a:r>
          </a:p>
          <a:p>
            <a:endParaRPr lang="en-US" dirty="0"/>
          </a:p>
          <a:p>
            <a:endParaRPr lang="en-US" dirty="0"/>
          </a:p>
        </p:txBody>
      </p:sp>
    </p:spTree>
    <p:extLst>
      <p:ext uri="{BB962C8B-B14F-4D97-AF65-F5344CB8AC3E}">
        <p14:creationId xmlns:p14="http://schemas.microsoft.com/office/powerpoint/2010/main" val="60721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989"/>
            <a:ext cx="10515600" cy="1325563"/>
          </a:xfrm>
        </p:spPr>
        <p:txBody>
          <a:bodyPr/>
          <a:lstStyle/>
          <a:p>
            <a:r>
              <a:rPr lang="en-US" dirty="0">
                <a:solidFill>
                  <a:srgbClr val="0070C0"/>
                </a:solidFill>
              </a:rPr>
              <a:t>NameNode: </a:t>
            </a:r>
            <a:r>
              <a:rPr lang="en-US" dirty="0" err="1">
                <a:solidFill>
                  <a:srgbClr val="0070C0"/>
                </a:solidFill>
              </a:rPr>
              <a:t>FileSystem</a:t>
            </a:r>
            <a:r>
              <a:rPr lang="en-US" dirty="0">
                <a:solidFill>
                  <a:srgbClr val="0070C0"/>
                </a:solidFill>
              </a:rPr>
              <a:t> </a:t>
            </a:r>
            <a:r>
              <a:rPr lang="en-US" dirty="0" err="1">
                <a:solidFill>
                  <a:srgbClr val="0070C0"/>
                </a:solidFill>
              </a:rPr>
              <a:t>MetaData</a:t>
            </a:r>
            <a:endParaRPr lang="en-US" dirty="0">
              <a:solidFill>
                <a:srgbClr val="0070C0"/>
              </a:solidFill>
            </a:endParaRPr>
          </a:p>
        </p:txBody>
      </p:sp>
      <p:sp>
        <p:nvSpPr>
          <p:cNvPr id="3" name="Content Placeholder 2"/>
          <p:cNvSpPr>
            <a:spLocks noGrp="1"/>
          </p:cNvSpPr>
          <p:nvPr>
            <p:ph idx="1"/>
          </p:nvPr>
        </p:nvSpPr>
        <p:spPr>
          <a:xfrm>
            <a:off x="838199" y="1576552"/>
            <a:ext cx="11088329" cy="5074971"/>
          </a:xfrm>
        </p:spPr>
        <p:txBody>
          <a:bodyPr>
            <a:normAutofit fontScale="85000" lnSpcReduction="20000"/>
          </a:bodyPr>
          <a:lstStyle/>
          <a:p>
            <a:r>
              <a:rPr lang="en-US" i="1" dirty="0">
                <a:solidFill>
                  <a:srgbClr val="0070C0"/>
                </a:solidFill>
              </a:rPr>
              <a:t>Persistent </a:t>
            </a:r>
            <a:r>
              <a:rPr lang="en-US" i="1" dirty="0" err="1">
                <a:solidFill>
                  <a:srgbClr val="0070C0"/>
                </a:solidFill>
              </a:rPr>
              <a:t>MetaData</a:t>
            </a:r>
            <a:endParaRPr lang="en-US" i="1" dirty="0">
              <a:solidFill>
                <a:srgbClr val="0070C0"/>
              </a:solidFill>
            </a:endParaRPr>
          </a:p>
          <a:p>
            <a:pPr>
              <a:buFont typeface="Wingdings" panose="05000000000000000000" pitchFamily="2" charset="2"/>
              <a:buChar char="q"/>
            </a:pPr>
            <a:r>
              <a:rPr lang="en-US" dirty="0" err="1"/>
              <a:t>fsimage</a:t>
            </a:r>
            <a:r>
              <a:rPr lang="en-US" dirty="0"/>
              <a:t> file</a:t>
            </a:r>
          </a:p>
          <a:p>
            <a:pPr lvl="1"/>
            <a:r>
              <a:rPr lang="en-US" dirty="0"/>
              <a:t>File system metadata - file’s replication level, access permissions, modification and access times, block size, and block ids associated with the file</a:t>
            </a:r>
          </a:p>
          <a:p>
            <a:pPr>
              <a:buFont typeface="Wingdings" panose="05000000000000000000" pitchFamily="2" charset="2"/>
              <a:buChar char="q"/>
            </a:pPr>
            <a:r>
              <a:rPr lang="en-US" dirty="0"/>
              <a:t>edit log</a:t>
            </a:r>
          </a:p>
          <a:p>
            <a:pPr lvl="1"/>
            <a:r>
              <a:rPr lang="en-US" dirty="0"/>
              <a:t>updated for a write operation such as creating, or moving a file.</a:t>
            </a:r>
          </a:p>
          <a:p>
            <a:pPr lvl="1"/>
            <a:r>
              <a:rPr lang="en-US" dirty="0"/>
              <a:t>operations on edit log is applied to in-memory filesystem metadata</a:t>
            </a:r>
          </a:p>
          <a:p>
            <a:pPr lvl="1"/>
            <a:r>
              <a:rPr lang="en-US" dirty="0">
                <a:solidFill>
                  <a:srgbClr val="FF0000"/>
                </a:solidFill>
              </a:rPr>
              <a:t>direct operation on </a:t>
            </a:r>
            <a:r>
              <a:rPr lang="en-US" dirty="0" err="1">
                <a:solidFill>
                  <a:srgbClr val="FF0000"/>
                </a:solidFill>
              </a:rPr>
              <a:t>fsimage</a:t>
            </a:r>
            <a:r>
              <a:rPr lang="en-US" dirty="0">
                <a:solidFill>
                  <a:srgbClr val="FF0000"/>
                </a:solidFill>
              </a:rPr>
              <a:t> would be too slow</a:t>
            </a:r>
          </a:p>
          <a:p>
            <a:pPr lvl="1"/>
            <a:r>
              <a:rPr lang="en-US" dirty="0">
                <a:solidFill>
                  <a:srgbClr val="FF0000"/>
                </a:solidFill>
              </a:rPr>
              <a:t>when </a:t>
            </a:r>
            <a:r>
              <a:rPr lang="en-US" dirty="0" err="1">
                <a:solidFill>
                  <a:srgbClr val="FF0000"/>
                </a:solidFill>
              </a:rPr>
              <a:t>namenode</a:t>
            </a:r>
            <a:r>
              <a:rPr lang="en-US" dirty="0">
                <a:solidFill>
                  <a:srgbClr val="FF0000"/>
                </a:solidFill>
              </a:rPr>
              <a:t> restarts, </a:t>
            </a:r>
            <a:r>
              <a:rPr lang="en-US" dirty="0" err="1">
                <a:solidFill>
                  <a:srgbClr val="FF0000"/>
                </a:solidFill>
              </a:rPr>
              <a:t>fsimage</a:t>
            </a:r>
            <a:r>
              <a:rPr lang="en-US" dirty="0">
                <a:solidFill>
                  <a:srgbClr val="FF0000"/>
                </a:solidFill>
              </a:rPr>
              <a:t> is loaded to memory and then edit log operations are applied</a:t>
            </a:r>
          </a:p>
          <a:p>
            <a:pPr marL="457200" lvl="1" indent="0">
              <a:buNone/>
            </a:pPr>
            <a:r>
              <a:rPr lang="en-US" dirty="0"/>
              <a:t> </a:t>
            </a:r>
          </a:p>
          <a:p>
            <a:r>
              <a:rPr lang="en-US" i="1" dirty="0">
                <a:solidFill>
                  <a:srgbClr val="0070C0"/>
                </a:solidFill>
              </a:rPr>
              <a:t>In memory </a:t>
            </a:r>
            <a:r>
              <a:rPr lang="en-US" i="1" dirty="0" err="1">
                <a:solidFill>
                  <a:srgbClr val="0070C0"/>
                </a:solidFill>
              </a:rPr>
              <a:t>MetaData</a:t>
            </a:r>
            <a:endParaRPr lang="en-US" i="1" dirty="0">
              <a:solidFill>
                <a:srgbClr val="0070C0"/>
              </a:solidFill>
            </a:endParaRPr>
          </a:p>
          <a:p>
            <a:pPr>
              <a:buFont typeface="Wingdings" panose="05000000000000000000" pitchFamily="2" charset="2"/>
              <a:buChar char="q"/>
            </a:pPr>
            <a:r>
              <a:rPr lang="en-US" dirty="0"/>
              <a:t>In memory representation of filesystem image</a:t>
            </a:r>
          </a:p>
          <a:p>
            <a:pPr>
              <a:buFont typeface="Wingdings" panose="05000000000000000000" pitchFamily="2" charset="2"/>
              <a:buChar char="q"/>
            </a:pPr>
            <a:r>
              <a:rPr lang="en-US" dirty="0"/>
              <a:t>Block locations on datanodes</a:t>
            </a:r>
          </a:p>
          <a:p>
            <a:pPr lvl="1"/>
            <a:r>
              <a:rPr lang="en-US" dirty="0"/>
              <a:t>Constructed intitially in </a:t>
            </a:r>
            <a:r>
              <a:rPr lang="en-US" i="1" dirty="0" err="1"/>
              <a:t>Safemode</a:t>
            </a:r>
            <a:r>
              <a:rPr lang="en-US" i="1" dirty="0"/>
              <a:t>, </a:t>
            </a:r>
            <a:r>
              <a:rPr lang="en-US" dirty="0"/>
              <a:t>when datanodes give their block list when they join the cluster</a:t>
            </a:r>
          </a:p>
          <a:p>
            <a:pPr lvl="1"/>
            <a:r>
              <a:rPr lang="en-US" dirty="0"/>
              <a:t>Updated periodically to ensure correct mapping</a:t>
            </a:r>
          </a:p>
        </p:txBody>
      </p:sp>
    </p:spTree>
    <p:extLst>
      <p:ext uri="{BB962C8B-B14F-4D97-AF65-F5344CB8AC3E}">
        <p14:creationId xmlns:p14="http://schemas.microsoft.com/office/powerpoint/2010/main" val="72086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219" y="14904"/>
            <a:ext cx="10515600" cy="1050720"/>
          </a:xfrm>
        </p:spPr>
        <p:txBody>
          <a:bodyPr/>
          <a:lstStyle/>
          <a:p>
            <a:r>
              <a:rPr lang="en-US" b="1" dirty="0">
                <a:solidFill>
                  <a:srgbClr val="0070C0"/>
                </a:solidFill>
              </a:rPr>
              <a:t>Reading data from HDFS</a:t>
            </a:r>
          </a:p>
        </p:txBody>
      </p:sp>
      <p:sp>
        <p:nvSpPr>
          <p:cNvPr id="3" name="Content Placeholder 2"/>
          <p:cNvSpPr>
            <a:spLocks noGrp="1"/>
          </p:cNvSpPr>
          <p:nvPr>
            <p:ph idx="1"/>
          </p:nvPr>
        </p:nvSpPr>
        <p:spPr>
          <a:xfrm>
            <a:off x="117987" y="945280"/>
            <a:ext cx="6400800" cy="5691494"/>
          </a:xfrm>
        </p:spPr>
        <p:txBody>
          <a:bodyPr>
            <a:normAutofit/>
          </a:bodyPr>
          <a:lstStyle/>
          <a:p>
            <a:r>
              <a:rPr lang="en-US" dirty="0"/>
              <a:t>Open() on a filesystem object/ instance of </a:t>
            </a:r>
            <a:r>
              <a:rPr lang="en-US" dirty="0" err="1"/>
              <a:t>DistributedFileSystem</a:t>
            </a:r>
            <a:r>
              <a:rPr lang="en-US" dirty="0"/>
              <a:t> class</a:t>
            </a:r>
          </a:p>
          <a:p>
            <a:pPr lvl="1"/>
            <a:r>
              <a:rPr lang="en-US" dirty="0"/>
              <a:t>Gets a batch of block locations from the </a:t>
            </a:r>
            <a:r>
              <a:rPr lang="en-US" dirty="0" err="1"/>
              <a:t>Namenode</a:t>
            </a:r>
            <a:r>
              <a:rPr lang="en-US" dirty="0"/>
              <a:t> using RPC call</a:t>
            </a:r>
          </a:p>
          <a:p>
            <a:pPr lvl="1"/>
            <a:r>
              <a:rPr lang="en-US" dirty="0"/>
              <a:t>Returns an </a:t>
            </a:r>
            <a:r>
              <a:rPr lang="en-US" dirty="0" err="1"/>
              <a:t>FSDataInputStream</a:t>
            </a:r>
            <a:endParaRPr lang="en-US" dirty="0"/>
          </a:p>
          <a:p>
            <a:endParaRPr lang="en-US" dirty="0"/>
          </a:p>
          <a:p>
            <a:r>
              <a:rPr lang="en-US" dirty="0"/>
              <a:t>Read() on </a:t>
            </a:r>
            <a:r>
              <a:rPr lang="en-US" dirty="0" err="1"/>
              <a:t>FSDataInputStream</a:t>
            </a:r>
            <a:endParaRPr lang="en-US" dirty="0"/>
          </a:p>
          <a:p>
            <a:pPr lvl="1"/>
            <a:r>
              <a:rPr lang="en-US" dirty="0"/>
              <a:t>For each block</a:t>
            </a:r>
          </a:p>
          <a:p>
            <a:pPr lvl="2"/>
            <a:r>
              <a:rPr lang="en-US" dirty="0"/>
              <a:t>Connects to first (closest) </a:t>
            </a:r>
            <a:r>
              <a:rPr lang="en-US" dirty="0" err="1"/>
              <a:t>datanode</a:t>
            </a:r>
            <a:endParaRPr lang="en-US" dirty="0"/>
          </a:p>
          <a:p>
            <a:pPr lvl="2"/>
            <a:r>
              <a:rPr lang="en-US" dirty="0"/>
              <a:t>Reads the data from that </a:t>
            </a:r>
            <a:r>
              <a:rPr lang="en-US" dirty="0" err="1"/>
              <a:t>datanode</a:t>
            </a:r>
            <a:endParaRPr lang="en-US" dirty="0"/>
          </a:p>
          <a:p>
            <a:pPr lvl="1"/>
            <a:r>
              <a:rPr lang="en-US" dirty="0"/>
              <a:t>Gets next batch of block locations</a:t>
            </a:r>
          </a:p>
          <a:p>
            <a:pPr marL="457200" lvl="1" indent="0">
              <a:buNone/>
            </a:pPr>
            <a:r>
              <a:rPr lang="en-US" dirty="0"/>
              <a:t>   from the </a:t>
            </a:r>
            <a:r>
              <a:rPr lang="en-US" dirty="0" err="1"/>
              <a:t>Namenode</a:t>
            </a:r>
            <a:endParaRPr lang="en-US" dirty="0"/>
          </a:p>
          <a:p>
            <a:r>
              <a:rPr lang="en-US" dirty="0"/>
              <a:t>Close() on </a:t>
            </a:r>
            <a:r>
              <a:rPr lang="en-US" dirty="0" err="1"/>
              <a:t>FSDataInputStream</a:t>
            </a:r>
            <a:endParaRPr lang="en-US" dirty="0"/>
          </a:p>
        </p:txBody>
      </p:sp>
      <p:pic>
        <p:nvPicPr>
          <p:cNvPr id="4" name="Picture 3"/>
          <p:cNvPicPr>
            <a:picLocks noChangeAspect="1"/>
          </p:cNvPicPr>
          <p:nvPr/>
        </p:nvPicPr>
        <p:blipFill>
          <a:blip r:embed="rId3"/>
          <a:stretch>
            <a:fillRect/>
          </a:stretch>
        </p:blipFill>
        <p:spPr>
          <a:xfrm>
            <a:off x="5393608" y="1415846"/>
            <a:ext cx="6370113" cy="3819986"/>
          </a:xfrm>
          <a:prstGeom prst="rect">
            <a:avLst/>
          </a:prstGeom>
        </p:spPr>
      </p:pic>
    </p:spTree>
    <p:extLst>
      <p:ext uri="{BB962C8B-B14F-4D97-AF65-F5344CB8AC3E}">
        <p14:creationId xmlns:p14="http://schemas.microsoft.com/office/powerpoint/2010/main" val="5602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58" y="114403"/>
            <a:ext cx="10515600" cy="1325563"/>
          </a:xfrm>
        </p:spPr>
        <p:txBody>
          <a:bodyPr/>
          <a:lstStyle/>
          <a:p>
            <a:r>
              <a:rPr lang="en-US" b="1" dirty="0">
                <a:solidFill>
                  <a:srgbClr val="0070C0"/>
                </a:solidFill>
              </a:rPr>
              <a:t>Write data to HDFS</a:t>
            </a:r>
            <a:endParaRPr lang="en-US" dirty="0"/>
          </a:p>
        </p:txBody>
      </p:sp>
      <p:sp>
        <p:nvSpPr>
          <p:cNvPr id="3" name="Content Placeholder 2"/>
          <p:cNvSpPr>
            <a:spLocks noGrp="1"/>
          </p:cNvSpPr>
          <p:nvPr>
            <p:ph idx="1"/>
          </p:nvPr>
        </p:nvSpPr>
        <p:spPr>
          <a:xfrm>
            <a:off x="132735" y="1238864"/>
            <a:ext cx="11221065" cy="5397909"/>
          </a:xfrm>
        </p:spPr>
        <p:txBody>
          <a:bodyPr>
            <a:normAutofit fontScale="92500" lnSpcReduction="10000"/>
          </a:bodyPr>
          <a:lstStyle/>
          <a:p>
            <a:r>
              <a:rPr lang="en-US" dirty="0"/>
              <a:t>Create() on </a:t>
            </a:r>
            <a:r>
              <a:rPr lang="en-US" dirty="0" err="1"/>
              <a:t>DistributedFileSystem</a:t>
            </a:r>
            <a:endParaRPr lang="en-US" dirty="0"/>
          </a:p>
          <a:p>
            <a:pPr lvl="1"/>
            <a:r>
              <a:rPr lang="en-US" dirty="0"/>
              <a:t>RPC call to </a:t>
            </a:r>
            <a:r>
              <a:rPr lang="en-US" dirty="0" err="1"/>
              <a:t>namenode</a:t>
            </a:r>
            <a:r>
              <a:rPr lang="en-US" dirty="0"/>
              <a:t> to create a </a:t>
            </a:r>
          </a:p>
          <a:p>
            <a:pPr marL="457200" lvl="1" indent="0">
              <a:buNone/>
            </a:pPr>
            <a:r>
              <a:rPr lang="en-US" dirty="0"/>
              <a:t>   new file (with no blocks associated)</a:t>
            </a:r>
          </a:p>
          <a:p>
            <a:pPr lvl="1"/>
            <a:r>
              <a:rPr lang="en-US" dirty="0"/>
              <a:t>Returns </a:t>
            </a:r>
            <a:r>
              <a:rPr lang="en-US" dirty="0" err="1"/>
              <a:t>FSDataOutputStream</a:t>
            </a:r>
            <a:endParaRPr lang="en-US" dirty="0"/>
          </a:p>
          <a:p>
            <a:r>
              <a:rPr lang="en-US" dirty="0"/>
              <a:t>Write() on </a:t>
            </a:r>
            <a:r>
              <a:rPr lang="en-US" dirty="0" err="1"/>
              <a:t>FSDataOutputStream</a:t>
            </a:r>
            <a:endParaRPr lang="en-US" dirty="0"/>
          </a:p>
          <a:p>
            <a:pPr lvl="1"/>
            <a:r>
              <a:rPr lang="en-US" dirty="0"/>
              <a:t>Data is buffered in internal queue </a:t>
            </a:r>
          </a:p>
          <a:p>
            <a:pPr lvl="1"/>
            <a:r>
              <a:rPr lang="en-US" dirty="0" err="1"/>
              <a:t>Namenode</a:t>
            </a:r>
            <a:r>
              <a:rPr lang="en-US" dirty="0"/>
              <a:t> is contacted to allocate blocks</a:t>
            </a:r>
          </a:p>
          <a:p>
            <a:pPr marL="457200" lvl="1" indent="0">
              <a:buNone/>
            </a:pPr>
            <a:r>
              <a:rPr lang="en-US" dirty="0"/>
              <a:t>    and find a list of Datanodes for storing data</a:t>
            </a:r>
          </a:p>
          <a:p>
            <a:pPr lvl="1"/>
            <a:r>
              <a:rPr lang="en-US" dirty="0"/>
              <a:t>Data is streamed to the datanodes in a </a:t>
            </a:r>
          </a:p>
          <a:p>
            <a:pPr marL="457200" lvl="1" indent="0">
              <a:buNone/>
            </a:pPr>
            <a:r>
              <a:rPr lang="en-US" dirty="0"/>
              <a:t>   pipeline</a:t>
            </a:r>
          </a:p>
          <a:p>
            <a:r>
              <a:rPr lang="en-US" dirty="0"/>
              <a:t>Close() on </a:t>
            </a:r>
            <a:r>
              <a:rPr lang="en-US" dirty="0" err="1"/>
              <a:t>FSDataOutputStream</a:t>
            </a:r>
            <a:endParaRPr lang="en-US" dirty="0"/>
          </a:p>
          <a:p>
            <a:pPr lvl="1"/>
            <a:r>
              <a:rPr lang="en-US" dirty="0"/>
              <a:t>Flushes the remaining data to pipeline</a:t>
            </a:r>
          </a:p>
          <a:p>
            <a:pPr lvl="1"/>
            <a:r>
              <a:rPr lang="en-US" dirty="0"/>
              <a:t>Waits for acknowledgement</a:t>
            </a:r>
          </a:p>
          <a:p>
            <a:pPr lvl="1"/>
            <a:r>
              <a:rPr lang="en-US" dirty="0"/>
              <a:t>Contacts </a:t>
            </a:r>
            <a:r>
              <a:rPr lang="en-US" dirty="0" err="1"/>
              <a:t>Namenode</a:t>
            </a:r>
            <a:r>
              <a:rPr lang="en-US" dirty="0"/>
              <a:t> for completion</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5992836" y="1027011"/>
            <a:ext cx="6087321" cy="3905250"/>
          </a:xfrm>
          <a:prstGeom prst="rect">
            <a:avLst/>
          </a:prstGeom>
        </p:spPr>
      </p:pic>
    </p:spTree>
    <p:extLst>
      <p:ext uri="{BB962C8B-B14F-4D97-AF65-F5344CB8AC3E}">
        <p14:creationId xmlns:p14="http://schemas.microsoft.com/office/powerpoint/2010/main" val="54503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Replica Placement</a:t>
            </a:r>
          </a:p>
        </p:txBody>
      </p:sp>
      <p:sp>
        <p:nvSpPr>
          <p:cNvPr id="3" name="Content Placeholder 2"/>
          <p:cNvSpPr>
            <a:spLocks noGrp="1"/>
          </p:cNvSpPr>
          <p:nvPr>
            <p:ph idx="1"/>
          </p:nvPr>
        </p:nvSpPr>
        <p:spPr>
          <a:xfrm>
            <a:off x="838200" y="1690688"/>
            <a:ext cx="10515600" cy="4486275"/>
          </a:xfrm>
        </p:spPr>
        <p:txBody>
          <a:bodyPr>
            <a:normAutofit lnSpcReduction="10000"/>
          </a:bodyPr>
          <a:lstStyle/>
          <a:p>
            <a:r>
              <a:rPr lang="en-US" dirty="0"/>
              <a:t>Tradeoff between Reliability, Write Bandwidth and Read Bandwidth</a:t>
            </a:r>
          </a:p>
          <a:p>
            <a:endParaRPr lang="en-US" dirty="0"/>
          </a:p>
          <a:p>
            <a:r>
              <a:rPr lang="en-US" dirty="0"/>
              <a:t>Placing all replicas on single node</a:t>
            </a:r>
          </a:p>
          <a:p>
            <a:pPr lvl="1"/>
            <a:r>
              <a:rPr lang="en-US" dirty="0"/>
              <a:t>Lowest write bandwidth penalty (low replication overhead)</a:t>
            </a:r>
          </a:p>
          <a:p>
            <a:pPr lvl="1"/>
            <a:r>
              <a:rPr lang="en-US" dirty="0"/>
              <a:t>Poor reliability</a:t>
            </a:r>
          </a:p>
          <a:p>
            <a:pPr lvl="1"/>
            <a:r>
              <a:rPr lang="en-US" dirty="0"/>
              <a:t>High read bandwidth penalty (multiple jobs/users reading from same node)</a:t>
            </a:r>
          </a:p>
          <a:p>
            <a:endParaRPr lang="en-US" dirty="0"/>
          </a:p>
          <a:p>
            <a:r>
              <a:rPr lang="en-US" dirty="0"/>
              <a:t>Placing all replicas on different racks </a:t>
            </a:r>
          </a:p>
          <a:p>
            <a:pPr lvl="1"/>
            <a:r>
              <a:rPr lang="en-US" dirty="0"/>
              <a:t>High reliability</a:t>
            </a:r>
          </a:p>
          <a:p>
            <a:pPr lvl="1"/>
            <a:r>
              <a:rPr lang="en-US" dirty="0"/>
              <a:t>High write bandwidth penalty</a:t>
            </a:r>
          </a:p>
          <a:p>
            <a:pPr lvl="1"/>
            <a:r>
              <a:rPr lang="en-US" dirty="0"/>
              <a:t>Low read bandwidth penalty</a:t>
            </a:r>
          </a:p>
        </p:txBody>
      </p:sp>
    </p:spTree>
    <p:extLst>
      <p:ext uri="{BB962C8B-B14F-4D97-AF65-F5344CB8AC3E}">
        <p14:creationId xmlns:p14="http://schemas.microsoft.com/office/powerpoint/2010/main" val="1176057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Replica Placement</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err="1"/>
              <a:t>Hadoop’s</a:t>
            </a:r>
            <a:r>
              <a:rPr lang="en-US" b="1" dirty="0"/>
              <a:t> Default Policy</a:t>
            </a:r>
          </a:p>
          <a:p>
            <a:pPr marL="0" indent="0">
              <a:buNone/>
            </a:pPr>
            <a:r>
              <a:rPr lang="en-US" dirty="0"/>
              <a:t>	Place the first replica on the same node as the client (for clients running 	outside the cluster, a node is chosen at random, although the system tries 	not to pick nodes that are too full or too busy). </a:t>
            </a:r>
          </a:p>
          <a:p>
            <a:pPr marL="0" indent="0">
              <a:buNone/>
            </a:pPr>
            <a:endParaRPr lang="en-US" dirty="0"/>
          </a:p>
          <a:p>
            <a:pPr marL="0" indent="0">
              <a:buNone/>
            </a:pPr>
            <a:r>
              <a:rPr lang="en-US" dirty="0"/>
              <a:t>	The second replica is placed on a different rack from the first (</a:t>
            </a:r>
            <a:r>
              <a:rPr lang="en-US" i="1" dirty="0"/>
              <a:t>off-rack</a:t>
            </a:r>
            <a:r>
              <a:rPr lang="en-US" dirty="0"/>
              <a:t>), 	chosen at random. </a:t>
            </a:r>
          </a:p>
          <a:p>
            <a:pPr marL="0" indent="0">
              <a:buNone/>
            </a:pPr>
            <a:endParaRPr lang="en-US" dirty="0"/>
          </a:p>
          <a:p>
            <a:pPr marL="0" indent="0">
              <a:buNone/>
            </a:pPr>
            <a:r>
              <a:rPr lang="en-US" dirty="0"/>
              <a:t>	The third replica is placed on the same rack as the second, but on a 	different node chosen at random. </a:t>
            </a:r>
          </a:p>
          <a:p>
            <a:pPr marL="0" indent="0">
              <a:buNone/>
            </a:pPr>
            <a:endParaRPr lang="en-US" dirty="0"/>
          </a:p>
          <a:p>
            <a:pPr marL="0" indent="0">
              <a:buNone/>
            </a:pPr>
            <a:r>
              <a:rPr lang="en-US" dirty="0"/>
              <a:t>	Further replicas are placed on random nodes on the cluster, although the 	system tries to avoid placing too many replicas on the same rack.</a:t>
            </a:r>
          </a:p>
        </p:txBody>
      </p:sp>
    </p:spTree>
    <p:extLst>
      <p:ext uri="{BB962C8B-B14F-4D97-AF65-F5344CB8AC3E}">
        <p14:creationId xmlns:p14="http://schemas.microsoft.com/office/powerpoint/2010/main" val="1160751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Network Topology: Rack Awareness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838200" y="1472085"/>
            <a:ext cx="5686209" cy="2892657"/>
          </a:xfrm>
          <a:prstGeom prst="rect">
            <a:avLst/>
          </a:prstGeom>
        </p:spPr>
      </p:pic>
      <p:sp>
        <p:nvSpPr>
          <p:cNvPr id="5" name="TextBox 4"/>
          <p:cNvSpPr txBox="1"/>
          <p:nvPr/>
        </p:nvSpPr>
        <p:spPr>
          <a:xfrm>
            <a:off x="7657944" y="1343865"/>
            <a:ext cx="3539614" cy="2862322"/>
          </a:xfrm>
          <a:prstGeom prst="rect">
            <a:avLst/>
          </a:prstGeom>
          <a:noFill/>
        </p:spPr>
        <p:txBody>
          <a:bodyPr wrap="square" rtlCol="0">
            <a:spAutoFit/>
          </a:bodyPr>
          <a:lstStyle/>
          <a:p>
            <a:r>
              <a:rPr lang="en-US" dirty="0"/>
              <a:t>The </a:t>
            </a:r>
            <a:r>
              <a:rPr lang="en-US" dirty="0" err="1"/>
              <a:t>namenode</a:t>
            </a:r>
            <a:r>
              <a:rPr lang="en-US" dirty="0"/>
              <a:t> uses the network location (rack awareness) when determining where to place block replicas.</a:t>
            </a:r>
          </a:p>
          <a:p>
            <a:endParaRPr lang="en-US" dirty="0"/>
          </a:p>
          <a:p>
            <a:r>
              <a:rPr lang="en-US" dirty="0"/>
              <a:t>The </a:t>
            </a:r>
            <a:r>
              <a:rPr lang="en-US" dirty="0" err="1"/>
              <a:t>jobtracker</a:t>
            </a:r>
            <a:r>
              <a:rPr lang="en-US" dirty="0"/>
              <a:t> uses network location (rack awareness) to determine where the closest replica of an input split is for a map task. </a:t>
            </a:r>
          </a:p>
          <a:p>
            <a:r>
              <a:rPr lang="en-US" dirty="0"/>
              <a:t>(data-local </a:t>
            </a:r>
            <a:r>
              <a:rPr lang="en-US" dirty="0" err="1"/>
              <a:t>vs</a:t>
            </a:r>
            <a:r>
              <a:rPr lang="en-US" dirty="0"/>
              <a:t> rack-local)</a:t>
            </a:r>
          </a:p>
        </p:txBody>
      </p:sp>
      <p:sp>
        <p:nvSpPr>
          <p:cNvPr id="6" name="TextBox 5"/>
          <p:cNvSpPr txBox="1"/>
          <p:nvPr/>
        </p:nvSpPr>
        <p:spPr>
          <a:xfrm>
            <a:off x="6385704" y="5576798"/>
            <a:ext cx="2964426" cy="1200329"/>
          </a:xfrm>
          <a:prstGeom prst="rect">
            <a:avLst/>
          </a:prstGeom>
          <a:noFill/>
        </p:spPr>
        <p:txBody>
          <a:bodyPr wrap="square" rtlCol="0">
            <a:spAutoFit/>
          </a:bodyPr>
          <a:lstStyle/>
          <a:p>
            <a:r>
              <a:rPr lang="en-US" i="1" dirty="0"/>
              <a:t>/switch1/rack1</a:t>
            </a:r>
          </a:p>
          <a:p>
            <a:endParaRPr lang="en-US" dirty="0"/>
          </a:p>
          <a:p>
            <a:r>
              <a:rPr lang="en-US" i="1" dirty="0"/>
              <a:t>/switch1/rack2</a:t>
            </a:r>
          </a:p>
          <a:p>
            <a:endParaRPr lang="en-US" dirty="0"/>
          </a:p>
        </p:txBody>
      </p:sp>
      <p:sp>
        <p:nvSpPr>
          <p:cNvPr id="7" name="TextBox 6"/>
          <p:cNvSpPr txBox="1"/>
          <p:nvPr/>
        </p:nvSpPr>
        <p:spPr>
          <a:xfrm>
            <a:off x="1094704" y="4683843"/>
            <a:ext cx="9401578" cy="923330"/>
          </a:xfrm>
          <a:prstGeom prst="rect">
            <a:avLst/>
          </a:prstGeom>
          <a:noFill/>
        </p:spPr>
        <p:txBody>
          <a:bodyPr wrap="square" rtlCol="0">
            <a:spAutoFit/>
          </a:bodyPr>
          <a:lstStyle/>
          <a:p>
            <a:r>
              <a:rPr lang="en-US" b="1" dirty="0" err="1"/>
              <a:t>Hadoop</a:t>
            </a:r>
            <a:r>
              <a:rPr lang="en-US" b="1" dirty="0"/>
              <a:t> can be made rack-aware by providing a script which allows the master node to map the network topology of the cluster. </a:t>
            </a:r>
          </a:p>
          <a:p>
            <a:endParaRPr lang="en-US" b="1" dirty="0"/>
          </a:p>
        </p:txBody>
      </p:sp>
      <p:sp>
        <p:nvSpPr>
          <p:cNvPr id="9" name="TextBox 8"/>
          <p:cNvSpPr txBox="1"/>
          <p:nvPr/>
        </p:nvSpPr>
        <p:spPr>
          <a:xfrm>
            <a:off x="1390919" y="5607173"/>
            <a:ext cx="2962140" cy="923330"/>
          </a:xfrm>
          <a:prstGeom prst="rect">
            <a:avLst/>
          </a:prstGeom>
          <a:noFill/>
        </p:spPr>
        <p:txBody>
          <a:bodyPr wrap="square" rtlCol="0">
            <a:spAutoFit/>
          </a:bodyPr>
          <a:lstStyle/>
          <a:p>
            <a:r>
              <a:rPr lang="en-US" dirty="0"/>
              <a:t>IP address (node1)</a:t>
            </a:r>
          </a:p>
          <a:p>
            <a:endParaRPr lang="en-US" dirty="0"/>
          </a:p>
          <a:p>
            <a:r>
              <a:rPr lang="en-US" dirty="0"/>
              <a:t>IP address (node4)</a:t>
            </a:r>
          </a:p>
        </p:txBody>
      </p:sp>
      <p:sp>
        <p:nvSpPr>
          <p:cNvPr id="10" name="Right Arrow 9"/>
          <p:cNvSpPr/>
          <p:nvPr/>
        </p:nvSpPr>
        <p:spPr>
          <a:xfrm>
            <a:off x="3515932" y="5457050"/>
            <a:ext cx="2691685" cy="1104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 topology script</a:t>
            </a:r>
          </a:p>
        </p:txBody>
      </p:sp>
    </p:spTree>
    <p:extLst>
      <p:ext uri="{BB962C8B-B14F-4D97-AF65-F5344CB8AC3E}">
        <p14:creationId xmlns:p14="http://schemas.microsoft.com/office/powerpoint/2010/main" val="2014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Network Distance in </a:t>
            </a:r>
            <a:r>
              <a:rPr lang="en-US" sz="4000" dirty="0" err="1">
                <a:solidFill>
                  <a:srgbClr val="C0504D"/>
                </a:solidFill>
              </a:rPr>
              <a:t>Hadoop</a:t>
            </a:r>
            <a:endParaRPr lang="en-US" sz="4000" dirty="0">
              <a:solidFill>
                <a:srgbClr val="C0504D"/>
              </a:solidFill>
            </a:endParaRPr>
          </a:p>
        </p:txBody>
      </p:sp>
      <p:sp>
        <p:nvSpPr>
          <p:cNvPr id="3" name="Content Placeholder 2"/>
          <p:cNvSpPr>
            <a:spLocks noGrp="1"/>
          </p:cNvSpPr>
          <p:nvPr>
            <p:ph idx="1"/>
          </p:nvPr>
        </p:nvSpPr>
        <p:spPr>
          <a:xfrm>
            <a:off x="838200" y="1890387"/>
            <a:ext cx="10515600" cy="4351338"/>
          </a:xfrm>
        </p:spPr>
        <p:txBody>
          <a:bodyPr/>
          <a:lstStyle/>
          <a:p>
            <a:endParaRPr lang="en-US"/>
          </a:p>
        </p:txBody>
      </p:sp>
      <p:sp>
        <p:nvSpPr>
          <p:cNvPr id="5" name="TextBox 4"/>
          <p:cNvSpPr txBox="1"/>
          <p:nvPr/>
        </p:nvSpPr>
        <p:spPr>
          <a:xfrm>
            <a:off x="6764144" y="2474873"/>
            <a:ext cx="4055806" cy="1200329"/>
          </a:xfrm>
          <a:prstGeom prst="rect">
            <a:avLst/>
          </a:prstGeom>
          <a:noFill/>
        </p:spPr>
        <p:txBody>
          <a:bodyPr wrap="square" rtlCol="0">
            <a:spAutoFit/>
          </a:bodyPr>
          <a:lstStyle/>
          <a:p>
            <a:r>
              <a:rPr lang="en-US" b="1" dirty="0"/>
              <a:t>Network is represented as a tree and the distance between two nodes is the sum of their distances to their closest common ancestor</a:t>
            </a:r>
          </a:p>
        </p:txBody>
      </p:sp>
      <p:pic>
        <p:nvPicPr>
          <p:cNvPr id="6" name="Picture 5"/>
          <p:cNvPicPr>
            <a:picLocks noChangeAspect="1"/>
          </p:cNvPicPr>
          <p:nvPr/>
        </p:nvPicPr>
        <p:blipFill>
          <a:blip r:embed="rId3"/>
          <a:stretch>
            <a:fillRect/>
          </a:stretch>
        </p:blipFill>
        <p:spPr>
          <a:xfrm>
            <a:off x="275497" y="1690688"/>
            <a:ext cx="5686209" cy="2892657"/>
          </a:xfrm>
          <a:prstGeom prst="rect">
            <a:avLst/>
          </a:prstGeom>
        </p:spPr>
      </p:pic>
      <p:sp>
        <p:nvSpPr>
          <p:cNvPr id="14" name="Left Bracket 13"/>
          <p:cNvSpPr/>
          <p:nvPr/>
        </p:nvSpPr>
        <p:spPr>
          <a:xfrm rot="16200000">
            <a:off x="920075" y="4324453"/>
            <a:ext cx="255941" cy="773726"/>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838200" y="4789558"/>
            <a:ext cx="998806" cy="369332"/>
          </a:xfrm>
          <a:prstGeom prst="rect">
            <a:avLst/>
          </a:prstGeom>
          <a:noFill/>
        </p:spPr>
        <p:txBody>
          <a:bodyPr wrap="square" rtlCol="0">
            <a:spAutoFit/>
          </a:bodyPr>
          <a:lstStyle/>
          <a:p>
            <a:r>
              <a:rPr lang="en-US" dirty="0"/>
              <a:t>d=2</a:t>
            </a:r>
          </a:p>
        </p:txBody>
      </p:sp>
      <p:sp>
        <p:nvSpPr>
          <p:cNvPr id="16" name="TextBox 15"/>
          <p:cNvSpPr txBox="1"/>
          <p:nvPr/>
        </p:nvSpPr>
        <p:spPr>
          <a:xfrm>
            <a:off x="838200" y="3229297"/>
            <a:ext cx="281353" cy="369332"/>
          </a:xfrm>
          <a:prstGeom prst="rect">
            <a:avLst/>
          </a:prstGeom>
          <a:noFill/>
        </p:spPr>
        <p:txBody>
          <a:bodyPr wrap="square" rtlCol="0">
            <a:spAutoFit/>
          </a:bodyPr>
          <a:lstStyle/>
          <a:p>
            <a:r>
              <a:rPr lang="en-US" dirty="0"/>
              <a:t>1</a:t>
            </a:r>
          </a:p>
        </p:txBody>
      </p:sp>
      <p:sp>
        <p:nvSpPr>
          <p:cNvPr id="17" name="TextBox 16"/>
          <p:cNvSpPr txBox="1"/>
          <p:nvPr/>
        </p:nvSpPr>
        <p:spPr>
          <a:xfrm>
            <a:off x="1294232" y="3406082"/>
            <a:ext cx="281353" cy="369332"/>
          </a:xfrm>
          <a:prstGeom prst="rect">
            <a:avLst/>
          </a:prstGeom>
          <a:noFill/>
        </p:spPr>
        <p:txBody>
          <a:bodyPr wrap="square" rtlCol="0">
            <a:spAutoFit/>
          </a:bodyPr>
          <a:lstStyle/>
          <a:p>
            <a:r>
              <a:rPr lang="en-US" dirty="0"/>
              <a:t>1</a:t>
            </a:r>
          </a:p>
        </p:txBody>
      </p:sp>
      <p:sp>
        <p:nvSpPr>
          <p:cNvPr id="18" name="TextBox 17"/>
          <p:cNvSpPr txBox="1"/>
          <p:nvPr/>
        </p:nvSpPr>
        <p:spPr>
          <a:xfrm>
            <a:off x="2031617" y="3249552"/>
            <a:ext cx="281353" cy="369332"/>
          </a:xfrm>
          <a:prstGeom prst="rect">
            <a:avLst/>
          </a:prstGeom>
          <a:noFill/>
        </p:spPr>
        <p:txBody>
          <a:bodyPr wrap="square" rtlCol="0">
            <a:spAutoFit/>
          </a:bodyPr>
          <a:lstStyle/>
          <a:p>
            <a:r>
              <a:rPr lang="en-US" dirty="0"/>
              <a:t>1</a:t>
            </a:r>
          </a:p>
        </p:txBody>
      </p:sp>
      <p:sp>
        <p:nvSpPr>
          <p:cNvPr id="19" name="TextBox 18"/>
          <p:cNvSpPr txBox="1"/>
          <p:nvPr/>
        </p:nvSpPr>
        <p:spPr>
          <a:xfrm>
            <a:off x="2011326" y="2335212"/>
            <a:ext cx="281353" cy="369332"/>
          </a:xfrm>
          <a:prstGeom prst="rect">
            <a:avLst/>
          </a:prstGeom>
          <a:noFill/>
        </p:spPr>
        <p:txBody>
          <a:bodyPr wrap="square" rtlCol="0">
            <a:spAutoFit/>
          </a:bodyPr>
          <a:lstStyle/>
          <a:p>
            <a:r>
              <a:rPr lang="en-US" dirty="0"/>
              <a:t>1</a:t>
            </a:r>
          </a:p>
        </p:txBody>
      </p:sp>
      <p:sp>
        <p:nvSpPr>
          <p:cNvPr id="20" name="TextBox 19"/>
          <p:cNvSpPr txBox="1"/>
          <p:nvPr/>
        </p:nvSpPr>
        <p:spPr>
          <a:xfrm>
            <a:off x="3986516" y="2290207"/>
            <a:ext cx="281353" cy="369332"/>
          </a:xfrm>
          <a:prstGeom prst="rect">
            <a:avLst/>
          </a:prstGeom>
          <a:noFill/>
        </p:spPr>
        <p:txBody>
          <a:bodyPr wrap="square" rtlCol="0">
            <a:spAutoFit/>
          </a:bodyPr>
          <a:lstStyle/>
          <a:p>
            <a:r>
              <a:rPr lang="en-US" dirty="0"/>
              <a:t>1</a:t>
            </a:r>
          </a:p>
        </p:txBody>
      </p:sp>
      <p:sp>
        <p:nvSpPr>
          <p:cNvPr id="21" name="TextBox 20"/>
          <p:cNvSpPr txBox="1"/>
          <p:nvPr/>
        </p:nvSpPr>
        <p:spPr>
          <a:xfrm>
            <a:off x="3753143" y="3326125"/>
            <a:ext cx="289560" cy="369332"/>
          </a:xfrm>
          <a:prstGeom prst="rect">
            <a:avLst/>
          </a:prstGeom>
          <a:noFill/>
        </p:spPr>
        <p:txBody>
          <a:bodyPr wrap="square" rtlCol="0">
            <a:spAutoFit/>
          </a:bodyPr>
          <a:lstStyle/>
          <a:p>
            <a:r>
              <a:rPr lang="en-US" dirty="0"/>
              <a:t>1</a:t>
            </a:r>
          </a:p>
        </p:txBody>
      </p:sp>
      <p:sp>
        <p:nvSpPr>
          <p:cNvPr id="22" name="TextBox 21"/>
          <p:cNvSpPr txBox="1"/>
          <p:nvPr/>
        </p:nvSpPr>
        <p:spPr>
          <a:xfrm>
            <a:off x="4399996" y="3406082"/>
            <a:ext cx="281353" cy="369332"/>
          </a:xfrm>
          <a:prstGeom prst="rect">
            <a:avLst/>
          </a:prstGeom>
          <a:noFill/>
        </p:spPr>
        <p:txBody>
          <a:bodyPr wrap="square" rtlCol="0">
            <a:spAutoFit/>
          </a:bodyPr>
          <a:lstStyle/>
          <a:p>
            <a:r>
              <a:rPr lang="en-US" dirty="0"/>
              <a:t>1</a:t>
            </a:r>
          </a:p>
        </p:txBody>
      </p:sp>
      <p:sp>
        <p:nvSpPr>
          <p:cNvPr id="23" name="TextBox 22"/>
          <p:cNvSpPr txBox="1"/>
          <p:nvPr/>
        </p:nvSpPr>
        <p:spPr>
          <a:xfrm>
            <a:off x="5180851" y="3313758"/>
            <a:ext cx="281353" cy="369332"/>
          </a:xfrm>
          <a:prstGeom prst="rect">
            <a:avLst/>
          </a:prstGeom>
          <a:noFill/>
        </p:spPr>
        <p:txBody>
          <a:bodyPr wrap="square" rtlCol="0">
            <a:spAutoFit/>
          </a:bodyPr>
          <a:lstStyle/>
          <a:p>
            <a:r>
              <a:rPr lang="en-US" dirty="0"/>
              <a:t>1</a:t>
            </a:r>
          </a:p>
        </p:txBody>
      </p:sp>
      <p:sp>
        <p:nvSpPr>
          <p:cNvPr id="24" name="Left Bracket 23"/>
          <p:cNvSpPr/>
          <p:nvPr/>
        </p:nvSpPr>
        <p:spPr>
          <a:xfrm rot="16200000">
            <a:off x="3051323" y="4137465"/>
            <a:ext cx="227820" cy="1175824"/>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2844018" y="4792240"/>
            <a:ext cx="998806" cy="369332"/>
          </a:xfrm>
          <a:prstGeom prst="rect">
            <a:avLst/>
          </a:prstGeom>
          <a:noFill/>
        </p:spPr>
        <p:txBody>
          <a:bodyPr wrap="square" rtlCol="0">
            <a:spAutoFit/>
          </a:bodyPr>
          <a:lstStyle/>
          <a:p>
            <a:r>
              <a:rPr lang="en-US" dirty="0"/>
              <a:t>d=4</a:t>
            </a:r>
          </a:p>
        </p:txBody>
      </p:sp>
    </p:spTree>
    <p:extLst>
      <p:ext uri="{BB962C8B-B14F-4D97-AF65-F5344CB8AC3E}">
        <p14:creationId xmlns:p14="http://schemas.microsoft.com/office/powerpoint/2010/main" val="417532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4" grpId="0" animBg="1"/>
      <p:bldP spid="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294" y="142931"/>
            <a:ext cx="10515600" cy="1325563"/>
          </a:xfrm>
        </p:spPr>
        <p:txBody>
          <a:bodyPr>
            <a:normAutofit/>
          </a:bodyPr>
          <a:lstStyle/>
          <a:p>
            <a:r>
              <a:rPr lang="en-US" sz="4000" dirty="0">
                <a:solidFill>
                  <a:srgbClr val="C0504D"/>
                </a:solidFill>
              </a:rPr>
              <a:t>Network Distance (cont’d)</a:t>
            </a:r>
          </a:p>
        </p:txBody>
      </p:sp>
      <p:sp>
        <p:nvSpPr>
          <p:cNvPr id="3" name="Content Placeholder 2"/>
          <p:cNvSpPr>
            <a:spLocks noGrp="1"/>
          </p:cNvSpPr>
          <p:nvPr>
            <p:ph idx="1"/>
          </p:nvPr>
        </p:nvSpPr>
        <p:spPr/>
        <p:txBody>
          <a:bodyPr/>
          <a:lstStyle/>
          <a:p>
            <a:endParaRPr lang="en-US" dirty="0"/>
          </a:p>
        </p:txBody>
      </p:sp>
      <p:sp>
        <p:nvSpPr>
          <p:cNvPr id="17" name="TextBox 16"/>
          <p:cNvSpPr txBox="1"/>
          <p:nvPr/>
        </p:nvSpPr>
        <p:spPr>
          <a:xfrm>
            <a:off x="7835849" y="1452712"/>
            <a:ext cx="3856598" cy="1200329"/>
          </a:xfrm>
          <a:prstGeom prst="rect">
            <a:avLst/>
          </a:prstGeom>
          <a:noFill/>
        </p:spPr>
        <p:txBody>
          <a:bodyPr wrap="square" rtlCol="0">
            <a:spAutoFit/>
          </a:bodyPr>
          <a:lstStyle/>
          <a:p>
            <a:r>
              <a:rPr lang="en-US" dirty="0"/>
              <a:t>What is the network distance between a) Node1 and Node 7 ?</a:t>
            </a:r>
          </a:p>
          <a:p>
            <a:endParaRPr lang="en-US" dirty="0"/>
          </a:p>
          <a:p>
            <a:r>
              <a:rPr lang="en-US" dirty="0"/>
              <a:t>b) Node7 and Node 10 ?</a:t>
            </a:r>
          </a:p>
        </p:txBody>
      </p:sp>
      <p:grpSp>
        <p:nvGrpSpPr>
          <p:cNvPr id="31" name="Group 30"/>
          <p:cNvGrpSpPr/>
          <p:nvPr/>
        </p:nvGrpSpPr>
        <p:grpSpPr>
          <a:xfrm>
            <a:off x="0" y="1902757"/>
            <a:ext cx="10684404" cy="4486275"/>
            <a:chOff x="250006" y="1825625"/>
            <a:chExt cx="10684404" cy="4486275"/>
          </a:xfrm>
        </p:grpSpPr>
        <p:pic>
          <p:nvPicPr>
            <p:cNvPr id="4" name="Picture 3"/>
            <p:cNvPicPr>
              <a:picLocks noChangeAspect="1"/>
            </p:cNvPicPr>
            <p:nvPr/>
          </p:nvPicPr>
          <p:blipFill>
            <a:blip r:embed="rId2"/>
            <a:stretch>
              <a:fillRect/>
            </a:stretch>
          </p:blipFill>
          <p:spPr>
            <a:xfrm>
              <a:off x="1654132" y="3419243"/>
              <a:ext cx="4183962" cy="2892657"/>
            </a:xfrm>
            <a:prstGeom prst="rect">
              <a:avLst/>
            </a:prstGeom>
          </p:spPr>
        </p:pic>
        <p:pic>
          <p:nvPicPr>
            <p:cNvPr id="5" name="Picture 4"/>
            <p:cNvPicPr>
              <a:picLocks noChangeAspect="1"/>
            </p:cNvPicPr>
            <p:nvPr/>
          </p:nvPicPr>
          <p:blipFill>
            <a:blip r:embed="rId2"/>
            <a:stretch>
              <a:fillRect/>
            </a:stretch>
          </p:blipFill>
          <p:spPr>
            <a:xfrm>
              <a:off x="6392599" y="3403325"/>
              <a:ext cx="4183962" cy="2892657"/>
            </a:xfrm>
            <a:prstGeom prst="rect">
              <a:avLst/>
            </a:prstGeom>
          </p:spPr>
        </p:pic>
        <p:sp>
          <p:nvSpPr>
            <p:cNvPr id="6" name="TextBox 5"/>
            <p:cNvSpPr txBox="1"/>
            <p:nvPr/>
          </p:nvSpPr>
          <p:spPr>
            <a:xfrm>
              <a:off x="8060787" y="3968732"/>
              <a:ext cx="1209822" cy="369332"/>
            </a:xfrm>
            <a:prstGeom prst="rect">
              <a:avLst/>
            </a:prstGeom>
            <a:noFill/>
          </p:spPr>
          <p:txBody>
            <a:bodyPr wrap="square" rtlCol="0">
              <a:spAutoFit/>
            </a:bodyPr>
            <a:lstStyle/>
            <a:p>
              <a:r>
                <a:rPr lang="en-US" dirty="0"/>
                <a:t>Switch2</a:t>
              </a:r>
            </a:p>
          </p:txBody>
        </p:sp>
        <p:sp>
          <p:nvSpPr>
            <p:cNvPr id="7" name="TextBox 6"/>
            <p:cNvSpPr txBox="1"/>
            <p:nvPr/>
          </p:nvSpPr>
          <p:spPr>
            <a:xfrm>
              <a:off x="3247292" y="3968732"/>
              <a:ext cx="1209822" cy="369332"/>
            </a:xfrm>
            <a:prstGeom prst="rect">
              <a:avLst/>
            </a:prstGeom>
            <a:noFill/>
          </p:spPr>
          <p:txBody>
            <a:bodyPr wrap="square" rtlCol="0">
              <a:spAutoFit/>
            </a:bodyPr>
            <a:lstStyle/>
            <a:p>
              <a:r>
                <a:rPr lang="en-US" dirty="0"/>
                <a:t>Switch1</a:t>
              </a:r>
            </a:p>
          </p:txBody>
        </p:sp>
        <p:pic>
          <p:nvPicPr>
            <p:cNvPr id="8" name="Picture 7"/>
            <p:cNvPicPr>
              <a:picLocks noChangeAspect="1"/>
            </p:cNvPicPr>
            <p:nvPr/>
          </p:nvPicPr>
          <p:blipFill>
            <a:blip r:embed="rId3"/>
            <a:stretch>
              <a:fillRect/>
            </a:stretch>
          </p:blipFill>
          <p:spPr>
            <a:xfrm>
              <a:off x="5206805" y="1825625"/>
              <a:ext cx="990600" cy="933450"/>
            </a:xfrm>
            <a:prstGeom prst="rect">
              <a:avLst/>
            </a:prstGeom>
          </p:spPr>
        </p:pic>
        <p:cxnSp>
          <p:nvCxnSpPr>
            <p:cNvPr id="10" name="Straight Arrow Connector 9"/>
            <p:cNvCxnSpPr/>
            <p:nvPr/>
          </p:nvCxnSpPr>
          <p:spPr>
            <a:xfrm flipV="1">
              <a:off x="4135902" y="2759075"/>
              <a:ext cx="1070903" cy="81411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106553" y="2776193"/>
              <a:ext cx="1954234" cy="79700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5836" y="2112744"/>
              <a:ext cx="1266092" cy="646331"/>
            </a:xfrm>
            <a:prstGeom prst="rect">
              <a:avLst/>
            </a:prstGeom>
            <a:noFill/>
          </p:spPr>
          <p:txBody>
            <a:bodyPr wrap="square" rtlCol="0">
              <a:spAutoFit/>
            </a:bodyPr>
            <a:lstStyle/>
            <a:p>
              <a:r>
                <a:rPr lang="en-US" dirty="0">
                  <a:solidFill>
                    <a:schemeClr val="accent2">
                      <a:lumMod val="75000"/>
                    </a:schemeClr>
                  </a:solidFill>
                </a:rPr>
                <a:t>CORE SWITCH</a:t>
              </a:r>
            </a:p>
          </p:txBody>
        </p:sp>
        <p:sp>
          <p:nvSpPr>
            <p:cNvPr id="15" name="TextBox 14"/>
            <p:cNvSpPr txBox="1"/>
            <p:nvPr/>
          </p:nvSpPr>
          <p:spPr>
            <a:xfrm>
              <a:off x="298064" y="3403325"/>
              <a:ext cx="1404126" cy="646331"/>
            </a:xfrm>
            <a:prstGeom prst="rect">
              <a:avLst/>
            </a:prstGeom>
            <a:noFill/>
          </p:spPr>
          <p:txBody>
            <a:bodyPr wrap="square" rtlCol="0">
              <a:spAutoFit/>
            </a:bodyPr>
            <a:lstStyle/>
            <a:p>
              <a:r>
                <a:rPr lang="en-US" dirty="0">
                  <a:solidFill>
                    <a:schemeClr val="accent2">
                      <a:lumMod val="75000"/>
                    </a:schemeClr>
                  </a:solidFill>
                </a:rPr>
                <a:t>AGGREGATE SWITCH</a:t>
              </a:r>
            </a:p>
          </p:txBody>
        </p:sp>
        <p:sp>
          <p:nvSpPr>
            <p:cNvPr id="16" name="TextBox 15"/>
            <p:cNvSpPr txBox="1"/>
            <p:nvPr/>
          </p:nvSpPr>
          <p:spPr>
            <a:xfrm>
              <a:off x="250006" y="4526487"/>
              <a:ext cx="1404126" cy="646331"/>
            </a:xfrm>
            <a:prstGeom prst="rect">
              <a:avLst/>
            </a:prstGeom>
            <a:noFill/>
          </p:spPr>
          <p:txBody>
            <a:bodyPr wrap="square" rtlCol="0">
              <a:spAutoFit/>
            </a:bodyPr>
            <a:lstStyle/>
            <a:p>
              <a:r>
                <a:rPr lang="en-US" dirty="0">
                  <a:solidFill>
                    <a:schemeClr val="accent2">
                      <a:lumMod val="75000"/>
                    </a:schemeClr>
                  </a:solidFill>
                </a:rPr>
                <a:t>TOR</a:t>
              </a:r>
            </a:p>
            <a:p>
              <a:r>
                <a:rPr lang="en-US" dirty="0">
                  <a:solidFill>
                    <a:schemeClr val="accent2">
                      <a:lumMod val="75000"/>
                    </a:schemeClr>
                  </a:solidFill>
                </a:rPr>
                <a:t>SWITCH</a:t>
              </a:r>
            </a:p>
          </p:txBody>
        </p:sp>
        <p:sp>
          <p:nvSpPr>
            <p:cNvPr id="18" name="TextBox 17"/>
            <p:cNvSpPr txBox="1"/>
            <p:nvPr/>
          </p:nvSpPr>
          <p:spPr>
            <a:xfrm>
              <a:off x="1511109" y="5440495"/>
              <a:ext cx="920256" cy="338554"/>
            </a:xfrm>
            <a:prstGeom prst="rect">
              <a:avLst/>
            </a:prstGeom>
            <a:noFill/>
          </p:spPr>
          <p:txBody>
            <a:bodyPr wrap="square" rtlCol="0">
              <a:spAutoFit/>
            </a:bodyPr>
            <a:lstStyle/>
            <a:p>
              <a:r>
                <a:rPr lang="en-US" sz="1600" dirty="0">
                  <a:solidFill>
                    <a:srgbClr val="FF0000"/>
                  </a:solidFill>
                </a:rPr>
                <a:t>Node 1</a:t>
              </a:r>
            </a:p>
          </p:txBody>
        </p:sp>
        <p:sp>
          <p:nvSpPr>
            <p:cNvPr id="20" name="TextBox 19"/>
            <p:cNvSpPr txBox="1"/>
            <p:nvPr/>
          </p:nvSpPr>
          <p:spPr>
            <a:xfrm>
              <a:off x="2248490" y="5440495"/>
              <a:ext cx="920256" cy="338554"/>
            </a:xfrm>
            <a:prstGeom prst="rect">
              <a:avLst/>
            </a:prstGeom>
            <a:noFill/>
          </p:spPr>
          <p:txBody>
            <a:bodyPr wrap="square" rtlCol="0">
              <a:spAutoFit/>
            </a:bodyPr>
            <a:lstStyle/>
            <a:p>
              <a:r>
                <a:rPr lang="en-US" sz="1600" dirty="0">
                  <a:solidFill>
                    <a:srgbClr val="FF0000"/>
                  </a:solidFill>
                </a:rPr>
                <a:t>Node 2</a:t>
              </a:r>
            </a:p>
          </p:txBody>
        </p:sp>
        <p:sp>
          <p:nvSpPr>
            <p:cNvPr id="21" name="TextBox 20"/>
            <p:cNvSpPr txBox="1"/>
            <p:nvPr/>
          </p:nvSpPr>
          <p:spPr>
            <a:xfrm>
              <a:off x="2892078" y="5440495"/>
              <a:ext cx="920256" cy="338554"/>
            </a:xfrm>
            <a:prstGeom prst="rect">
              <a:avLst/>
            </a:prstGeom>
            <a:noFill/>
          </p:spPr>
          <p:txBody>
            <a:bodyPr wrap="square" rtlCol="0">
              <a:spAutoFit/>
            </a:bodyPr>
            <a:lstStyle/>
            <a:p>
              <a:r>
                <a:rPr lang="en-US" sz="1600" dirty="0">
                  <a:solidFill>
                    <a:srgbClr val="FF0000"/>
                  </a:solidFill>
                </a:rPr>
                <a:t>Node 3</a:t>
              </a:r>
            </a:p>
          </p:txBody>
        </p:sp>
        <p:sp>
          <p:nvSpPr>
            <p:cNvPr id="22" name="TextBox 21"/>
            <p:cNvSpPr txBox="1"/>
            <p:nvPr/>
          </p:nvSpPr>
          <p:spPr>
            <a:xfrm>
              <a:off x="3721498" y="5440495"/>
              <a:ext cx="920256" cy="338554"/>
            </a:xfrm>
            <a:prstGeom prst="rect">
              <a:avLst/>
            </a:prstGeom>
            <a:noFill/>
          </p:spPr>
          <p:txBody>
            <a:bodyPr wrap="square" rtlCol="0">
              <a:spAutoFit/>
            </a:bodyPr>
            <a:lstStyle/>
            <a:p>
              <a:r>
                <a:rPr lang="en-US" sz="1600" dirty="0">
                  <a:solidFill>
                    <a:srgbClr val="FF0000"/>
                  </a:solidFill>
                </a:rPr>
                <a:t>Node 4</a:t>
              </a:r>
            </a:p>
          </p:txBody>
        </p:sp>
        <p:sp>
          <p:nvSpPr>
            <p:cNvPr id="23" name="TextBox 22"/>
            <p:cNvSpPr txBox="1"/>
            <p:nvPr/>
          </p:nvSpPr>
          <p:spPr>
            <a:xfrm>
              <a:off x="4520145" y="5417568"/>
              <a:ext cx="920256" cy="338554"/>
            </a:xfrm>
            <a:prstGeom prst="rect">
              <a:avLst/>
            </a:prstGeom>
            <a:noFill/>
          </p:spPr>
          <p:txBody>
            <a:bodyPr wrap="square" rtlCol="0">
              <a:spAutoFit/>
            </a:bodyPr>
            <a:lstStyle/>
            <a:p>
              <a:r>
                <a:rPr lang="en-US" sz="1600" dirty="0">
                  <a:solidFill>
                    <a:srgbClr val="FF0000"/>
                  </a:solidFill>
                </a:rPr>
                <a:t>Node 5</a:t>
              </a:r>
            </a:p>
          </p:txBody>
        </p:sp>
        <p:sp>
          <p:nvSpPr>
            <p:cNvPr id="24" name="TextBox 23"/>
            <p:cNvSpPr txBox="1"/>
            <p:nvPr/>
          </p:nvSpPr>
          <p:spPr>
            <a:xfrm>
              <a:off x="5163733" y="5417568"/>
              <a:ext cx="920256" cy="338554"/>
            </a:xfrm>
            <a:prstGeom prst="rect">
              <a:avLst/>
            </a:prstGeom>
            <a:noFill/>
          </p:spPr>
          <p:txBody>
            <a:bodyPr wrap="square" rtlCol="0">
              <a:spAutoFit/>
            </a:bodyPr>
            <a:lstStyle/>
            <a:p>
              <a:r>
                <a:rPr lang="en-US" sz="1600" dirty="0">
                  <a:solidFill>
                    <a:srgbClr val="FF0000"/>
                  </a:solidFill>
                </a:rPr>
                <a:t>Node 6</a:t>
              </a:r>
            </a:p>
          </p:txBody>
        </p:sp>
        <p:sp>
          <p:nvSpPr>
            <p:cNvPr id="25" name="TextBox 24"/>
            <p:cNvSpPr txBox="1"/>
            <p:nvPr/>
          </p:nvSpPr>
          <p:spPr>
            <a:xfrm>
              <a:off x="6239048" y="5417568"/>
              <a:ext cx="920256" cy="338554"/>
            </a:xfrm>
            <a:prstGeom prst="rect">
              <a:avLst/>
            </a:prstGeom>
            <a:noFill/>
          </p:spPr>
          <p:txBody>
            <a:bodyPr wrap="square" rtlCol="0">
              <a:spAutoFit/>
            </a:bodyPr>
            <a:lstStyle/>
            <a:p>
              <a:r>
                <a:rPr lang="en-US" sz="1600" dirty="0">
                  <a:solidFill>
                    <a:srgbClr val="FF0000"/>
                  </a:solidFill>
                </a:rPr>
                <a:t>Node 7</a:t>
              </a:r>
            </a:p>
          </p:txBody>
        </p:sp>
        <p:sp>
          <p:nvSpPr>
            <p:cNvPr id="26" name="TextBox 25"/>
            <p:cNvSpPr txBox="1"/>
            <p:nvPr/>
          </p:nvSpPr>
          <p:spPr>
            <a:xfrm>
              <a:off x="6985222" y="5417568"/>
              <a:ext cx="920256" cy="338554"/>
            </a:xfrm>
            <a:prstGeom prst="rect">
              <a:avLst/>
            </a:prstGeom>
            <a:noFill/>
          </p:spPr>
          <p:txBody>
            <a:bodyPr wrap="square" rtlCol="0">
              <a:spAutoFit/>
            </a:bodyPr>
            <a:lstStyle/>
            <a:p>
              <a:r>
                <a:rPr lang="en-US" sz="1600" dirty="0">
                  <a:solidFill>
                    <a:srgbClr val="FF0000"/>
                  </a:solidFill>
                </a:rPr>
                <a:t>Node 8</a:t>
              </a:r>
            </a:p>
          </p:txBody>
        </p:sp>
        <p:sp>
          <p:nvSpPr>
            <p:cNvPr id="27" name="TextBox 26"/>
            <p:cNvSpPr txBox="1"/>
            <p:nvPr/>
          </p:nvSpPr>
          <p:spPr>
            <a:xfrm>
              <a:off x="7651668" y="5417568"/>
              <a:ext cx="920256" cy="338554"/>
            </a:xfrm>
            <a:prstGeom prst="rect">
              <a:avLst/>
            </a:prstGeom>
            <a:noFill/>
          </p:spPr>
          <p:txBody>
            <a:bodyPr wrap="square" rtlCol="0">
              <a:spAutoFit/>
            </a:bodyPr>
            <a:lstStyle/>
            <a:p>
              <a:r>
                <a:rPr lang="en-US" sz="1600" dirty="0">
                  <a:solidFill>
                    <a:srgbClr val="FF0000"/>
                  </a:solidFill>
                </a:rPr>
                <a:t>Node 9</a:t>
              </a:r>
            </a:p>
          </p:txBody>
        </p:sp>
        <p:sp>
          <p:nvSpPr>
            <p:cNvPr id="28" name="TextBox 27"/>
            <p:cNvSpPr txBox="1"/>
            <p:nvPr/>
          </p:nvSpPr>
          <p:spPr>
            <a:xfrm>
              <a:off x="8420406" y="5417568"/>
              <a:ext cx="920256" cy="338554"/>
            </a:xfrm>
            <a:prstGeom prst="rect">
              <a:avLst/>
            </a:prstGeom>
            <a:noFill/>
          </p:spPr>
          <p:txBody>
            <a:bodyPr wrap="square" rtlCol="0">
              <a:spAutoFit/>
            </a:bodyPr>
            <a:lstStyle/>
            <a:p>
              <a:r>
                <a:rPr lang="en-US" sz="1600" dirty="0">
                  <a:solidFill>
                    <a:srgbClr val="FF0000"/>
                  </a:solidFill>
                </a:rPr>
                <a:t>Node 10</a:t>
              </a:r>
            </a:p>
          </p:txBody>
        </p:sp>
        <p:sp>
          <p:nvSpPr>
            <p:cNvPr id="29" name="TextBox 28"/>
            <p:cNvSpPr txBox="1"/>
            <p:nvPr/>
          </p:nvSpPr>
          <p:spPr>
            <a:xfrm>
              <a:off x="9217280" y="5392296"/>
              <a:ext cx="920256" cy="338554"/>
            </a:xfrm>
            <a:prstGeom prst="rect">
              <a:avLst/>
            </a:prstGeom>
            <a:noFill/>
          </p:spPr>
          <p:txBody>
            <a:bodyPr wrap="square" rtlCol="0">
              <a:spAutoFit/>
            </a:bodyPr>
            <a:lstStyle/>
            <a:p>
              <a:r>
                <a:rPr lang="en-US" sz="1600" dirty="0">
                  <a:solidFill>
                    <a:srgbClr val="FF0000"/>
                  </a:solidFill>
                </a:rPr>
                <a:t>Node 11</a:t>
              </a:r>
            </a:p>
          </p:txBody>
        </p:sp>
        <p:sp>
          <p:nvSpPr>
            <p:cNvPr id="30" name="TextBox 29"/>
            <p:cNvSpPr txBox="1"/>
            <p:nvPr/>
          </p:nvSpPr>
          <p:spPr>
            <a:xfrm>
              <a:off x="10014154" y="5417568"/>
              <a:ext cx="920256" cy="338554"/>
            </a:xfrm>
            <a:prstGeom prst="rect">
              <a:avLst/>
            </a:prstGeom>
            <a:noFill/>
          </p:spPr>
          <p:txBody>
            <a:bodyPr wrap="square" rtlCol="0">
              <a:spAutoFit/>
            </a:bodyPr>
            <a:lstStyle/>
            <a:p>
              <a:r>
                <a:rPr lang="en-US" sz="1600" dirty="0">
                  <a:solidFill>
                    <a:srgbClr val="FF0000"/>
                  </a:solidFill>
                </a:rPr>
                <a:t>Node 12</a:t>
              </a:r>
            </a:p>
          </p:txBody>
        </p:sp>
      </p:grpSp>
    </p:spTree>
    <p:extLst>
      <p:ext uri="{BB962C8B-B14F-4D97-AF65-F5344CB8AC3E}">
        <p14:creationId xmlns:p14="http://schemas.microsoft.com/office/powerpoint/2010/main" val="115826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Failure handling in HDFS</a:t>
            </a: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155181" y="1825625"/>
            <a:ext cx="7401441" cy="3202256"/>
          </a:xfrm>
          <a:prstGeom prst="rect">
            <a:avLst/>
          </a:prstGeom>
        </p:spPr>
      </p:pic>
      <p:sp>
        <p:nvSpPr>
          <p:cNvPr id="6" name="&quot;No&quot; Symbol 5"/>
          <p:cNvSpPr/>
          <p:nvPr/>
        </p:nvSpPr>
        <p:spPr>
          <a:xfrm>
            <a:off x="4178105" y="4236350"/>
            <a:ext cx="590843" cy="49039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Straight Connector 7"/>
          <p:cNvCxnSpPr/>
          <p:nvPr/>
        </p:nvCxnSpPr>
        <p:spPr>
          <a:xfrm>
            <a:off x="3798277" y="3207433"/>
            <a:ext cx="135049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stretch>
            <a:fillRect/>
          </a:stretch>
        </p:blipFill>
        <p:spPr>
          <a:xfrm>
            <a:off x="6515616" y="2598517"/>
            <a:ext cx="1724025" cy="800100"/>
          </a:xfrm>
          <a:prstGeom prst="rect">
            <a:avLst/>
          </a:prstGeom>
        </p:spPr>
      </p:pic>
      <p:sp>
        <p:nvSpPr>
          <p:cNvPr id="10" name="TextBox 9"/>
          <p:cNvSpPr txBox="1"/>
          <p:nvPr/>
        </p:nvSpPr>
        <p:spPr>
          <a:xfrm>
            <a:off x="8482818" y="1321356"/>
            <a:ext cx="3179298" cy="369332"/>
          </a:xfrm>
          <a:prstGeom prst="rect">
            <a:avLst/>
          </a:prstGeom>
          <a:noFill/>
        </p:spPr>
        <p:txBody>
          <a:bodyPr wrap="square" rtlCol="0">
            <a:spAutoFit/>
          </a:bodyPr>
          <a:lstStyle/>
          <a:p>
            <a:r>
              <a:rPr lang="en-US" dirty="0"/>
              <a:t>1. Data Node 3 fails</a:t>
            </a:r>
          </a:p>
        </p:txBody>
      </p:sp>
      <p:sp>
        <p:nvSpPr>
          <p:cNvPr id="11" name="TextBox 10"/>
          <p:cNvSpPr txBox="1"/>
          <p:nvPr/>
        </p:nvSpPr>
        <p:spPr>
          <a:xfrm>
            <a:off x="8482818" y="1824618"/>
            <a:ext cx="3446585" cy="369332"/>
          </a:xfrm>
          <a:prstGeom prst="rect">
            <a:avLst/>
          </a:prstGeom>
          <a:noFill/>
        </p:spPr>
        <p:txBody>
          <a:bodyPr wrap="square" rtlCol="0">
            <a:spAutoFit/>
          </a:bodyPr>
          <a:lstStyle/>
          <a:p>
            <a:r>
              <a:rPr lang="en-US" dirty="0"/>
              <a:t>2. Name Node consults metadata</a:t>
            </a:r>
          </a:p>
        </p:txBody>
      </p:sp>
      <p:sp>
        <p:nvSpPr>
          <p:cNvPr id="12" name="TextBox 11"/>
          <p:cNvSpPr txBox="1"/>
          <p:nvPr/>
        </p:nvSpPr>
        <p:spPr>
          <a:xfrm>
            <a:off x="8482818" y="2327880"/>
            <a:ext cx="3179298" cy="646331"/>
          </a:xfrm>
          <a:prstGeom prst="rect">
            <a:avLst/>
          </a:prstGeom>
          <a:noFill/>
        </p:spPr>
        <p:txBody>
          <a:bodyPr wrap="square" rtlCol="0">
            <a:spAutoFit/>
          </a:bodyPr>
          <a:lstStyle/>
          <a:p>
            <a:r>
              <a:rPr lang="en-US" dirty="0"/>
              <a:t>3. Name Node consults rack awareness script</a:t>
            </a:r>
          </a:p>
        </p:txBody>
      </p:sp>
      <p:cxnSp>
        <p:nvCxnSpPr>
          <p:cNvPr id="14" name="Straight Arrow Connector 13"/>
          <p:cNvCxnSpPr/>
          <p:nvPr/>
        </p:nvCxnSpPr>
        <p:spPr>
          <a:xfrm flipH="1">
            <a:off x="1996751" y="3629465"/>
            <a:ext cx="254080" cy="6068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Arc 16"/>
          <p:cNvSpPr/>
          <p:nvPr/>
        </p:nvSpPr>
        <p:spPr>
          <a:xfrm rot="7253373">
            <a:off x="1140077" y="224962"/>
            <a:ext cx="4158633" cy="6409260"/>
          </a:xfrm>
          <a:prstGeom prst="arc">
            <a:avLst/>
          </a:prstGeom>
          <a:ln w="25400">
            <a:solidFill>
              <a:schemeClr val="tx1">
                <a:lumMod val="95000"/>
                <a:lumOff val="5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p:cNvPicPr>
            <a:picLocks noChangeAspect="1"/>
          </p:cNvPicPr>
          <p:nvPr/>
        </p:nvPicPr>
        <p:blipFill>
          <a:blip r:embed="rId5"/>
          <a:stretch>
            <a:fillRect/>
          </a:stretch>
        </p:blipFill>
        <p:spPr>
          <a:xfrm>
            <a:off x="6024204" y="4726745"/>
            <a:ext cx="800100" cy="333375"/>
          </a:xfrm>
          <a:prstGeom prst="rect">
            <a:avLst/>
          </a:prstGeom>
        </p:spPr>
      </p:pic>
      <p:sp>
        <p:nvSpPr>
          <p:cNvPr id="19" name="TextBox 18"/>
          <p:cNvSpPr txBox="1"/>
          <p:nvPr/>
        </p:nvSpPr>
        <p:spPr>
          <a:xfrm>
            <a:off x="6661221" y="4357413"/>
            <a:ext cx="634482" cy="369332"/>
          </a:xfrm>
          <a:prstGeom prst="rect">
            <a:avLst/>
          </a:prstGeom>
          <a:noFill/>
        </p:spPr>
        <p:txBody>
          <a:bodyPr wrap="square" rtlCol="0">
            <a:spAutoFit/>
          </a:bodyPr>
          <a:lstStyle/>
          <a:p>
            <a:r>
              <a:rPr lang="en-US" b="1" dirty="0">
                <a:solidFill>
                  <a:srgbClr val="FF0000"/>
                </a:solidFill>
              </a:rPr>
              <a:t>8</a:t>
            </a:r>
          </a:p>
        </p:txBody>
      </p:sp>
      <p:sp>
        <p:nvSpPr>
          <p:cNvPr id="15" name="TextBox 14"/>
          <p:cNvSpPr txBox="1"/>
          <p:nvPr/>
        </p:nvSpPr>
        <p:spPr>
          <a:xfrm>
            <a:off x="8482818" y="3075451"/>
            <a:ext cx="3179298" cy="923330"/>
          </a:xfrm>
          <a:prstGeom prst="rect">
            <a:avLst/>
          </a:prstGeom>
          <a:noFill/>
        </p:spPr>
        <p:txBody>
          <a:bodyPr wrap="square" rtlCol="0">
            <a:spAutoFit/>
          </a:bodyPr>
          <a:lstStyle/>
          <a:p>
            <a:r>
              <a:rPr lang="en-US" dirty="0"/>
              <a:t>4. Name Node tells a </a:t>
            </a:r>
            <a:r>
              <a:rPr lang="en-US" dirty="0" err="1"/>
              <a:t>datanode</a:t>
            </a:r>
            <a:r>
              <a:rPr lang="en-US" dirty="0"/>
              <a:t> to re-replicate to maintain the default replication factor of 3.</a:t>
            </a:r>
          </a:p>
        </p:txBody>
      </p:sp>
      <p:sp>
        <p:nvSpPr>
          <p:cNvPr id="4" name="TextBox 3"/>
          <p:cNvSpPr txBox="1"/>
          <p:nvPr/>
        </p:nvSpPr>
        <p:spPr>
          <a:xfrm>
            <a:off x="2250831" y="5048424"/>
            <a:ext cx="4699695" cy="369332"/>
          </a:xfrm>
          <a:prstGeom prst="rect">
            <a:avLst/>
          </a:prstGeom>
          <a:noFill/>
        </p:spPr>
        <p:txBody>
          <a:bodyPr wrap="square" rtlCol="0">
            <a:spAutoFit/>
          </a:bodyPr>
          <a:lstStyle/>
          <a:p>
            <a:r>
              <a:rPr lang="en-US" b="1" dirty="0"/>
              <a:t>Replication factor = 3</a:t>
            </a:r>
          </a:p>
        </p:txBody>
      </p:sp>
    </p:spTree>
    <p:extLst>
      <p:ext uri="{BB962C8B-B14F-4D97-AF65-F5344CB8AC3E}">
        <p14:creationId xmlns:p14="http://schemas.microsoft.com/office/powerpoint/2010/main" val="15607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p:bldP spid="12" grpId="0"/>
      <p:bldP spid="17"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Big Data Characteristics (3 </a:t>
            </a:r>
            <a:r>
              <a:rPr lang="en-US" sz="4000" dirty="0" err="1">
                <a:solidFill>
                  <a:srgbClr val="C0504D"/>
                </a:solidFill>
              </a:rPr>
              <a:t>Vs</a:t>
            </a:r>
            <a:r>
              <a:rPr lang="en-US" sz="4000" dirty="0">
                <a:solidFill>
                  <a:srgbClr val="C0504D"/>
                </a:solidFill>
              </a:rPr>
              <a:t>)</a:t>
            </a:r>
          </a:p>
        </p:txBody>
      </p:sp>
      <p:sp>
        <p:nvSpPr>
          <p:cNvPr id="3" name="Content Placeholder 2"/>
          <p:cNvSpPr>
            <a:spLocks noGrp="1"/>
          </p:cNvSpPr>
          <p:nvPr>
            <p:ph idx="1"/>
          </p:nvPr>
        </p:nvSpPr>
        <p:spPr>
          <a:xfrm>
            <a:off x="838200" y="1690687"/>
            <a:ext cx="10515600" cy="4971369"/>
          </a:xfrm>
        </p:spPr>
        <p:txBody>
          <a:bodyPr>
            <a:normAutofit lnSpcReduction="10000"/>
          </a:bodyPr>
          <a:lstStyle/>
          <a:p>
            <a:r>
              <a:rPr lang="en-US" dirty="0"/>
              <a:t>Volume</a:t>
            </a:r>
          </a:p>
          <a:p>
            <a:pPr lvl="1"/>
            <a:r>
              <a:rPr lang="en-US" dirty="0"/>
              <a:t>Large data size (TBs, and PBs)</a:t>
            </a:r>
          </a:p>
          <a:p>
            <a:pPr lvl="1"/>
            <a:r>
              <a:rPr lang="en-US" dirty="0"/>
              <a:t>Conventional relational database are not scalable enough</a:t>
            </a:r>
          </a:p>
          <a:p>
            <a:endParaRPr lang="en-US" dirty="0"/>
          </a:p>
          <a:p>
            <a:r>
              <a:rPr lang="en-US" dirty="0"/>
              <a:t>Velocity</a:t>
            </a:r>
          </a:p>
          <a:p>
            <a:pPr lvl="1"/>
            <a:r>
              <a:rPr lang="en-US" dirty="0"/>
              <a:t>High rate of data generation</a:t>
            </a:r>
          </a:p>
          <a:p>
            <a:pPr lvl="1"/>
            <a:r>
              <a:rPr lang="en-US" dirty="0"/>
              <a:t>To keep storage requirements practical, analysis is required to streaming data</a:t>
            </a:r>
          </a:p>
          <a:p>
            <a:pPr lvl="1"/>
            <a:r>
              <a:rPr lang="en-US" dirty="0"/>
              <a:t>Analyze streaming data for immediate response</a:t>
            </a:r>
          </a:p>
          <a:p>
            <a:pPr lvl="1"/>
            <a:endParaRPr lang="en-US" dirty="0"/>
          </a:p>
          <a:p>
            <a:r>
              <a:rPr lang="en-US" dirty="0"/>
              <a:t>Variety</a:t>
            </a:r>
          </a:p>
          <a:p>
            <a:pPr lvl="1"/>
            <a:r>
              <a:rPr lang="en-US" dirty="0"/>
              <a:t>Diverse data source (social network, image data, sensor data, etc.)</a:t>
            </a:r>
          </a:p>
          <a:p>
            <a:pPr lvl="1"/>
            <a:r>
              <a:rPr lang="en-US" dirty="0"/>
              <a:t>Unstructured and semi-structured data (web logs, XML, JSON, etc.)</a:t>
            </a:r>
          </a:p>
          <a:p>
            <a:pPr lvl="1"/>
            <a:endParaRPr lang="en-US" dirty="0"/>
          </a:p>
        </p:txBody>
      </p:sp>
    </p:spTree>
    <p:extLst>
      <p:ext uri="{BB962C8B-B14F-4D97-AF65-F5344CB8AC3E}">
        <p14:creationId xmlns:p14="http://schemas.microsoft.com/office/powerpoint/2010/main" val="81323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 calcmode="lin" valueType="num">
                                      <p:cBhvr additive="base">
                                        <p:cTn id="2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 calcmode="lin" valueType="num">
                                      <p:cBhvr additive="base">
                                        <p:cTn id="3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504D"/>
                </a:solidFill>
              </a:rPr>
              <a:t>HDFS Cluster Size</a:t>
            </a:r>
            <a:endParaRPr lang="en-US" dirty="0"/>
          </a:p>
        </p:txBody>
      </p:sp>
      <p:sp>
        <p:nvSpPr>
          <p:cNvPr id="3" name="Content Placeholder 2"/>
          <p:cNvSpPr>
            <a:spLocks noGrp="1"/>
          </p:cNvSpPr>
          <p:nvPr>
            <p:ph idx="1"/>
          </p:nvPr>
        </p:nvSpPr>
        <p:spPr>
          <a:xfrm>
            <a:off x="838200" y="1533378"/>
            <a:ext cx="11034932" cy="4643585"/>
          </a:xfrm>
        </p:spPr>
        <p:txBody>
          <a:bodyPr/>
          <a:lstStyle/>
          <a:p>
            <a:r>
              <a:rPr lang="en-US" dirty="0"/>
              <a:t>You are building a </a:t>
            </a:r>
            <a:r>
              <a:rPr lang="en-US" dirty="0" err="1"/>
              <a:t>Hadoop</a:t>
            </a:r>
            <a:r>
              <a:rPr lang="en-US" dirty="0"/>
              <a:t> cluster where each </a:t>
            </a:r>
            <a:r>
              <a:rPr lang="en-US" dirty="0" err="1"/>
              <a:t>datanode</a:t>
            </a:r>
            <a:r>
              <a:rPr lang="en-US" dirty="0"/>
              <a:t> has 128 GB of free disk space. How many datanodes are needed to store a file of size    1 TB in the </a:t>
            </a:r>
            <a:r>
              <a:rPr lang="en-US" dirty="0" err="1"/>
              <a:t>Hadoop</a:t>
            </a:r>
            <a:r>
              <a:rPr lang="en-US" dirty="0"/>
              <a:t> cluster ? Replication factor is 3.</a:t>
            </a:r>
          </a:p>
        </p:txBody>
      </p:sp>
    </p:spTree>
    <p:extLst>
      <p:ext uri="{BB962C8B-B14F-4D97-AF65-F5344CB8AC3E}">
        <p14:creationId xmlns:p14="http://schemas.microsoft.com/office/powerpoint/2010/main" val="39545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49" y="0"/>
            <a:ext cx="10830059" cy="1325563"/>
          </a:xfrm>
        </p:spPr>
        <p:txBody>
          <a:bodyPr>
            <a:normAutofit/>
          </a:bodyPr>
          <a:lstStyle/>
          <a:p>
            <a:r>
              <a:rPr lang="en-US" dirty="0" err="1">
                <a:solidFill>
                  <a:srgbClr val="C0504D"/>
                </a:solidFill>
              </a:rPr>
              <a:t>MapReduce</a:t>
            </a:r>
            <a:r>
              <a:rPr lang="en-US" dirty="0">
                <a:solidFill>
                  <a:srgbClr val="C0504D"/>
                </a:solidFill>
              </a:rPr>
              <a:t> job execution in </a:t>
            </a:r>
            <a:r>
              <a:rPr lang="en-US" dirty="0" err="1">
                <a:solidFill>
                  <a:srgbClr val="C0504D"/>
                </a:solidFill>
              </a:rPr>
              <a:t>Hadoop</a:t>
            </a:r>
            <a:r>
              <a:rPr lang="en-US" dirty="0">
                <a:solidFill>
                  <a:srgbClr val="C0504D"/>
                </a:solidFill>
              </a:rPr>
              <a:t> Cluster</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p:txBody>
      </p:sp>
      <p:sp>
        <p:nvSpPr>
          <p:cNvPr id="8" name="TextBox 7"/>
          <p:cNvSpPr txBox="1"/>
          <p:nvPr/>
        </p:nvSpPr>
        <p:spPr>
          <a:xfrm>
            <a:off x="7648928" y="975488"/>
            <a:ext cx="4674370" cy="1477328"/>
          </a:xfrm>
          <a:prstGeom prst="rect">
            <a:avLst/>
          </a:prstGeom>
          <a:noFill/>
        </p:spPr>
        <p:txBody>
          <a:bodyPr wrap="square" rtlCol="0">
            <a:spAutoFit/>
          </a:bodyPr>
          <a:lstStyle/>
          <a:p>
            <a:r>
              <a:rPr lang="en-US" b="1" dirty="0"/>
              <a:t>Record Reader</a:t>
            </a:r>
            <a:r>
              <a:rPr lang="en-US" dirty="0"/>
              <a:t>: read input split from HDFS, and provide key-value pairs to the map task.</a:t>
            </a:r>
          </a:p>
          <a:p>
            <a:r>
              <a:rPr lang="en-US" dirty="0"/>
              <a:t>(</a:t>
            </a:r>
            <a:r>
              <a:rPr lang="en-US" dirty="0" err="1"/>
              <a:t>e.g</a:t>
            </a:r>
            <a:r>
              <a:rPr lang="en-US" dirty="0"/>
              <a:t> key=</a:t>
            </a:r>
            <a:r>
              <a:rPr lang="en-US" dirty="0" err="1"/>
              <a:t>byte_offset</a:t>
            </a:r>
            <a:r>
              <a:rPr lang="en-US" dirty="0"/>
              <a:t> of a line of text, value=line of text)</a:t>
            </a:r>
          </a:p>
          <a:p>
            <a:endParaRPr lang="en-US" dirty="0"/>
          </a:p>
        </p:txBody>
      </p:sp>
      <p:pic>
        <p:nvPicPr>
          <p:cNvPr id="9" name="Picture 8"/>
          <p:cNvPicPr>
            <a:picLocks noChangeAspect="1"/>
          </p:cNvPicPr>
          <p:nvPr/>
        </p:nvPicPr>
        <p:blipFill>
          <a:blip r:embed="rId3"/>
          <a:stretch>
            <a:fillRect/>
          </a:stretch>
        </p:blipFill>
        <p:spPr>
          <a:xfrm>
            <a:off x="366161" y="1390675"/>
            <a:ext cx="7297625" cy="4229012"/>
          </a:xfrm>
          <a:prstGeom prst="rect">
            <a:avLst/>
          </a:prstGeom>
        </p:spPr>
      </p:pic>
      <p:sp>
        <p:nvSpPr>
          <p:cNvPr id="10" name="TextBox 9"/>
          <p:cNvSpPr txBox="1"/>
          <p:nvPr/>
        </p:nvSpPr>
        <p:spPr>
          <a:xfrm>
            <a:off x="965913" y="2609515"/>
            <a:ext cx="1250324" cy="646331"/>
          </a:xfrm>
          <a:prstGeom prst="rect">
            <a:avLst/>
          </a:prstGeom>
          <a:noFill/>
        </p:spPr>
        <p:txBody>
          <a:bodyPr wrap="square" rtlCol="0">
            <a:spAutoFit/>
          </a:bodyPr>
          <a:lstStyle/>
          <a:p>
            <a:r>
              <a:rPr lang="en-US" dirty="0">
                <a:solidFill>
                  <a:schemeClr val="accent2">
                    <a:lumMod val="75000"/>
                  </a:schemeClr>
                </a:solidFill>
              </a:rPr>
              <a:t>Record Reader</a:t>
            </a:r>
          </a:p>
        </p:txBody>
      </p:sp>
      <p:sp>
        <p:nvSpPr>
          <p:cNvPr id="11" name="TextBox 10"/>
          <p:cNvSpPr txBox="1"/>
          <p:nvPr/>
        </p:nvSpPr>
        <p:spPr>
          <a:xfrm>
            <a:off x="965913" y="3716569"/>
            <a:ext cx="1250324" cy="646331"/>
          </a:xfrm>
          <a:prstGeom prst="rect">
            <a:avLst/>
          </a:prstGeom>
          <a:noFill/>
        </p:spPr>
        <p:txBody>
          <a:bodyPr wrap="square" rtlCol="0">
            <a:spAutoFit/>
          </a:bodyPr>
          <a:lstStyle/>
          <a:p>
            <a:r>
              <a:rPr lang="en-US" dirty="0">
                <a:solidFill>
                  <a:schemeClr val="accent2">
                    <a:lumMod val="75000"/>
                  </a:schemeClr>
                </a:solidFill>
              </a:rPr>
              <a:t>Record Reader</a:t>
            </a:r>
          </a:p>
        </p:txBody>
      </p:sp>
      <p:sp>
        <p:nvSpPr>
          <p:cNvPr id="12" name="TextBox 11"/>
          <p:cNvSpPr txBox="1"/>
          <p:nvPr/>
        </p:nvSpPr>
        <p:spPr>
          <a:xfrm>
            <a:off x="928353" y="4824326"/>
            <a:ext cx="1250324" cy="646331"/>
          </a:xfrm>
          <a:prstGeom prst="rect">
            <a:avLst/>
          </a:prstGeom>
          <a:noFill/>
        </p:spPr>
        <p:txBody>
          <a:bodyPr wrap="square" rtlCol="0">
            <a:spAutoFit/>
          </a:bodyPr>
          <a:lstStyle/>
          <a:p>
            <a:r>
              <a:rPr lang="en-US" dirty="0">
                <a:solidFill>
                  <a:schemeClr val="accent2">
                    <a:lumMod val="75000"/>
                  </a:schemeClr>
                </a:solidFill>
              </a:rPr>
              <a:t>Record Reader</a:t>
            </a:r>
          </a:p>
        </p:txBody>
      </p:sp>
      <p:sp>
        <p:nvSpPr>
          <p:cNvPr id="13" name="TextBox 12"/>
          <p:cNvSpPr txBox="1"/>
          <p:nvPr/>
        </p:nvSpPr>
        <p:spPr>
          <a:xfrm>
            <a:off x="7658831" y="2218392"/>
            <a:ext cx="4758013" cy="1477328"/>
          </a:xfrm>
          <a:prstGeom prst="rect">
            <a:avLst/>
          </a:prstGeom>
          <a:noFill/>
        </p:spPr>
        <p:txBody>
          <a:bodyPr wrap="square" rtlCol="0">
            <a:spAutoFit/>
          </a:bodyPr>
          <a:lstStyle/>
          <a:p>
            <a:r>
              <a:rPr lang="en-US" b="1" dirty="0"/>
              <a:t>map task</a:t>
            </a:r>
            <a:r>
              <a:rPr lang="en-US" dirty="0"/>
              <a:t>: executes a user-provided Mapper program (Java) and produces intermediate records in key-value pairs. The number of map tasks = number of input splits.</a:t>
            </a:r>
          </a:p>
          <a:p>
            <a:endParaRPr lang="en-US" dirty="0"/>
          </a:p>
        </p:txBody>
      </p:sp>
      <p:sp>
        <p:nvSpPr>
          <p:cNvPr id="15" name="TextBox 14"/>
          <p:cNvSpPr txBox="1"/>
          <p:nvPr/>
        </p:nvSpPr>
        <p:spPr>
          <a:xfrm>
            <a:off x="2028958" y="2748014"/>
            <a:ext cx="1225637" cy="369332"/>
          </a:xfrm>
          <a:prstGeom prst="rect">
            <a:avLst/>
          </a:prstGeom>
          <a:noFill/>
        </p:spPr>
        <p:txBody>
          <a:bodyPr wrap="square" rtlCol="0">
            <a:spAutoFit/>
          </a:bodyPr>
          <a:lstStyle/>
          <a:p>
            <a:r>
              <a:rPr lang="en-US" dirty="0" err="1">
                <a:solidFill>
                  <a:schemeClr val="accent2">
                    <a:lumMod val="75000"/>
                  </a:schemeClr>
                </a:solidFill>
              </a:rPr>
              <a:t>Partitioner</a:t>
            </a:r>
            <a:endParaRPr lang="en-US" dirty="0">
              <a:solidFill>
                <a:schemeClr val="accent2">
                  <a:lumMod val="75000"/>
                </a:schemeClr>
              </a:solidFill>
            </a:endParaRPr>
          </a:p>
        </p:txBody>
      </p:sp>
      <p:sp>
        <p:nvSpPr>
          <p:cNvPr id="16" name="TextBox 15"/>
          <p:cNvSpPr txBox="1"/>
          <p:nvPr/>
        </p:nvSpPr>
        <p:spPr>
          <a:xfrm>
            <a:off x="1994616" y="3855069"/>
            <a:ext cx="1225637" cy="369332"/>
          </a:xfrm>
          <a:prstGeom prst="rect">
            <a:avLst/>
          </a:prstGeom>
          <a:noFill/>
        </p:spPr>
        <p:txBody>
          <a:bodyPr wrap="square" rtlCol="0">
            <a:spAutoFit/>
          </a:bodyPr>
          <a:lstStyle/>
          <a:p>
            <a:r>
              <a:rPr lang="en-US" dirty="0" err="1">
                <a:solidFill>
                  <a:schemeClr val="accent2">
                    <a:lumMod val="75000"/>
                  </a:schemeClr>
                </a:solidFill>
              </a:rPr>
              <a:t>Partitioner</a:t>
            </a:r>
            <a:endParaRPr lang="en-US" dirty="0">
              <a:solidFill>
                <a:schemeClr val="accent2">
                  <a:lumMod val="75000"/>
                </a:schemeClr>
              </a:solidFill>
            </a:endParaRPr>
          </a:p>
        </p:txBody>
      </p:sp>
      <p:sp>
        <p:nvSpPr>
          <p:cNvPr id="17" name="TextBox 16"/>
          <p:cNvSpPr txBox="1"/>
          <p:nvPr/>
        </p:nvSpPr>
        <p:spPr>
          <a:xfrm>
            <a:off x="2014118" y="5022268"/>
            <a:ext cx="1225637" cy="369332"/>
          </a:xfrm>
          <a:prstGeom prst="rect">
            <a:avLst/>
          </a:prstGeom>
          <a:noFill/>
        </p:spPr>
        <p:txBody>
          <a:bodyPr wrap="square" rtlCol="0">
            <a:spAutoFit/>
          </a:bodyPr>
          <a:lstStyle/>
          <a:p>
            <a:r>
              <a:rPr lang="en-US" dirty="0" err="1">
                <a:solidFill>
                  <a:schemeClr val="accent2">
                    <a:lumMod val="75000"/>
                  </a:schemeClr>
                </a:solidFill>
              </a:rPr>
              <a:t>Partitioner</a:t>
            </a:r>
            <a:endParaRPr lang="en-US" dirty="0">
              <a:solidFill>
                <a:schemeClr val="accent2">
                  <a:lumMod val="75000"/>
                </a:schemeClr>
              </a:solidFill>
            </a:endParaRPr>
          </a:p>
        </p:txBody>
      </p:sp>
      <p:sp>
        <p:nvSpPr>
          <p:cNvPr id="18" name="TextBox 17"/>
          <p:cNvSpPr txBox="1"/>
          <p:nvPr/>
        </p:nvSpPr>
        <p:spPr>
          <a:xfrm>
            <a:off x="7649997" y="3537961"/>
            <a:ext cx="4629591" cy="2646878"/>
          </a:xfrm>
          <a:prstGeom prst="rect">
            <a:avLst/>
          </a:prstGeom>
          <a:noFill/>
        </p:spPr>
        <p:txBody>
          <a:bodyPr wrap="square" rtlCol="0">
            <a:spAutoFit/>
          </a:bodyPr>
          <a:lstStyle/>
          <a:p>
            <a:r>
              <a:rPr lang="en-US" b="1" dirty="0" err="1"/>
              <a:t>Partitioner</a:t>
            </a:r>
            <a:r>
              <a:rPr lang="en-US" dirty="0"/>
              <a:t>: divides intermediate records (key-value pairs) into multiple partitions</a:t>
            </a:r>
          </a:p>
          <a:p>
            <a:pPr marL="285750" indent="-285750">
              <a:buFontTx/>
              <a:buChar char="-"/>
            </a:pPr>
            <a:r>
              <a:rPr lang="en-US" sz="1600" dirty="0"/>
              <a:t>group of keys are assigned to a partition</a:t>
            </a:r>
          </a:p>
          <a:p>
            <a:pPr marL="285750" indent="-285750">
              <a:buFontTx/>
              <a:buChar char="-"/>
            </a:pPr>
            <a:r>
              <a:rPr lang="en-US" sz="1600" dirty="0"/>
              <a:t>same key can’t be assigned to multiple partitions</a:t>
            </a:r>
          </a:p>
          <a:p>
            <a:pPr marL="285750" indent="-285750">
              <a:buFontTx/>
              <a:buChar char="-"/>
            </a:pPr>
            <a:r>
              <a:rPr lang="en-US" sz="1600" dirty="0"/>
              <a:t>Keys are sorted within each partition</a:t>
            </a:r>
          </a:p>
          <a:p>
            <a:pPr marL="285750" indent="-285750">
              <a:buFontTx/>
              <a:buChar char="-"/>
            </a:pPr>
            <a:r>
              <a:rPr lang="en-US" sz="1600" dirty="0"/>
              <a:t>each partition is sent to a unique reduce task</a:t>
            </a:r>
          </a:p>
          <a:p>
            <a:pPr marL="285750" indent="-285750">
              <a:buFontTx/>
              <a:buChar char="-"/>
            </a:pPr>
            <a:r>
              <a:rPr lang="en-US" sz="1600" dirty="0"/>
              <a:t>number of partitions = number of reduce tasks</a:t>
            </a:r>
          </a:p>
          <a:p>
            <a:pPr marL="285750" indent="-285750">
              <a:buFontTx/>
              <a:buChar char="-"/>
            </a:pPr>
            <a:r>
              <a:rPr lang="en-US" sz="1600" dirty="0"/>
              <a:t>Default </a:t>
            </a:r>
            <a:r>
              <a:rPr lang="en-US" sz="1600" dirty="0" err="1"/>
              <a:t>partitioner</a:t>
            </a:r>
            <a:r>
              <a:rPr lang="en-US" sz="1600" dirty="0"/>
              <a:t> = Hash </a:t>
            </a:r>
            <a:r>
              <a:rPr lang="en-US" sz="1600" dirty="0" err="1"/>
              <a:t>Partitioner</a:t>
            </a:r>
            <a:endParaRPr lang="en-US" dirty="0"/>
          </a:p>
          <a:p>
            <a:r>
              <a:rPr lang="en-US" sz="1600" dirty="0" err="1"/>
              <a:t>partitionID</a:t>
            </a:r>
            <a:r>
              <a:rPr lang="en-US" sz="1600" dirty="0"/>
              <a:t> = Hash(Key)%</a:t>
            </a:r>
            <a:r>
              <a:rPr lang="en-US" sz="1600" dirty="0" err="1"/>
              <a:t>number_of_reducers</a:t>
            </a:r>
            <a:endParaRPr lang="en-US" sz="1600" dirty="0"/>
          </a:p>
          <a:p>
            <a:endParaRPr lang="en-US" dirty="0"/>
          </a:p>
        </p:txBody>
      </p:sp>
      <p:sp>
        <p:nvSpPr>
          <p:cNvPr id="19" name="TextBox 18"/>
          <p:cNvSpPr txBox="1"/>
          <p:nvPr/>
        </p:nvSpPr>
        <p:spPr>
          <a:xfrm>
            <a:off x="2706282" y="2137632"/>
            <a:ext cx="437881" cy="338554"/>
          </a:xfrm>
          <a:prstGeom prst="rect">
            <a:avLst/>
          </a:prstGeom>
          <a:noFill/>
        </p:spPr>
        <p:txBody>
          <a:bodyPr wrap="square" rtlCol="0">
            <a:spAutoFit/>
          </a:bodyPr>
          <a:lstStyle/>
          <a:p>
            <a:r>
              <a:rPr lang="en-US" sz="1600" dirty="0">
                <a:solidFill>
                  <a:srgbClr val="FF0000"/>
                </a:solidFill>
              </a:rPr>
              <a:t>p1</a:t>
            </a:r>
          </a:p>
        </p:txBody>
      </p:sp>
      <p:sp>
        <p:nvSpPr>
          <p:cNvPr id="20" name="TextBox 19"/>
          <p:cNvSpPr txBox="1"/>
          <p:nvPr/>
        </p:nvSpPr>
        <p:spPr>
          <a:xfrm>
            <a:off x="2697167" y="2407233"/>
            <a:ext cx="437881" cy="338554"/>
          </a:xfrm>
          <a:prstGeom prst="rect">
            <a:avLst/>
          </a:prstGeom>
          <a:noFill/>
        </p:spPr>
        <p:txBody>
          <a:bodyPr wrap="square" rtlCol="0">
            <a:spAutoFit/>
          </a:bodyPr>
          <a:lstStyle/>
          <a:p>
            <a:r>
              <a:rPr lang="en-US" sz="1600" dirty="0">
                <a:solidFill>
                  <a:srgbClr val="FF0000"/>
                </a:solidFill>
              </a:rPr>
              <a:t>p2</a:t>
            </a:r>
          </a:p>
        </p:txBody>
      </p:sp>
      <p:sp>
        <p:nvSpPr>
          <p:cNvPr id="21" name="TextBox 20"/>
          <p:cNvSpPr txBox="1"/>
          <p:nvPr/>
        </p:nvSpPr>
        <p:spPr>
          <a:xfrm>
            <a:off x="2706281" y="3283121"/>
            <a:ext cx="437881" cy="338554"/>
          </a:xfrm>
          <a:prstGeom prst="rect">
            <a:avLst/>
          </a:prstGeom>
          <a:noFill/>
        </p:spPr>
        <p:txBody>
          <a:bodyPr wrap="square" rtlCol="0">
            <a:spAutoFit/>
          </a:bodyPr>
          <a:lstStyle/>
          <a:p>
            <a:r>
              <a:rPr lang="en-US" sz="1600" dirty="0">
                <a:solidFill>
                  <a:srgbClr val="FF0000"/>
                </a:solidFill>
              </a:rPr>
              <a:t>p1</a:t>
            </a:r>
          </a:p>
        </p:txBody>
      </p:sp>
      <p:sp>
        <p:nvSpPr>
          <p:cNvPr id="22" name="TextBox 21"/>
          <p:cNvSpPr txBox="1"/>
          <p:nvPr/>
        </p:nvSpPr>
        <p:spPr>
          <a:xfrm>
            <a:off x="2697166" y="3499385"/>
            <a:ext cx="437881" cy="338554"/>
          </a:xfrm>
          <a:prstGeom prst="rect">
            <a:avLst/>
          </a:prstGeom>
          <a:noFill/>
        </p:spPr>
        <p:txBody>
          <a:bodyPr wrap="square" rtlCol="0">
            <a:spAutoFit/>
          </a:bodyPr>
          <a:lstStyle/>
          <a:p>
            <a:r>
              <a:rPr lang="en-US" sz="1600" dirty="0">
                <a:solidFill>
                  <a:srgbClr val="FF0000"/>
                </a:solidFill>
              </a:rPr>
              <a:t>p2</a:t>
            </a:r>
          </a:p>
        </p:txBody>
      </p:sp>
      <p:sp>
        <p:nvSpPr>
          <p:cNvPr id="23" name="TextBox 22"/>
          <p:cNvSpPr txBox="1"/>
          <p:nvPr/>
        </p:nvSpPr>
        <p:spPr>
          <a:xfrm>
            <a:off x="2699546" y="4361338"/>
            <a:ext cx="437881" cy="338554"/>
          </a:xfrm>
          <a:prstGeom prst="rect">
            <a:avLst/>
          </a:prstGeom>
          <a:noFill/>
        </p:spPr>
        <p:txBody>
          <a:bodyPr wrap="square" rtlCol="0">
            <a:spAutoFit/>
          </a:bodyPr>
          <a:lstStyle/>
          <a:p>
            <a:r>
              <a:rPr lang="en-US" sz="1600" dirty="0">
                <a:solidFill>
                  <a:srgbClr val="FF0000"/>
                </a:solidFill>
              </a:rPr>
              <a:t>p1</a:t>
            </a:r>
          </a:p>
        </p:txBody>
      </p:sp>
      <p:sp>
        <p:nvSpPr>
          <p:cNvPr id="24" name="TextBox 23"/>
          <p:cNvSpPr txBox="1"/>
          <p:nvPr/>
        </p:nvSpPr>
        <p:spPr>
          <a:xfrm>
            <a:off x="2690431" y="4592302"/>
            <a:ext cx="437881" cy="338554"/>
          </a:xfrm>
          <a:prstGeom prst="rect">
            <a:avLst/>
          </a:prstGeom>
          <a:noFill/>
        </p:spPr>
        <p:txBody>
          <a:bodyPr wrap="square" rtlCol="0">
            <a:spAutoFit/>
          </a:bodyPr>
          <a:lstStyle/>
          <a:p>
            <a:r>
              <a:rPr lang="en-US" sz="1600" dirty="0">
                <a:solidFill>
                  <a:srgbClr val="FF0000"/>
                </a:solidFill>
              </a:rPr>
              <a:t>p2</a:t>
            </a:r>
          </a:p>
        </p:txBody>
      </p:sp>
      <p:sp>
        <p:nvSpPr>
          <p:cNvPr id="25" name="TextBox 24"/>
          <p:cNvSpPr txBox="1"/>
          <p:nvPr/>
        </p:nvSpPr>
        <p:spPr>
          <a:xfrm>
            <a:off x="3586713" y="2771748"/>
            <a:ext cx="437881" cy="338554"/>
          </a:xfrm>
          <a:prstGeom prst="rect">
            <a:avLst/>
          </a:prstGeom>
          <a:noFill/>
        </p:spPr>
        <p:txBody>
          <a:bodyPr wrap="square" rtlCol="0">
            <a:spAutoFit/>
          </a:bodyPr>
          <a:lstStyle/>
          <a:p>
            <a:r>
              <a:rPr lang="en-US" sz="1600" dirty="0">
                <a:solidFill>
                  <a:srgbClr val="FF0000"/>
                </a:solidFill>
              </a:rPr>
              <a:t>p1</a:t>
            </a:r>
          </a:p>
        </p:txBody>
      </p:sp>
      <p:sp>
        <p:nvSpPr>
          <p:cNvPr id="26" name="TextBox 25"/>
          <p:cNvSpPr txBox="1"/>
          <p:nvPr/>
        </p:nvSpPr>
        <p:spPr>
          <a:xfrm>
            <a:off x="3596649" y="3915213"/>
            <a:ext cx="437881" cy="338554"/>
          </a:xfrm>
          <a:prstGeom prst="rect">
            <a:avLst/>
          </a:prstGeom>
          <a:noFill/>
        </p:spPr>
        <p:txBody>
          <a:bodyPr wrap="square" rtlCol="0">
            <a:spAutoFit/>
          </a:bodyPr>
          <a:lstStyle/>
          <a:p>
            <a:r>
              <a:rPr lang="en-US" sz="1600" dirty="0">
                <a:solidFill>
                  <a:srgbClr val="FF0000"/>
                </a:solidFill>
              </a:rPr>
              <a:t>p2</a:t>
            </a:r>
          </a:p>
        </p:txBody>
      </p:sp>
    </p:spTree>
    <p:extLst>
      <p:ext uri="{BB962C8B-B14F-4D97-AF65-F5344CB8AC3E}">
        <p14:creationId xmlns:p14="http://schemas.microsoft.com/office/powerpoint/2010/main" val="66264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49" y="0"/>
            <a:ext cx="10830059" cy="1325563"/>
          </a:xfrm>
        </p:spPr>
        <p:txBody>
          <a:bodyPr>
            <a:normAutofit/>
          </a:bodyPr>
          <a:lstStyle/>
          <a:p>
            <a:r>
              <a:rPr lang="en-US" dirty="0" err="1">
                <a:solidFill>
                  <a:srgbClr val="C0504D"/>
                </a:solidFill>
              </a:rPr>
              <a:t>MapReduce</a:t>
            </a:r>
            <a:r>
              <a:rPr lang="en-US" dirty="0">
                <a:solidFill>
                  <a:srgbClr val="C0504D"/>
                </a:solidFill>
              </a:rPr>
              <a:t> job execution in </a:t>
            </a:r>
            <a:r>
              <a:rPr lang="en-US" dirty="0" err="1">
                <a:solidFill>
                  <a:srgbClr val="C0504D"/>
                </a:solidFill>
              </a:rPr>
              <a:t>Hadoop</a:t>
            </a:r>
            <a:r>
              <a:rPr lang="en-US" dirty="0">
                <a:solidFill>
                  <a:srgbClr val="C0504D"/>
                </a:solidFill>
              </a:rPr>
              <a:t> Cluster</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p:txBody>
      </p:sp>
      <p:sp>
        <p:nvSpPr>
          <p:cNvPr id="13" name="TextBox 12"/>
          <p:cNvSpPr txBox="1"/>
          <p:nvPr/>
        </p:nvSpPr>
        <p:spPr>
          <a:xfrm>
            <a:off x="7621558" y="1635910"/>
            <a:ext cx="4674370" cy="1200329"/>
          </a:xfrm>
          <a:prstGeom prst="rect">
            <a:avLst/>
          </a:prstGeom>
          <a:noFill/>
        </p:spPr>
        <p:txBody>
          <a:bodyPr wrap="square" rtlCol="0">
            <a:spAutoFit/>
          </a:bodyPr>
          <a:lstStyle/>
          <a:p>
            <a:r>
              <a:rPr lang="en-US" b="1" dirty="0"/>
              <a:t>Copy/Shuffle</a:t>
            </a:r>
            <a:r>
              <a:rPr lang="en-US" dirty="0"/>
              <a:t>: partitions of intermediate key-value pairs are sent to nodes running the reduce tasks.</a:t>
            </a:r>
          </a:p>
          <a:p>
            <a:endParaRPr lang="en-US" dirty="0"/>
          </a:p>
        </p:txBody>
      </p:sp>
      <p:pic>
        <p:nvPicPr>
          <p:cNvPr id="14" name="Picture 13"/>
          <p:cNvPicPr>
            <a:picLocks noChangeAspect="1"/>
          </p:cNvPicPr>
          <p:nvPr/>
        </p:nvPicPr>
        <p:blipFill>
          <a:blip r:embed="rId3"/>
          <a:stretch>
            <a:fillRect/>
          </a:stretch>
        </p:blipFill>
        <p:spPr>
          <a:xfrm>
            <a:off x="366161" y="1390675"/>
            <a:ext cx="7297625" cy="4229012"/>
          </a:xfrm>
          <a:prstGeom prst="rect">
            <a:avLst/>
          </a:prstGeom>
        </p:spPr>
      </p:pic>
      <p:sp>
        <p:nvSpPr>
          <p:cNvPr id="18" name="TextBox 17"/>
          <p:cNvSpPr txBox="1"/>
          <p:nvPr/>
        </p:nvSpPr>
        <p:spPr>
          <a:xfrm>
            <a:off x="965913" y="2609515"/>
            <a:ext cx="1250324" cy="646331"/>
          </a:xfrm>
          <a:prstGeom prst="rect">
            <a:avLst/>
          </a:prstGeom>
          <a:noFill/>
        </p:spPr>
        <p:txBody>
          <a:bodyPr wrap="square" rtlCol="0">
            <a:spAutoFit/>
          </a:bodyPr>
          <a:lstStyle/>
          <a:p>
            <a:r>
              <a:rPr lang="en-US" dirty="0">
                <a:solidFill>
                  <a:schemeClr val="accent2">
                    <a:lumMod val="75000"/>
                  </a:schemeClr>
                </a:solidFill>
              </a:rPr>
              <a:t>Record Reader</a:t>
            </a:r>
          </a:p>
        </p:txBody>
      </p:sp>
      <p:sp>
        <p:nvSpPr>
          <p:cNvPr id="19" name="TextBox 18"/>
          <p:cNvSpPr txBox="1"/>
          <p:nvPr/>
        </p:nvSpPr>
        <p:spPr>
          <a:xfrm>
            <a:off x="965913" y="3716569"/>
            <a:ext cx="1250324" cy="646331"/>
          </a:xfrm>
          <a:prstGeom prst="rect">
            <a:avLst/>
          </a:prstGeom>
          <a:noFill/>
        </p:spPr>
        <p:txBody>
          <a:bodyPr wrap="square" rtlCol="0">
            <a:spAutoFit/>
          </a:bodyPr>
          <a:lstStyle/>
          <a:p>
            <a:r>
              <a:rPr lang="en-US" dirty="0">
                <a:solidFill>
                  <a:schemeClr val="accent2">
                    <a:lumMod val="75000"/>
                  </a:schemeClr>
                </a:solidFill>
              </a:rPr>
              <a:t>Record Reader</a:t>
            </a:r>
          </a:p>
        </p:txBody>
      </p:sp>
      <p:sp>
        <p:nvSpPr>
          <p:cNvPr id="20" name="TextBox 19"/>
          <p:cNvSpPr txBox="1"/>
          <p:nvPr/>
        </p:nvSpPr>
        <p:spPr>
          <a:xfrm>
            <a:off x="928353" y="4824326"/>
            <a:ext cx="1250324" cy="646331"/>
          </a:xfrm>
          <a:prstGeom prst="rect">
            <a:avLst/>
          </a:prstGeom>
          <a:noFill/>
        </p:spPr>
        <p:txBody>
          <a:bodyPr wrap="square" rtlCol="0">
            <a:spAutoFit/>
          </a:bodyPr>
          <a:lstStyle/>
          <a:p>
            <a:r>
              <a:rPr lang="en-US" dirty="0">
                <a:solidFill>
                  <a:schemeClr val="accent2">
                    <a:lumMod val="75000"/>
                  </a:schemeClr>
                </a:solidFill>
              </a:rPr>
              <a:t>Record Reader</a:t>
            </a:r>
          </a:p>
        </p:txBody>
      </p:sp>
      <p:sp>
        <p:nvSpPr>
          <p:cNvPr id="21" name="TextBox 20"/>
          <p:cNvSpPr txBox="1"/>
          <p:nvPr/>
        </p:nvSpPr>
        <p:spPr>
          <a:xfrm>
            <a:off x="2028958" y="2748014"/>
            <a:ext cx="1225637" cy="369332"/>
          </a:xfrm>
          <a:prstGeom prst="rect">
            <a:avLst/>
          </a:prstGeom>
          <a:noFill/>
        </p:spPr>
        <p:txBody>
          <a:bodyPr wrap="square" rtlCol="0">
            <a:spAutoFit/>
          </a:bodyPr>
          <a:lstStyle/>
          <a:p>
            <a:r>
              <a:rPr lang="en-US" dirty="0" err="1">
                <a:solidFill>
                  <a:schemeClr val="accent2">
                    <a:lumMod val="75000"/>
                  </a:schemeClr>
                </a:solidFill>
              </a:rPr>
              <a:t>Partitioner</a:t>
            </a:r>
            <a:endParaRPr lang="en-US" dirty="0">
              <a:solidFill>
                <a:schemeClr val="accent2">
                  <a:lumMod val="75000"/>
                </a:schemeClr>
              </a:solidFill>
            </a:endParaRPr>
          </a:p>
        </p:txBody>
      </p:sp>
      <p:sp>
        <p:nvSpPr>
          <p:cNvPr id="22" name="TextBox 21"/>
          <p:cNvSpPr txBox="1"/>
          <p:nvPr/>
        </p:nvSpPr>
        <p:spPr>
          <a:xfrm>
            <a:off x="1994616" y="3855069"/>
            <a:ext cx="1225637" cy="369332"/>
          </a:xfrm>
          <a:prstGeom prst="rect">
            <a:avLst/>
          </a:prstGeom>
          <a:noFill/>
        </p:spPr>
        <p:txBody>
          <a:bodyPr wrap="square" rtlCol="0">
            <a:spAutoFit/>
          </a:bodyPr>
          <a:lstStyle/>
          <a:p>
            <a:r>
              <a:rPr lang="en-US" dirty="0" err="1">
                <a:solidFill>
                  <a:schemeClr val="accent2">
                    <a:lumMod val="75000"/>
                  </a:schemeClr>
                </a:solidFill>
              </a:rPr>
              <a:t>Partitioner</a:t>
            </a:r>
            <a:endParaRPr lang="en-US" dirty="0">
              <a:solidFill>
                <a:schemeClr val="accent2">
                  <a:lumMod val="75000"/>
                </a:schemeClr>
              </a:solidFill>
            </a:endParaRPr>
          </a:p>
        </p:txBody>
      </p:sp>
      <p:sp>
        <p:nvSpPr>
          <p:cNvPr id="23" name="TextBox 22"/>
          <p:cNvSpPr txBox="1"/>
          <p:nvPr/>
        </p:nvSpPr>
        <p:spPr>
          <a:xfrm>
            <a:off x="2014118" y="5022268"/>
            <a:ext cx="1225637" cy="369332"/>
          </a:xfrm>
          <a:prstGeom prst="rect">
            <a:avLst/>
          </a:prstGeom>
          <a:noFill/>
        </p:spPr>
        <p:txBody>
          <a:bodyPr wrap="square" rtlCol="0">
            <a:spAutoFit/>
          </a:bodyPr>
          <a:lstStyle/>
          <a:p>
            <a:r>
              <a:rPr lang="en-US" dirty="0" err="1">
                <a:solidFill>
                  <a:schemeClr val="accent2">
                    <a:lumMod val="75000"/>
                  </a:schemeClr>
                </a:solidFill>
              </a:rPr>
              <a:t>Partitioner</a:t>
            </a:r>
            <a:endParaRPr lang="en-US" dirty="0">
              <a:solidFill>
                <a:schemeClr val="accent2">
                  <a:lumMod val="75000"/>
                </a:schemeClr>
              </a:solidFill>
            </a:endParaRPr>
          </a:p>
        </p:txBody>
      </p:sp>
      <p:sp>
        <p:nvSpPr>
          <p:cNvPr id="24" name="TextBox 23"/>
          <p:cNvSpPr txBox="1"/>
          <p:nvPr/>
        </p:nvSpPr>
        <p:spPr>
          <a:xfrm>
            <a:off x="2706282" y="2137632"/>
            <a:ext cx="437881" cy="338554"/>
          </a:xfrm>
          <a:prstGeom prst="rect">
            <a:avLst/>
          </a:prstGeom>
          <a:noFill/>
        </p:spPr>
        <p:txBody>
          <a:bodyPr wrap="square" rtlCol="0">
            <a:spAutoFit/>
          </a:bodyPr>
          <a:lstStyle/>
          <a:p>
            <a:r>
              <a:rPr lang="en-US" sz="1600" dirty="0">
                <a:solidFill>
                  <a:srgbClr val="FF0000"/>
                </a:solidFill>
              </a:rPr>
              <a:t>p1</a:t>
            </a:r>
          </a:p>
        </p:txBody>
      </p:sp>
      <p:sp>
        <p:nvSpPr>
          <p:cNvPr id="25" name="TextBox 24"/>
          <p:cNvSpPr txBox="1"/>
          <p:nvPr/>
        </p:nvSpPr>
        <p:spPr>
          <a:xfrm>
            <a:off x="2697167" y="2407233"/>
            <a:ext cx="437881" cy="338554"/>
          </a:xfrm>
          <a:prstGeom prst="rect">
            <a:avLst/>
          </a:prstGeom>
          <a:noFill/>
        </p:spPr>
        <p:txBody>
          <a:bodyPr wrap="square" rtlCol="0">
            <a:spAutoFit/>
          </a:bodyPr>
          <a:lstStyle/>
          <a:p>
            <a:r>
              <a:rPr lang="en-US" sz="1600" dirty="0">
                <a:solidFill>
                  <a:srgbClr val="FF0000"/>
                </a:solidFill>
              </a:rPr>
              <a:t>p2</a:t>
            </a:r>
          </a:p>
        </p:txBody>
      </p:sp>
      <p:sp>
        <p:nvSpPr>
          <p:cNvPr id="26" name="TextBox 25"/>
          <p:cNvSpPr txBox="1"/>
          <p:nvPr/>
        </p:nvSpPr>
        <p:spPr>
          <a:xfrm>
            <a:off x="2706281" y="3283121"/>
            <a:ext cx="437881" cy="338554"/>
          </a:xfrm>
          <a:prstGeom prst="rect">
            <a:avLst/>
          </a:prstGeom>
          <a:noFill/>
        </p:spPr>
        <p:txBody>
          <a:bodyPr wrap="square" rtlCol="0">
            <a:spAutoFit/>
          </a:bodyPr>
          <a:lstStyle/>
          <a:p>
            <a:r>
              <a:rPr lang="en-US" sz="1600" dirty="0">
                <a:solidFill>
                  <a:srgbClr val="FF0000"/>
                </a:solidFill>
              </a:rPr>
              <a:t>p1</a:t>
            </a:r>
          </a:p>
        </p:txBody>
      </p:sp>
      <p:sp>
        <p:nvSpPr>
          <p:cNvPr id="27" name="TextBox 26"/>
          <p:cNvSpPr txBox="1"/>
          <p:nvPr/>
        </p:nvSpPr>
        <p:spPr>
          <a:xfrm>
            <a:off x="2697166" y="3499385"/>
            <a:ext cx="437881" cy="338554"/>
          </a:xfrm>
          <a:prstGeom prst="rect">
            <a:avLst/>
          </a:prstGeom>
          <a:noFill/>
        </p:spPr>
        <p:txBody>
          <a:bodyPr wrap="square" rtlCol="0">
            <a:spAutoFit/>
          </a:bodyPr>
          <a:lstStyle/>
          <a:p>
            <a:r>
              <a:rPr lang="en-US" sz="1600" dirty="0">
                <a:solidFill>
                  <a:srgbClr val="FF0000"/>
                </a:solidFill>
              </a:rPr>
              <a:t>p2</a:t>
            </a:r>
          </a:p>
        </p:txBody>
      </p:sp>
      <p:sp>
        <p:nvSpPr>
          <p:cNvPr id="28" name="TextBox 27"/>
          <p:cNvSpPr txBox="1"/>
          <p:nvPr/>
        </p:nvSpPr>
        <p:spPr>
          <a:xfrm>
            <a:off x="2699546" y="4361338"/>
            <a:ext cx="437881" cy="338554"/>
          </a:xfrm>
          <a:prstGeom prst="rect">
            <a:avLst/>
          </a:prstGeom>
          <a:noFill/>
        </p:spPr>
        <p:txBody>
          <a:bodyPr wrap="square" rtlCol="0">
            <a:spAutoFit/>
          </a:bodyPr>
          <a:lstStyle/>
          <a:p>
            <a:r>
              <a:rPr lang="en-US" sz="1600" dirty="0">
                <a:solidFill>
                  <a:srgbClr val="FF0000"/>
                </a:solidFill>
              </a:rPr>
              <a:t>p1</a:t>
            </a:r>
          </a:p>
        </p:txBody>
      </p:sp>
      <p:sp>
        <p:nvSpPr>
          <p:cNvPr id="29" name="TextBox 28"/>
          <p:cNvSpPr txBox="1"/>
          <p:nvPr/>
        </p:nvSpPr>
        <p:spPr>
          <a:xfrm>
            <a:off x="2690431" y="4592302"/>
            <a:ext cx="437881" cy="338554"/>
          </a:xfrm>
          <a:prstGeom prst="rect">
            <a:avLst/>
          </a:prstGeom>
          <a:noFill/>
        </p:spPr>
        <p:txBody>
          <a:bodyPr wrap="square" rtlCol="0">
            <a:spAutoFit/>
          </a:bodyPr>
          <a:lstStyle/>
          <a:p>
            <a:r>
              <a:rPr lang="en-US" sz="1600" dirty="0">
                <a:solidFill>
                  <a:srgbClr val="FF0000"/>
                </a:solidFill>
              </a:rPr>
              <a:t>p2</a:t>
            </a:r>
          </a:p>
        </p:txBody>
      </p:sp>
      <p:sp>
        <p:nvSpPr>
          <p:cNvPr id="30" name="TextBox 29"/>
          <p:cNvSpPr txBox="1"/>
          <p:nvPr/>
        </p:nvSpPr>
        <p:spPr>
          <a:xfrm>
            <a:off x="3586713" y="2771748"/>
            <a:ext cx="437881" cy="338554"/>
          </a:xfrm>
          <a:prstGeom prst="rect">
            <a:avLst/>
          </a:prstGeom>
          <a:noFill/>
        </p:spPr>
        <p:txBody>
          <a:bodyPr wrap="square" rtlCol="0">
            <a:spAutoFit/>
          </a:bodyPr>
          <a:lstStyle/>
          <a:p>
            <a:r>
              <a:rPr lang="en-US" sz="1600" dirty="0">
                <a:solidFill>
                  <a:srgbClr val="FF0000"/>
                </a:solidFill>
              </a:rPr>
              <a:t>p1</a:t>
            </a:r>
          </a:p>
        </p:txBody>
      </p:sp>
      <p:sp>
        <p:nvSpPr>
          <p:cNvPr id="31" name="TextBox 30"/>
          <p:cNvSpPr txBox="1"/>
          <p:nvPr/>
        </p:nvSpPr>
        <p:spPr>
          <a:xfrm>
            <a:off x="3596649" y="3915213"/>
            <a:ext cx="437881" cy="338554"/>
          </a:xfrm>
          <a:prstGeom prst="rect">
            <a:avLst/>
          </a:prstGeom>
          <a:noFill/>
        </p:spPr>
        <p:txBody>
          <a:bodyPr wrap="square" rtlCol="0">
            <a:spAutoFit/>
          </a:bodyPr>
          <a:lstStyle/>
          <a:p>
            <a:r>
              <a:rPr lang="en-US" sz="1600" dirty="0">
                <a:solidFill>
                  <a:srgbClr val="FF0000"/>
                </a:solidFill>
              </a:rPr>
              <a:t>p2</a:t>
            </a:r>
          </a:p>
        </p:txBody>
      </p:sp>
      <p:sp>
        <p:nvSpPr>
          <p:cNvPr id="32" name="TextBox 31"/>
          <p:cNvSpPr txBox="1"/>
          <p:nvPr/>
        </p:nvSpPr>
        <p:spPr>
          <a:xfrm>
            <a:off x="7645531" y="2832005"/>
            <a:ext cx="4674370" cy="923330"/>
          </a:xfrm>
          <a:prstGeom prst="rect">
            <a:avLst/>
          </a:prstGeom>
          <a:noFill/>
        </p:spPr>
        <p:txBody>
          <a:bodyPr wrap="square" rtlCol="0">
            <a:spAutoFit/>
          </a:bodyPr>
          <a:lstStyle/>
          <a:p>
            <a:r>
              <a:rPr lang="en-US" b="1" dirty="0"/>
              <a:t>Merge</a:t>
            </a:r>
            <a:r>
              <a:rPr lang="en-US" dirty="0"/>
              <a:t>: partitions are merged (merge sort) and fed to a reduce task.</a:t>
            </a:r>
          </a:p>
          <a:p>
            <a:endParaRPr lang="en-US" dirty="0"/>
          </a:p>
        </p:txBody>
      </p:sp>
      <p:sp>
        <p:nvSpPr>
          <p:cNvPr id="33" name="TextBox 32"/>
          <p:cNvSpPr txBox="1"/>
          <p:nvPr/>
        </p:nvSpPr>
        <p:spPr>
          <a:xfrm>
            <a:off x="7672901" y="3730527"/>
            <a:ext cx="4674370" cy="1200329"/>
          </a:xfrm>
          <a:prstGeom prst="rect">
            <a:avLst/>
          </a:prstGeom>
          <a:noFill/>
        </p:spPr>
        <p:txBody>
          <a:bodyPr wrap="square" rtlCol="0">
            <a:spAutoFit/>
          </a:bodyPr>
          <a:lstStyle/>
          <a:p>
            <a:r>
              <a:rPr lang="en-US" b="1" dirty="0"/>
              <a:t>Reduce</a:t>
            </a:r>
            <a:r>
              <a:rPr lang="en-US" dirty="0"/>
              <a:t>: executes a user-provided Reducer program (Java) and writes the final output to HDFS. The number of reduce tasks has to be specified by the user.</a:t>
            </a:r>
          </a:p>
        </p:txBody>
      </p:sp>
    </p:spTree>
    <p:extLst>
      <p:ext uri="{BB962C8B-B14F-4D97-AF65-F5344CB8AC3E}">
        <p14:creationId xmlns:p14="http://schemas.microsoft.com/office/powerpoint/2010/main" val="276433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30059" cy="1325563"/>
          </a:xfrm>
        </p:spPr>
        <p:txBody>
          <a:bodyPr>
            <a:normAutofit/>
          </a:bodyPr>
          <a:lstStyle/>
          <a:p>
            <a:r>
              <a:rPr lang="en-US" dirty="0">
                <a:solidFill>
                  <a:srgbClr val="C0504D"/>
                </a:solidFill>
              </a:rPr>
              <a:t>Launching a </a:t>
            </a:r>
            <a:r>
              <a:rPr lang="en-US" dirty="0" err="1">
                <a:solidFill>
                  <a:srgbClr val="C0504D"/>
                </a:solidFill>
              </a:rPr>
              <a:t>MapReduce</a:t>
            </a:r>
            <a:r>
              <a:rPr lang="en-US" dirty="0">
                <a:solidFill>
                  <a:srgbClr val="C0504D"/>
                </a:solidFill>
              </a:rPr>
              <a:t> job in </a:t>
            </a:r>
            <a:r>
              <a:rPr lang="en-US" dirty="0" err="1">
                <a:solidFill>
                  <a:srgbClr val="C0504D"/>
                </a:solidFill>
              </a:rPr>
              <a:t>Hadoop</a:t>
            </a:r>
            <a:r>
              <a:rPr lang="en-US" dirty="0">
                <a:solidFill>
                  <a:srgbClr val="C0504D"/>
                </a:solidFill>
              </a:rPr>
              <a:t> Cluster</a:t>
            </a:r>
          </a:p>
        </p:txBody>
      </p:sp>
      <p:sp>
        <p:nvSpPr>
          <p:cNvPr id="3" name="Content Placeholder 2"/>
          <p:cNvSpPr>
            <a:spLocks noGrp="1"/>
          </p:cNvSpPr>
          <p:nvPr>
            <p:ph idx="1"/>
          </p:nvPr>
        </p:nvSpPr>
        <p:spPr/>
        <p:txBody>
          <a:bodyPr/>
          <a:lstStyle/>
          <a:p>
            <a:r>
              <a:rPr lang="en-US" dirty="0"/>
              <a:t>Packaging the JAR file</a:t>
            </a:r>
          </a:p>
          <a:p>
            <a:endParaRPr lang="en-US" dirty="0"/>
          </a:p>
          <a:p>
            <a:endParaRPr lang="en-US" dirty="0"/>
          </a:p>
          <a:p>
            <a:r>
              <a:rPr lang="en-US" dirty="0"/>
              <a:t>Run the application</a:t>
            </a:r>
          </a:p>
          <a:p>
            <a:pPr marL="0" indent="0">
              <a:buNone/>
            </a:pPr>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1650287" y="2301766"/>
            <a:ext cx="8639175" cy="1024757"/>
          </a:xfrm>
          <a:prstGeom prst="rect">
            <a:avLst/>
          </a:prstGeom>
        </p:spPr>
      </p:pic>
      <p:sp>
        <p:nvSpPr>
          <p:cNvPr id="6" name="TextBox 5"/>
          <p:cNvSpPr txBox="1"/>
          <p:nvPr/>
        </p:nvSpPr>
        <p:spPr>
          <a:xfrm>
            <a:off x="1650287" y="4001294"/>
            <a:ext cx="11398469" cy="707886"/>
          </a:xfrm>
          <a:prstGeom prst="rect">
            <a:avLst/>
          </a:prstGeom>
          <a:noFill/>
        </p:spPr>
        <p:txBody>
          <a:bodyPr wrap="square" rtlCol="0">
            <a:spAutoFit/>
          </a:bodyPr>
          <a:lstStyle/>
          <a:p>
            <a:r>
              <a:rPr lang="en-US" sz="2000" dirty="0">
                <a:latin typeface="Consolas" panose="020B0609020204030204" pitchFamily="49" charset="0"/>
                <a:cs typeface="Consolas" panose="020B0609020204030204" pitchFamily="49" charset="0"/>
              </a:rPr>
              <a:t>$ bin/</a:t>
            </a:r>
            <a:r>
              <a:rPr lang="en-US" sz="2000" dirty="0" err="1">
                <a:latin typeface="Consolas" panose="020B0609020204030204" pitchFamily="49" charset="0"/>
                <a:cs typeface="Consolas" panose="020B0609020204030204" pitchFamily="49" charset="0"/>
              </a:rPr>
              <a:t>hadoop</a:t>
            </a:r>
            <a:r>
              <a:rPr lang="en-US" sz="2000" dirty="0">
                <a:latin typeface="Consolas" panose="020B0609020204030204" pitchFamily="49" charset="0"/>
                <a:cs typeface="Consolas" panose="020B0609020204030204" pitchFamily="49" charset="0"/>
              </a:rPr>
              <a:t> jar /</a:t>
            </a:r>
            <a:r>
              <a:rPr lang="en-US" sz="2000" dirty="0" err="1">
                <a:latin typeface="Consolas" panose="020B0609020204030204" pitchFamily="49" charset="0"/>
                <a:cs typeface="Consolas" panose="020B0609020204030204" pitchFamily="49" charset="0"/>
              </a:rPr>
              <a:t>usr</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joe</a:t>
            </a:r>
            <a:r>
              <a:rPr lang="en-US" sz="2000" dirty="0">
                <a:latin typeface="Consolas" panose="020B0609020204030204" pitchFamily="49" charset="0"/>
                <a:cs typeface="Consolas" panose="020B0609020204030204" pitchFamily="49" charset="0"/>
              </a:rPr>
              <a:t>/wordcount.jar </a:t>
            </a:r>
            <a:r>
              <a:rPr lang="en-US" sz="2000" dirty="0" err="1">
                <a:latin typeface="Consolas" panose="020B0609020204030204" pitchFamily="49" charset="0"/>
                <a:cs typeface="Consolas" panose="020B0609020204030204" pitchFamily="49" charset="0"/>
              </a:rPr>
              <a:t>org.mypackage.WordCount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usr</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joe</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wordcount</a:t>
            </a:r>
            <a:r>
              <a:rPr lang="en-US" sz="2000" dirty="0">
                <a:latin typeface="Consolas" panose="020B0609020204030204" pitchFamily="49" charset="0"/>
                <a:cs typeface="Consolas" panose="020B0609020204030204" pitchFamily="49" charset="0"/>
              </a:rPr>
              <a:t>/input /</a:t>
            </a:r>
            <a:r>
              <a:rPr lang="en-US" sz="2000" dirty="0" err="1">
                <a:latin typeface="Consolas" panose="020B0609020204030204" pitchFamily="49" charset="0"/>
                <a:cs typeface="Consolas" panose="020B0609020204030204" pitchFamily="49" charset="0"/>
              </a:rPr>
              <a:t>usr</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joe</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wordcount</a:t>
            </a:r>
            <a:r>
              <a:rPr lang="en-US" sz="2000" dirty="0">
                <a:latin typeface="Consolas" panose="020B0609020204030204" pitchFamily="49" charset="0"/>
                <a:cs typeface="Consolas" panose="020B0609020204030204" pitchFamily="49" charset="0"/>
              </a:rPr>
              <a:t>/output</a:t>
            </a:r>
          </a:p>
        </p:txBody>
      </p:sp>
      <p:sp>
        <p:nvSpPr>
          <p:cNvPr id="5" name="TextBox 4"/>
          <p:cNvSpPr txBox="1"/>
          <p:nvPr/>
        </p:nvSpPr>
        <p:spPr>
          <a:xfrm>
            <a:off x="975843" y="5175464"/>
            <a:ext cx="9425354" cy="461665"/>
          </a:xfrm>
          <a:prstGeom prst="rect">
            <a:avLst/>
          </a:prstGeom>
          <a:noFill/>
        </p:spPr>
        <p:txBody>
          <a:bodyPr wrap="square" rtlCol="0">
            <a:spAutoFit/>
          </a:bodyPr>
          <a:lstStyle/>
          <a:p>
            <a:r>
              <a:rPr lang="en-US" sz="2400" dirty="0">
                <a:solidFill>
                  <a:srgbClr val="FF0000"/>
                </a:solidFill>
              </a:rPr>
              <a:t>What if our Mapper and Reducer programs are not written in Java ?</a:t>
            </a:r>
          </a:p>
        </p:txBody>
      </p:sp>
    </p:spTree>
    <p:extLst>
      <p:ext uri="{BB962C8B-B14F-4D97-AF65-F5344CB8AC3E}">
        <p14:creationId xmlns:p14="http://schemas.microsoft.com/office/powerpoint/2010/main" val="368549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504D"/>
                </a:solidFill>
              </a:rPr>
              <a:t>Hadoop Streaming</a:t>
            </a:r>
          </a:p>
        </p:txBody>
      </p:sp>
      <p:sp>
        <p:nvSpPr>
          <p:cNvPr id="3" name="Content Placeholder 2"/>
          <p:cNvSpPr>
            <a:spLocks noGrp="1"/>
          </p:cNvSpPr>
          <p:nvPr>
            <p:ph idx="1"/>
          </p:nvPr>
        </p:nvSpPr>
        <p:spPr>
          <a:xfrm>
            <a:off x="838200" y="1424354"/>
            <a:ext cx="10515600" cy="4752609"/>
          </a:xfrm>
        </p:spPr>
        <p:txBody>
          <a:bodyPr/>
          <a:lstStyle/>
          <a:p>
            <a:r>
              <a:rPr lang="en-US" dirty="0"/>
              <a:t>The utility allows you to create and run Map/Reduce jobs with any executable or script as the mapper and/or the reducer.</a:t>
            </a:r>
          </a:p>
        </p:txBody>
      </p:sp>
      <p:pic>
        <p:nvPicPr>
          <p:cNvPr id="5" name="Picture 4"/>
          <p:cNvPicPr>
            <a:picLocks noChangeAspect="1"/>
          </p:cNvPicPr>
          <p:nvPr/>
        </p:nvPicPr>
        <p:blipFill>
          <a:blip r:embed="rId2"/>
          <a:stretch>
            <a:fillRect/>
          </a:stretch>
        </p:blipFill>
        <p:spPr>
          <a:xfrm>
            <a:off x="967154" y="2486758"/>
            <a:ext cx="10636979" cy="1979735"/>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0640" y="3117378"/>
            <a:ext cx="6358326" cy="3440748"/>
          </a:xfrm>
          <a:prstGeom prst="rect">
            <a:avLst/>
          </a:prstGeom>
        </p:spPr>
      </p:pic>
    </p:spTree>
    <p:extLst>
      <p:ext uri="{BB962C8B-B14F-4D97-AF65-F5344CB8AC3E}">
        <p14:creationId xmlns:p14="http://schemas.microsoft.com/office/powerpoint/2010/main" val="261012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504D"/>
                </a:solidFill>
              </a:rPr>
              <a:t>Hadoop Streaming: </a:t>
            </a:r>
            <a:br>
              <a:rPr lang="en-US" dirty="0">
                <a:solidFill>
                  <a:srgbClr val="C0504D"/>
                </a:solidFill>
              </a:rPr>
            </a:br>
            <a:r>
              <a:rPr lang="en-US" dirty="0">
                <a:solidFill>
                  <a:srgbClr val="C0504D"/>
                </a:solidFill>
              </a:rPr>
              <a:t>Packaging file with job submission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04646" y="2724150"/>
            <a:ext cx="7363191" cy="2146788"/>
          </a:xfrm>
          <a:prstGeom prst="rect">
            <a:avLst/>
          </a:prstGeom>
        </p:spPr>
      </p:pic>
    </p:spTree>
    <p:extLst>
      <p:ext uri="{BB962C8B-B14F-4D97-AF65-F5344CB8AC3E}">
        <p14:creationId xmlns:p14="http://schemas.microsoft.com/office/powerpoint/2010/main" val="3795019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490"/>
            <a:ext cx="10515600" cy="1325563"/>
          </a:xfrm>
        </p:spPr>
        <p:txBody>
          <a:bodyPr/>
          <a:lstStyle/>
          <a:p>
            <a:r>
              <a:rPr lang="en-US" b="1" dirty="0" err="1"/>
              <a:t>Wordcount</a:t>
            </a:r>
            <a:r>
              <a:rPr lang="en-US" b="1" dirty="0"/>
              <a:t> Mapper in Python</a:t>
            </a:r>
          </a:p>
        </p:txBody>
      </p:sp>
      <p:sp>
        <p:nvSpPr>
          <p:cNvPr id="3" name="Content Placeholder 2"/>
          <p:cNvSpPr>
            <a:spLocks noGrp="1"/>
          </p:cNvSpPr>
          <p:nvPr>
            <p:ph idx="1"/>
          </p:nvPr>
        </p:nvSpPr>
        <p:spPr>
          <a:xfrm>
            <a:off x="838200" y="1825625"/>
            <a:ext cx="3733800" cy="3305811"/>
          </a:xfrm>
        </p:spPr>
        <p:txBody>
          <a:bodyPr/>
          <a:lstStyle/>
          <a:p>
            <a:endParaRPr lang="en-US" dirty="0"/>
          </a:p>
        </p:txBody>
      </p:sp>
      <p:pic>
        <p:nvPicPr>
          <p:cNvPr id="6" name="Picture 5"/>
          <p:cNvPicPr>
            <a:picLocks noChangeAspect="1"/>
          </p:cNvPicPr>
          <p:nvPr/>
        </p:nvPicPr>
        <p:blipFill>
          <a:blip r:embed="rId3"/>
          <a:stretch>
            <a:fillRect/>
          </a:stretch>
        </p:blipFill>
        <p:spPr>
          <a:xfrm>
            <a:off x="5874690" y="1272329"/>
            <a:ext cx="6021707" cy="475956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1272329"/>
            <a:ext cx="5039034" cy="2291402"/>
          </a:xfrm>
          <a:prstGeom prst="rect">
            <a:avLst/>
          </a:prstGeom>
        </p:spPr>
      </p:pic>
      <p:sp>
        <p:nvSpPr>
          <p:cNvPr id="4" name="Oval 3"/>
          <p:cNvSpPr/>
          <p:nvPr/>
        </p:nvSpPr>
        <p:spPr>
          <a:xfrm>
            <a:off x="970250" y="2597892"/>
            <a:ext cx="1301969" cy="977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874690" y="2489982"/>
            <a:ext cx="3114565" cy="309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909845" y="3036277"/>
            <a:ext cx="3114565" cy="309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09845" y="3563731"/>
            <a:ext cx="3114565" cy="309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09844" y="4106195"/>
            <a:ext cx="3114565" cy="309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624953" y="5676647"/>
            <a:ext cx="3114565" cy="309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367656" y="4537244"/>
            <a:ext cx="1233959" cy="369332"/>
          </a:xfrm>
          <a:prstGeom prst="rect">
            <a:avLst/>
          </a:prstGeom>
          <a:noFill/>
          <a:ln>
            <a:solidFill>
              <a:schemeClr val="tx1"/>
            </a:solidFill>
          </a:ln>
        </p:spPr>
        <p:txBody>
          <a:bodyPr wrap="square" rtlCol="0">
            <a:spAutoFit/>
          </a:bodyPr>
          <a:lstStyle/>
          <a:p>
            <a:r>
              <a:rPr lang="en-US" dirty="0"/>
              <a:t>Mapper.py</a:t>
            </a:r>
          </a:p>
        </p:txBody>
      </p:sp>
      <p:sp>
        <p:nvSpPr>
          <p:cNvPr id="19" name="TextBox 18"/>
          <p:cNvSpPr txBox="1"/>
          <p:nvPr/>
        </p:nvSpPr>
        <p:spPr>
          <a:xfrm>
            <a:off x="164421" y="5509857"/>
            <a:ext cx="1651629" cy="646331"/>
          </a:xfrm>
          <a:prstGeom prst="rect">
            <a:avLst/>
          </a:prstGeom>
          <a:noFill/>
          <a:ln>
            <a:solidFill>
              <a:schemeClr val="tx1"/>
            </a:solidFill>
          </a:ln>
        </p:spPr>
        <p:txBody>
          <a:bodyPr wrap="square" rtlCol="0">
            <a:spAutoFit/>
          </a:bodyPr>
          <a:lstStyle/>
          <a:p>
            <a:r>
              <a:rPr lang="en-US" dirty="0"/>
              <a:t>Deer Car River</a:t>
            </a:r>
          </a:p>
          <a:p>
            <a:r>
              <a:rPr lang="en-US" dirty="0"/>
              <a:t>Car</a:t>
            </a:r>
          </a:p>
        </p:txBody>
      </p:sp>
      <p:sp>
        <p:nvSpPr>
          <p:cNvPr id="20" name="TextBox 19"/>
          <p:cNvSpPr txBox="1"/>
          <p:nvPr/>
        </p:nvSpPr>
        <p:spPr>
          <a:xfrm>
            <a:off x="144435" y="4503346"/>
            <a:ext cx="1651629" cy="646331"/>
          </a:xfrm>
          <a:prstGeom prst="rect">
            <a:avLst/>
          </a:prstGeom>
          <a:noFill/>
          <a:ln>
            <a:solidFill>
              <a:schemeClr val="tx1"/>
            </a:solidFill>
          </a:ln>
        </p:spPr>
        <p:txBody>
          <a:bodyPr wrap="square" rtlCol="0">
            <a:spAutoFit/>
          </a:bodyPr>
          <a:lstStyle/>
          <a:p>
            <a:r>
              <a:rPr lang="en-US" dirty="0"/>
              <a:t>Deer Bear River</a:t>
            </a:r>
          </a:p>
          <a:p>
            <a:r>
              <a:rPr lang="en-US" dirty="0"/>
              <a:t>Bear</a:t>
            </a:r>
          </a:p>
        </p:txBody>
      </p:sp>
      <p:pic>
        <p:nvPicPr>
          <p:cNvPr id="26" name="Picture 25"/>
          <p:cNvPicPr>
            <a:picLocks noChangeAspect="1"/>
          </p:cNvPicPr>
          <p:nvPr/>
        </p:nvPicPr>
        <p:blipFill>
          <a:blip r:embed="rId3"/>
          <a:stretch>
            <a:fillRect/>
          </a:stretch>
        </p:blipFill>
        <p:spPr>
          <a:xfrm>
            <a:off x="6081383" y="1272328"/>
            <a:ext cx="6021707" cy="4759569"/>
          </a:xfrm>
          <a:prstGeom prst="rect">
            <a:avLst/>
          </a:prstGeom>
        </p:spPr>
      </p:pic>
      <p:sp>
        <p:nvSpPr>
          <p:cNvPr id="27" name="Rectangle 26"/>
          <p:cNvSpPr/>
          <p:nvPr/>
        </p:nvSpPr>
        <p:spPr>
          <a:xfrm>
            <a:off x="6081383" y="2489981"/>
            <a:ext cx="3114565" cy="309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116538" y="3036276"/>
            <a:ext cx="3114565" cy="309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116538" y="3563730"/>
            <a:ext cx="3114565" cy="309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116537" y="4106194"/>
            <a:ext cx="3114565" cy="309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831646" y="5676646"/>
            <a:ext cx="3114565" cy="309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353157" y="5527378"/>
            <a:ext cx="1268092" cy="369332"/>
          </a:xfrm>
          <a:prstGeom prst="rect">
            <a:avLst/>
          </a:prstGeom>
          <a:noFill/>
          <a:ln>
            <a:solidFill>
              <a:schemeClr val="tx1"/>
            </a:solidFill>
          </a:ln>
        </p:spPr>
        <p:txBody>
          <a:bodyPr wrap="square" rtlCol="0">
            <a:spAutoFit/>
          </a:bodyPr>
          <a:lstStyle/>
          <a:p>
            <a:r>
              <a:rPr lang="en-US" dirty="0"/>
              <a:t>Mapper.py</a:t>
            </a:r>
          </a:p>
        </p:txBody>
      </p:sp>
      <p:cxnSp>
        <p:nvCxnSpPr>
          <p:cNvPr id="41" name="Straight Arrow Connector 40"/>
          <p:cNvCxnSpPr>
            <a:endCxn id="14" idx="1"/>
          </p:cNvCxnSpPr>
          <p:nvPr/>
        </p:nvCxnSpPr>
        <p:spPr>
          <a:xfrm flipV="1">
            <a:off x="1816050" y="4721910"/>
            <a:ext cx="551606" cy="4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1816050" y="5714360"/>
            <a:ext cx="551606" cy="4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967249" y="4105681"/>
            <a:ext cx="1651629" cy="1200329"/>
          </a:xfrm>
          <a:prstGeom prst="rect">
            <a:avLst/>
          </a:prstGeom>
          <a:noFill/>
          <a:ln>
            <a:solidFill>
              <a:schemeClr val="tx1"/>
            </a:solidFill>
          </a:ln>
        </p:spPr>
        <p:txBody>
          <a:bodyPr wrap="square" rtlCol="0">
            <a:spAutoFit/>
          </a:bodyPr>
          <a:lstStyle/>
          <a:p>
            <a:r>
              <a:rPr lang="en-US" dirty="0"/>
              <a:t>Deer	1</a:t>
            </a:r>
          </a:p>
          <a:p>
            <a:r>
              <a:rPr lang="en-US" dirty="0"/>
              <a:t>Bear	1</a:t>
            </a:r>
          </a:p>
          <a:p>
            <a:r>
              <a:rPr lang="en-US" dirty="0"/>
              <a:t>River	1</a:t>
            </a:r>
          </a:p>
          <a:p>
            <a:r>
              <a:rPr lang="en-US" dirty="0"/>
              <a:t>Bear	1</a:t>
            </a:r>
          </a:p>
        </p:txBody>
      </p:sp>
      <p:sp>
        <p:nvSpPr>
          <p:cNvPr id="25" name="TextBox 24"/>
          <p:cNvSpPr txBox="1"/>
          <p:nvPr/>
        </p:nvSpPr>
        <p:spPr>
          <a:xfrm>
            <a:off x="3951276" y="5417524"/>
            <a:ext cx="1651629" cy="1200329"/>
          </a:xfrm>
          <a:prstGeom prst="rect">
            <a:avLst/>
          </a:prstGeom>
          <a:noFill/>
          <a:ln>
            <a:solidFill>
              <a:schemeClr val="tx1"/>
            </a:solidFill>
          </a:ln>
        </p:spPr>
        <p:txBody>
          <a:bodyPr wrap="square" rtlCol="0">
            <a:spAutoFit/>
          </a:bodyPr>
          <a:lstStyle/>
          <a:p>
            <a:r>
              <a:rPr lang="en-US" dirty="0"/>
              <a:t>Deer	1</a:t>
            </a:r>
          </a:p>
          <a:p>
            <a:r>
              <a:rPr lang="en-US" dirty="0"/>
              <a:t>Car	1</a:t>
            </a:r>
          </a:p>
          <a:p>
            <a:r>
              <a:rPr lang="en-US" dirty="0"/>
              <a:t>River	1</a:t>
            </a:r>
          </a:p>
          <a:p>
            <a:r>
              <a:rPr lang="en-US" dirty="0"/>
              <a:t>Car	1</a:t>
            </a:r>
          </a:p>
        </p:txBody>
      </p:sp>
      <p:cxnSp>
        <p:nvCxnSpPr>
          <p:cNvPr id="13" name="Straight Arrow Connector 12"/>
          <p:cNvCxnSpPr/>
          <p:nvPr/>
        </p:nvCxnSpPr>
        <p:spPr>
          <a:xfrm flipV="1">
            <a:off x="3621249" y="4735115"/>
            <a:ext cx="346000" cy="10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621249" y="5733809"/>
            <a:ext cx="34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37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1" nodeType="clickEffect">
                                  <p:stCondLst>
                                    <p:cond delay="0"/>
                                  </p:stCondLst>
                                  <p:childTnLst>
                                    <p:animEffect transition="out" filter="blinds(horizontal)">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8"/>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9"/>
                                        </p:tgtEl>
                                        <p:attrNameLst>
                                          <p:attrName>style.visibility</p:attrName>
                                        </p:attrNameLst>
                                      </p:cBhvr>
                                      <p:to>
                                        <p:strVal val="hidden"/>
                                      </p:to>
                                    </p:set>
                                  </p:childTnLst>
                                </p:cTn>
                              </p:par>
                              <p:par>
                                <p:cTn id="34" presetID="1"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10"/>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xit" presetSubtype="10" fill="hold" grpId="1" nodeType="clickEffect">
                                  <p:stCondLst>
                                    <p:cond delay="0"/>
                                  </p:stCondLst>
                                  <p:childTnLst>
                                    <p:animEffect transition="out" filter="blinds(horizontal)">
                                      <p:cBhvr>
                                        <p:cTn id="53" dur="500"/>
                                        <p:tgtEl>
                                          <p:spTgt spid="27"/>
                                        </p:tgtEl>
                                      </p:cBhvr>
                                    </p:animEffect>
                                    <p:set>
                                      <p:cBhvr>
                                        <p:cTn id="54" dur="1" fill="hold">
                                          <p:stCondLst>
                                            <p:cond delay="499"/>
                                          </p:stCondLst>
                                        </p:cTn>
                                        <p:tgtEl>
                                          <p:spTgt spid="2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8"/>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9"/>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30"/>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27" grpId="0" animBg="1"/>
      <p:bldP spid="27" grpId="1" animBg="1"/>
      <p:bldP spid="28" grpId="0" animBg="1"/>
      <p:bldP spid="28" grpId="1" animBg="1"/>
      <p:bldP spid="29" grpId="0" animBg="1"/>
      <p:bldP spid="29" grpId="1" animBg="1"/>
      <p:bldP spid="30" grpId="0" animBg="1"/>
      <p:bldP spid="30" grpId="1" animBg="1"/>
      <p:bldP spid="31" grpId="0" animBg="1"/>
      <p:bldP spid="24" grpId="0" animBg="1"/>
      <p:bldP spid="2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630615" cy="1325563"/>
          </a:xfrm>
        </p:spPr>
        <p:txBody>
          <a:bodyPr/>
          <a:lstStyle/>
          <a:p>
            <a:r>
              <a:rPr lang="en-US" b="1" dirty="0" err="1"/>
              <a:t>Wordcount</a:t>
            </a:r>
            <a:r>
              <a:rPr lang="en-US" b="1" dirty="0"/>
              <a:t> Reducer in Python</a:t>
            </a:r>
          </a:p>
        </p:txBody>
      </p:sp>
      <p:sp>
        <p:nvSpPr>
          <p:cNvPr id="3" name="Content Placeholder 2"/>
          <p:cNvSpPr>
            <a:spLocks noGrp="1"/>
          </p:cNvSpPr>
          <p:nvPr>
            <p:ph idx="1"/>
          </p:nvPr>
        </p:nvSpPr>
        <p:spPr/>
        <p:txBody>
          <a:bodyPr/>
          <a:lstStyle/>
          <a:p>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642341"/>
            <a:ext cx="5843159" cy="2205433"/>
          </a:xfrm>
          <a:prstGeom prst="rect">
            <a:avLst/>
          </a:prstGeom>
        </p:spPr>
      </p:pic>
      <p:sp>
        <p:nvSpPr>
          <p:cNvPr id="8" name="Oval 7"/>
          <p:cNvSpPr/>
          <p:nvPr/>
        </p:nvSpPr>
        <p:spPr>
          <a:xfrm>
            <a:off x="3253499" y="2987107"/>
            <a:ext cx="1301969" cy="977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6307016" y="166616"/>
            <a:ext cx="4820530" cy="3550460"/>
          </a:xfrm>
          <a:prstGeom prst="rect">
            <a:avLst/>
          </a:prstGeom>
        </p:spPr>
      </p:pic>
      <p:pic>
        <p:nvPicPr>
          <p:cNvPr id="9" name="Picture 8"/>
          <p:cNvPicPr>
            <a:picLocks noChangeAspect="1"/>
          </p:cNvPicPr>
          <p:nvPr/>
        </p:nvPicPr>
        <p:blipFill>
          <a:blip r:embed="rId5"/>
          <a:stretch>
            <a:fillRect/>
          </a:stretch>
        </p:blipFill>
        <p:spPr>
          <a:xfrm>
            <a:off x="6433623" y="3852012"/>
            <a:ext cx="5045613" cy="2844209"/>
          </a:xfrm>
          <a:prstGeom prst="rect">
            <a:avLst/>
          </a:prstGeom>
        </p:spPr>
      </p:pic>
      <p:sp>
        <p:nvSpPr>
          <p:cNvPr id="12" name="Rectangle 11"/>
          <p:cNvSpPr/>
          <p:nvPr/>
        </p:nvSpPr>
        <p:spPr>
          <a:xfrm>
            <a:off x="6096000" y="1151622"/>
            <a:ext cx="3114565" cy="309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681360" y="1649410"/>
            <a:ext cx="3114565" cy="309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681360" y="2168668"/>
            <a:ext cx="3190772" cy="2774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658034" y="2745058"/>
            <a:ext cx="4131885" cy="9720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658033" y="4225786"/>
            <a:ext cx="4342901" cy="17107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433623" y="6281858"/>
            <a:ext cx="4173415" cy="4762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23113" y="4128268"/>
            <a:ext cx="1617654" cy="2308324"/>
          </a:xfrm>
          <a:prstGeom prst="rect">
            <a:avLst/>
          </a:prstGeom>
          <a:noFill/>
          <a:ln>
            <a:solidFill>
              <a:schemeClr val="tx1"/>
            </a:solidFill>
          </a:ln>
        </p:spPr>
        <p:txBody>
          <a:bodyPr wrap="square" rtlCol="0">
            <a:spAutoFit/>
          </a:bodyPr>
          <a:lstStyle/>
          <a:p>
            <a:r>
              <a:rPr lang="en-US" dirty="0"/>
              <a:t>Bear	1</a:t>
            </a:r>
          </a:p>
          <a:p>
            <a:r>
              <a:rPr lang="en-US" dirty="0"/>
              <a:t>Beer	1</a:t>
            </a:r>
          </a:p>
          <a:p>
            <a:r>
              <a:rPr lang="en-US" dirty="0"/>
              <a:t>Car	1</a:t>
            </a:r>
          </a:p>
          <a:p>
            <a:r>
              <a:rPr lang="en-US" dirty="0"/>
              <a:t>Car	1</a:t>
            </a:r>
          </a:p>
          <a:p>
            <a:r>
              <a:rPr lang="en-US" dirty="0"/>
              <a:t>Deer	1</a:t>
            </a:r>
          </a:p>
          <a:p>
            <a:r>
              <a:rPr lang="en-US" dirty="0"/>
              <a:t>Deer	1</a:t>
            </a:r>
          </a:p>
          <a:p>
            <a:r>
              <a:rPr lang="en-US" dirty="0"/>
              <a:t>River	1</a:t>
            </a:r>
          </a:p>
          <a:p>
            <a:r>
              <a:rPr lang="en-US" dirty="0"/>
              <a:t>River	1</a:t>
            </a:r>
          </a:p>
        </p:txBody>
      </p:sp>
      <p:cxnSp>
        <p:nvCxnSpPr>
          <p:cNvPr id="20" name="Straight Arrow Connector 19"/>
          <p:cNvCxnSpPr/>
          <p:nvPr/>
        </p:nvCxnSpPr>
        <p:spPr>
          <a:xfrm>
            <a:off x="1940767" y="5274116"/>
            <a:ext cx="4665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75249" y="5081176"/>
            <a:ext cx="1617654" cy="369332"/>
          </a:xfrm>
          <a:prstGeom prst="rect">
            <a:avLst/>
          </a:prstGeom>
          <a:noFill/>
          <a:ln>
            <a:solidFill>
              <a:schemeClr val="tx1"/>
            </a:solidFill>
          </a:ln>
        </p:spPr>
        <p:txBody>
          <a:bodyPr wrap="square" rtlCol="0">
            <a:spAutoFit/>
          </a:bodyPr>
          <a:lstStyle/>
          <a:p>
            <a:r>
              <a:rPr lang="en-US" dirty="0"/>
              <a:t>Reducer.py</a:t>
            </a:r>
          </a:p>
        </p:txBody>
      </p:sp>
      <p:sp>
        <p:nvSpPr>
          <p:cNvPr id="19" name="TextBox 18"/>
          <p:cNvSpPr txBox="1"/>
          <p:nvPr/>
        </p:nvSpPr>
        <p:spPr>
          <a:xfrm>
            <a:off x="4444371" y="4636099"/>
            <a:ext cx="1651629" cy="1200329"/>
          </a:xfrm>
          <a:prstGeom prst="rect">
            <a:avLst/>
          </a:prstGeom>
          <a:noFill/>
          <a:ln>
            <a:solidFill>
              <a:schemeClr val="tx1"/>
            </a:solidFill>
          </a:ln>
        </p:spPr>
        <p:txBody>
          <a:bodyPr wrap="square" rtlCol="0">
            <a:spAutoFit/>
          </a:bodyPr>
          <a:lstStyle/>
          <a:p>
            <a:r>
              <a:rPr lang="en-US" dirty="0"/>
              <a:t>Bear	2</a:t>
            </a:r>
          </a:p>
          <a:p>
            <a:r>
              <a:rPr lang="en-US" dirty="0"/>
              <a:t>Car	2</a:t>
            </a:r>
          </a:p>
          <a:p>
            <a:r>
              <a:rPr lang="en-US" dirty="0"/>
              <a:t>Deer	2</a:t>
            </a:r>
          </a:p>
          <a:p>
            <a:r>
              <a:rPr lang="en-US" dirty="0"/>
              <a:t>River	2</a:t>
            </a:r>
          </a:p>
        </p:txBody>
      </p:sp>
      <p:cxnSp>
        <p:nvCxnSpPr>
          <p:cNvPr id="22" name="Straight Arrow Connector 21"/>
          <p:cNvCxnSpPr/>
          <p:nvPr/>
        </p:nvCxnSpPr>
        <p:spPr>
          <a:xfrm flipV="1">
            <a:off x="4098371" y="5265533"/>
            <a:ext cx="346000" cy="10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84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Optimizing </a:t>
            </a:r>
            <a:r>
              <a:rPr lang="en-US" b="1" dirty="0" err="1"/>
              <a:t>MapReduce</a:t>
            </a:r>
            <a:r>
              <a:rPr lang="en-US" b="1" dirty="0"/>
              <a:t> with Combiner :</a:t>
            </a:r>
            <a:br>
              <a:rPr lang="en-US" b="1" dirty="0"/>
            </a:br>
            <a:r>
              <a:rPr lang="en-US" b="1" dirty="0" err="1"/>
              <a:t>Wordcount</a:t>
            </a:r>
            <a:r>
              <a:rPr lang="en-US" b="1" dirty="0"/>
              <a:t> Example</a:t>
            </a:r>
          </a:p>
        </p:txBody>
      </p:sp>
      <p:sp>
        <p:nvSpPr>
          <p:cNvPr id="3" name="Content Placeholder 2"/>
          <p:cNvSpPr>
            <a:spLocks noGrp="1"/>
          </p:cNvSpPr>
          <p:nvPr>
            <p:ph idx="1"/>
          </p:nvPr>
        </p:nvSpPr>
        <p:spPr>
          <a:xfrm>
            <a:off x="543681" y="4383263"/>
            <a:ext cx="11832916" cy="2315749"/>
          </a:xfrm>
        </p:spPr>
        <p:txBody>
          <a:bodyPr>
            <a:normAutofit/>
          </a:bodyPr>
          <a:lstStyle/>
          <a:p>
            <a:r>
              <a:rPr lang="en-US" sz="2400" dirty="0"/>
              <a:t>Problem: </a:t>
            </a:r>
          </a:p>
          <a:p>
            <a:pPr lvl="1"/>
            <a:r>
              <a:rPr lang="en-US" sz="2000" dirty="0"/>
              <a:t>redundant intermediate pairs causes too many network transfers and disk write operations.</a:t>
            </a:r>
          </a:p>
          <a:p>
            <a:r>
              <a:rPr lang="en-US" sz="2400" dirty="0"/>
              <a:t>Solution:</a:t>
            </a:r>
          </a:p>
          <a:p>
            <a:pPr lvl="1"/>
            <a:r>
              <a:rPr lang="en-US" sz="2000" dirty="0"/>
              <a:t>use (user-provided) Combiner to reduce intermediate data</a:t>
            </a:r>
          </a:p>
          <a:p>
            <a:pPr lvl="1"/>
            <a:r>
              <a:rPr lang="en-US" sz="2000" dirty="0"/>
              <a:t>Reducer.py can be used as combiner in the </a:t>
            </a:r>
            <a:r>
              <a:rPr lang="en-US" sz="2000" dirty="0" err="1"/>
              <a:t>wordcount</a:t>
            </a:r>
            <a:r>
              <a:rPr lang="en-US" sz="2000" dirty="0"/>
              <a:t> example</a:t>
            </a:r>
          </a:p>
        </p:txBody>
      </p:sp>
      <p:sp>
        <p:nvSpPr>
          <p:cNvPr id="4" name="TextBox 3"/>
          <p:cNvSpPr txBox="1"/>
          <p:nvPr/>
        </p:nvSpPr>
        <p:spPr>
          <a:xfrm>
            <a:off x="2766902" y="2180409"/>
            <a:ext cx="1233959" cy="369332"/>
          </a:xfrm>
          <a:prstGeom prst="rect">
            <a:avLst/>
          </a:prstGeom>
          <a:noFill/>
          <a:ln>
            <a:solidFill>
              <a:schemeClr val="tx1"/>
            </a:solidFill>
          </a:ln>
        </p:spPr>
        <p:txBody>
          <a:bodyPr wrap="square" rtlCol="0">
            <a:spAutoFit/>
          </a:bodyPr>
          <a:lstStyle/>
          <a:p>
            <a:r>
              <a:rPr lang="en-US" dirty="0"/>
              <a:t>Mapper.py</a:t>
            </a:r>
          </a:p>
        </p:txBody>
      </p:sp>
      <p:sp>
        <p:nvSpPr>
          <p:cNvPr id="5" name="TextBox 4"/>
          <p:cNvSpPr txBox="1"/>
          <p:nvPr/>
        </p:nvSpPr>
        <p:spPr>
          <a:xfrm>
            <a:off x="563667" y="3153022"/>
            <a:ext cx="1651629" cy="646331"/>
          </a:xfrm>
          <a:prstGeom prst="rect">
            <a:avLst/>
          </a:prstGeom>
          <a:noFill/>
          <a:ln>
            <a:solidFill>
              <a:schemeClr val="tx1"/>
            </a:solidFill>
          </a:ln>
        </p:spPr>
        <p:txBody>
          <a:bodyPr wrap="square" rtlCol="0">
            <a:spAutoFit/>
          </a:bodyPr>
          <a:lstStyle/>
          <a:p>
            <a:r>
              <a:rPr lang="en-US" dirty="0"/>
              <a:t>Deer Car River</a:t>
            </a:r>
          </a:p>
          <a:p>
            <a:r>
              <a:rPr lang="en-US" dirty="0"/>
              <a:t>Car</a:t>
            </a:r>
          </a:p>
        </p:txBody>
      </p:sp>
      <p:sp>
        <p:nvSpPr>
          <p:cNvPr id="6" name="TextBox 5"/>
          <p:cNvSpPr txBox="1"/>
          <p:nvPr/>
        </p:nvSpPr>
        <p:spPr>
          <a:xfrm>
            <a:off x="543681" y="2146511"/>
            <a:ext cx="1651629" cy="646331"/>
          </a:xfrm>
          <a:prstGeom prst="rect">
            <a:avLst/>
          </a:prstGeom>
          <a:noFill/>
          <a:ln>
            <a:solidFill>
              <a:schemeClr val="tx1"/>
            </a:solidFill>
          </a:ln>
        </p:spPr>
        <p:txBody>
          <a:bodyPr wrap="square" rtlCol="0">
            <a:spAutoFit/>
          </a:bodyPr>
          <a:lstStyle/>
          <a:p>
            <a:r>
              <a:rPr lang="en-US" dirty="0"/>
              <a:t>Deer Bear River</a:t>
            </a:r>
          </a:p>
          <a:p>
            <a:r>
              <a:rPr lang="en-US" dirty="0"/>
              <a:t>Bear</a:t>
            </a:r>
          </a:p>
        </p:txBody>
      </p:sp>
      <p:sp>
        <p:nvSpPr>
          <p:cNvPr id="7" name="TextBox 6"/>
          <p:cNvSpPr txBox="1"/>
          <p:nvPr/>
        </p:nvSpPr>
        <p:spPr>
          <a:xfrm>
            <a:off x="2752403" y="3170543"/>
            <a:ext cx="1268092" cy="369332"/>
          </a:xfrm>
          <a:prstGeom prst="rect">
            <a:avLst/>
          </a:prstGeom>
          <a:noFill/>
          <a:ln>
            <a:solidFill>
              <a:schemeClr val="tx1"/>
            </a:solidFill>
          </a:ln>
        </p:spPr>
        <p:txBody>
          <a:bodyPr wrap="square" rtlCol="0">
            <a:spAutoFit/>
          </a:bodyPr>
          <a:lstStyle/>
          <a:p>
            <a:r>
              <a:rPr lang="en-US" dirty="0"/>
              <a:t>Mapper.py</a:t>
            </a:r>
          </a:p>
        </p:txBody>
      </p:sp>
      <p:cxnSp>
        <p:nvCxnSpPr>
          <p:cNvPr id="8" name="Straight Arrow Connector 7"/>
          <p:cNvCxnSpPr>
            <a:endCxn id="4" idx="1"/>
          </p:cNvCxnSpPr>
          <p:nvPr/>
        </p:nvCxnSpPr>
        <p:spPr>
          <a:xfrm flipV="1">
            <a:off x="2215296" y="2365075"/>
            <a:ext cx="551606" cy="4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215296" y="3357525"/>
            <a:ext cx="551606" cy="4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66495" y="1748846"/>
            <a:ext cx="1651629" cy="1200329"/>
          </a:xfrm>
          <a:prstGeom prst="rect">
            <a:avLst/>
          </a:prstGeom>
          <a:noFill/>
          <a:ln>
            <a:solidFill>
              <a:schemeClr val="tx1"/>
            </a:solidFill>
          </a:ln>
        </p:spPr>
        <p:txBody>
          <a:bodyPr wrap="square" rtlCol="0">
            <a:spAutoFit/>
          </a:bodyPr>
          <a:lstStyle/>
          <a:p>
            <a:r>
              <a:rPr lang="en-US" dirty="0"/>
              <a:t>Deer	1</a:t>
            </a:r>
          </a:p>
          <a:p>
            <a:r>
              <a:rPr lang="en-US" dirty="0"/>
              <a:t>Bear	1</a:t>
            </a:r>
          </a:p>
          <a:p>
            <a:r>
              <a:rPr lang="en-US" dirty="0"/>
              <a:t>River	1</a:t>
            </a:r>
          </a:p>
          <a:p>
            <a:r>
              <a:rPr lang="en-US" dirty="0"/>
              <a:t>Bear	1</a:t>
            </a:r>
          </a:p>
        </p:txBody>
      </p:sp>
      <p:sp>
        <p:nvSpPr>
          <p:cNvPr id="11" name="TextBox 10"/>
          <p:cNvSpPr txBox="1"/>
          <p:nvPr/>
        </p:nvSpPr>
        <p:spPr>
          <a:xfrm>
            <a:off x="4350522" y="3060689"/>
            <a:ext cx="1651629" cy="1200329"/>
          </a:xfrm>
          <a:prstGeom prst="rect">
            <a:avLst/>
          </a:prstGeom>
          <a:noFill/>
          <a:ln>
            <a:solidFill>
              <a:schemeClr val="tx1"/>
            </a:solidFill>
          </a:ln>
        </p:spPr>
        <p:txBody>
          <a:bodyPr wrap="square" rtlCol="0">
            <a:spAutoFit/>
          </a:bodyPr>
          <a:lstStyle/>
          <a:p>
            <a:r>
              <a:rPr lang="en-US" dirty="0"/>
              <a:t>Deer	1</a:t>
            </a:r>
          </a:p>
          <a:p>
            <a:r>
              <a:rPr lang="en-US" dirty="0"/>
              <a:t>Car	1</a:t>
            </a:r>
          </a:p>
          <a:p>
            <a:r>
              <a:rPr lang="en-US" dirty="0"/>
              <a:t>River	1</a:t>
            </a:r>
          </a:p>
          <a:p>
            <a:r>
              <a:rPr lang="en-US" dirty="0"/>
              <a:t>Car	1</a:t>
            </a:r>
          </a:p>
        </p:txBody>
      </p:sp>
      <p:cxnSp>
        <p:nvCxnSpPr>
          <p:cNvPr id="12" name="Straight Arrow Connector 11"/>
          <p:cNvCxnSpPr/>
          <p:nvPr/>
        </p:nvCxnSpPr>
        <p:spPr>
          <a:xfrm flipV="1">
            <a:off x="4020495" y="2378280"/>
            <a:ext cx="346000" cy="10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020495" y="3376974"/>
            <a:ext cx="34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565886" y="2188878"/>
            <a:ext cx="1233959" cy="369332"/>
          </a:xfrm>
          <a:prstGeom prst="rect">
            <a:avLst/>
          </a:prstGeom>
          <a:noFill/>
          <a:ln>
            <a:solidFill>
              <a:schemeClr val="tx1"/>
            </a:solidFill>
          </a:ln>
        </p:spPr>
        <p:txBody>
          <a:bodyPr wrap="square" rtlCol="0">
            <a:spAutoFit/>
          </a:bodyPr>
          <a:lstStyle/>
          <a:p>
            <a:r>
              <a:rPr lang="en-US" dirty="0"/>
              <a:t>Combiner</a:t>
            </a:r>
          </a:p>
        </p:txBody>
      </p:sp>
      <p:sp>
        <p:nvSpPr>
          <p:cNvPr id="15" name="TextBox 14"/>
          <p:cNvSpPr txBox="1"/>
          <p:nvPr/>
        </p:nvSpPr>
        <p:spPr>
          <a:xfrm>
            <a:off x="6551387" y="3179012"/>
            <a:ext cx="1268092" cy="369332"/>
          </a:xfrm>
          <a:prstGeom prst="rect">
            <a:avLst/>
          </a:prstGeom>
          <a:noFill/>
          <a:ln>
            <a:solidFill>
              <a:schemeClr val="tx1"/>
            </a:solidFill>
          </a:ln>
        </p:spPr>
        <p:txBody>
          <a:bodyPr wrap="square" rtlCol="0">
            <a:spAutoFit/>
          </a:bodyPr>
          <a:lstStyle/>
          <a:p>
            <a:r>
              <a:rPr lang="en-US" dirty="0"/>
              <a:t>Combiner</a:t>
            </a:r>
          </a:p>
        </p:txBody>
      </p:sp>
      <p:cxnSp>
        <p:nvCxnSpPr>
          <p:cNvPr id="16" name="Straight Arrow Connector 15"/>
          <p:cNvCxnSpPr>
            <a:endCxn id="14" idx="1"/>
          </p:cNvCxnSpPr>
          <p:nvPr/>
        </p:nvCxnSpPr>
        <p:spPr>
          <a:xfrm flipV="1">
            <a:off x="6014280" y="2373544"/>
            <a:ext cx="551606" cy="4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014280" y="3365994"/>
            <a:ext cx="551606" cy="4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63625" y="1759577"/>
            <a:ext cx="1651629" cy="923330"/>
          </a:xfrm>
          <a:prstGeom prst="rect">
            <a:avLst/>
          </a:prstGeom>
          <a:noFill/>
          <a:ln>
            <a:solidFill>
              <a:schemeClr val="tx1"/>
            </a:solidFill>
          </a:ln>
        </p:spPr>
        <p:txBody>
          <a:bodyPr wrap="square" rtlCol="0">
            <a:spAutoFit/>
          </a:bodyPr>
          <a:lstStyle/>
          <a:p>
            <a:r>
              <a:rPr lang="en-US" dirty="0"/>
              <a:t>Bear	2</a:t>
            </a:r>
          </a:p>
          <a:p>
            <a:r>
              <a:rPr lang="en-US" dirty="0"/>
              <a:t>Deer	1</a:t>
            </a:r>
          </a:p>
          <a:p>
            <a:r>
              <a:rPr lang="en-US" dirty="0"/>
              <a:t>River	1</a:t>
            </a:r>
          </a:p>
        </p:txBody>
      </p:sp>
      <p:sp>
        <p:nvSpPr>
          <p:cNvPr id="19" name="TextBox 18"/>
          <p:cNvSpPr txBox="1"/>
          <p:nvPr/>
        </p:nvSpPr>
        <p:spPr>
          <a:xfrm>
            <a:off x="8147652" y="3071420"/>
            <a:ext cx="1651629" cy="923330"/>
          </a:xfrm>
          <a:prstGeom prst="rect">
            <a:avLst/>
          </a:prstGeom>
          <a:noFill/>
          <a:ln>
            <a:solidFill>
              <a:schemeClr val="tx1"/>
            </a:solidFill>
          </a:ln>
        </p:spPr>
        <p:txBody>
          <a:bodyPr wrap="square" rtlCol="0">
            <a:spAutoFit/>
          </a:bodyPr>
          <a:lstStyle/>
          <a:p>
            <a:r>
              <a:rPr lang="en-US" dirty="0"/>
              <a:t>Car	2</a:t>
            </a:r>
          </a:p>
          <a:p>
            <a:r>
              <a:rPr lang="en-US" dirty="0"/>
              <a:t>Deer	1</a:t>
            </a:r>
          </a:p>
          <a:p>
            <a:r>
              <a:rPr lang="en-US" dirty="0"/>
              <a:t>River	1</a:t>
            </a:r>
          </a:p>
        </p:txBody>
      </p:sp>
      <p:cxnSp>
        <p:nvCxnSpPr>
          <p:cNvPr id="20" name="Straight Arrow Connector 19"/>
          <p:cNvCxnSpPr/>
          <p:nvPr/>
        </p:nvCxnSpPr>
        <p:spPr>
          <a:xfrm flipV="1">
            <a:off x="7817625" y="2389011"/>
            <a:ext cx="346000" cy="10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817625" y="3387705"/>
            <a:ext cx="34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a:xfrm>
            <a:off x="10019763" y="2549741"/>
            <a:ext cx="631065" cy="629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736820" y="2608176"/>
            <a:ext cx="1233959" cy="369332"/>
          </a:xfrm>
          <a:prstGeom prst="rect">
            <a:avLst/>
          </a:prstGeom>
          <a:noFill/>
          <a:ln>
            <a:solidFill>
              <a:schemeClr val="tx1"/>
            </a:solidFill>
          </a:ln>
        </p:spPr>
        <p:txBody>
          <a:bodyPr wrap="square" rtlCol="0">
            <a:spAutoFit/>
          </a:bodyPr>
          <a:lstStyle/>
          <a:p>
            <a:r>
              <a:rPr lang="en-US" dirty="0"/>
              <a:t>Reducer</a:t>
            </a:r>
          </a:p>
        </p:txBody>
      </p:sp>
    </p:spTree>
    <p:extLst>
      <p:ext uri="{BB962C8B-B14F-4D97-AF65-F5344CB8AC3E}">
        <p14:creationId xmlns:p14="http://schemas.microsoft.com/office/powerpoint/2010/main" val="129595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5" grpId="0" animBg="1"/>
      <p:bldP spid="18" grpId="0" animBg="1"/>
      <p:bldP spid="19" grpId="0" animBg="1"/>
      <p:bldP spid="22" grpId="0" animBg="1"/>
      <p:bldP spid="2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solidFill>
                  <a:srgbClr val="C0504D"/>
                </a:solidFill>
              </a:rPr>
              <a:t>Hadoop</a:t>
            </a:r>
            <a:r>
              <a:rPr lang="en-US" dirty="0">
                <a:solidFill>
                  <a:srgbClr val="C0504D"/>
                </a:solidFill>
              </a:rPr>
              <a:t> Streaming:</a:t>
            </a:r>
            <a:br>
              <a:rPr lang="en-US" dirty="0">
                <a:solidFill>
                  <a:srgbClr val="C0504D"/>
                </a:solidFill>
              </a:rPr>
            </a:br>
            <a:r>
              <a:rPr lang="en-US" dirty="0">
                <a:solidFill>
                  <a:srgbClr val="C0504D"/>
                </a:solidFill>
              </a:rPr>
              <a:t>Launching Python based </a:t>
            </a:r>
            <a:r>
              <a:rPr lang="en-US" dirty="0" err="1">
                <a:solidFill>
                  <a:srgbClr val="C0504D"/>
                </a:solidFill>
              </a:rPr>
              <a:t>MapReduce</a:t>
            </a:r>
            <a:r>
              <a:rPr lang="en-US" dirty="0">
                <a:solidFill>
                  <a:srgbClr val="C0504D"/>
                </a:solidFill>
              </a:rPr>
              <a:t> program </a:t>
            </a:r>
            <a:br>
              <a:rPr lang="en-US" dirty="0">
                <a:solidFill>
                  <a:srgbClr val="C0504D"/>
                </a:solidFill>
              </a:rPr>
            </a:b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1674055" y="2398432"/>
            <a:ext cx="8356209" cy="2862322"/>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$HADOOP-HOME/bin/</a:t>
            </a:r>
            <a:r>
              <a:rPr lang="en-US" dirty="0" err="1">
                <a:latin typeface="Consolas" panose="020B0609020204030204" pitchFamily="49" charset="0"/>
                <a:cs typeface="Consolas" panose="020B0609020204030204" pitchFamily="49" charset="0"/>
              </a:rPr>
              <a:t>hadoop</a:t>
            </a:r>
            <a:r>
              <a:rPr lang="en-US" dirty="0">
                <a:latin typeface="Consolas" panose="020B0609020204030204" pitchFamily="49" charset="0"/>
                <a:cs typeface="Consolas" panose="020B0609020204030204" pitchFamily="49" charset="0"/>
              </a:rPr>
              <a:t> jar $HADOOP_HOME/hadoop-streaming.jar \</a:t>
            </a:r>
          </a:p>
          <a:p>
            <a:r>
              <a:rPr lang="en-US" dirty="0">
                <a:latin typeface="Consolas" panose="020B0609020204030204" pitchFamily="49" charset="0"/>
                <a:cs typeface="Consolas" panose="020B0609020204030204" pitchFamily="49" charset="0"/>
              </a:rPr>
              <a:t>-input </a:t>
            </a:r>
            <a:r>
              <a:rPr lang="en-US" dirty="0" err="1">
                <a:latin typeface="Consolas" panose="020B0609020204030204" pitchFamily="49" charset="0"/>
                <a:cs typeface="Consolas" panose="020B0609020204030204" pitchFamily="49" charset="0"/>
              </a:rPr>
              <a:t>myInputDirs</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-output </a:t>
            </a:r>
            <a:r>
              <a:rPr lang="en-US" dirty="0" err="1">
                <a:latin typeface="Consolas" panose="020B0609020204030204" pitchFamily="49" charset="0"/>
                <a:cs typeface="Consolas" panose="020B0609020204030204" pitchFamily="49" charset="0"/>
              </a:rPr>
              <a:t>myOutputDir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-file mymapper.py \</a:t>
            </a:r>
          </a:p>
          <a:p>
            <a:r>
              <a:rPr lang="en-US" dirty="0">
                <a:latin typeface="Consolas" panose="020B0609020204030204" pitchFamily="49" charset="0"/>
                <a:cs typeface="Consolas" panose="020B0609020204030204" pitchFamily="49" charset="0"/>
              </a:rPr>
              <a:t>-mapper mymapper.py \</a:t>
            </a:r>
          </a:p>
          <a:p>
            <a:r>
              <a:rPr lang="en-US" dirty="0">
                <a:latin typeface="Consolas" panose="020B0609020204030204" pitchFamily="49" charset="0"/>
                <a:cs typeface="Consolas" panose="020B0609020204030204" pitchFamily="49" charset="0"/>
              </a:rPr>
              <a:t>-file myreducer.py \</a:t>
            </a:r>
          </a:p>
          <a:p>
            <a:r>
              <a:rPr lang="en-US" dirty="0">
                <a:latin typeface="Consolas" panose="020B0609020204030204" pitchFamily="49" charset="0"/>
                <a:cs typeface="Consolas" panose="020B0609020204030204" pitchFamily="49" charset="0"/>
              </a:rPr>
              <a:t>-reducer myreducer.py \</a:t>
            </a:r>
          </a:p>
          <a:p>
            <a:r>
              <a:rPr lang="en-US" dirty="0">
                <a:latin typeface="Consolas" panose="020B0609020204030204" pitchFamily="49" charset="0"/>
                <a:cs typeface="Consolas" panose="020B0609020204030204" pitchFamily="49" charset="0"/>
              </a:rPr>
              <a:t>-combiner myreducer.py</a:t>
            </a: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8896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Distributed Data Processing</a:t>
            </a:r>
          </a:p>
        </p:txBody>
      </p:sp>
      <p:sp>
        <p:nvSpPr>
          <p:cNvPr id="3" name="Date Placeholder 2"/>
          <p:cNvSpPr>
            <a:spLocks noGrp="1"/>
          </p:cNvSpPr>
          <p:nvPr>
            <p:ph type="dt" sz="half" idx="10"/>
          </p:nvPr>
        </p:nvSpPr>
        <p:spPr/>
        <p:txBody>
          <a:bodyPr/>
          <a:lstStyle/>
          <a:p>
            <a:fld id="{2FA28DC3-8F28-44C6-9223-D364F5410A57}" type="datetime1">
              <a:rPr lang="en-US" smtClean="0"/>
              <a:pPr/>
              <a:t>9/24/2018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12" name="TextBox 11"/>
          <p:cNvSpPr txBox="1"/>
          <p:nvPr/>
        </p:nvSpPr>
        <p:spPr>
          <a:xfrm>
            <a:off x="3962402" y="3810001"/>
            <a:ext cx="1222579" cy="369332"/>
          </a:xfrm>
          <a:prstGeom prst="rect">
            <a:avLst/>
          </a:prstGeom>
          <a:noFill/>
        </p:spPr>
        <p:txBody>
          <a:bodyPr wrap="square" rtlCol="0">
            <a:spAutoFit/>
          </a:bodyPr>
          <a:lstStyle/>
          <a:p>
            <a:r>
              <a:rPr lang="en-US" dirty="0">
                <a:solidFill>
                  <a:schemeClr val="bg1"/>
                </a:solidFill>
              </a:rPr>
              <a:t>application</a:t>
            </a:r>
          </a:p>
        </p:txBody>
      </p:sp>
      <p:pic>
        <p:nvPicPr>
          <p:cNvPr id="1026" name="Picture 2"/>
          <p:cNvPicPr>
            <a:picLocks noChangeAspect="1" noChangeArrowheads="1"/>
          </p:cNvPicPr>
          <p:nvPr/>
        </p:nvPicPr>
        <p:blipFill>
          <a:blip r:embed="rId3" cstate="print"/>
          <a:srcRect/>
          <a:stretch>
            <a:fillRect/>
          </a:stretch>
        </p:blipFill>
        <p:spPr bwMode="auto">
          <a:xfrm>
            <a:off x="1008369" y="1966120"/>
            <a:ext cx="1158581" cy="1438275"/>
          </a:xfrm>
          <a:prstGeom prst="rect">
            <a:avLst/>
          </a:prstGeom>
          <a:noFill/>
          <a:ln w="9525">
            <a:noFill/>
            <a:miter lim="800000"/>
            <a:headEnd/>
            <a:tailEnd/>
          </a:ln>
        </p:spPr>
      </p:pic>
      <p:pic>
        <p:nvPicPr>
          <p:cNvPr id="9" name="Picture 1" descr="C:\Users\zaozaoly\Desktop\datacenterimg.jpg"/>
          <p:cNvPicPr>
            <a:picLocks noChangeAspect="1" noChangeArrowheads="1"/>
          </p:cNvPicPr>
          <p:nvPr/>
        </p:nvPicPr>
        <p:blipFill>
          <a:blip r:embed="rId4" cstate="print"/>
          <a:srcRect/>
          <a:stretch>
            <a:fillRect/>
          </a:stretch>
        </p:blipFill>
        <p:spPr bwMode="auto">
          <a:xfrm>
            <a:off x="3446768" y="1585119"/>
            <a:ext cx="3411234" cy="2438400"/>
          </a:xfrm>
          <a:prstGeom prst="rect">
            <a:avLst/>
          </a:prstGeom>
          <a:noFill/>
        </p:spPr>
      </p:pic>
      <p:sp>
        <p:nvSpPr>
          <p:cNvPr id="18" name="TextBox 17"/>
          <p:cNvSpPr txBox="1"/>
          <p:nvPr/>
        </p:nvSpPr>
        <p:spPr>
          <a:xfrm>
            <a:off x="1066802" y="4338989"/>
            <a:ext cx="5791200" cy="1477328"/>
          </a:xfrm>
          <a:prstGeom prst="rect">
            <a:avLst/>
          </a:prstGeom>
          <a:solidFill>
            <a:schemeClr val="accent5">
              <a:lumMod val="20000"/>
              <a:lumOff val="80000"/>
            </a:schemeClr>
          </a:solidFill>
        </p:spPr>
        <p:txBody>
          <a:bodyPr wrap="square" rtlCol="0">
            <a:spAutoFit/>
          </a:bodyPr>
          <a:lstStyle/>
          <a:p>
            <a:pPr algn="ctr"/>
            <a:r>
              <a:rPr lang="en-US" sz="2400" b="1" dirty="0">
                <a:solidFill>
                  <a:schemeClr val="tx2"/>
                </a:solidFill>
              </a:rPr>
              <a:t>Parallelize computation and data access</a:t>
            </a:r>
          </a:p>
          <a:p>
            <a:pPr algn="ctr"/>
            <a:r>
              <a:rPr lang="en-US" sz="2400" b="1" dirty="0">
                <a:solidFill>
                  <a:schemeClr val="tx2"/>
                </a:solidFill>
              </a:rPr>
              <a:t>Handle failures</a:t>
            </a:r>
          </a:p>
          <a:p>
            <a:pPr algn="ctr"/>
            <a:r>
              <a:rPr lang="en-US" sz="2400" b="1" dirty="0">
                <a:solidFill>
                  <a:schemeClr val="tx2"/>
                </a:solidFill>
              </a:rPr>
              <a:t>Inter-machine communication</a:t>
            </a:r>
          </a:p>
          <a:p>
            <a:endParaRPr lang="en-US" dirty="0"/>
          </a:p>
        </p:txBody>
      </p:sp>
      <p:sp>
        <p:nvSpPr>
          <p:cNvPr id="19" name="Rectangle 18"/>
          <p:cNvSpPr/>
          <p:nvPr/>
        </p:nvSpPr>
        <p:spPr>
          <a:xfrm>
            <a:off x="7485368" y="2118520"/>
            <a:ext cx="2133600" cy="1200329"/>
          </a:xfrm>
          <a:prstGeom prst="rect">
            <a:avLst/>
          </a:prstGeom>
        </p:spPr>
        <p:txBody>
          <a:bodyPr wrap="square">
            <a:spAutoFit/>
          </a:bodyPr>
          <a:lstStyle/>
          <a:p>
            <a:r>
              <a:rPr lang="en-US" dirty="0"/>
              <a:t>Large data centers (x1000 machines): storage and computation</a:t>
            </a:r>
          </a:p>
        </p:txBody>
      </p:sp>
      <p:sp>
        <p:nvSpPr>
          <p:cNvPr id="20" name="Isosceles Triangle 19"/>
          <p:cNvSpPr/>
          <p:nvPr/>
        </p:nvSpPr>
        <p:spPr>
          <a:xfrm rot="16200000">
            <a:off x="1960868" y="2156619"/>
            <a:ext cx="1676400" cy="1143000"/>
          </a:xfrm>
          <a:prstGeom prst="triangl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2"/>
              </a:solidFill>
            </a:endParaRPr>
          </a:p>
        </p:txBody>
      </p:sp>
      <p:sp>
        <p:nvSpPr>
          <p:cNvPr id="21" name="TextBox 20"/>
          <p:cNvSpPr txBox="1"/>
          <p:nvPr/>
        </p:nvSpPr>
        <p:spPr>
          <a:xfrm>
            <a:off x="6952593" y="4375934"/>
            <a:ext cx="1676400" cy="923330"/>
          </a:xfrm>
          <a:prstGeom prst="rect">
            <a:avLst/>
          </a:prstGeom>
          <a:noFill/>
        </p:spPr>
        <p:txBody>
          <a:bodyPr wrap="square" rtlCol="0">
            <a:spAutoFit/>
          </a:bodyPr>
          <a:lstStyle/>
          <a:p>
            <a:r>
              <a:rPr lang="en-US" dirty="0"/>
              <a:t>How to handle such complexity ?</a:t>
            </a:r>
          </a:p>
        </p:txBody>
      </p:sp>
      <p:sp>
        <p:nvSpPr>
          <p:cNvPr id="13" name="TextBox 12"/>
          <p:cNvSpPr txBox="1"/>
          <p:nvPr/>
        </p:nvSpPr>
        <p:spPr>
          <a:xfrm>
            <a:off x="8723584" y="4061990"/>
            <a:ext cx="3337037" cy="2031325"/>
          </a:xfrm>
          <a:prstGeom prst="rect">
            <a:avLst/>
          </a:prstGeom>
          <a:noFill/>
        </p:spPr>
        <p:txBody>
          <a:bodyPr wrap="square" rtlCol="0">
            <a:spAutoFit/>
          </a:bodyPr>
          <a:lstStyle/>
          <a:p>
            <a:r>
              <a:rPr lang="en-US" dirty="0"/>
              <a:t>Traditional approach:</a:t>
            </a:r>
          </a:p>
          <a:p>
            <a:pPr marL="285750" indent="-285750">
              <a:buFontTx/>
              <a:buChar char="-"/>
            </a:pPr>
            <a:r>
              <a:rPr lang="en-US" dirty="0"/>
              <a:t>highly complex programs</a:t>
            </a:r>
          </a:p>
          <a:p>
            <a:pPr marL="285750" indent="-285750">
              <a:buFontTx/>
              <a:buChar char="-"/>
            </a:pPr>
            <a:r>
              <a:rPr lang="en-US" dirty="0"/>
              <a:t>expensive and powerful machines</a:t>
            </a:r>
          </a:p>
          <a:p>
            <a:pPr marL="285750" indent="-285750">
              <a:buFontTx/>
              <a:buChar char="-"/>
            </a:pPr>
            <a:r>
              <a:rPr lang="en-US" dirty="0"/>
              <a:t>data was moved from storage to compute clusters for processing</a:t>
            </a:r>
          </a:p>
        </p:txBody>
      </p:sp>
    </p:spTree>
    <p:extLst>
      <p:ext uri="{BB962C8B-B14F-4D97-AF65-F5344CB8AC3E}">
        <p14:creationId xmlns:p14="http://schemas.microsoft.com/office/powerpoint/2010/main" val="47370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945" y="0"/>
            <a:ext cx="11175124" cy="1325563"/>
          </a:xfrm>
        </p:spPr>
        <p:txBody>
          <a:bodyPr>
            <a:normAutofit/>
          </a:bodyPr>
          <a:lstStyle/>
          <a:p>
            <a:r>
              <a:rPr lang="en-US" sz="4000" dirty="0">
                <a:solidFill>
                  <a:srgbClr val="C0504D"/>
                </a:solidFill>
              </a:rPr>
              <a:t>Handing Big Data with Hadoop and MapReduce</a:t>
            </a:r>
          </a:p>
        </p:txBody>
      </p:sp>
      <p:sp>
        <p:nvSpPr>
          <p:cNvPr id="3" name="Content Placeholder 2"/>
          <p:cNvSpPr>
            <a:spLocks noGrp="1"/>
          </p:cNvSpPr>
          <p:nvPr>
            <p:ph idx="1"/>
          </p:nvPr>
        </p:nvSpPr>
        <p:spPr>
          <a:xfrm>
            <a:off x="567559" y="1353974"/>
            <a:ext cx="7619838" cy="5913929"/>
          </a:xfrm>
        </p:spPr>
        <p:txBody>
          <a:bodyPr>
            <a:normAutofit/>
          </a:bodyPr>
          <a:lstStyle/>
          <a:p>
            <a:r>
              <a:rPr lang="en-US" sz="2000" dirty="0"/>
              <a:t>Scale out instead of scale up </a:t>
            </a:r>
          </a:p>
          <a:p>
            <a:pPr marL="0" indent="0">
              <a:buNone/>
            </a:pPr>
            <a:r>
              <a:rPr lang="en-US" sz="2000" dirty="0"/>
              <a:t>(large number of cheap commodity servers)</a:t>
            </a:r>
          </a:p>
          <a:p>
            <a:endParaRPr lang="en-US" sz="2000" dirty="0"/>
          </a:p>
          <a:p>
            <a:r>
              <a:rPr lang="en-US" sz="2000" dirty="0"/>
              <a:t>Assume failures are common</a:t>
            </a:r>
          </a:p>
          <a:p>
            <a:pPr marL="0" indent="0">
              <a:buNone/>
            </a:pPr>
            <a:r>
              <a:rPr lang="en-US" sz="2000" dirty="0"/>
              <a:t>(failures are handled automatically through software)</a:t>
            </a:r>
          </a:p>
          <a:p>
            <a:endParaRPr lang="en-US" sz="2000" dirty="0"/>
          </a:p>
          <a:p>
            <a:r>
              <a:rPr lang="en-US" sz="2000" dirty="0"/>
              <a:t>Move process to data</a:t>
            </a:r>
          </a:p>
          <a:p>
            <a:pPr marL="0" indent="0">
              <a:buNone/>
            </a:pPr>
            <a:r>
              <a:rPr lang="en-US" sz="2000" dirty="0"/>
              <a:t>(faster than moving data to process)</a:t>
            </a:r>
          </a:p>
          <a:p>
            <a:pPr marL="0" indent="0">
              <a:buNone/>
            </a:pPr>
            <a:endParaRPr lang="en-US" sz="2000" dirty="0"/>
          </a:p>
          <a:p>
            <a:r>
              <a:rPr lang="en-US" sz="2000" dirty="0"/>
              <a:t>Process data sequentially and avoid random access</a:t>
            </a:r>
          </a:p>
          <a:p>
            <a:pPr marL="0" indent="0">
              <a:buNone/>
            </a:pPr>
            <a:r>
              <a:rPr lang="en-US" sz="2000" dirty="0"/>
              <a:t>(large block size)</a:t>
            </a:r>
          </a:p>
          <a:p>
            <a:pPr marL="0" indent="0">
              <a:buNone/>
            </a:pPr>
            <a:endParaRPr lang="en-US" sz="2000" dirty="0"/>
          </a:p>
          <a:p>
            <a:r>
              <a:rPr lang="en-US" sz="2000" dirty="0"/>
              <a:t>Seamless scalability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0069" y="2951163"/>
            <a:ext cx="4064000" cy="3225800"/>
          </a:xfrm>
          <a:prstGeom prst="rect">
            <a:avLst/>
          </a:prstGeom>
        </p:spPr>
      </p:pic>
    </p:spTree>
    <p:extLst>
      <p:ext uri="{BB962C8B-B14F-4D97-AF65-F5344CB8AC3E}">
        <p14:creationId xmlns:p14="http://schemas.microsoft.com/office/powerpoint/2010/main" val="264338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1939"/>
          </a:xfrm>
        </p:spPr>
        <p:txBody>
          <a:bodyPr>
            <a:normAutofit/>
          </a:bodyPr>
          <a:lstStyle/>
          <a:p>
            <a:endParaRPr lang="en-US" sz="4000"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Content Placeholder 5"/>
          <p:cNvSpPr>
            <a:spLocks noGrp="1"/>
          </p:cNvSpPr>
          <p:nvPr>
            <p:ph sz="quarter" idx="1"/>
          </p:nvPr>
        </p:nvSpPr>
        <p:spPr>
          <a:xfrm>
            <a:off x="599090" y="1496451"/>
            <a:ext cx="10754710" cy="4680512"/>
          </a:xfrm>
        </p:spPr>
        <p:txBody>
          <a:bodyPr>
            <a:normAutofit/>
          </a:bodyPr>
          <a:lstStyle/>
          <a:p>
            <a:r>
              <a:rPr lang="en-US" sz="2000" dirty="0"/>
              <a:t>A framework that allows for the distributed processing of large data sets across clusters of computers using simple programming models. It is designed to scale up from single servers to thousands of machines, each offering local computation and storage.</a:t>
            </a:r>
          </a:p>
        </p:txBody>
      </p:sp>
      <p:pic>
        <p:nvPicPr>
          <p:cNvPr id="3074" name="Picture 2"/>
          <p:cNvPicPr>
            <a:picLocks noChangeAspect="1" noChangeArrowheads="1"/>
          </p:cNvPicPr>
          <p:nvPr/>
        </p:nvPicPr>
        <p:blipFill>
          <a:blip r:embed="rId2" cstate="print"/>
          <a:srcRect/>
          <a:stretch>
            <a:fillRect/>
          </a:stretch>
        </p:blipFill>
        <p:spPr bwMode="auto">
          <a:xfrm>
            <a:off x="838200" y="2885089"/>
            <a:ext cx="6096000" cy="3381567"/>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7617373" y="3836707"/>
            <a:ext cx="2590800" cy="1663761"/>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838200" y="372967"/>
            <a:ext cx="4267200" cy="944097"/>
          </a:xfrm>
          <a:prstGeom prst="rect">
            <a:avLst/>
          </a:prstGeom>
          <a:noFill/>
          <a:ln w="9525">
            <a:noFill/>
            <a:miter lim="800000"/>
            <a:headEnd/>
            <a:tailEnd/>
          </a:ln>
        </p:spPr>
      </p:pic>
    </p:spTree>
    <p:extLst>
      <p:ext uri="{BB962C8B-B14F-4D97-AF65-F5344CB8AC3E}">
        <p14:creationId xmlns:p14="http://schemas.microsoft.com/office/powerpoint/2010/main" val="169915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A Brief History of </a:t>
            </a:r>
            <a:r>
              <a:rPr lang="en-US" sz="4000" dirty="0" err="1">
                <a:solidFill>
                  <a:srgbClr val="C0504D"/>
                </a:solidFill>
              </a:rPr>
              <a:t>Hadoop</a:t>
            </a:r>
            <a:endParaRPr lang="en-US" sz="4000" dirty="0">
              <a:solidFill>
                <a:srgbClr val="C0504D"/>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5057" y="1572407"/>
            <a:ext cx="7733420" cy="4351338"/>
          </a:xfrm>
        </p:spPr>
      </p:pic>
    </p:spTree>
    <p:extLst>
      <p:ext uri="{BB962C8B-B14F-4D97-AF65-F5344CB8AC3E}">
        <p14:creationId xmlns:p14="http://schemas.microsoft.com/office/powerpoint/2010/main" val="331613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116"/>
          </a:xfrm>
        </p:spPr>
        <p:txBody>
          <a:bodyPr>
            <a:normAutofit/>
          </a:bodyPr>
          <a:lstStyle/>
          <a:p>
            <a:r>
              <a:rPr lang="en-US" sz="4000" dirty="0">
                <a:solidFill>
                  <a:srgbClr val="C0504D"/>
                </a:solidFill>
              </a:rPr>
              <a:t>MapReduce [Google, OSDI 04] </a:t>
            </a:r>
            <a:endParaRPr lang="en-US" sz="4000" dirty="0"/>
          </a:p>
        </p:txBody>
      </p:sp>
      <p:sp>
        <p:nvSpPr>
          <p:cNvPr id="3" name="Content Placeholder 2"/>
          <p:cNvSpPr>
            <a:spLocks noGrp="1"/>
          </p:cNvSpPr>
          <p:nvPr>
            <p:ph idx="1"/>
          </p:nvPr>
        </p:nvSpPr>
        <p:spPr>
          <a:xfrm>
            <a:off x="838200" y="1387366"/>
            <a:ext cx="10515600" cy="4789597"/>
          </a:xfrm>
        </p:spPr>
        <p:txBody>
          <a:bodyPr>
            <a:normAutofit lnSpcReduction="10000"/>
          </a:bodyPr>
          <a:lstStyle/>
          <a:p>
            <a:r>
              <a:rPr lang="en-US" sz="2400" dirty="0"/>
              <a:t>A programming model for distributed data processing.</a:t>
            </a:r>
          </a:p>
          <a:p>
            <a:endParaRPr lang="en-US" sz="2400" dirty="0"/>
          </a:p>
          <a:p>
            <a:r>
              <a:rPr lang="en-US" sz="2400" dirty="0"/>
              <a:t>A MapReduce </a:t>
            </a:r>
            <a:r>
              <a:rPr lang="en-US" sz="2400" i="1" dirty="0"/>
              <a:t>job</a:t>
            </a:r>
            <a:r>
              <a:rPr lang="en-US" sz="2400" dirty="0"/>
              <a:t> usually splits the input data-set into independent chunks which are processed by the </a:t>
            </a:r>
            <a:r>
              <a:rPr lang="en-US" sz="2400" i="1" dirty="0"/>
              <a:t>map tasks</a:t>
            </a:r>
            <a:r>
              <a:rPr lang="en-US" sz="2400" dirty="0"/>
              <a:t> in a completely parallel manner. The framework sorts the outputs of the maps, which are then input to the </a:t>
            </a:r>
            <a:r>
              <a:rPr lang="en-US" sz="2400" i="1" dirty="0"/>
              <a:t>reduce tasks</a:t>
            </a:r>
            <a:r>
              <a:rPr lang="en-US" sz="2400" dirty="0"/>
              <a:t>. </a:t>
            </a:r>
          </a:p>
          <a:p>
            <a:endParaRPr lang="en-US" sz="2400" dirty="0"/>
          </a:p>
          <a:p>
            <a:r>
              <a:rPr lang="en-US" sz="2400" dirty="0"/>
              <a:t>The MapReduce framework takes care of scheduling tasks, monitoring them and re-executes the failed tasks.</a:t>
            </a:r>
          </a:p>
          <a:p>
            <a:endParaRPr lang="en-US" sz="2400" dirty="0"/>
          </a:p>
          <a:p>
            <a:r>
              <a:rPr lang="en-US" sz="2400" dirty="0"/>
              <a:t>Typically the compute nodes and the storage nodes are the same, that is, the MapReduce framework and the Distributed File System are running on the same set of nodes. </a:t>
            </a:r>
          </a:p>
          <a:p>
            <a:pPr marL="0" indent="0">
              <a:buNone/>
            </a:pPr>
            <a:endParaRPr lang="en-US" dirty="0"/>
          </a:p>
        </p:txBody>
      </p:sp>
    </p:spTree>
    <p:extLst>
      <p:ext uri="{BB962C8B-B14F-4D97-AF65-F5344CB8AC3E}">
        <p14:creationId xmlns:p14="http://schemas.microsoft.com/office/powerpoint/2010/main" val="140895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2056</TotalTime>
  <Words>3541</Words>
  <Application>Microsoft Office PowerPoint</Application>
  <PresentationFormat>Widescreen</PresentationFormat>
  <Paragraphs>678</Paragraphs>
  <Slides>49</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Consolas</vt:lpstr>
      <vt:lpstr>Wingdings</vt:lpstr>
      <vt:lpstr>Office Theme</vt:lpstr>
      <vt:lpstr>CS 4843 Cloud Computing Hadoop and MapReduce</vt:lpstr>
      <vt:lpstr>Agenda</vt:lpstr>
      <vt:lpstr>Data Deluge</vt:lpstr>
      <vt:lpstr>Big Data Characteristics (3 Vs)</vt:lpstr>
      <vt:lpstr>Distributed Data Processing</vt:lpstr>
      <vt:lpstr>Handing Big Data with Hadoop and MapReduce</vt:lpstr>
      <vt:lpstr>PowerPoint Presentation</vt:lpstr>
      <vt:lpstr>A Brief History of Hadoop</vt:lpstr>
      <vt:lpstr>MapReduce [Google, OSDI 04] </vt:lpstr>
      <vt:lpstr>MapReduce [Google, OSDI 04] : Major Contributions </vt:lpstr>
      <vt:lpstr>MapReduce [Google, OSDI 04]  cont’d</vt:lpstr>
      <vt:lpstr>How Hadoop runs a MapReduce job</vt:lpstr>
      <vt:lpstr>How Hadoop runs a MapReduce job (cont’d)</vt:lpstr>
      <vt:lpstr>How Hadoop runs a MapReduce job (cont’d)</vt:lpstr>
      <vt:lpstr>MapReduce [Google, OSDI 04]: Fault Tolerance</vt:lpstr>
      <vt:lpstr>Handling Task Failures</vt:lpstr>
      <vt:lpstr>Handling Task Failures</vt:lpstr>
      <vt:lpstr>Tasktracker and Jobtracker Failures</vt:lpstr>
      <vt:lpstr>MapReduce [Google, OSDI 04]: Data Locality</vt:lpstr>
      <vt:lpstr>Data Locality-Aware Task Assignment</vt:lpstr>
      <vt:lpstr>MapReduce [Google, OSDI 04]: Slow Nodes</vt:lpstr>
      <vt:lpstr>Problem: Impact of slow nodes on MapReduce Job</vt:lpstr>
      <vt:lpstr>Solution: Speculative Execution</vt:lpstr>
      <vt:lpstr>PowerPoint Presentation</vt:lpstr>
      <vt:lpstr>Selection of Speculative tasks</vt:lpstr>
      <vt:lpstr>Speculative Execution (cont’d)</vt:lpstr>
      <vt:lpstr>Hadoop Distributed File System (HDFS)</vt:lpstr>
      <vt:lpstr>HDFS Limitations</vt:lpstr>
      <vt:lpstr>HDFS Blocks and Files</vt:lpstr>
      <vt:lpstr>Why Is a Block in HDFS So Large?</vt:lpstr>
      <vt:lpstr>NameNode: FileSystem MetaData</vt:lpstr>
      <vt:lpstr>Reading data from HDFS</vt:lpstr>
      <vt:lpstr>Write data to HDFS</vt:lpstr>
      <vt:lpstr>Replica Placement</vt:lpstr>
      <vt:lpstr>Replica Placement</vt:lpstr>
      <vt:lpstr>Network Topology: Rack Awareness</vt:lpstr>
      <vt:lpstr>Network Distance in Hadoop</vt:lpstr>
      <vt:lpstr>Network Distance (cont’d)</vt:lpstr>
      <vt:lpstr>Failure handling in HDFS</vt:lpstr>
      <vt:lpstr>HDFS Cluster Size</vt:lpstr>
      <vt:lpstr>MapReduce job execution in Hadoop Cluster</vt:lpstr>
      <vt:lpstr>MapReduce job execution in Hadoop Cluster</vt:lpstr>
      <vt:lpstr>Launching a MapReduce job in Hadoop Cluster</vt:lpstr>
      <vt:lpstr>Hadoop Streaming</vt:lpstr>
      <vt:lpstr>Hadoop Streaming:  Packaging file with job submission</vt:lpstr>
      <vt:lpstr>Wordcount Mapper in Python</vt:lpstr>
      <vt:lpstr>Wordcount Reducer in Python</vt:lpstr>
      <vt:lpstr>Optimizing MapReduce with Combiner : Wordcount Example</vt:lpstr>
      <vt:lpstr>Hadoop Streaming: Launching Python based MapReduce program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6463 Cloud and Big Data Lec 05: Big Data and Hadoop</dc:title>
  <dc:creator>Palden Lama</dc:creator>
  <cp:lastModifiedBy>guak</cp:lastModifiedBy>
  <cp:revision>332</cp:revision>
  <dcterms:created xsi:type="dcterms:W3CDTF">2014-09-29T22:29:15Z</dcterms:created>
  <dcterms:modified xsi:type="dcterms:W3CDTF">2018-09-25T01:16:59Z</dcterms:modified>
</cp:coreProperties>
</file>