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32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0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79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29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10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9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13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9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09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16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6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7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4D38-87CC-441D-90C4-99F21B26D65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1EB6-6890-4071-87F1-08169353A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25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156" y="1111169"/>
            <a:ext cx="10532963" cy="373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10914" y="1188333"/>
            <a:ext cx="2765387" cy="609600"/>
            <a:chOff x="358814" y="609600"/>
            <a:chExt cx="2765387" cy="609600"/>
          </a:xfrm>
        </p:grpSpPr>
        <p:sp>
          <p:nvSpPr>
            <p:cNvPr id="5" name="Rectangle 4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111</a:t>
              </a:r>
              <a:endParaRPr lang="en-US" sz="1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90650" y="685800"/>
              <a:ext cx="45720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Bob</a:t>
              </a:r>
              <a:br>
                <a:rPr lang="en-US" sz="1000" smtClean="0"/>
              </a:br>
              <a:r>
                <a:rPr lang="en-US" sz="1000" smtClean="0"/>
                <a:t>Wire</a:t>
              </a:r>
              <a:endParaRPr lang="en-US" sz="1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200.00</a:t>
              </a:r>
              <a:endParaRPr lang="en-US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33836" y="1179057"/>
            <a:ext cx="2765387" cy="609600"/>
            <a:chOff x="358814" y="609600"/>
            <a:chExt cx="2765387" cy="609600"/>
          </a:xfrm>
        </p:grpSpPr>
        <p:sp>
          <p:nvSpPr>
            <p:cNvPr id="15" name="Rectangle 14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333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Pete Moss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  <a:r>
                <a:rPr lang="en-US" sz="1000" dirty="0" smtClean="0"/>
                <a:t>00.00</a:t>
              </a:r>
              <a:endParaRPr lang="en-US" sz="1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08216" y="1333975"/>
            <a:ext cx="2760014" cy="381000"/>
            <a:chOff x="8259085" y="570048"/>
            <a:chExt cx="2760014" cy="381000"/>
          </a:xfrm>
        </p:grpSpPr>
        <p:sp>
          <p:nvSpPr>
            <p:cNvPr id="22" name="Rectangle 21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PPF001</a:t>
              </a:r>
              <a:endParaRPr lang="en-US" sz="1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1</a:t>
              </a:r>
              <a:endParaRPr lang="en-US" sz="1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9.95</a:t>
              </a:r>
              <a:endParaRPr lang="en-US" sz="10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311" y="1341940"/>
            <a:ext cx="2045906" cy="338091"/>
            <a:chOff x="7162311" y="520138"/>
            <a:chExt cx="2045906" cy="338091"/>
          </a:xfrm>
        </p:grpSpPr>
        <p:sp>
          <p:nvSpPr>
            <p:cNvPr id="29" name="Rectangle 28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PPF001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Popeil</a:t>
              </a:r>
              <a:r>
                <a:rPr lang="en-US" sz="1000" dirty="0" smtClean="0"/>
                <a:t> Fish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33836" y="2134560"/>
            <a:ext cx="2760014" cy="381000"/>
            <a:chOff x="8259085" y="570048"/>
            <a:chExt cx="2760014" cy="381000"/>
          </a:xfrm>
        </p:grpSpPr>
        <p:sp>
          <p:nvSpPr>
            <p:cNvPr id="38" name="Rectangle 37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XYZ005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1</a:t>
              </a:r>
              <a:endParaRPr lang="en-US" sz="1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19.95</a:t>
              </a:r>
              <a:endParaRPr lang="en-US" sz="1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6681000" y="1388358"/>
            <a:ext cx="0" cy="5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81000" y="1898248"/>
            <a:ext cx="3060074" cy="2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9741074" y="1742967"/>
            <a:ext cx="0" cy="1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2"/>
          </p:cNvCxnSpPr>
          <p:nvPr/>
        </p:nvCxnSpPr>
        <p:spPr>
          <a:xfrm flipH="1">
            <a:off x="2282019" y="1493382"/>
            <a:ext cx="1621903" cy="61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389693" y="2035212"/>
            <a:ext cx="2765387" cy="609600"/>
            <a:chOff x="358814" y="609600"/>
            <a:chExt cx="2765387" cy="609600"/>
          </a:xfrm>
        </p:grpSpPr>
        <p:sp>
          <p:nvSpPr>
            <p:cNvPr id="58" name="Rectangle 57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222</a:t>
              </a:r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Joe King</a:t>
              </a:r>
              <a:endParaRPr 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150.00</a:t>
              </a:r>
              <a:endParaRPr lang="en-US" sz="1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659673" y="3019287"/>
            <a:ext cx="2760014" cy="381000"/>
            <a:chOff x="8259085" y="570048"/>
            <a:chExt cx="2760014" cy="381000"/>
          </a:xfrm>
        </p:grpSpPr>
        <p:sp>
          <p:nvSpPr>
            <p:cNvPr id="67" name="Rectangle 66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1</a:t>
              </a:r>
              <a:endParaRPr 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19.95</a:t>
              </a:r>
              <a:endParaRPr lang="en-US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>
            <a:off x="2227549" y="2269152"/>
            <a:ext cx="4490707" cy="750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410914" y="3020267"/>
            <a:ext cx="2045906" cy="338091"/>
            <a:chOff x="7162311" y="520138"/>
            <a:chExt cx="2045906" cy="338091"/>
          </a:xfrm>
        </p:grpSpPr>
        <p:sp>
          <p:nvSpPr>
            <p:cNvPr id="76" name="Rectangle 75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Snuggie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Bl</a:t>
              </a:r>
              <a:endParaRPr 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61576" y="2948427"/>
            <a:ext cx="2765387" cy="609600"/>
            <a:chOff x="358814" y="609600"/>
            <a:chExt cx="2765387" cy="609600"/>
          </a:xfrm>
        </p:grpSpPr>
        <p:sp>
          <p:nvSpPr>
            <p:cNvPr id="81" name="Rectangle 80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444</a:t>
              </a:r>
              <a:endParaRPr 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Lee King</a:t>
              </a:r>
              <a:endParaRPr 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400.00</a:t>
              </a:r>
              <a:endParaRPr lang="en-US" sz="1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218282" y="2950352"/>
            <a:ext cx="2765387" cy="609600"/>
            <a:chOff x="358814" y="609600"/>
            <a:chExt cx="2765387" cy="609600"/>
          </a:xfrm>
        </p:grpSpPr>
        <p:sp>
          <p:nvSpPr>
            <p:cNvPr id="89" name="Rectangle 88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555</a:t>
              </a:r>
              <a:endParaRPr 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90650" y="685800"/>
              <a:ext cx="45720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B </a:t>
              </a:r>
              <a:r>
                <a:rPr lang="en-US" sz="1000" dirty="0" err="1" smtClean="0"/>
                <a:t>B</a:t>
              </a:r>
              <a:r>
                <a:rPr lang="en-US" sz="1000" dirty="0" smtClean="0"/>
                <a:t> </a:t>
              </a:r>
              <a:r>
                <a:rPr lang="en-US" sz="900" dirty="0" smtClean="0"/>
                <a:t>Gunn</a:t>
              </a:r>
              <a:endParaRPr 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  <a:r>
                <a:rPr lang="en-US" sz="1000" dirty="0" smtClean="0"/>
                <a:t>00.00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145550" y="2111412"/>
            <a:ext cx="2760014" cy="381000"/>
            <a:chOff x="8259085" y="570048"/>
            <a:chExt cx="2760014" cy="381000"/>
          </a:xfrm>
        </p:grpSpPr>
        <p:sp>
          <p:nvSpPr>
            <p:cNvPr id="97" name="Rectangle 96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19.95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H="1">
            <a:off x="8903112" y="1579107"/>
            <a:ext cx="2869879" cy="539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904673" y="2118889"/>
            <a:ext cx="2045906" cy="338091"/>
            <a:chOff x="7162311" y="520138"/>
            <a:chExt cx="2045906" cy="338091"/>
          </a:xfrm>
        </p:grpSpPr>
        <p:sp>
          <p:nvSpPr>
            <p:cNvPr id="106" name="Rectangle 105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XYZ005</a:t>
              </a:r>
              <a:endParaRPr 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Mind Ctrl</a:t>
              </a:r>
              <a:endParaRPr 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231452" y="3929006"/>
            <a:ext cx="2760014" cy="381000"/>
            <a:chOff x="8259085" y="570048"/>
            <a:chExt cx="2760014" cy="381000"/>
          </a:xfrm>
        </p:grpSpPr>
        <p:sp>
          <p:nvSpPr>
            <p:cNvPr id="112" name="Rectangle 111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SMW001</a:t>
              </a:r>
              <a:endParaRPr 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14.95</a:t>
              </a:r>
              <a:endParaRPr lang="en-US" sz="1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9703922" y="2281539"/>
            <a:ext cx="0" cy="5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703922" y="2791429"/>
            <a:ext cx="2365993" cy="19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064607" y="2806798"/>
            <a:ext cx="5308" cy="98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741074" y="3747861"/>
            <a:ext cx="2330769" cy="2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743001" y="3758885"/>
            <a:ext cx="0" cy="1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5384916" y="1402697"/>
            <a:ext cx="1621903" cy="61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135541" y="313891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95745" y="4055246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731876" y="3887912"/>
            <a:ext cx="2765387" cy="609600"/>
            <a:chOff x="358814" y="609600"/>
            <a:chExt cx="2765387" cy="609600"/>
          </a:xfrm>
        </p:grpSpPr>
        <p:sp>
          <p:nvSpPr>
            <p:cNvPr id="132" name="Rectangle 131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666</a:t>
              </a:r>
              <a:endParaRPr lang="en-US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Poly </a:t>
              </a:r>
              <a:r>
                <a:rPr lang="en-US" sz="1000" dirty="0" err="1" smtClean="0"/>
                <a:t>Merr</a:t>
              </a:r>
              <a:endParaRPr 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460.00</a:t>
              </a:r>
              <a:endParaRPr lang="en-US" sz="1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488582" y="3889837"/>
            <a:ext cx="2765387" cy="609600"/>
            <a:chOff x="358814" y="609600"/>
            <a:chExt cx="2765387" cy="609600"/>
          </a:xfrm>
        </p:grpSpPr>
        <p:sp>
          <p:nvSpPr>
            <p:cNvPr id="140" name="Rectangle 139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777</a:t>
              </a:r>
              <a:endParaRPr 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Red </a:t>
              </a:r>
              <a:r>
                <a:rPr lang="en-US" sz="1000" dirty="0" err="1" smtClean="0"/>
                <a:t>Carr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700.00</a:t>
              </a:r>
              <a:endParaRPr lang="en-US" sz="10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681636" y="3904014"/>
            <a:ext cx="2045906" cy="338091"/>
            <a:chOff x="7162311" y="520138"/>
            <a:chExt cx="2045906" cy="338091"/>
          </a:xfrm>
        </p:grpSpPr>
        <p:sp>
          <p:nvSpPr>
            <p:cNvPr id="148" name="Rectangle 147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Snuggie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Bl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2" name="Straight Arrow Connector 151"/>
          <p:cNvCxnSpPr/>
          <p:nvPr/>
        </p:nvCxnSpPr>
        <p:spPr>
          <a:xfrm flipH="1">
            <a:off x="7234859" y="3196428"/>
            <a:ext cx="1775082" cy="691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92593" y="1122744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custList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Elbow Connector 157"/>
          <p:cNvCxnSpPr>
            <a:stCxn id="154" idx="3"/>
          </p:cNvCxnSpPr>
          <p:nvPr/>
        </p:nvCxnSpPr>
        <p:spPr>
          <a:xfrm flipV="1">
            <a:off x="1066403" y="972274"/>
            <a:ext cx="3971473" cy="304359"/>
          </a:xfrm>
          <a:prstGeom prst="bentConnector3">
            <a:avLst>
              <a:gd name="adj1" fmla="val 80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022461" y="971319"/>
            <a:ext cx="15415" cy="21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29243" y="1796007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poItem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5" name="Elbow Connector 164"/>
          <p:cNvCxnSpPr>
            <a:endCxn id="43" idx="1"/>
          </p:cNvCxnSpPr>
          <p:nvPr/>
        </p:nvCxnSpPr>
        <p:spPr>
          <a:xfrm>
            <a:off x="905763" y="1948847"/>
            <a:ext cx="728073" cy="3850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55673" y="2945450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0" name="Straight Arrow Connector 169"/>
          <p:cNvCxnSpPr>
            <a:endCxn id="72" idx="1"/>
          </p:cNvCxnSpPr>
          <p:nvPr/>
        </p:nvCxnSpPr>
        <p:spPr>
          <a:xfrm>
            <a:off x="905763" y="3073318"/>
            <a:ext cx="753910" cy="14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249600" y="127322"/>
            <a:ext cx="48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Garbage Collection Example - before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9614" y="547709"/>
            <a:ext cx="116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14400" y="633626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©2018 Larry W. Clark, </a:t>
            </a:r>
            <a:r>
              <a:rPr lang="en-US" smtClean="0"/>
              <a:t>UTSA CS students may make copies for their </a:t>
            </a:r>
            <a:r>
              <a:rPr lang="en-US" smtClean="0"/>
              <a:t>personal </a:t>
            </a:r>
            <a:r>
              <a:rPr lang="en-US" smtClean="0"/>
              <a:t>use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8017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156" y="1111169"/>
            <a:ext cx="10532963" cy="373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10914" y="1188333"/>
            <a:ext cx="2765387" cy="609600"/>
            <a:chOff x="358814" y="609600"/>
            <a:chExt cx="2765387" cy="609600"/>
          </a:xfrm>
        </p:grpSpPr>
        <p:sp>
          <p:nvSpPr>
            <p:cNvPr id="5" name="Rectangle 4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111</a:t>
              </a:r>
              <a:endParaRPr lang="en-US" sz="1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90650" y="685800"/>
              <a:ext cx="45720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Bob</a:t>
              </a:r>
              <a:br>
                <a:rPr lang="en-US" sz="1000" smtClean="0"/>
              </a:br>
              <a:r>
                <a:rPr lang="en-US" sz="1000" smtClean="0"/>
                <a:t>Wire</a:t>
              </a:r>
              <a:endParaRPr lang="en-US" sz="1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200.00</a:t>
              </a:r>
              <a:endParaRPr lang="en-US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33836" y="1179057"/>
            <a:ext cx="2765387" cy="609600"/>
            <a:chOff x="358814" y="609600"/>
            <a:chExt cx="2765387" cy="609600"/>
          </a:xfrm>
        </p:grpSpPr>
        <p:sp>
          <p:nvSpPr>
            <p:cNvPr id="15" name="Rectangle 14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333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Pete Moss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  <a:r>
                <a:rPr lang="en-US" sz="1000" dirty="0" smtClean="0"/>
                <a:t>00.00</a:t>
              </a:r>
              <a:endParaRPr lang="en-US" sz="1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08216" y="1333975"/>
            <a:ext cx="2760014" cy="381000"/>
            <a:chOff x="8259085" y="570048"/>
            <a:chExt cx="2760014" cy="381000"/>
          </a:xfrm>
        </p:grpSpPr>
        <p:sp>
          <p:nvSpPr>
            <p:cNvPr id="22" name="Rectangle 21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PPF001</a:t>
              </a:r>
              <a:endParaRPr lang="en-US" sz="1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1</a:t>
              </a:r>
              <a:endParaRPr lang="en-US" sz="1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9.95</a:t>
              </a:r>
              <a:endParaRPr lang="en-US" sz="10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311" y="1341940"/>
            <a:ext cx="2045906" cy="338091"/>
            <a:chOff x="7162311" y="520138"/>
            <a:chExt cx="2045906" cy="338091"/>
          </a:xfrm>
        </p:grpSpPr>
        <p:sp>
          <p:nvSpPr>
            <p:cNvPr id="29" name="Rectangle 28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PPF001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Popeil</a:t>
              </a:r>
              <a:r>
                <a:rPr lang="en-US" sz="1000" dirty="0" smtClean="0"/>
                <a:t> Fish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33836" y="2134560"/>
            <a:ext cx="2760014" cy="381000"/>
            <a:chOff x="8259085" y="570048"/>
            <a:chExt cx="2760014" cy="381000"/>
          </a:xfrm>
        </p:grpSpPr>
        <p:sp>
          <p:nvSpPr>
            <p:cNvPr id="38" name="Rectangle 37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XYZ005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1</a:t>
              </a:r>
              <a:endParaRPr lang="en-US" sz="1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19.95</a:t>
              </a:r>
              <a:endParaRPr lang="en-US" sz="1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6681000" y="1388358"/>
            <a:ext cx="0" cy="5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81000" y="1898248"/>
            <a:ext cx="3060074" cy="2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9741074" y="1742967"/>
            <a:ext cx="0" cy="1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2"/>
          </p:cNvCxnSpPr>
          <p:nvPr/>
        </p:nvCxnSpPr>
        <p:spPr>
          <a:xfrm flipH="1">
            <a:off x="2282019" y="1493382"/>
            <a:ext cx="1621903" cy="61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389693" y="2035212"/>
            <a:ext cx="2765387" cy="609600"/>
            <a:chOff x="358814" y="609600"/>
            <a:chExt cx="2765387" cy="609600"/>
          </a:xfrm>
        </p:grpSpPr>
        <p:sp>
          <p:nvSpPr>
            <p:cNvPr id="58" name="Rectangle 57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222</a:t>
              </a:r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Joe King</a:t>
              </a:r>
              <a:endParaRPr 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150.00</a:t>
              </a:r>
              <a:endParaRPr lang="en-US" sz="1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659673" y="3019287"/>
            <a:ext cx="2760014" cy="381000"/>
            <a:chOff x="8259085" y="570048"/>
            <a:chExt cx="2760014" cy="381000"/>
          </a:xfrm>
        </p:grpSpPr>
        <p:sp>
          <p:nvSpPr>
            <p:cNvPr id="67" name="Rectangle 66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1</a:t>
              </a:r>
              <a:endParaRPr 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19.95</a:t>
              </a:r>
              <a:endParaRPr lang="en-US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>
            <a:off x="2227549" y="2269152"/>
            <a:ext cx="4490707" cy="750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410914" y="3020267"/>
            <a:ext cx="2045906" cy="338091"/>
            <a:chOff x="7162311" y="520138"/>
            <a:chExt cx="2045906" cy="338091"/>
          </a:xfrm>
        </p:grpSpPr>
        <p:sp>
          <p:nvSpPr>
            <p:cNvPr id="76" name="Rectangle 75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Snuggie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Bl</a:t>
              </a:r>
              <a:endParaRPr 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61576" y="2948427"/>
            <a:ext cx="2765387" cy="609600"/>
            <a:chOff x="358814" y="609600"/>
            <a:chExt cx="2765387" cy="609600"/>
          </a:xfrm>
        </p:grpSpPr>
        <p:sp>
          <p:nvSpPr>
            <p:cNvPr id="81" name="Rectangle 80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444</a:t>
              </a:r>
              <a:endParaRPr 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Lee King</a:t>
              </a:r>
              <a:endParaRPr 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400.00</a:t>
              </a:r>
              <a:endParaRPr lang="en-US" sz="1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218282" y="2950352"/>
            <a:ext cx="2765387" cy="609600"/>
            <a:chOff x="358814" y="609600"/>
            <a:chExt cx="2765387" cy="609600"/>
          </a:xfrm>
        </p:grpSpPr>
        <p:sp>
          <p:nvSpPr>
            <p:cNvPr id="89" name="Rectangle 88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555</a:t>
              </a:r>
              <a:endParaRPr 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90650" y="685800"/>
              <a:ext cx="45720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B </a:t>
              </a:r>
              <a:r>
                <a:rPr lang="en-US" sz="1000" dirty="0" err="1" smtClean="0"/>
                <a:t>B</a:t>
              </a:r>
              <a:r>
                <a:rPr lang="en-US" sz="1000" dirty="0" smtClean="0"/>
                <a:t> </a:t>
              </a:r>
              <a:r>
                <a:rPr lang="en-US" sz="900" dirty="0" smtClean="0"/>
                <a:t>Gunn</a:t>
              </a:r>
              <a:endParaRPr 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  <a:r>
                <a:rPr lang="en-US" sz="1000" dirty="0" smtClean="0"/>
                <a:t>00.00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145550" y="2111412"/>
            <a:ext cx="2760014" cy="381000"/>
            <a:chOff x="8259085" y="570048"/>
            <a:chExt cx="2760014" cy="381000"/>
          </a:xfrm>
        </p:grpSpPr>
        <p:sp>
          <p:nvSpPr>
            <p:cNvPr id="97" name="Rectangle 96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19.95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H="1">
            <a:off x="8903112" y="1579107"/>
            <a:ext cx="2869879" cy="539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904673" y="2118889"/>
            <a:ext cx="2045906" cy="338091"/>
            <a:chOff x="7162311" y="520138"/>
            <a:chExt cx="2045906" cy="338091"/>
          </a:xfrm>
        </p:grpSpPr>
        <p:sp>
          <p:nvSpPr>
            <p:cNvPr id="106" name="Rectangle 105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XYZ005</a:t>
              </a:r>
              <a:endParaRPr 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Mind Ctrl</a:t>
              </a:r>
              <a:endParaRPr 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231452" y="3929006"/>
            <a:ext cx="2760014" cy="381000"/>
            <a:chOff x="8259085" y="570048"/>
            <a:chExt cx="2760014" cy="381000"/>
          </a:xfrm>
        </p:grpSpPr>
        <p:sp>
          <p:nvSpPr>
            <p:cNvPr id="112" name="Rectangle 111"/>
            <p:cNvSpPr/>
            <p:nvPr/>
          </p:nvSpPr>
          <p:spPr>
            <a:xfrm>
              <a:off x="8312557" y="570048"/>
              <a:ext cx="2706542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791943" y="646248"/>
              <a:ext cx="762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SMW001</a:t>
              </a:r>
              <a:endParaRPr 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72993" y="646248"/>
              <a:ext cx="4572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058768" y="646248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14.95</a:t>
              </a:r>
              <a:endParaRPr lang="en-US" sz="1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696943" y="655773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259085" y="646247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 2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9703922" y="2281539"/>
            <a:ext cx="0" cy="5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703922" y="2791429"/>
            <a:ext cx="2365993" cy="19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064607" y="2806798"/>
            <a:ext cx="5308" cy="98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741074" y="3747861"/>
            <a:ext cx="2330769" cy="2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743001" y="3758885"/>
            <a:ext cx="0" cy="1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5384916" y="1402697"/>
            <a:ext cx="1621903" cy="61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135541" y="313891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95745" y="4055246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731876" y="3887912"/>
            <a:ext cx="2765387" cy="609600"/>
            <a:chOff x="358814" y="609600"/>
            <a:chExt cx="2765387" cy="609600"/>
          </a:xfrm>
        </p:grpSpPr>
        <p:sp>
          <p:nvSpPr>
            <p:cNvPr id="132" name="Rectangle 131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666</a:t>
              </a:r>
              <a:endParaRPr lang="en-US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Poly </a:t>
              </a:r>
              <a:r>
                <a:rPr lang="en-US" sz="1000" dirty="0" err="1" smtClean="0"/>
                <a:t>Merr</a:t>
              </a:r>
              <a:endParaRPr 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460.00</a:t>
              </a:r>
              <a:endParaRPr lang="en-US" sz="1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488582" y="3889837"/>
            <a:ext cx="2765387" cy="609600"/>
            <a:chOff x="358814" y="609600"/>
            <a:chExt cx="2765387" cy="609600"/>
          </a:xfrm>
        </p:grpSpPr>
        <p:sp>
          <p:nvSpPr>
            <p:cNvPr id="140" name="Rectangle 139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777</a:t>
              </a:r>
              <a:endParaRPr 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Red </a:t>
              </a:r>
              <a:r>
                <a:rPr lang="en-US" sz="1000" dirty="0" err="1" smtClean="0"/>
                <a:t>Carr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700.00</a:t>
              </a:r>
              <a:endParaRPr lang="en-US" sz="10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681636" y="3904014"/>
            <a:ext cx="2045906" cy="338091"/>
            <a:chOff x="7162311" y="520138"/>
            <a:chExt cx="2045906" cy="338091"/>
          </a:xfrm>
        </p:grpSpPr>
        <p:sp>
          <p:nvSpPr>
            <p:cNvPr id="148" name="Rectangle 147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Snuggie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Bl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2" name="Straight Arrow Connector 151"/>
          <p:cNvCxnSpPr/>
          <p:nvPr/>
        </p:nvCxnSpPr>
        <p:spPr>
          <a:xfrm flipH="1">
            <a:off x="7234859" y="3196428"/>
            <a:ext cx="1775082" cy="691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92593" y="1122744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custList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Elbow Connector 157"/>
          <p:cNvCxnSpPr>
            <a:stCxn id="154" idx="3"/>
          </p:cNvCxnSpPr>
          <p:nvPr/>
        </p:nvCxnSpPr>
        <p:spPr>
          <a:xfrm flipV="1">
            <a:off x="1066403" y="972274"/>
            <a:ext cx="3971473" cy="304359"/>
          </a:xfrm>
          <a:prstGeom prst="bentConnector3">
            <a:avLst>
              <a:gd name="adj1" fmla="val 80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022461" y="971319"/>
            <a:ext cx="15415" cy="21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29243" y="1796007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poItem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5" name="Elbow Connector 164"/>
          <p:cNvCxnSpPr>
            <a:endCxn id="43" idx="1"/>
          </p:cNvCxnSpPr>
          <p:nvPr/>
        </p:nvCxnSpPr>
        <p:spPr>
          <a:xfrm>
            <a:off x="905763" y="1948847"/>
            <a:ext cx="728073" cy="3850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55673" y="2945450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0" name="Straight Arrow Connector 169"/>
          <p:cNvCxnSpPr>
            <a:endCxn id="72" idx="1"/>
          </p:cNvCxnSpPr>
          <p:nvPr/>
        </p:nvCxnSpPr>
        <p:spPr>
          <a:xfrm>
            <a:off x="905763" y="3073318"/>
            <a:ext cx="753910" cy="14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249600" y="127322"/>
            <a:ext cx="48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Garbage Collection Example – Mark </a:t>
            </a:r>
            <a:r>
              <a:rPr lang="en-US" dirty="0" err="1" smtClean="0"/>
              <a:t>Subphase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9614" y="547709"/>
            <a:ext cx="116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14400" y="633626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©2018 Larry W. Clark, </a:t>
            </a:r>
            <a:r>
              <a:rPr lang="en-US" smtClean="0"/>
              <a:t>UTSA CS students may make copies for their </a:t>
            </a:r>
            <a:r>
              <a:rPr lang="en-US" smtClean="0"/>
              <a:t>personal </a:t>
            </a:r>
            <a:r>
              <a:rPr lang="en-US" smtClean="0"/>
              <a:t>use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85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156" y="1111169"/>
            <a:ext cx="10532963" cy="373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7215" y="1188333"/>
            <a:ext cx="27190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966500" y="1264533"/>
            <a:ext cx="457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111</a:t>
            </a: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5442750" y="1264533"/>
            <a:ext cx="45720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Bob</a:t>
            </a:r>
            <a:br>
              <a:rPr lang="en-US" sz="1000" smtClean="0"/>
            </a:br>
            <a:r>
              <a:rPr lang="en-US" sz="1000" smtClean="0"/>
              <a:t>Wire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928525" y="1264533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200.00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566700" y="1274058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2450" y="1274058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0914" y="1279587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3836" y="1179057"/>
            <a:ext cx="2765387" cy="609600"/>
            <a:chOff x="358814" y="609600"/>
            <a:chExt cx="2765387" cy="609600"/>
          </a:xfrm>
        </p:grpSpPr>
        <p:sp>
          <p:nvSpPr>
            <p:cNvPr id="15" name="Rectangle 14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333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Pete Moss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  <a:r>
                <a:rPr lang="en-US" sz="1000" dirty="0" smtClean="0"/>
                <a:t>00.00</a:t>
              </a:r>
              <a:endParaRPr lang="en-US" sz="1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261688" y="1333975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9741074" y="1410175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PPF001</a:t>
            </a:r>
            <a:endParaRPr 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0522124" y="1410175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1007899" y="1410175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9.95</a:t>
            </a:r>
            <a:endParaRPr lang="en-US" sz="1000"/>
          </a:p>
        </p:txBody>
      </p:sp>
      <p:sp>
        <p:nvSpPr>
          <p:cNvPr id="26" name="Rectangle 25"/>
          <p:cNvSpPr/>
          <p:nvPr/>
        </p:nvSpPr>
        <p:spPr>
          <a:xfrm>
            <a:off x="11646074" y="14197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08216" y="1410174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62311" y="1341940"/>
            <a:ext cx="2045906" cy="338091"/>
            <a:chOff x="7162311" y="520138"/>
            <a:chExt cx="2045906" cy="338091"/>
          </a:xfrm>
        </p:grpSpPr>
        <p:sp>
          <p:nvSpPr>
            <p:cNvPr id="29" name="Rectangle 28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PPF001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Popeil</a:t>
              </a:r>
              <a:r>
                <a:rPr lang="en-US" sz="1000" dirty="0" smtClean="0"/>
                <a:t> Fish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687308" y="2134560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166694" y="2210760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XYZ005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47744" y="2210760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3433519" y="221076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19.95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4071694" y="222028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33836" y="2210759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681000" y="1388358"/>
            <a:ext cx="0" cy="5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81000" y="1898248"/>
            <a:ext cx="3060074" cy="2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9741074" y="1742967"/>
            <a:ext cx="0" cy="1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2"/>
          </p:cNvCxnSpPr>
          <p:nvPr/>
        </p:nvCxnSpPr>
        <p:spPr>
          <a:xfrm flipH="1">
            <a:off x="2282019" y="1493382"/>
            <a:ext cx="1621903" cy="61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435994" y="2035212"/>
            <a:ext cx="27190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945279" y="2111412"/>
            <a:ext cx="457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222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421529" y="2111412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Joe King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907304" y="2111412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150.00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6545479" y="212093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31229" y="212093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389693" y="2126466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13145" y="3019287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192531" y="3095487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SBB001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973581" y="3095487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3459356" y="3095487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19.95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097531" y="3105012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659673" y="3095486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2227549" y="2269152"/>
            <a:ext cx="4490707" cy="750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410914" y="3020267"/>
            <a:ext cx="2045906" cy="338091"/>
            <a:chOff x="7162311" y="520138"/>
            <a:chExt cx="2045906" cy="338091"/>
          </a:xfrm>
        </p:grpSpPr>
        <p:sp>
          <p:nvSpPr>
            <p:cNvPr id="76" name="Rectangle 75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Snuggie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Bl</a:t>
              </a:r>
              <a:endParaRPr 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61576" y="2948427"/>
            <a:ext cx="2765387" cy="609600"/>
            <a:chOff x="358814" y="609600"/>
            <a:chExt cx="2765387" cy="609600"/>
          </a:xfrm>
        </p:grpSpPr>
        <p:sp>
          <p:nvSpPr>
            <p:cNvPr id="81" name="Rectangle 80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444</a:t>
              </a:r>
              <a:endParaRPr 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Lee King</a:t>
              </a:r>
              <a:endParaRPr 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400.00</a:t>
              </a:r>
              <a:endParaRPr lang="en-US" sz="1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218282" y="2950352"/>
            <a:ext cx="2765387" cy="609600"/>
            <a:chOff x="358814" y="609600"/>
            <a:chExt cx="2765387" cy="609600"/>
          </a:xfrm>
        </p:grpSpPr>
        <p:sp>
          <p:nvSpPr>
            <p:cNvPr id="89" name="Rectangle 88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555</a:t>
              </a:r>
              <a:endParaRPr 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90650" y="685800"/>
              <a:ext cx="45720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B </a:t>
              </a:r>
              <a:r>
                <a:rPr lang="en-US" sz="1000" dirty="0" err="1" smtClean="0"/>
                <a:t>B</a:t>
              </a:r>
              <a:r>
                <a:rPr lang="en-US" sz="1000" dirty="0" smtClean="0"/>
                <a:t> </a:t>
              </a:r>
              <a:r>
                <a:rPr lang="en-US" sz="900" dirty="0" smtClean="0"/>
                <a:t>Gunn</a:t>
              </a:r>
              <a:endParaRPr 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  <a:r>
                <a:rPr lang="en-US" sz="1000" dirty="0" smtClean="0"/>
                <a:t>00.00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7199022" y="2111412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8" name="TextBox 97"/>
          <p:cNvSpPr txBox="1"/>
          <p:nvPr/>
        </p:nvSpPr>
        <p:spPr>
          <a:xfrm>
            <a:off x="7678408" y="2187612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SBB001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8459458" y="2187612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45233" y="2187612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19.95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9583408" y="219713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145550" y="2187611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8903112" y="1579107"/>
            <a:ext cx="2869879" cy="539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904673" y="2118889"/>
            <a:ext cx="2045906" cy="338091"/>
            <a:chOff x="7162311" y="520138"/>
            <a:chExt cx="2045906" cy="338091"/>
          </a:xfrm>
        </p:grpSpPr>
        <p:sp>
          <p:nvSpPr>
            <p:cNvPr id="106" name="Rectangle 105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XYZ005</a:t>
              </a:r>
              <a:endParaRPr 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Mind Ctrl</a:t>
              </a:r>
              <a:endParaRPr 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9284924" y="3929006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TextBox 112"/>
          <p:cNvSpPr txBox="1"/>
          <p:nvPr/>
        </p:nvSpPr>
        <p:spPr>
          <a:xfrm>
            <a:off x="9764310" y="4005206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SMW001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45360" y="4005206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031135" y="4005206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14.95</a:t>
            </a:r>
            <a:endParaRPr lang="en-US" sz="1000" dirty="0"/>
          </a:p>
        </p:txBody>
      </p:sp>
      <p:sp>
        <p:nvSpPr>
          <p:cNvPr id="116" name="Rectangle 115"/>
          <p:cNvSpPr/>
          <p:nvPr/>
        </p:nvSpPr>
        <p:spPr>
          <a:xfrm>
            <a:off x="11669310" y="401473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9231452" y="4005205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C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9703922" y="2281539"/>
            <a:ext cx="0" cy="5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703922" y="2791429"/>
            <a:ext cx="2365993" cy="19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064607" y="2806798"/>
            <a:ext cx="5308" cy="98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741074" y="3747861"/>
            <a:ext cx="2330769" cy="2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743001" y="3758885"/>
            <a:ext cx="0" cy="1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5384916" y="1402697"/>
            <a:ext cx="1621903" cy="61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135541" y="313891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95745" y="4055246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731876" y="3887912"/>
            <a:ext cx="2765387" cy="609600"/>
            <a:chOff x="358814" y="609600"/>
            <a:chExt cx="2765387" cy="609600"/>
          </a:xfrm>
        </p:grpSpPr>
        <p:sp>
          <p:nvSpPr>
            <p:cNvPr id="132" name="Rectangle 131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666</a:t>
              </a:r>
              <a:endParaRPr lang="en-US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Poly </a:t>
              </a:r>
              <a:r>
                <a:rPr lang="en-US" sz="1000" dirty="0" err="1" smtClean="0"/>
                <a:t>Merr</a:t>
              </a:r>
              <a:endParaRPr 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460.00</a:t>
              </a:r>
              <a:endParaRPr lang="en-US" sz="1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488582" y="3889837"/>
            <a:ext cx="2765387" cy="609600"/>
            <a:chOff x="358814" y="609600"/>
            <a:chExt cx="2765387" cy="609600"/>
          </a:xfrm>
        </p:grpSpPr>
        <p:sp>
          <p:nvSpPr>
            <p:cNvPr id="140" name="Rectangle 139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777</a:t>
              </a:r>
              <a:endParaRPr 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Red </a:t>
              </a:r>
              <a:r>
                <a:rPr lang="en-US" sz="1000" dirty="0" err="1" smtClean="0"/>
                <a:t>Carr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700.00</a:t>
              </a:r>
              <a:endParaRPr lang="en-US" sz="10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681636" y="3904014"/>
            <a:ext cx="2045906" cy="338091"/>
            <a:chOff x="7162311" y="520138"/>
            <a:chExt cx="2045906" cy="338091"/>
          </a:xfrm>
        </p:grpSpPr>
        <p:sp>
          <p:nvSpPr>
            <p:cNvPr id="148" name="Rectangle 147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Snuggie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Bl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2" name="Straight Arrow Connector 151"/>
          <p:cNvCxnSpPr/>
          <p:nvPr/>
        </p:nvCxnSpPr>
        <p:spPr>
          <a:xfrm flipH="1">
            <a:off x="7234859" y="3196428"/>
            <a:ext cx="1775082" cy="691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92593" y="1122744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custList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Elbow Connector 157"/>
          <p:cNvCxnSpPr>
            <a:stCxn id="154" idx="3"/>
          </p:cNvCxnSpPr>
          <p:nvPr/>
        </p:nvCxnSpPr>
        <p:spPr>
          <a:xfrm flipV="1">
            <a:off x="1066403" y="972274"/>
            <a:ext cx="3971473" cy="304359"/>
          </a:xfrm>
          <a:prstGeom prst="bentConnector3">
            <a:avLst>
              <a:gd name="adj1" fmla="val 80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022461" y="971319"/>
            <a:ext cx="15415" cy="21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29243" y="1796007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poItem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5" name="Elbow Connector 164"/>
          <p:cNvCxnSpPr>
            <a:endCxn id="43" idx="1"/>
          </p:cNvCxnSpPr>
          <p:nvPr/>
        </p:nvCxnSpPr>
        <p:spPr>
          <a:xfrm>
            <a:off x="905763" y="1948847"/>
            <a:ext cx="728073" cy="3850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55673" y="2945450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0" name="Straight Arrow Connector 169"/>
          <p:cNvCxnSpPr>
            <a:endCxn id="72" idx="1"/>
          </p:cNvCxnSpPr>
          <p:nvPr/>
        </p:nvCxnSpPr>
        <p:spPr>
          <a:xfrm>
            <a:off x="905763" y="3073318"/>
            <a:ext cx="753910" cy="14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249600" y="127322"/>
            <a:ext cx="48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Garbage Collection Example – Follow </a:t>
            </a:r>
            <a:r>
              <a:rPr lang="en-US" dirty="0" err="1" smtClean="0"/>
              <a:t>Subphase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9614" y="547709"/>
            <a:ext cx="116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414264" y="1279305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563314" y="-1283503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968938" y="-1283503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202949" y="1390442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48749" y="2180252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240977" y="3995884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81890" y="2138456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662295" y="3081718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619721" y="2208815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14400" y="633626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©2018 Larry W. Clark, </a:t>
            </a:r>
            <a:r>
              <a:rPr lang="en-US" smtClean="0"/>
              <a:t>UTSA CS students may make copies for their </a:t>
            </a:r>
            <a:r>
              <a:rPr lang="en-US" smtClean="0"/>
              <a:t>personal </a:t>
            </a:r>
            <a:r>
              <a:rPr lang="en-US" smtClean="0"/>
              <a:t>use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82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3" grpId="0"/>
      <p:bldP spid="64" grpId="0"/>
      <p:bldP spid="72" grpId="0"/>
      <p:bldP spid="102" grpId="0"/>
      <p:bldP spid="117" grpId="0"/>
      <p:bldP spid="155" grpId="0"/>
      <p:bldP spid="159" grpId="0"/>
      <p:bldP spid="161" grpId="0"/>
      <p:bldP spid="163" grpId="0"/>
      <p:bldP spid="164" grpId="0"/>
      <p:bldP spid="166" grpId="0"/>
      <p:bldP spid="1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156" y="1111169"/>
            <a:ext cx="10532963" cy="373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7215" y="1188333"/>
            <a:ext cx="27190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966500" y="1264533"/>
            <a:ext cx="457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111</a:t>
            </a: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5442750" y="1264533"/>
            <a:ext cx="45720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Bob</a:t>
            </a:r>
            <a:br>
              <a:rPr lang="en-US" sz="1000" smtClean="0"/>
            </a:br>
            <a:r>
              <a:rPr lang="en-US" sz="1000" smtClean="0"/>
              <a:t>Wire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928525" y="1264533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200.00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566700" y="1274058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2450" y="1274058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633836" y="1179057"/>
            <a:ext cx="2765387" cy="609600"/>
            <a:chOff x="358814" y="609600"/>
            <a:chExt cx="2765387" cy="609600"/>
          </a:xfrm>
        </p:grpSpPr>
        <p:sp>
          <p:nvSpPr>
            <p:cNvPr id="15" name="Rectangle 14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333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Pete Moss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  <a:r>
                <a:rPr lang="en-US" sz="1000" dirty="0" smtClean="0"/>
                <a:t>00.00</a:t>
              </a:r>
              <a:endParaRPr lang="en-US" sz="1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261688" y="1333975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9741074" y="1410175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PPF001</a:t>
            </a:r>
            <a:endParaRPr 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0522124" y="1410175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1007899" y="1410175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9.95</a:t>
            </a:r>
            <a:endParaRPr lang="en-US" sz="1000"/>
          </a:p>
        </p:txBody>
      </p:sp>
      <p:sp>
        <p:nvSpPr>
          <p:cNvPr id="26" name="Rectangle 25"/>
          <p:cNvSpPr/>
          <p:nvPr/>
        </p:nvSpPr>
        <p:spPr>
          <a:xfrm>
            <a:off x="11646074" y="14197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162311" y="1341940"/>
            <a:ext cx="2045906" cy="338091"/>
            <a:chOff x="7162311" y="520138"/>
            <a:chExt cx="2045906" cy="338091"/>
          </a:xfrm>
        </p:grpSpPr>
        <p:sp>
          <p:nvSpPr>
            <p:cNvPr id="29" name="Rectangle 28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PPF001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Popeil</a:t>
              </a:r>
              <a:r>
                <a:rPr lang="en-US" sz="1000" dirty="0" smtClean="0"/>
                <a:t> Fish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C_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687308" y="2134560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166694" y="2210760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XYZ005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47744" y="2210760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3433519" y="221076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19.95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4071694" y="222028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6681000" y="1388358"/>
            <a:ext cx="0" cy="5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81000" y="1898248"/>
            <a:ext cx="3060074" cy="2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9741074" y="1742967"/>
            <a:ext cx="0" cy="1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2"/>
          </p:cNvCxnSpPr>
          <p:nvPr/>
        </p:nvCxnSpPr>
        <p:spPr>
          <a:xfrm flipH="1">
            <a:off x="2282019" y="1493382"/>
            <a:ext cx="1621903" cy="61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435994" y="2035212"/>
            <a:ext cx="27190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945279" y="2111412"/>
            <a:ext cx="457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222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421529" y="2111412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Joe King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907304" y="2111412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150.00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6545479" y="212093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31229" y="212093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713145" y="3019287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192531" y="3095487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SBB001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973581" y="3095487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3459356" y="3095487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19.95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097531" y="3105012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2227549" y="2269152"/>
            <a:ext cx="4490707" cy="750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410914" y="3020267"/>
            <a:ext cx="2045906" cy="338091"/>
            <a:chOff x="7162311" y="520138"/>
            <a:chExt cx="2045906" cy="338091"/>
          </a:xfrm>
        </p:grpSpPr>
        <p:sp>
          <p:nvSpPr>
            <p:cNvPr id="76" name="Rectangle 75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Snuggie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Bl</a:t>
              </a:r>
              <a:endParaRPr 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61576" y="2962282"/>
            <a:ext cx="2765387" cy="609600"/>
            <a:chOff x="358814" y="609600"/>
            <a:chExt cx="2765387" cy="609600"/>
          </a:xfrm>
        </p:grpSpPr>
        <p:sp>
          <p:nvSpPr>
            <p:cNvPr id="81" name="Rectangle 80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444</a:t>
              </a:r>
              <a:endParaRPr 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Lee King</a:t>
              </a:r>
              <a:endParaRPr 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400.00</a:t>
              </a:r>
              <a:endParaRPr lang="en-US" sz="1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218282" y="2950352"/>
            <a:ext cx="2765387" cy="609600"/>
            <a:chOff x="358814" y="609600"/>
            <a:chExt cx="2765387" cy="609600"/>
          </a:xfrm>
        </p:grpSpPr>
        <p:sp>
          <p:nvSpPr>
            <p:cNvPr id="89" name="Rectangle 88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555</a:t>
              </a:r>
              <a:endParaRPr 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90650" y="685800"/>
              <a:ext cx="45720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B </a:t>
              </a:r>
              <a:r>
                <a:rPr lang="en-US" sz="1000" dirty="0" err="1" smtClean="0"/>
                <a:t>B</a:t>
              </a:r>
              <a:r>
                <a:rPr lang="en-US" sz="1000" dirty="0" smtClean="0"/>
                <a:t> </a:t>
              </a:r>
              <a:r>
                <a:rPr lang="en-US" sz="900" dirty="0" smtClean="0"/>
                <a:t>Gunn</a:t>
              </a:r>
              <a:endParaRPr 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  <a:r>
                <a:rPr lang="en-US" sz="1000" dirty="0" smtClean="0"/>
                <a:t>00.00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7199022" y="2111412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8" name="TextBox 97"/>
          <p:cNvSpPr txBox="1"/>
          <p:nvPr/>
        </p:nvSpPr>
        <p:spPr>
          <a:xfrm>
            <a:off x="7678408" y="2187612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SBB001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8459458" y="2187612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45233" y="2187612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19.95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9583408" y="219713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8903112" y="1579107"/>
            <a:ext cx="2869879" cy="539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904673" y="2118889"/>
            <a:ext cx="2045906" cy="338091"/>
            <a:chOff x="7162311" y="520138"/>
            <a:chExt cx="2045906" cy="338091"/>
          </a:xfrm>
        </p:grpSpPr>
        <p:sp>
          <p:nvSpPr>
            <p:cNvPr id="106" name="Rectangle 105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XYZ005</a:t>
              </a:r>
              <a:endParaRPr 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Mind Ctrl</a:t>
              </a:r>
              <a:endParaRPr 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9284924" y="3929006"/>
            <a:ext cx="2706542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TextBox 112"/>
          <p:cNvSpPr txBox="1"/>
          <p:nvPr/>
        </p:nvSpPr>
        <p:spPr>
          <a:xfrm>
            <a:off x="9764310" y="4005206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SMW001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45360" y="4005206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031135" y="4005206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14.95</a:t>
            </a:r>
            <a:endParaRPr lang="en-US" sz="1000" dirty="0"/>
          </a:p>
        </p:txBody>
      </p:sp>
      <p:sp>
        <p:nvSpPr>
          <p:cNvPr id="116" name="Rectangle 115"/>
          <p:cNvSpPr/>
          <p:nvPr/>
        </p:nvSpPr>
        <p:spPr>
          <a:xfrm>
            <a:off x="11669310" y="401473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9703922" y="2281539"/>
            <a:ext cx="0" cy="5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703922" y="2791429"/>
            <a:ext cx="2365993" cy="19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064607" y="2806798"/>
            <a:ext cx="5308" cy="98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741074" y="3747861"/>
            <a:ext cx="2330769" cy="2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743001" y="3758885"/>
            <a:ext cx="0" cy="1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5384916" y="1402697"/>
            <a:ext cx="1621903" cy="61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135541" y="313891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95745" y="4055246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731876" y="3887912"/>
            <a:ext cx="2765387" cy="609600"/>
            <a:chOff x="358814" y="609600"/>
            <a:chExt cx="2765387" cy="609600"/>
          </a:xfrm>
        </p:grpSpPr>
        <p:sp>
          <p:nvSpPr>
            <p:cNvPr id="132" name="Rectangle 131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666</a:t>
              </a:r>
              <a:endParaRPr lang="en-US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Poly </a:t>
              </a:r>
              <a:r>
                <a:rPr lang="en-US" sz="1000" dirty="0" err="1" smtClean="0"/>
                <a:t>Merr</a:t>
              </a:r>
              <a:endParaRPr 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460.00</a:t>
              </a:r>
              <a:endParaRPr lang="en-US" sz="1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488582" y="3889837"/>
            <a:ext cx="2765387" cy="609600"/>
            <a:chOff x="358814" y="609600"/>
            <a:chExt cx="2765387" cy="609600"/>
          </a:xfrm>
        </p:grpSpPr>
        <p:sp>
          <p:nvSpPr>
            <p:cNvPr id="140" name="Rectangle 139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14400" y="685800"/>
              <a:ext cx="4572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777</a:t>
              </a:r>
              <a:endParaRPr 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90650" y="68580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Red </a:t>
              </a:r>
              <a:r>
                <a:rPr lang="en-US" sz="1000" dirty="0" err="1" smtClean="0"/>
                <a:t>Carr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76425" y="685800"/>
              <a:ext cx="60960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700.00</a:t>
              </a:r>
              <a:endParaRPr lang="en-US" sz="10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51460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800350" y="69532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681636" y="3904014"/>
            <a:ext cx="2045906" cy="338091"/>
            <a:chOff x="7162311" y="520138"/>
            <a:chExt cx="2045906" cy="338091"/>
          </a:xfrm>
        </p:grpSpPr>
        <p:sp>
          <p:nvSpPr>
            <p:cNvPr id="148" name="Rectangle 147"/>
            <p:cNvSpPr/>
            <p:nvPr/>
          </p:nvSpPr>
          <p:spPr>
            <a:xfrm>
              <a:off x="7215443" y="520138"/>
              <a:ext cx="1992774" cy="33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02858" y="573189"/>
              <a:ext cx="584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SBB001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305805" y="573189"/>
              <a:ext cx="8489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Snuggie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Bl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62311" y="587343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2" name="Straight Arrow Connector 151"/>
          <p:cNvCxnSpPr/>
          <p:nvPr/>
        </p:nvCxnSpPr>
        <p:spPr>
          <a:xfrm flipH="1">
            <a:off x="7234859" y="3196428"/>
            <a:ext cx="1775082" cy="691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92593" y="1122744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custList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Elbow Connector 157"/>
          <p:cNvCxnSpPr>
            <a:stCxn id="154" idx="3"/>
          </p:cNvCxnSpPr>
          <p:nvPr/>
        </p:nvCxnSpPr>
        <p:spPr>
          <a:xfrm flipV="1">
            <a:off x="1066403" y="972274"/>
            <a:ext cx="3971473" cy="304359"/>
          </a:xfrm>
          <a:prstGeom prst="bentConnector3">
            <a:avLst>
              <a:gd name="adj1" fmla="val 80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022461" y="971319"/>
            <a:ext cx="15415" cy="21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29243" y="1796007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poItem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5" name="Elbow Connector 164"/>
          <p:cNvCxnSpPr/>
          <p:nvPr/>
        </p:nvCxnSpPr>
        <p:spPr>
          <a:xfrm>
            <a:off x="905763" y="1948847"/>
            <a:ext cx="728073" cy="3850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55673" y="2945450"/>
            <a:ext cx="97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905763" y="3073318"/>
            <a:ext cx="753910" cy="14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249600" y="127322"/>
            <a:ext cx="48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Garbage Collection Example – Collect </a:t>
            </a:r>
            <a:r>
              <a:rPr lang="en-US" dirty="0" err="1" smtClean="0"/>
              <a:t>Subphase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9614" y="547709"/>
            <a:ext cx="116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414264" y="1251591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563314" y="-1283503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968938" y="-1283503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202949" y="1390442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48749" y="2152544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240977" y="3995884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81890" y="2110751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662295" y="3067863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619721" y="2194958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 2 I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668220" y="-923060"/>
            <a:ext cx="648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 1 F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646013" y="1164902"/>
            <a:ext cx="2765387" cy="609600"/>
            <a:chOff x="358814" y="609600"/>
            <a:chExt cx="2765387" cy="609600"/>
          </a:xfrm>
          <a:solidFill>
            <a:srgbClr val="CC66FF"/>
          </a:solidFill>
        </p:grpSpPr>
        <p:sp>
          <p:nvSpPr>
            <p:cNvPr id="173" name="Rectangle 172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31792" y="-1014930"/>
            <a:ext cx="2045906" cy="338091"/>
            <a:chOff x="8131792" y="-1014930"/>
            <a:chExt cx="2045906" cy="338091"/>
          </a:xfrm>
        </p:grpSpPr>
        <p:sp>
          <p:nvSpPr>
            <p:cNvPr id="181" name="Rectangle 180"/>
            <p:cNvSpPr/>
            <p:nvPr/>
          </p:nvSpPr>
          <p:spPr>
            <a:xfrm>
              <a:off x="8184924" y="-1014930"/>
              <a:ext cx="1992774" cy="338091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131792" y="-947725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62311" y="1340397"/>
            <a:ext cx="2045906" cy="338091"/>
            <a:chOff x="8131792" y="-1014930"/>
            <a:chExt cx="2045906" cy="338091"/>
          </a:xfrm>
        </p:grpSpPr>
        <p:sp>
          <p:nvSpPr>
            <p:cNvPr id="187" name="Rectangle 186"/>
            <p:cNvSpPr/>
            <p:nvPr/>
          </p:nvSpPr>
          <p:spPr>
            <a:xfrm>
              <a:off x="8184924" y="-1014930"/>
              <a:ext cx="1992774" cy="338091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8131792" y="-947725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904856" y="2118775"/>
            <a:ext cx="2045906" cy="338091"/>
            <a:chOff x="8131792" y="-1014930"/>
            <a:chExt cx="2045906" cy="338091"/>
          </a:xfrm>
        </p:grpSpPr>
        <p:sp>
          <p:nvSpPr>
            <p:cNvPr id="190" name="Rectangle 189"/>
            <p:cNvSpPr/>
            <p:nvPr/>
          </p:nvSpPr>
          <p:spPr>
            <a:xfrm>
              <a:off x="8184924" y="-1014930"/>
              <a:ext cx="1992774" cy="338091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131792" y="-947725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404821" y="3018583"/>
            <a:ext cx="2045906" cy="338091"/>
            <a:chOff x="8131792" y="-1014930"/>
            <a:chExt cx="2045906" cy="338091"/>
          </a:xfrm>
        </p:grpSpPr>
        <p:sp>
          <p:nvSpPr>
            <p:cNvPr id="193" name="Rectangle 192"/>
            <p:cNvSpPr/>
            <p:nvPr/>
          </p:nvSpPr>
          <p:spPr>
            <a:xfrm>
              <a:off x="8184924" y="-1014930"/>
              <a:ext cx="1992774" cy="338091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131792" y="-947725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467186" y="2953096"/>
            <a:ext cx="2765387" cy="609600"/>
            <a:chOff x="358814" y="609600"/>
            <a:chExt cx="2765387" cy="609600"/>
          </a:xfrm>
          <a:solidFill>
            <a:srgbClr val="CC66FF"/>
          </a:solidFill>
        </p:grpSpPr>
        <p:sp>
          <p:nvSpPr>
            <p:cNvPr id="196" name="Rectangle 195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211680" y="2953096"/>
            <a:ext cx="2765387" cy="609600"/>
            <a:chOff x="358814" y="609600"/>
            <a:chExt cx="2765387" cy="609600"/>
          </a:xfrm>
          <a:solidFill>
            <a:srgbClr val="CC66FF"/>
          </a:solidFill>
        </p:grpSpPr>
        <p:sp>
          <p:nvSpPr>
            <p:cNvPr id="199" name="Rectangle 198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90091" y="3918891"/>
            <a:ext cx="2045906" cy="338091"/>
            <a:chOff x="8131792" y="-1014930"/>
            <a:chExt cx="2045906" cy="338091"/>
          </a:xfrm>
        </p:grpSpPr>
        <p:sp>
          <p:nvSpPr>
            <p:cNvPr id="202" name="Rectangle 201"/>
            <p:cNvSpPr/>
            <p:nvPr/>
          </p:nvSpPr>
          <p:spPr>
            <a:xfrm>
              <a:off x="8184924" y="-1014930"/>
              <a:ext cx="1992774" cy="338091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131792" y="-947725"/>
              <a:ext cx="7368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3738541" y="3897005"/>
            <a:ext cx="2765387" cy="609600"/>
            <a:chOff x="358814" y="609600"/>
            <a:chExt cx="2765387" cy="609600"/>
          </a:xfrm>
          <a:solidFill>
            <a:srgbClr val="CC66FF"/>
          </a:solidFill>
        </p:grpSpPr>
        <p:sp>
          <p:nvSpPr>
            <p:cNvPr id="205" name="Rectangle 204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482023" y="3883243"/>
            <a:ext cx="2765387" cy="609600"/>
            <a:chOff x="358814" y="609600"/>
            <a:chExt cx="2765387" cy="609600"/>
          </a:xfrm>
          <a:solidFill>
            <a:srgbClr val="CC66FF"/>
          </a:solidFill>
        </p:grpSpPr>
        <p:sp>
          <p:nvSpPr>
            <p:cNvPr id="208" name="Rectangle 207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52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365188" y="2967881"/>
            <a:ext cx="4869104" cy="609600"/>
            <a:chOff x="382220" y="609600"/>
            <a:chExt cx="2741981" cy="609600"/>
          </a:xfrm>
          <a:solidFill>
            <a:srgbClr val="CC66FF"/>
          </a:solidFill>
        </p:grpSpPr>
        <p:sp>
          <p:nvSpPr>
            <p:cNvPr id="175" name="Rectangle 174"/>
            <p:cNvSpPr/>
            <p:nvPr/>
          </p:nvSpPr>
          <p:spPr>
            <a:xfrm>
              <a:off x="423231" y="609600"/>
              <a:ext cx="270097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82220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80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365188" y="2967881"/>
            <a:ext cx="7584721" cy="609600"/>
            <a:chOff x="397163" y="609600"/>
            <a:chExt cx="2727038" cy="609600"/>
          </a:xfrm>
          <a:solidFill>
            <a:srgbClr val="CC66FF"/>
          </a:solidFill>
        </p:grpSpPr>
        <p:sp>
          <p:nvSpPr>
            <p:cNvPr id="178" name="Rectangle 177"/>
            <p:cNvSpPr/>
            <p:nvPr/>
          </p:nvSpPr>
          <p:spPr>
            <a:xfrm>
              <a:off x="423231" y="609600"/>
              <a:ext cx="270097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97163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132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673772" y="3905346"/>
            <a:ext cx="2080010" cy="615110"/>
            <a:chOff x="8131792" y="-1014930"/>
            <a:chExt cx="2045906" cy="338091"/>
          </a:xfrm>
        </p:grpSpPr>
        <p:sp>
          <p:nvSpPr>
            <p:cNvPr id="183" name="Rectangle 182"/>
            <p:cNvSpPr/>
            <p:nvPr/>
          </p:nvSpPr>
          <p:spPr>
            <a:xfrm>
              <a:off x="8184924" y="-1014930"/>
              <a:ext cx="1992774" cy="338091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131792" y="-947725"/>
              <a:ext cx="901108" cy="13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continued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381890" y="2967881"/>
            <a:ext cx="7584721" cy="609600"/>
            <a:chOff x="397163" y="609600"/>
            <a:chExt cx="2727038" cy="609600"/>
          </a:xfrm>
          <a:solidFill>
            <a:srgbClr val="CC66FF"/>
          </a:solidFill>
        </p:grpSpPr>
        <p:sp>
          <p:nvSpPr>
            <p:cNvPr id="211" name="Rectangle 210"/>
            <p:cNvSpPr/>
            <p:nvPr/>
          </p:nvSpPr>
          <p:spPr>
            <a:xfrm>
              <a:off x="423231" y="609600"/>
              <a:ext cx="270097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97163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160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59673" y="3896374"/>
            <a:ext cx="4844255" cy="609600"/>
            <a:chOff x="358814" y="609600"/>
            <a:chExt cx="2765387" cy="609600"/>
          </a:xfrm>
          <a:solidFill>
            <a:srgbClr val="CC66FF"/>
          </a:solidFill>
        </p:grpSpPr>
        <p:sp>
          <p:nvSpPr>
            <p:cNvPr id="214" name="Rectangle 213"/>
            <p:cNvSpPr/>
            <p:nvPr/>
          </p:nvSpPr>
          <p:spPr>
            <a:xfrm>
              <a:off x="405115" y="609600"/>
              <a:ext cx="2719086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continued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4380059" y="2967881"/>
            <a:ext cx="7584721" cy="609600"/>
            <a:chOff x="397163" y="609600"/>
            <a:chExt cx="2727038" cy="609600"/>
          </a:xfrm>
          <a:solidFill>
            <a:srgbClr val="CC66FF"/>
          </a:solidFill>
        </p:grpSpPr>
        <p:sp>
          <p:nvSpPr>
            <p:cNvPr id="217" name="Rectangle 216"/>
            <p:cNvSpPr/>
            <p:nvPr/>
          </p:nvSpPr>
          <p:spPr>
            <a:xfrm>
              <a:off x="423231" y="609600"/>
              <a:ext cx="270097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97163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212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350728" y="2967881"/>
            <a:ext cx="7584721" cy="609600"/>
            <a:chOff x="397163" y="609600"/>
            <a:chExt cx="2727038" cy="609600"/>
          </a:xfrm>
          <a:solidFill>
            <a:srgbClr val="CC66FF"/>
          </a:solidFill>
        </p:grpSpPr>
        <p:sp>
          <p:nvSpPr>
            <p:cNvPr id="220" name="Rectangle 219"/>
            <p:cNvSpPr/>
            <p:nvPr/>
          </p:nvSpPr>
          <p:spPr>
            <a:xfrm>
              <a:off x="423231" y="609600"/>
              <a:ext cx="270097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97163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264 1 F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645813" y="3910224"/>
            <a:ext cx="7595164" cy="609600"/>
            <a:chOff x="358814" y="471050"/>
            <a:chExt cx="2765387" cy="609600"/>
          </a:xfrm>
          <a:solidFill>
            <a:srgbClr val="CC66FF"/>
          </a:solidFill>
        </p:grpSpPr>
        <p:sp>
          <p:nvSpPr>
            <p:cNvPr id="223" name="Rectangle 222"/>
            <p:cNvSpPr/>
            <p:nvPr/>
          </p:nvSpPr>
          <p:spPr>
            <a:xfrm>
              <a:off x="386274" y="471050"/>
              <a:ext cx="2737927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58814" y="700854"/>
              <a:ext cx="648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continued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914400" y="633626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©2018 Larry W. Clark, </a:t>
            </a:r>
            <a:r>
              <a:rPr lang="en-US" smtClean="0"/>
              <a:t>UTSA CS students may make copies for their </a:t>
            </a:r>
            <a:r>
              <a:rPr lang="en-US" smtClean="0"/>
              <a:t>personal </a:t>
            </a:r>
            <a:r>
              <a:rPr lang="en-US" smtClean="0"/>
              <a:t>use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0362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610</Words>
  <Application>Microsoft Office PowerPoint</Application>
  <PresentationFormat>Custom</PresentationFormat>
  <Paragraphs>294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</dc:creator>
  <cp:lastModifiedBy>larry2010</cp:lastModifiedBy>
  <cp:revision>12</cp:revision>
  <dcterms:created xsi:type="dcterms:W3CDTF">2018-01-30T19:00:06Z</dcterms:created>
  <dcterms:modified xsi:type="dcterms:W3CDTF">2018-08-18T22:02:07Z</dcterms:modified>
</cp:coreProperties>
</file>