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1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9EC7-D8B1-4408-B5C3-E61D72AFB7B1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1534-862D-4CD7-894E-EFAB4B1D7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 when a program element is bound to a characteristic or property </a:t>
            </a:r>
          </a:p>
        </p:txBody>
      </p:sp>
    </p:spTree>
    <p:extLst>
      <p:ext uri="{BB962C8B-B14F-4D97-AF65-F5344CB8AC3E}">
        <p14:creationId xmlns:p14="http://schemas.microsoft.com/office/powerpoint/2010/main" val="29129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70"/>
            <a:ext cx="10515600" cy="1325563"/>
          </a:xfrm>
        </p:spPr>
        <p:txBody>
          <a:bodyPr/>
          <a:lstStyle/>
          <a:p>
            <a:r>
              <a:rPr lang="en-US" dirty="0" smtClean="0"/>
              <a:t>Categories of Binding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033"/>
            <a:ext cx="10515600" cy="4804930"/>
          </a:xfrm>
        </p:spPr>
        <p:txBody>
          <a:bodyPr/>
          <a:lstStyle/>
          <a:p>
            <a:r>
              <a:rPr lang="en-US" b="1" dirty="0" smtClean="0"/>
              <a:t>Execution Time </a:t>
            </a:r>
            <a:r>
              <a:rPr lang="en-US" dirty="0" smtClean="0"/>
              <a:t>– during program execution</a:t>
            </a:r>
          </a:p>
          <a:p>
            <a:pPr lvl="1"/>
            <a:r>
              <a:rPr lang="en-US" dirty="0"/>
              <a:t>binding of variables to values</a:t>
            </a:r>
          </a:p>
          <a:p>
            <a:pPr lvl="1"/>
            <a:r>
              <a:rPr lang="en-US" dirty="0"/>
              <a:t>binding of variables to their locations (e.g., automatics in C)</a:t>
            </a:r>
          </a:p>
          <a:p>
            <a:pPr lvl="1"/>
            <a:r>
              <a:rPr lang="en-US" dirty="0"/>
              <a:t>binding of parameters to arguments</a:t>
            </a:r>
          </a:p>
          <a:p>
            <a:pPr lvl="2"/>
            <a:r>
              <a:rPr lang="en-US" dirty="0"/>
              <a:t>on function entry for </a:t>
            </a:r>
            <a:r>
              <a:rPr lang="en-US" b="1" dirty="0"/>
              <a:t>by value</a:t>
            </a:r>
            <a:r>
              <a:rPr lang="en-US" dirty="0"/>
              <a:t> and </a:t>
            </a:r>
            <a:r>
              <a:rPr lang="en-US" b="1" dirty="0"/>
              <a:t>by address</a:t>
            </a:r>
            <a:r>
              <a:rPr lang="en-US" dirty="0"/>
              <a:t> parameters</a:t>
            </a:r>
          </a:p>
          <a:p>
            <a:pPr lvl="2"/>
            <a:r>
              <a:rPr lang="en-US" dirty="0"/>
              <a:t>on reference for </a:t>
            </a:r>
            <a:r>
              <a:rPr lang="en-US" b="1" dirty="0"/>
              <a:t>by name</a:t>
            </a:r>
            <a:r>
              <a:rPr lang="en-US" dirty="0"/>
              <a:t> parameters</a:t>
            </a:r>
          </a:p>
          <a:p>
            <a:r>
              <a:rPr lang="en-US" b="1" dirty="0"/>
              <a:t>Translation Time</a:t>
            </a:r>
            <a:r>
              <a:rPr lang="en-US" dirty="0"/>
              <a:t> (compile time) - bindings performed by the compiler</a:t>
            </a:r>
          </a:p>
          <a:p>
            <a:pPr lvl="1"/>
            <a:r>
              <a:rPr lang="en-US" dirty="0"/>
              <a:t>binding of variables to their data types (C)</a:t>
            </a:r>
          </a:p>
          <a:p>
            <a:pPr lvl="1"/>
            <a:r>
              <a:rPr lang="en-US" dirty="0"/>
              <a:t>binding of variables to their structure (C)</a:t>
            </a:r>
          </a:p>
          <a:p>
            <a:pPr lvl="1"/>
            <a:r>
              <a:rPr lang="en-US" dirty="0"/>
              <a:t>binding of variables to their locations (static in C, but the actual address is bound by the loader)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70"/>
            <a:ext cx="10515600" cy="1325563"/>
          </a:xfrm>
        </p:spPr>
        <p:txBody>
          <a:bodyPr/>
          <a:lstStyle/>
          <a:p>
            <a:r>
              <a:rPr lang="en-US" dirty="0" smtClean="0"/>
              <a:t>Categories of Binding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033"/>
            <a:ext cx="10515600" cy="4804930"/>
          </a:xfrm>
        </p:spPr>
        <p:txBody>
          <a:bodyPr/>
          <a:lstStyle/>
          <a:p>
            <a:r>
              <a:rPr lang="en-US" b="1" dirty="0"/>
              <a:t>Language Definition Time - </a:t>
            </a:r>
            <a:r>
              <a:rPr lang="en-US" dirty="0"/>
              <a:t>when the language was described</a:t>
            </a:r>
          </a:p>
          <a:p>
            <a:pPr lvl="1"/>
            <a:r>
              <a:rPr lang="en-US" dirty="0"/>
              <a:t>meaning of +, -, *, /</a:t>
            </a:r>
          </a:p>
          <a:p>
            <a:pPr lvl="1"/>
            <a:r>
              <a:rPr lang="en-US" dirty="0"/>
              <a:t>meaning of if, printf</a:t>
            </a:r>
          </a:p>
          <a:p>
            <a:r>
              <a:rPr lang="en-US" b="1" dirty="0"/>
              <a:t>Language Implementation Time - </a:t>
            </a:r>
            <a:r>
              <a:rPr lang="en-US" dirty="0"/>
              <a:t>variations for a particular implementation of the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ordering of bits (little endian, big endian)</a:t>
            </a:r>
          </a:p>
          <a:p>
            <a:pPr lvl="1"/>
            <a:r>
              <a:rPr lang="en-US" dirty="0"/>
              <a:t>size of int, size of long</a:t>
            </a:r>
          </a:p>
          <a:p>
            <a:pPr lvl="1"/>
            <a:r>
              <a:rPr lang="en-US" dirty="0"/>
              <a:t>meaning of isalpha in C</a:t>
            </a:r>
          </a:p>
        </p:txBody>
      </p:sp>
    </p:spTree>
    <p:extLst>
      <p:ext uri="{BB962C8B-B14F-4D97-AF65-F5344CB8AC3E}">
        <p14:creationId xmlns:p14="http://schemas.microsoft.com/office/powerpoint/2010/main" val="23156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70"/>
            <a:ext cx="10515600" cy="1325563"/>
          </a:xfrm>
        </p:spPr>
        <p:txBody>
          <a:bodyPr/>
          <a:lstStyle/>
          <a:p>
            <a:r>
              <a:rPr lang="en-US" dirty="0" smtClean="0"/>
              <a:t>Importance of Binding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033"/>
            <a:ext cx="10515600" cy="4804930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Changing of binding times can modify the definition of a language</a:t>
            </a:r>
          </a:p>
          <a:p>
            <a:pPr lvl="1"/>
            <a:r>
              <a:rPr lang="en-US" sz="3200" dirty="0"/>
              <a:t>Suppose we bind all variables to their locations at compile/load time, how would that impact a language?</a:t>
            </a:r>
          </a:p>
          <a:p>
            <a:pPr lvl="2"/>
            <a:r>
              <a:rPr lang="en-US" sz="2800" dirty="0"/>
              <a:t>No by address parameter passing</a:t>
            </a:r>
          </a:p>
          <a:p>
            <a:pPr lvl="2"/>
            <a:r>
              <a:rPr lang="en-US" sz="2800" dirty="0"/>
              <a:t>No dynamic arrays (where the size is defined at runtime)</a:t>
            </a:r>
          </a:p>
          <a:p>
            <a:pPr lvl="2"/>
            <a:r>
              <a:rPr lang="en-US" sz="2800" dirty="0"/>
              <a:t>No </a:t>
            </a:r>
            <a:r>
              <a:rPr lang="en-US" sz="2800" dirty="0" smtClean="0"/>
              <a:t>recursion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2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70"/>
            <a:ext cx="10515600" cy="1325563"/>
          </a:xfrm>
        </p:spPr>
        <p:txBody>
          <a:bodyPr/>
          <a:lstStyle/>
          <a:p>
            <a:r>
              <a:rPr lang="en-US" dirty="0" smtClean="0"/>
              <a:t>Importance of Binding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033"/>
            <a:ext cx="10515600" cy="4804930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Later binding times can decrease the speed of code execution</a:t>
            </a:r>
          </a:p>
          <a:p>
            <a:pPr lvl="1"/>
            <a:r>
              <a:rPr lang="en-US" sz="2800" dirty="0"/>
              <a:t>If data types are bound at </a:t>
            </a:r>
            <a:r>
              <a:rPr lang="en-US" sz="2800" dirty="0" smtClean="0"/>
              <a:t>runtime:</a:t>
            </a:r>
          </a:p>
          <a:p>
            <a:pPr lvl="2"/>
            <a:r>
              <a:rPr lang="en-US" dirty="0" smtClean="0"/>
              <a:t>Less error detection available during translation</a:t>
            </a:r>
          </a:p>
          <a:p>
            <a:pPr lvl="2"/>
            <a:r>
              <a:rPr lang="en-US" dirty="0" smtClean="0"/>
              <a:t>Arithmetic </a:t>
            </a:r>
            <a:r>
              <a:rPr lang="en-US" dirty="0"/>
              <a:t>operations would require checking the datatypes of operands, slowing </a:t>
            </a:r>
            <a:r>
              <a:rPr lang="en-US" dirty="0" smtClean="0"/>
              <a:t>execution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70"/>
            <a:ext cx="10515600" cy="1325563"/>
          </a:xfrm>
        </p:spPr>
        <p:txBody>
          <a:bodyPr/>
          <a:lstStyle/>
          <a:p>
            <a:r>
              <a:rPr lang="en-US" dirty="0" smtClean="0"/>
              <a:t>Importance of Binding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033"/>
            <a:ext cx="10515600" cy="4804930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Later binding times can increase the flexibility of a language</a:t>
            </a:r>
          </a:p>
          <a:p>
            <a:pPr lvl="1"/>
            <a:r>
              <a:rPr lang="en-US" sz="2800" smtClean="0"/>
              <a:t>Binding </a:t>
            </a:r>
            <a:r>
              <a:rPr lang="en-US" sz="2800" dirty="0" smtClean="0"/>
              <a:t>the size of an array at runtime:</a:t>
            </a:r>
          </a:p>
          <a:p>
            <a:pPr lvl="2"/>
            <a:r>
              <a:rPr lang="en-US" sz="2400" dirty="0" smtClean="0"/>
              <a:t>We can allocate the size we actually need instead of an arbitrary </a:t>
            </a:r>
            <a:r>
              <a:rPr lang="en-US" sz="2400" smtClean="0"/>
              <a:t>large amount</a:t>
            </a:r>
          </a:p>
          <a:p>
            <a:pPr lvl="1"/>
            <a:r>
              <a:rPr lang="en-US" sz="2800" smtClean="0"/>
              <a:t>Allocating memory at runtime:</a:t>
            </a:r>
          </a:p>
          <a:p>
            <a:pPr lvl="2"/>
            <a:r>
              <a:rPr lang="en-US" sz="2400" smtClean="0"/>
              <a:t>We can allow a data structure (e.g., linked list) to grow</a:t>
            </a:r>
          </a:p>
          <a:p>
            <a:pPr lvl="2"/>
            <a:r>
              <a:rPr lang="en-US" sz="2400" smtClean="0"/>
              <a:t>We can share heap memory with multiple data structures</a:t>
            </a:r>
          </a:p>
          <a:p>
            <a:pPr lvl="1"/>
            <a:r>
              <a:rPr lang="en-US" sz="2800" smtClean="0"/>
              <a:t>Statements translated at runtime:</a:t>
            </a:r>
          </a:p>
          <a:p>
            <a:pPr lvl="2"/>
            <a:r>
              <a:rPr lang="en-US" smtClean="0"/>
              <a:t>We could more easily modify code during execution</a:t>
            </a:r>
          </a:p>
          <a:p>
            <a:pPr lvl="2"/>
            <a:r>
              <a:rPr lang="en-US" smtClean="0"/>
              <a:t>Data could act as program statements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8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181"/>
            <a:ext cx="10515600" cy="1061892"/>
          </a:xfrm>
        </p:spPr>
        <p:txBody>
          <a:bodyPr>
            <a:normAutofit/>
          </a:bodyPr>
          <a:lstStyle/>
          <a:p>
            <a:r>
              <a:rPr lang="en-US" smtClean="0"/>
              <a:t>What happens when?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109"/>
            <a:ext cx="10515600" cy="52348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In C, “what happens when” for the following statement: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iX = iY + 5;</a:t>
            </a:r>
          </a:p>
          <a:p>
            <a:pPr marL="0" indent="0">
              <a:buNone/>
            </a:pPr>
            <a:r>
              <a:rPr lang="en-US" smtClean="0">
                <a:cs typeface="Consolas" panose="020B0609020204030204" pitchFamily="49" charset="0"/>
              </a:rPr>
              <a:t>Execution:</a:t>
            </a:r>
          </a:p>
          <a:p>
            <a:pPr lvl="1"/>
            <a:r>
              <a:rPr lang="en-US" sz="1800" smtClean="0">
                <a:cs typeface="Consolas" panose="020B0609020204030204" pitchFamily="49" charset="0"/>
              </a:rPr>
              <a:t>Value of iX and iY</a:t>
            </a:r>
          </a:p>
          <a:p>
            <a:pPr marL="0" indent="0">
              <a:buNone/>
            </a:pPr>
            <a:r>
              <a:rPr lang="en-US" smtClean="0">
                <a:cs typeface="Consolas" panose="020B0609020204030204" pitchFamily="49" charset="0"/>
              </a:rPr>
              <a:t>Translation:</a:t>
            </a:r>
          </a:p>
          <a:p>
            <a:pPr lvl="1"/>
            <a:r>
              <a:rPr lang="en-US" sz="1800" smtClean="0">
                <a:cs typeface="Consolas" panose="020B0609020204030204" pitchFamily="49" charset="0"/>
              </a:rPr>
              <a:t>data types for iX and iY</a:t>
            </a:r>
          </a:p>
          <a:p>
            <a:pPr lvl="1"/>
            <a:r>
              <a:rPr lang="en-US" sz="1800" smtClean="0">
                <a:cs typeface="Consolas" panose="020B0609020204030204" pitchFamily="49" charset="0"/>
              </a:rPr>
              <a:t>data type of + result and = result</a:t>
            </a:r>
          </a:p>
          <a:p>
            <a:pPr marL="0" indent="0">
              <a:buNone/>
            </a:pPr>
            <a:r>
              <a:rPr lang="en-US" smtClean="0">
                <a:cs typeface="Consolas" panose="020B0609020204030204" pitchFamily="49" charset="0"/>
              </a:rPr>
              <a:t>Language Def:</a:t>
            </a:r>
          </a:p>
          <a:p>
            <a:pPr lvl="1"/>
            <a:r>
              <a:rPr lang="en-US" sz="1800" smtClean="0">
                <a:cs typeface="Consolas" panose="020B0609020204030204" pitchFamily="49" charset="0"/>
              </a:rPr>
              <a:t>data type of 5</a:t>
            </a:r>
          </a:p>
          <a:p>
            <a:pPr lvl="1"/>
            <a:r>
              <a:rPr lang="en-US" sz="1800">
                <a:cs typeface="Consolas" panose="020B0609020204030204" pitchFamily="49" charset="0"/>
              </a:rPr>
              <a:t>m</a:t>
            </a:r>
            <a:r>
              <a:rPr lang="en-US" sz="1800" smtClean="0">
                <a:cs typeface="Consolas" panose="020B0609020204030204" pitchFamily="49" charset="0"/>
              </a:rPr>
              <a:t>eaning </a:t>
            </a:r>
            <a:r>
              <a:rPr lang="en-US" sz="1800">
                <a:cs typeface="Consolas" panose="020B0609020204030204" pitchFamily="49" charset="0"/>
              </a:rPr>
              <a:t>of +</a:t>
            </a:r>
          </a:p>
          <a:p>
            <a:pPr lvl="1"/>
            <a:r>
              <a:rPr lang="en-US" sz="1800" smtClean="0">
                <a:cs typeface="Consolas" panose="020B0609020204030204" pitchFamily="49" charset="0"/>
              </a:rPr>
              <a:t>meaning </a:t>
            </a:r>
            <a:r>
              <a:rPr lang="en-US" sz="1800">
                <a:cs typeface="Consolas" panose="020B0609020204030204" pitchFamily="49" charset="0"/>
              </a:rPr>
              <a:t>of </a:t>
            </a:r>
            <a:r>
              <a:rPr lang="en-US" sz="1800" smtClean="0">
                <a:cs typeface="Consolas" panose="020B0609020204030204" pitchFamily="49" charset="0"/>
              </a:rPr>
              <a:t>=</a:t>
            </a:r>
            <a:endParaRPr lang="en-US" sz="180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cs typeface="Consolas" panose="020B0609020204030204" pitchFamily="49" charset="0"/>
              </a:rPr>
              <a:t>Language Imp:</a:t>
            </a:r>
          </a:p>
          <a:p>
            <a:pPr lvl="1"/>
            <a:r>
              <a:rPr lang="en-US" sz="1800" smtClean="0">
                <a:cs typeface="Consolas" panose="020B0609020204030204" pitchFamily="49" charset="0"/>
              </a:rPr>
              <a:t>representation of 5</a:t>
            </a:r>
          </a:p>
          <a:p>
            <a:pPr lvl="1"/>
            <a:r>
              <a:rPr lang="en-US" sz="1800" smtClean="0">
                <a:cs typeface="Consolas" panose="020B0609020204030204" pitchFamily="49" charset="0"/>
              </a:rPr>
              <a:t>representation of result of iY + 5</a:t>
            </a:r>
          </a:p>
          <a:p>
            <a:pPr marL="0" indent="0">
              <a:buNone/>
            </a:pPr>
            <a:r>
              <a:rPr lang="en-US" sz="2600" smtClean="0">
                <a:cs typeface="Consolas" panose="020B0609020204030204" pitchFamily="49" charset="0"/>
              </a:rPr>
              <a:t>Unknown (due to example):</a:t>
            </a:r>
          </a:p>
          <a:p>
            <a:pPr lvl="1"/>
            <a:r>
              <a:rPr lang="en-US" sz="1800" smtClean="0">
                <a:cs typeface="Consolas" panose="020B0609020204030204" pitchFamily="49" charset="0"/>
              </a:rPr>
              <a:t>Location of iX and iY</a:t>
            </a:r>
            <a:endParaRPr lang="en-US" sz="180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432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Binding</vt:lpstr>
      <vt:lpstr>Categories of Binding Times</vt:lpstr>
      <vt:lpstr>Categories of Binding Times</vt:lpstr>
      <vt:lpstr>Importance of Binding Times</vt:lpstr>
      <vt:lpstr>Importance of Binding Times</vt:lpstr>
      <vt:lpstr>Importance of Binding Times</vt:lpstr>
      <vt:lpstr>What happens when?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</dc:title>
  <dc:creator>larry clark</dc:creator>
  <cp:lastModifiedBy>larry clark</cp:lastModifiedBy>
  <cp:revision>10</cp:revision>
  <dcterms:created xsi:type="dcterms:W3CDTF">2015-12-21T16:33:41Z</dcterms:created>
  <dcterms:modified xsi:type="dcterms:W3CDTF">2016-01-02T13:47:29Z</dcterms:modified>
</cp:coreProperties>
</file>