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7" r:id="rId2"/>
    <p:sldId id="257" r:id="rId3"/>
    <p:sldId id="258" r:id="rId4"/>
    <p:sldId id="260" r:id="rId5"/>
    <p:sldId id="274" r:id="rId6"/>
    <p:sldId id="275" r:id="rId7"/>
    <p:sldId id="276" r:id="rId8"/>
    <p:sldId id="259" r:id="rId9"/>
    <p:sldId id="261" r:id="rId10"/>
    <p:sldId id="268" r:id="rId11"/>
    <p:sldId id="292" r:id="rId12"/>
    <p:sldId id="288" r:id="rId13"/>
    <p:sldId id="289" r:id="rId14"/>
    <p:sldId id="290" r:id="rId15"/>
    <p:sldId id="279" r:id="rId16"/>
    <p:sldId id="281" r:id="rId17"/>
    <p:sldId id="283" r:id="rId18"/>
    <p:sldId id="284" r:id="rId19"/>
    <p:sldId id="285" r:id="rId20"/>
    <p:sldId id="291" r:id="rId21"/>
    <p:sldId id="286" r:id="rId22"/>
    <p:sldId id="277" r:id="rId23"/>
    <p:sldId id="29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lden Lama" initials="PL"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583" autoAdjust="0"/>
  </p:normalViewPr>
  <p:slideViewPr>
    <p:cSldViewPr snapToGrid="0">
      <p:cViewPr varScale="1">
        <p:scale>
          <a:sx n="56" d="100"/>
          <a:sy n="56" d="100"/>
        </p:scale>
        <p:origin x="123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FA6180-E945-499D-A1EA-4601A12D764F}" type="datetimeFigureOut">
              <a:rPr lang="en-US" smtClean="0"/>
              <a:t>8/30/2018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F19E2-344B-40B6-8DC2-892AD6A16D53}" type="slidenum">
              <a:rPr lang="en-US" smtClean="0"/>
              <a:t>‹#›</a:t>
            </a:fld>
            <a:endParaRPr lang="en-US"/>
          </a:p>
        </p:txBody>
      </p:sp>
    </p:spTree>
    <p:extLst>
      <p:ext uri="{BB962C8B-B14F-4D97-AF65-F5344CB8AC3E}">
        <p14:creationId xmlns:p14="http://schemas.microsoft.com/office/powerpoint/2010/main" val="1092797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Cgroup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Different</a:t>
            </a:r>
            <a:r>
              <a:rPr lang="en-US" sz="1200" b="0" i="0" kern="1200" baseline="0" dirty="0" smtClean="0">
                <a:solidFill>
                  <a:schemeClr val="tx1"/>
                </a:solidFill>
                <a:effectLst/>
                <a:latin typeface="+mn-lt"/>
                <a:ea typeface="+mn-ea"/>
                <a:cs typeface="+mn-cs"/>
              </a:rPr>
              <a:t> types of one-to-many virtualization, based on the degree to which virtual machines implement the functionality of targeted real machine.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Each VM emulates a physical computer by creating a separate operating system environment</a:t>
            </a:r>
            <a:endParaRPr lang="en-US" dirty="0" smtClean="0"/>
          </a:p>
          <a:p>
            <a:r>
              <a:rPr lang="en-US" dirty="0" smtClean="0"/>
              <a:t>Each</a:t>
            </a:r>
            <a:r>
              <a:rPr lang="en-US" baseline="0" dirty="0" smtClean="0"/>
              <a:t> OS gets the illusion that it is the only one running on the host server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FEF19E2-344B-40B6-8DC2-892AD6A16D53}" type="slidenum">
              <a:rPr lang="en-US" smtClean="0"/>
              <a:t>2</a:t>
            </a:fld>
            <a:endParaRPr lang="en-US"/>
          </a:p>
        </p:txBody>
      </p:sp>
    </p:spTree>
    <p:extLst>
      <p:ext uri="{BB962C8B-B14F-4D97-AF65-F5344CB8AC3E}">
        <p14:creationId xmlns:p14="http://schemas.microsoft.com/office/powerpoint/2010/main" val="132446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EF19E2-344B-40B6-8DC2-892AD6A16D53}" type="slidenum">
              <a:rPr lang="en-US" smtClean="0"/>
              <a:t>14</a:t>
            </a:fld>
            <a:endParaRPr lang="en-US"/>
          </a:p>
        </p:txBody>
      </p:sp>
    </p:spTree>
    <p:extLst>
      <p:ext uri="{BB962C8B-B14F-4D97-AF65-F5344CB8AC3E}">
        <p14:creationId xmlns:p14="http://schemas.microsoft.com/office/powerpoint/2010/main" val="592599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1974 ..</a:t>
            </a:r>
          </a:p>
          <a:p>
            <a:r>
              <a:rPr lang="en-US" dirty="0" smtClean="0"/>
              <a:t>System registers</a:t>
            </a:r>
            <a:r>
              <a:rPr lang="en-US" baseline="0" dirty="0" smtClean="0"/>
              <a:t> : stack register, control registers, memory management registers, etc. </a:t>
            </a:r>
            <a:r>
              <a:rPr lang="en-US" baseline="0" dirty="0" err="1" smtClean="0"/>
              <a:t>e.g</a:t>
            </a:r>
            <a:r>
              <a:rPr lang="en-US" baseline="0" dirty="0" smtClean="0"/>
              <a:t> PUSHF, POPF, SGDT, </a:t>
            </a:r>
            <a:r>
              <a:rPr lang="en-US" baseline="0" dirty="0" err="1" smtClean="0"/>
              <a:t>etc</a:t>
            </a:r>
            <a:endParaRPr lang="en-US" baseline="0" dirty="0" smtClean="0"/>
          </a:p>
          <a:p>
            <a:r>
              <a:rPr lang="en-US" baseline="0" dirty="0" smtClean="0"/>
              <a:t>Behavior sensitive : PUSH, POP, JMP, INT, MOV, etc.</a:t>
            </a:r>
          </a:p>
          <a:p>
            <a:endParaRPr lang="en-US" baseline="0" dirty="0" smtClean="0"/>
          </a:p>
          <a:p>
            <a:r>
              <a:rPr lang="en-US" baseline="0" dirty="0" smtClean="0"/>
              <a:t>Binary Translation: </a:t>
            </a:r>
            <a:r>
              <a:rPr lang="en-US" sz="1200" b="0" i="0" u="none" strike="noStrike" kern="1200" baseline="0" dirty="0" smtClean="0">
                <a:solidFill>
                  <a:schemeClr val="tx1"/>
                </a:solidFill>
                <a:latin typeface="+mn-lt"/>
                <a:ea typeface="+mn-ea"/>
                <a:cs typeface="+mn-cs"/>
              </a:rPr>
              <a:t>dynamically rewrites portions of the hosted machine code to insert traps wherever VMM intervention might be required</a:t>
            </a:r>
            <a:endParaRPr lang="en-US" baseline="0" dirty="0" smtClean="0"/>
          </a:p>
        </p:txBody>
      </p:sp>
      <p:sp>
        <p:nvSpPr>
          <p:cNvPr id="4" name="Slide Number Placeholder 3"/>
          <p:cNvSpPr>
            <a:spLocks noGrp="1"/>
          </p:cNvSpPr>
          <p:nvPr>
            <p:ph type="sldNum" sz="quarter" idx="10"/>
          </p:nvPr>
        </p:nvSpPr>
        <p:spPr/>
        <p:txBody>
          <a:bodyPr/>
          <a:lstStyle/>
          <a:p>
            <a:fld id="{1FEF19E2-344B-40B6-8DC2-892AD6A16D53}" type="slidenum">
              <a:rPr lang="en-US" smtClean="0"/>
              <a:t>15</a:t>
            </a:fld>
            <a:endParaRPr lang="en-US"/>
          </a:p>
        </p:txBody>
      </p:sp>
    </p:spTree>
    <p:extLst>
      <p:ext uri="{BB962C8B-B14F-4D97-AF65-F5344CB8AC3E}">
        <p14:creationId xmlns:p14="http://schemas.microsoft.com/office/powerpoint/2010/main" val="316421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1998, VMware developed a technique (binary</a:t>
            </a:r>
            <a:r>
              <a:rPr lang="en-US" baseline="0" dirty="0" smtClean="0"/>
              <a:t> translation) that made x86 virtualization possible.</a:t>
            </a:r>
          </a:p>
          <a:p>
            <a:endParaRPr lang="en-US" baseline="0" dirty="0" smtClean="0"/>
          </a:p>
          <a:p>
            <a:r>
              <a:rPr lang="en-US" baseline="0" dirty="0" smtClean="0"/>
              <a:t>E.G </a:t>
            </a:r>
            <a:r>
              <a:rPr lang="en-US" baseline="0" dirty="0" err="1" smtClean="0"/>
              <a:t>Vmware</a:t>
            </a:r>
            <a:r>
              <a:rPr lang="en-US" baseline="0" dirty="0" smtClean="0"/>
              <a:t> products</a:t>
            </a:r>
            <a:endParaRPr lang="en-US" dirty="0"/>
          </a:p>
        </p:txBody>
      </p:sp>
      <p:sp>
        <p:nvSpPr>
          <p:cNvPr id="4" name="Slide Number Placeholder 3"/>
          <p:cNvSpPr>
            <a:spLocks noGrp="1"/>
          </p:cNvSpPr>
          <p:nvPr>
            <p:ph type="sldNum" sz="quarter" idx="10"/>
          </p:nvPr>
        </p:nvSpPr>
        <p:spPr/>
        <p:txBody>
          <a:bodyPr/>
          <a:lstStyle/>
          <a:p>
            <a:fld id="{1FEF19E2-344B-40B6-8DC2-892AD6A16D53}" type="slidenum">
              <a:rPr lang="en-US" smtClean="0"/>
              <a:t>16</a:t>
            </a:fld>
            <a:endParaRPr lang="en-US"/>
          </a:p>
        </p:txBody>
      </p:sp>
    </p:spTree>
    <p:extLst>
      <p:ext uri="{BB962C8B-B14F-4D97-AF65-F5344CB8AC3E}">
        <p14:creationId xmlns:p14="http://schemas.microsoft.com/office/powerpoint/2010/main" val="570321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Critical</a:t>
            </a:r>
            <a:r>
              <a:rPr lang="en-US" baseline="0" dirty="0" smtClean="0"/>
              <a:t> kernel operations : memory management, interrupt handling, time keeping, etc.</a:t>
            </a:r>
            <a:endParaRPr lang="en-US" dirty="0"/>
          </a:p>
        </p:txBody>
      </p:sp>
      <p:sp>
        <p:nvSpPr>
          <p:cNvPr id="4" name="Slide Number Placeholder 3"/>
          <p:cNvSpPr>
            <a:spLocks noGrp="1"/>
          </p:cNvSpPr>
          <p:nvPr>
            <p:ph type="sldNum" sz="quarter" idx="10"/>
          </p:nvPr>
        </p:nvSpPr>
        <p:spPr/>
        <p:txBody>
          <a:bodyPr/>
          <a:lstStyle/>
          <a:p>
            <a:fld id="{1FEF19E2-344B-40B6-8DC2-892AD6A16D53}" type="slidenum">
              <a:rPr lang="en-US" smtClean="0"/>
              <a:t>17</a:t>
            </a:fld>
            <a:endParaRPr lang="en-US"/>
          </a:p>
        </p:txBody>
      </p:sp>
    </p:spTree>
    <p:extLst>
      <p:ext uri="{BB962C8B-B14F-4D97-AF65-F5344CB8AC3E}">
        <p14:creationId xmlns:p14="http://schemas.microsoft.com/office/powerpoint/2010/main" val="3725768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Processors</a:t>
            </a:r>
            <a:r>
              <a:rPr lang="en-US" baseline="0" dirty="0" smtClean="0"/>
              <a:t> with INTEL VT-X and AMD-V available from 2006 onwards.</a:t>
            </a:r>
          </a:p>
          <a:p>
            <a:endParaRPr lang="en-US" baseline="0" dirty="0" smtClean="0"/>
          </a:p>
          <a:p>
            <a:r>
              <a:rPr lang="en-US" baseline="0" dirty="0" smtClean="0"/>
              <a:t>Different generations of hardware support exist today.</a:t>
            </a:r>
            <a:endParaRPr lang="en-US" dirty="0"/>
          </a:p>
        </p:txBody>
      </p:sp>
      <p:sp>
        <p:nvSpPr>
          <p:cNvPr id="4" name="Slide Number Placeholder 3"/>
          <p:cNvSpPr>
            <a:spLocks noGrp="1"/>
          </p:cNvSpPr>
          <p:nvPr>
            <p:ph type="sldNum" sz="quarter" idx="10"/>
          </p:nvPr>
        </p:nvSpPr>
        <p:spPr/>
        <p:txBody>
          <a:bodyPr/>
          <a:lstStyle/>
          <a:p>
            <a:fld id="{1FEF19E2-344B-40B6-8DC2-892AD6A16D53}" type="slidenum">
              <a:rPr lang="en-US" smtClean="0"/>
              <a:t>18</a:t>
            </a:fld>
            <a:endParaRPr lang="en-US"/>
          </a:p>
        </p:txBody>
      </p:sp>
    </p:spTree>
    <p:extLst>
      <p:ext uri="{BB962C8B-B14F-4D97-AF65-F5344CB8AC3E}">
        <p14:creationId xmlns:p14="http://schemas.microsoft.com/office/powerpoint/2010/main" val="2243842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Binary translation required with host OS has different</a:t>
            </a:r>
            <a:r>
              <a:rPr lang="en-US" baseline="0" dirty="0" smtClean="0"/>
              <a:t> ISA than guest OS.</a:t>
            </a:r>
            <a:endParaRPr lang="en-US" dirty="0"/>
          </a:p>
        </p:txBody>
      </p:sp>
      <p:sp>
        <p:nvSpPr>
          <p:cNvPr id="4" name="Slide Number Placeholder 3"/>
          <p:cNvSpPr>
            <a:spLocks noGrp="1"/>
          </p:cNvSpPr>
          <p:nvPr>
            <p:ph type="sldNum" sz="quarter" idx="10"/>
          </p:nvPr>
        </p:nvSpPr>
        <p:spPr/>
        <p:txBody>
          <a:bodyPr/>
          <a:lstStyle/>
          <a:p>
            <a:fld id="{1FEF19E2-344B-40B6-8DC2-892AD6A16D53}" type="slidenum">
              <a:rPr lang="en-US" smtClean="0"/>
              <a:t>19</a:t>
            </a:fld>
            <a:endParaRPr lang="en-US"/>
          </a:p>
        </p:txBody>
      </p:sp>
    </p:spTree>
    <p:extLst>
      <p:ext uri="{BB962C8B-B14F-4D97-AF65-F5344CB8AC3E}">
        <p14:creationId xmlns:p14="http://schemas.microsoft.com/office/powerpoint/2010/main" val="322481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Shadow</a:t>
            </a:r>
            <a:r>
              <a:rPr lang="en-US" baseline="0" dirty="0" smtClean="0"/>
              <a:t> page table:         to avoid performance hit due to double translation, </a:t>
            </a:r>
          </a:p>
          <a:p>
            <a:r>
              <a:rPr lang="en-US" baseline="0" dirty="0" smtClean="0"/>
              <a:t>                                         updated by the hypervisor whenever the guest OS changes the mapping..</a:t>
            </a:r>
            <a:endParaRPr lang="en-US" dirty="0"/>
          </a:p>
        </p:txBody>
      </p:sp>
      <p:sp>
        <p:nvSpPr>
          <p:cNvPr id="4" name="Slide Number Placeholder 3"/>
          <p:cNvSpPr>
            <a:spLocks noGrp="1"/>
          </p:cNvSpPr>
          <p:nvPr>
            <p:ph type="sldNum" sz="quarter" idx="10"/>
          </p:nvPr>
        </p:nvSpPr>
        <p:spPr/>
        <p:txBody>
          <a:bodyPr/>
          <a:lstStyle/>
          <a:p>
            <a:fld id="{1FEF19E2-344B-40B6-8DC2-892AD6A16D53}" type="slidenum">
              <a:rPr lang="en-US" smtClean="0"/>
              <a:t>21</a:t>
            </a:fld>
            <a:endParaRPr lang="en-US"/>
          </a:p>
        </p:txBody>
      </p:sp>
    </p:spTree>
    <p:extLst>
      <p:ext uri="{BB962C8B-B14F-4D97-AF65-F5344CB8AC3E}">
        <p14:creationId xmlns:p14="http://schemas.microsoft.com/office/powerpoint/2010/main" val="3866675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EF19E2-344B-40B6-8DC2-892AD6A16D53}" type="slidenum">
              <a:rPr lang="en-US" smtClean="0"/>
              <a:t>22</a:t>
            </a:fld>
            <a:endParaRPr lang="en-US"/>
          </a:p>
        </p:txBody>
      </p:sp>
    </p:spTree>
    <p:extLst>
      <p:ext uri="{BB962C8B-B14F-4D97-AF65-F5344CB8AC3E}">
        <p14:creationId xmlns:p14="http://schemas.microsoft.com/office/powerpoint/2010/main" val="1815558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EF19E2-344B-40B6-8DC2-892AD6A16D53}" type="slidenum">
              <a:rPr lang="en-US" smtClean="0"/>
              <a:t>3</a:t>
            </a:fld>
            <a:endParaRPr lang="en-US"/>
          </a:p>
        </p:txBody>
      </p:sp>
    </p:spTree>
    <p:extLst>
      <p:ext uri="{BB962C8B-B14F-4D97-AF65-F5344CB8AC3E}">
        <p14:creationId xmlns:p14="http://schemas.microsoft.com/office/powerpoint/2010/main" val="2402551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EF19E2-344B-40B6-8DC2-892AD6A16D53}" type="slidenum">
              <a:rPr lang="en-US" smtClean="0"/>
              <a:t>5</a:t>
            </a:fld>
            <a:endParaRPr lang="en-US"/>
          </a:p>
        </p:txBody>
      </p:sp>
    </p:spTree>
    <p:extLst>
      <p:ext uri="{BB962C8B-B14F-4D97-AF65-F5344CB8AC3E}">
        <p14:creationId xmlns:p14="http://schemas.microsoft.com/office/powerpoint/2010/main" val="3019645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Containers look like real servers to the user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LXC uses </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3" tooltip="Cgroups"/>
              </a:rPr>
              <a:t>cgroups</a:t>
            </a:r>
            <a:r>
              <a:rPr lang="en-US" sz="1200" b="0" i="0" kern="1200" dirty="0" smtClean="0">
                <a:solidFill>
                  <a:schemeClr val="tx1"/>
                </a:solidFill>
                <a:effectLst/>
                <a:latin typeface="+mn-lt"/>
                <a:ea typeface="+mn-ea"/>
                <a:cs typeface="+mn-cs"/>
              </a:rPr>
              <a:t> for resource isolation (CPU, memory, block I/O, network, etc.),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FVM (feather weight VM)</a:t>
            </a:r>
            <a:r>
              <a:rPr lang="en-US" sz="1200" b="0" i="0" kern="1200" baseline="0" dirty="0" smtClean="0">
                <a:solidFill>
                  <a:schemeClr val="tx1"/>
                </a:solidFill>
                <a:effectLst/>
                <a:latin typeface="+mn-lt"/>
                <a:ea typeface="+mn-ea"/>
                <a:cs typeface="+mn-cs"/>
              </a:rPr>
              <a:t> WINDOWS PLATFORM</a:t>
            </a:r>
            <a:endParaRPr lang="en-US" i="1" dirty="0" smtClean="0"/>
          </a:p>
          <a:p>
            <a:endParaRPr lang="en-US" dirty="0"/>
          </a:p>
        </p:txBody>
      </p:sp>
      <p:sp>
        <p:nvSpPr>
          <p:cNvPr id="4" name="Slide Number Placeholder 3"/>
          <p:cNvSpPr>
            <a:spLocks noGrp="1"/>
          </p:cNvSpPr>
          <p:nvPr>
            <p:ph type="sldNum" sz="quarter" idx="10"/>
          </p:nvPr>
        </p:nvSpPr>
        <p:spPr/>
        <p:txBody>
          <a:bodyPr/>
          <a:lstStyle/>
          <a:p>
            <a:fld id="{1FEF19E2-344B-40B6-8DC2-892AD6A16D53}" type="slidenum">
              <a:rPr lang="en-US" smtClean="0"/>
              <a:t>7</a:t>
            </a:fld>
            <a:endParaRPr lang="en-US"/>
          </a:p>
        </p:txBody>
      </p:sp>
    </p:spTree>
    <p:extLst>
      <p:ext uri="{BB962C8B-B14F-4D97-AF65-F5344CB8AC3E}">
        <p14:creationId xmlns:p14="http://schemas.microsoft.com/office/powerpoint/2010/main" val="869745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e.g</a:t>
            </a:r>
            <a:r>
              <a:rPr lang="en-US" dirty="0" smtClean="0"/>
              <a:t> </a:t>
            </a:r>
            <a:r>
              <a:rPr lang="en-US" baseline="0" dirty="0" smtClean="0"/>
              <a:t>MIPS binary code on x86-based host machine</a:t>
            </a:r>
          </a:p>
          <a:p>
            <a:r>
              <a:rPr lang="en-US" baseline="0" dirty="0" smtClean="0"/>
              <a:t>Code interpretation: decode and interpret source instruction to target instruction and execute one by one. (slow)</a:t>
            </a:r>
          </a:p>
          <a:p>
            <a:r>
              <a:rPr lang="en-US" dirty="0" smtClean="0"/>
              <a:t>Binary Translation</a:t>
            </a:r>
            <a:r>
              <a:rPr lang="en-US" baseline="0" dirty="0" smtClean="0"/>
              <a:t> / Recompilation : binary code of the source is directly translated to binary code of target processor </a:t>
            </a:r>
            <a:endParaRPr lang="en-US" dirty="0"/>
          </a:p>
        </p:txBody>
      </p:sp>
      <p:sp>
        <p:nvSpPr>
          <p:cNvPr id="4" name="Slide Number Placeholder 3"/>
          <p:cNvSpPr>
            <a:spLocks noGrp="1"/>
          </p:cNvSpPr>
          <p:nvPr>
            <p:ph type="sldNum" sz="quarter" idx="10"/>
          </p:nvPr>
        </p:nvSpPr>
        <p:spPr/>
        <p:txBody>
          <a:bodyPr/>
          <a:lstStyle/>
          <a:p>
            <a:fld id="{1FEF19E2-344B-40B6-8DC2-892AD6A16D53}" type="slidenum">
              <a:rPr lang="en-US" smtClean="0"/>
              <a:t>8</a:t>
            </a:fld>
            <a:endParaRPr lang="en-US"/>
          </a:p>
        </p:txBody>
      </p:sp>
    </p:spTree>
    <p:extLst>
      <p:ext uri="{BB962C8B-B14F-4D97-AF65-F5344CB8AC3E}">
        <p14:creationId xmlns:p14="http://schemas.microsoft.com/office/powerpoint/2010/main" val="1121067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Multiplex multiple virtual machines on the same hardware by trapping priviledged instructions and re-routing to VMM</a:t>
            </a:r>
          </a:p>
          <a:p>
            <a:endParaRPr lang="en-US" dirty="0"/>
          </a:p>
        </p:txBody>
      </p:sp>
      <p:sp>
        <p:nvSpPr>
          <p:cNvPr id="4" name="Slide Number Placeholder 3"/>
          <p:cNvSpPr>
            <a:spLocks noGrp="1"/>
          </p:cNvSpPr>
          <p:nvPr>
            <p:ph type="sldNum" sz="quarter" idx="10"/>
          </p:nvPr>
        </p:nvSpPr>
        <p:spPr/>
        <p:txBody>
          <a:bodyPr/>
          <a:lstStyle/>
          <a:p>
            <a:fld id="{1FEF19E2-344B-40B6-8DC2-892AD6A16D53}" type="slidenum">
              <a:rPr lang="en-US" smtClean="0"/>
              <a:t>9</a:t>
            </a:fld>
            <a:endParaRPr lang="en-US"/>
          </a:p>
        </p:txBody>
      </p:sp>
    </p:spTree>
    <p:extLst>
      <p:ext uri="{BB962C8B-B14F-4D97-AF65-F5344CB8AC3E}">
        <p14:creationId xmlns:p14="http://schemas.microsoft.com/office/powerpoint/2010/main" val="859503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Type 1 hypervisors are typically more efficient because they have direct access to the underlying hardware and can deliver superior performance any system call made by the guest operating system has to go through fewer software layers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Type 2 hypervisors support a wider range of platforms and I/O devices, because they run on top of a standard operating system.</a:t>
            </a:r>
          </a:p>
          <a:p>
            <a:r>
              <a:rPr lang="en-US" sz="1200" b="0" i="0" kern="1200" dirty="0" smtClean="0">
                <a:solidFill>
                  <a:schemeClr val="tx1"/>
                </a:solidFill>
                <a:effectLst/>
                <a:latin typeface="+mn-lt"/>
                <a:ea typeface="+mn-ea"/>
                <a:cs typeface="+mn-cs"/>
              </a:rPr>
              <a:t>(popular among PC, laptops)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Vmware</a:t>
            </a:r>
            <a:r>
              <a:rPr lang="en-US" sz="1200" b="0" i="0" kern="1200" dirty="0" smtClean="0">
                <a:solidFill>
                  <a:schemeClr val="tx1"/>
                </a:solidFill>
                <a:effectLst/>
                <a:latin typeface="+mn-lt"/>
                <a:ea typeface="+mn-ea"/>
                <a:cs typeface="+mn-cs"/>
              </a:rPr>
              <a:t> WorkStation, </a:t>
            </a:r>
            <a:r>
              <a:rPr lang="en-US" sz="1200" b="0" i="0" kern="1200" dirty="0" err="1" smtClean="0">
                <a:solidFill>
                  <a:schemeClr val="tx1"/>
                </a:solidFill>
                <a:effectLst/>
                <a:latin typeface="+mn-lt"/>
                <a:ea typeface="+mn-ea"/>
                <a:cs typeface="+mn-cs"/>
              </a:rPr>
              <a:t>VirtualBox</a:t>
            </a:r>
            <a:r>
              <a:rPr lang="en-US" sz="1200" b="0" i="0" kern="1200" baseline="0" dirty="0" smtClean="0">
                <a:solidFill>
                  <a:schemeClr val="tx1"/>
                </a:solidFill>
                <a:effectLst/>
                <a:latin typeface="+mn-lt"/>
                <a:ea typeface="+mn-ea"/>
                <a:cs typeface="+mn-cs"/>
              </a:rPr>
              <a:t> etc.</a:t>
            </a:r>
            <a:endParaRPr lang="en-US" dirty="0" smtClean="0"/>
          </a:p>
          <a:p>
            <a:endParaRPr lang="en-US" dirty="0"/>
          </a:p>
        </p:txBody>
      </p:sp>
      <p:sp>
        <p:nvSpPr>
          <p:cNvPr id="4" name="Slide Number Placeholder 3"/>
          <p:cNvSpPr>
            <a:spLocks noGrp="1"/>
          </p:cNvSpPr>
          <p:nvPr>
            <p:ph type="sldNum" sz="quarter" idx="10"/>
          </p:nvPr>
        </p:nvSpPr>
        <p:spPr/>
        <p:txBody>
          <a:bodyPr/>
          <a:lstStyle/>
          <a:p>
            <a:fld id="{1FEF19E2-344B-40B6-8DC2-892AD6A16D53}" type="slidenum">
              <a:rPr lang="en-US" smtClean="0"/>
              <a:t>10</a:t>
            </a:fld>
            <a:endParaRPr lang="en-US"/>
          </a:p>
        </p:txBody>
      </p:sp>
    </p:spTree>
    <p:extLst>
      <p:ext uri="{BB962C8B-B14F-4D97-AF65-F5344CB8AC3E}">
        <p14:creationId xmlns:p14="http://schemas.microsoft.com/office/powerpoint/2010/main" val="191399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EF19E2-344B-40B6-8DC2-892AD6A16D53}" type="slidenum">
              <a:rPr lang="en-US" smtClean="0"/>
              <a:t>12</a:t>
            </a:fld>
            <a:endParaRPr lang="en-US"/>
          </a:p>
        </p:txBody>
      </p:sp>
    </p:spTree>
    <p:extLst>
      <p:ext uri="{BB962C8B-B14F-4D97-AF65-F5344CB8AC3E}">
        <p14:creationId xmlns:p14="http://schemas.microsoft.com/office/powerpoint/2010/main" val="4100540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EF19E2-344B-40B6-8DC2-892AD6A16D53}" type="slidenum">
              <a:rPr lang="en-US" smtClean="0"/>
              <a:t>13</a:t>
            </a:fld>
            <a:endParaRPr lang="en-US"/>
          </a:p>
        </p:txBody>
      </p:sp>
    </p:spTree>
    <p:extLst>
      <p:ext uri="{BB962C8B-B14F-4D97-AF65-F5344CB8AC3E}">
        <p14:creationId xmlns:p14="http://schemas.microsoft.com/office/powerpoint/2010/main" val="459150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1AB2B5-9435-453B-983D-87BE5EF3987F}"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14A3A-17F2-4B6A-93B6-770DED1F92F5}" type="slidenum">
              <a:rPr lang="en-US" smtClean="0"/>
              <a:t>‹#›</a:t>
            </a:fld>
            <a:endParaRPr lang="en-US"/>
          </a:p>
        </p:txBody>
      </p:sp>
    </p:spTree>
    <p:extLst>
      <p:ext uri="{BB962C8B-B14F-4D97-AF65-F5344CB8AC3E}">
        <p14:creationId xmlns:p14="http://schemas.microsoft.com/office/powerpoint/2010/main" val="2448241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1AB2B5-9435-453B-983D-87BE5EF3987F}"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14A3A-17F2-4B6A-93B6-770DED1F92F5}" type="slidenum">
              <a:rPr lang="en-US" smtClean="0"/>
              <a:t>‹#›</a:t>
            </a:fld>
            <a:endParaRPr lang="en-US"/>
          </a:p>
        </p:txBody>
      </p:sp>
    </p:spTree>
    <p:extLst>
      <p:ext uri="{BB962C8B-B14F-4D97-AF65-F5344CB8AC3E}">
        <p14:creationId xmlns:p14="http://schemas.microsoft.com/office/powerpoint/2010/main" val="1567964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1AB2B5-9435-453B-983D-87BE5EF3987F}"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14A3A-17F2-4B6A-93B6-770DED1F92F5}" type="slidenum">
              <a:rPr lang="en-US" smtClean="0"/>
              <a:t>‹#›</a:t>
            </a:fld>
            <a:endParaRPr lang="en-US"/>
          </a:p>
        </p:txBody>
      </p:sp>
    </p:spTree>
    <p:extLst>
      <p:ext uri="{BB962C8B-B14F-4D97-AF65-F5344CB8AC3E}">
        <p14:creationId xmlns:p14="http://schemas.microsoft.com/office/powerpoint/2010/main" val="1999178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1AB2B5-9435-453B-983D-87BE5EF3987F}"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14A3A-17F2-4B6A-93B6-770DED1F92F5}" type="slidenum">
              <a:rPr lang="en-US" smtClean="0"/>
              <a:t>‹#›</a:t>
            </a:fld>
            <a:endParaRPr lang="en-US"/>
          </a:p>
        </p:txBody>
      </p:sp>
    </p:spTree>
    <p:extLst>
      <p:ext uri="{BB962C8B-B14F-4D97-AF65-F5344CB8AC3E}">
        <p14:creationId xmlns:p14="http://schemas.microsoft.com/office/powerpoint/2010/main" val="285356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1AB2B5-9435-453B-983D-87BE5EF3987F}"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14A3A-17F2-4B6A-93B6-770DED1F92F5}" type="slidenum">
              <a:rPr lang="en-US" smtClean="0"/>
              <a:t>‹#›</a:t>
            </a:fld>
            <a:endParaRPr lang="en-US"/>
          </a:p>
        </p:txBody>
      </p:sp>
    </p:spTree>
    <p:extLst>
      <p:ext uri="{BB962C8B-B14F-4D97-AF65-F5344CB8AC3E}">
        <p14:creationId xmlns:p14="http://schemas.microsoft.com/office/powerpoint/2010/main" val="2711198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1AB2B5-9435-453B-983D-87BE5EF3987F}"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14A3A-17F2-4B6A-93B6-770DED1F92F5}" type="slidenum">
              <a:rPr lang="en-US" smtClean="0"/>
              <a:t>‹#›</a:t>
            </a:fld>
            <a:endParaRPr lang="en-US"/>
          </a:p>
        </p:txBody>
      </p:sp>
    </p:spTree>
    <p:extLst>
      <p:ext uri="{BB962C8B-B14F-4D97-AF65-F5344CB8AC3E}">
        <p14:creationId xmlns:p14="http://schemas.microsoft.com/office/powerpoint/2010/main" val="2042445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1AB2B5-9435-453B-983D-87BE5EF3987F}" type="datetimeFigureOut">
              <a:rPr lang="en-US" smtClean="0"/>
              <a:t>8/30/2018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14A3A-17F2-4B6A-93B6-770DED1F92F5}" type="slidenum">
              <a:rPr lang="en-US" smtClean="0"/>
              <a:t>‹#›</a:t>
            </a:fld>
            <a:endParaRPr lang="en-US"/>
          </a:p>
        </p:txBody>
      </p:sp>
    </p:spTree>
    <p:extLst>
      <p:ext uri="{BB962C8B-B14F-4D97-AF65-F5344CB8AC3E}">
        <p14:creationId xmlns:p14="http://schemas.microsoft.com/office/powerpoint/2010/main" val="95000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1AB2B5-9435-453B-983D-87BE5EF3987F}" type="datetimeFigureOut">
              <a:rPr lang="en-US" smtClean="0"/>
              <a:t>8/30/2018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C14A3A-17F2-4B6A-93B6-770DED1F92F5}" type="slidenum">
              <a:rPr lang="en-US" smtClean="0"/>
              <a:t>‹#›</a:t>
            </a:fld>
            <a:endParaRPr lang="en-US"/>
          </a:p>
        </p:txBody>
      </p:sp>
    </p:spTree>
    <p:extLst>
      <p:ext uri="{BB962C8B-B14F-4D97-AF65-F5344CB8AC3E}">
        <p14:creationId xmlns:p14="http://schemas.microsoft.com/office/powerpoint/2010/main" val="905367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AB2B5-9435-453B-983D-87BE5EF3987F}" type="datetimeFigureOut">
              <a:rPr lang="en-US" smtClean="0"/>
              <a:t>8/30/2018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C14A3A-17F2-4B6A-93B6-770DED1F92F5}" type="slidenum">
              <a:rPr lang="en-US" smtClean="0"/>
              <a:t>‹#›</a:t>
            </a:fld>
            <a:endParaRPr lang="en-US"/>
          </a:p>
        </p:txBody>
      </p:sp>
    </p:spTree>
    <p:extLst>
      <p:ext uri="{BB962C8B-B14F-4D97-AF65-F5344CB8AC3E}">
        <p14:creationId xmlns:p14="http://schemas.microsoft.com/office/powerpoint/2010/main" val="325162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1AB2B5-9435-453B-983D-87BE5EF3987F}"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14A3A-17F2-4B6A-93B6-770DED1F92F5}" type="slidenum">
              <a:rPr lang="en-US" smtClean="0"/>
              <a:t>‹#›</a:t>
            </a:fld>
            <a:endParaRPr lang="en-US"/>
          </a:p>
        </p:txBody>
      </p:sp>
    </p:spTree>
    <p:extLst>
      <p:ext uri="{BB962C8B-B14F-4D97-AF65-F5344CB8AC3E}">
        <p14:creationId xmlns:p14="http://schemas.microsoft.com/office/powerpoint/2010/main" val="127543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1AB2B5-9435-453B-983D-87BE5EF3987F}"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14A3A-17F2-4B6A-93B6-770DED1F92F5}" type="slidenum">
              <a:rPr lang="en-US" smtClean="0"/>
              <a:t>‹#›</a:t>
            </a:fld>
            <a:endParaRPr lang="en-US"/>
          </a:p>
        </p:txBody>
      </p:sp>
    </p:spTree>
    <p:extLst>
      <p:ext uri="{BB962C8B-B14F-4D97-AF65-F5344CB8AC3E}">
        <p14:creationId xmlns:p14="http://schemas.microsoft.com/office/powerpoint/2010/main" val="158425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1AB2B5-9435-453B-983D-87BE5EF3987F}" type="datetimeFigureOut">
              <a:rPr lang="en-US" smtClean="0"/>
              <a:t>8/30/2018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14A3A-17F2-4B6A-93B6-770DED1F92F5}" type="slidenum">
              <a:rPr lang="en-US" smtClean="0"/>
              <a:t>‹#›</a:t>
            </a:fld>
            <a:endParaRPr lang="en-US"/>
          </a:p>
        </p:txBody>
      </p:sp>
    </p:spTree>
    <p:extLst>
      <p:ext uri="{BB962C8B-B14F-4D97-AF65-F5344CB8AC3E}">
        <p14:creationId xmlns:p14="http://schemas.microsoft.com/office/powerpoint/2010/main" val="2310118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cs.utsa.edu/~plam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www.linuxvirtualserver.org/" TargetMode="Externa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ystem_call" TargetMode="External"/><Relationship Id="rId2" Type="http://schemas.openxmlformats.org/officeDocument/2006/relationships/hyperlink" Target="https://en.wikipedia.org/wiki/Emulator" TargetMode="External"/><Relationship Id="rId1" Type="http://schemas.openxmlformats.org/officeDocument/2006/relationships/slideLayout" Target="../slideLayouts/slideLayout2.xml"/><Relationship Id="rId4" Type="http://schemas.openxmlformats.org/officeDocument/2006/relationships/hyperlink" Target="https://en.wikipedia.org/wiki/POSIX"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726578"/>
            <a:ext cx="9612573" cy="2387600"/>
          </a:xfrm>
        </p:spPr>
        <p:txBody>
          <a:bodyPr>
            <a:normAutofit/>
          </a:bodyPr>
          <a:lstStyle/>
          <a:p>
            <a:r>
              <a:rPr lang="en-US" b="1" dirty="0" smtClean="0">
                <a:solidFill>
                  <a:srgbClr val="0070C0"/>
                </a:solidFill>
              </a:rPr>
              <a:t>CS4843</a:t>
            </a:r>
            <a:r>
              <a:rPr lang="en-US" b="1" dirty="0">
                <a:solidFill>
                  <a:srgbClr val="0070C0"/>
                </a:solidFill>
              </a:rPr>
              <a:t>: Cloud </a:t>
            </a:r>
            <a:r>
              <a:rPr lang="en-US" b="1" dirty="0" smtClean="0">
                <a:solidFill>
                  <a:srgbClr val="0070C0"/>
                </a:solidFill>
              </a:rPr>
              <a:t>Computing</a:t>
            </a:r>
            <a:br>
              <a:rPr lang="en-US" b="1" dirty="0" smtClean="0">
                <a:solidFill>
                  <a:srgbClr val="0070C0"/>
                </a:solidFill>
              </a:rPr>
            </a:br>
            <a:r>
              <a:rPr lang="en-US" dirty="0" smtClean="0"/>
              <a:t>The Art of Virtualization</a:t>
            </a:r>
            <a:endParaRPr lang="en-US" dirty="0"/>
          </a:p>
        </p:txBody>
      </p:sp>
      <p:sp>
        <p:nvSpPr>
          <p:cNvPr id="7" name="TextBox 6"/>
          <p:cNvSpPr txBox="1"/>
          <p:nvPr/>
        </p:nvSpPr>
        <p:spPr>
          <a:xfrm>
            <a:off x="1851969" y="3294826"/>
            <a:ext cx="7855423" cy="1600438"/>
          </a:xfrm>
          <a:prstGeom prst="rect">
            <a:avLst/>
          </a:prstGeom>
          <a:noFill/>
        </p:spPr>
        <p:txBody>
          <a:bodyPr wrap="square" rtlCol="0">
            <a:spAutoFit/>
          </a:bodyPr>
          <a:lstStyle/>
          <a:p>
            <a:pPr algn="ctr"/>
            <a:r>
              <a:rPr lang="en-US" sz="2000" dirty="0">
                <a:solidFill>
                  <a:schemeClr val="bg2">
                    <a:lumMod val="10000"/>
                  </a:schemeClr>
                </a:solidFill>
              </a:rPr>
              <a:t>Palden </a:t>
            </a:r>
            <a:r>
              <a:rPr lang="en-US" sz="2000" dirty="0" smtClean="0">
                <a:solidFill>
                  <a:schemeClr val="bg2">
                    <a:lumMod val="10000"/>
                  </a:schemeClr>
                </a:solidFill>
              </a:rPr>
              <a:t>Lama, Ph.D.</a:t>
            </a:r>
          </a:p>
          <a:p>
            <a:pPr algn="ctr"/>
            <a:r>
              <a:rPr lang="en-US" sz="2000" dirty="0" smtClean="0">
                <a:solidFill>
                  <a:schemeClr val="bg2">
                    <a:lumMod val="10000"/>
                  </a:schemeClr>
                </a:solidFill>
              </a:rPr>
              <a:t>Department of Computer Science</a:t>
            </a:r>
          </a:p>
          <a:p>
            <a:pPr algn="ctr"/>
            <a:r>
              <a:rPr lang="en-US" sz="2000" dirty="0" smtClean="0">
                <a:solidFill>
                  <a:schemeClr val="bg2">
                    <a:lumMod val="10000"/>
                  </a:schemeClr>
                </a:solidFill>
              </a:rPr>
              <a:t>University of Texas at San Antonio</a:t>
            </a:r>
          </a:p>
          <a:p>
            <a:pPr algn="ctr"/>
            <a:r>
              <a:rPr lang="en-US" sz="2000" dirty="0" smtClean="0">
                <a:solidFill>
                  <a:schemeClr val="bg2">
                    <a:lumMod val="10000"/>
                  </a:schemeClr>
                </a:solidFill>
                <a:hlinkClick r:id="rId2"/>
              </a:rPr>
              <a:t>http://cs.utsa.edu/~plama</a:t>
            </a:r>
            <a:endParaRPr lang="en-US" sz="2000" dirty="0" smtClean="0">
              <a:solidFill>
                <a:schemeClr val="bg2">
                  <a:lumMod val="10000"/>
                </a:schemeClr>
              </a:solidFill>
            </a:endParaRPr>
          </a:p>
          <a:p>
            <a:pPr algn="ct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2048" y="5507870"/>
            <a:ext cx="3929987" cy="931678"/>
          </a:xfrm>
          <a:prstGeom prst="rect">
            <a:avLst/>
          </a:prstGeom>
        </p:spPr>
      </p:pic>
    </p:spTree>
    <p:extLst>
      <p:ext uri="{BB962C8B-B14F-4D97-AF65-F5344CB8AC3E}">
        <p14:creationId xmlns:p14="http://schemas.microsoft.com/office/powerpoint/2010/main" val="4238527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Types </a:t>
            </a:r>
            <a:r>
              <a:rPr lang="en-US" b="1" dirty="0">
                <a:solidFill>
                  <a:srgbClr val="002060"/>
                </a:solidFill>
              </a:rPr>
              <a:t>of Hardware Virtualization</a:t>
            </a:r>
            <a:endParaRPr lang="en-US" dirty="0"/>
          </a:p>
        </p:txBody>
      </p:sp>
      <p:sp>
        <p:nvSpPr>
          <p:cNvPr id="3" name="Content Placeholder 2"/>
          <p:cNvSpPr>
            <a:spLocks noGrp="1"/>
          </p:cNvSpPr>
          <p:nvPr>
            <p:ph idx="1"/>
          </p:nvPr>
        </p:nvSpPr>
        <p:spPr/>
        <p:txBody>
          <a:bodyPr/>
          <a:lstStyle/>
          <a:p>
            <a:endParaRPr lang="en-US" dirty="0" smtClean="0"/>
          </a:p>
          <a:p>
            <a:endParaRPr lang="en-US" dirty="0"/>
          </a:p>
          <a:p>
            <a:pPr marL="0" indent="0">
              <a:buNone/>
            </a:pPr>
            <a:endParaRPr lang="en-US" dirty="0"/>
          </a:p>
        </p:txBody>
      </p:sp>
      <p:pic>
        <p:nvPicPr>
          <p:cNvPr id="4" name="Picture 2" descr="http://m.eet.com/media/1200410/CloudFig3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5866" y="2058459"/>
            <a:ext cx="5619750" cy="388567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6756401" y="1640959"/>
            <a:ext cx="2726266" cy="369332"/>
          </a:xfrm>
          <a:prstGeom prst="rect">
            <a:avLst/>
          </a:prstGeom>
          <a:noFill/>
        </p:spPr>
        <p:txBody>
          <a:bodyPr wrap="square" rtlCol="0">
            <a:spAutoFit/>
          </a:bodyPr>
          <a:lstStyle/>
          <a:p>
            <a:r>
              <a:rPr lang="en-US" dirty="0" smtClean="0"/>
              <a:t>Type 1 Virtualization</a:t>
            </a:r>
            <a:endParaRPr lang="en-US" dirty="0"/>
          </a:p>
        </p:txBody>
      </p:sp>
      <p:sp>
        <p:nvSpPr>
          <p:cNvPr id="6" name="TextBox 5"/>
          <p:cNvSpPr txBox="1"/>
          <p:nvPr/>
        </p:nvSpPr>
        <p:spPr>
          <a:xfrm>
            <a:off x="4605866" y="1651516"/>
            <a:ext cx="2726266" cy="369332"/>
          </a:xfrm>
          <a:prstGeom prst="rect">
            <a:avLst/>
          </a:prstGeom>
          <a:noFill/>
        </p:spPr>
        <p:txBody>
          <a:bodyPr wrap="square" rtlCol="0">
            <a:spAutoFit/>
          </a:bodyPr>
          <a:lstStyle/>
          <a:p>
            <a:r>
              <a:rPr lang="en-US" dirty="0" smtClean="0"/>
              <a:t>Type 2 Virtualization</a:t>
            </a:r>
            <a:endParaRPr lang="en-US" dirty="0"/>
          </a:p>
        </p:txBody>
      </p:sp>
      <p:cxnSp>
        <p:nvCxnSpPr>
          <p:cNvPr id="8" name="Straight Connector 7"/>
          <p:cNvCxnSpPr/>
          <p:nvPr/>
        </p:nvCxnSpPr>
        <p:spPr>
          <a:xfrm>
            <a:off x="6688669" y="1354667"/>
            <a:ext cx="0" cy="4030133"/>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194800" y="2370666"/>
            <a:ext cx="2704041" cy="2554545"/>
          </a:xfrm>
          <a:prstGeom prst="rect">
            <a:avLst/>
          </a:prstGeom>
          <a:noFill/>
        </p:spPr>
        <p:txBody>
          <a:bodyPr wrap="square" rtlCol="0">
            <a:spAutoFit/>
          </a:bodyPr>
          <a:lstStyle/>
          <a:p>
            <a:r>
              <a:rPr lang="en-US" sz="2000" dirty="0" smtClean="0"/>
              <a:t>- more efficient</a:t>
            </a:r>
          </a:p>
          <a:p>
            <a:r>
              <a:rPr lang="en-US" sz="2000" dirty="0" smtClean="0"/>
              <a:t>(system calls go through fewer layers)</a:t>
            </a:r>
          </a:p>
          <a:p>
            <a:endParaRPr lang="en-US" sz="2000" dirty="0"/>
          </a:p>
          <a:p>
            <a:pPr marL="342900" indent="-342900">
              <a:buFontTx/>
              <a:buChar char="-"/>
            </a:pPr>
            <a:r>
              <a:rPr lang="en-US" sz="2000" dirty="0" smtClean="0"/>
              <a:t>platform/hardware specific</a:t>
            </a:r>
          </a:p>
          <a:p>
            <a:pPr marL="342900" indent="-342900">
              <a:buFontTx/>
              <a:buChar char="-"/>
            </a:pPr>
            <a:endParaRPr lang="en-US" sz="2000" dirty="0"/>
          </a:p>
          <a:p>
            <a:pPr marL="342900" indent="-342900">
              <a:buFontTx/>
              <a:buChar char="-"/>
            </a:pPr>
            <a:r>
              <a:rPr lang="en-US" sz="2000" dirty="0" err="1" smtClean="0"/>
              <a:t>E.g</a:t>
            </a:r>
            <a:r>
              <a:rPr lang="en-US" sz="2000" dirty="0" smtClean="0"/>
              <a:t> </a:t>
            </a:r>
            <a:r>
              <a:rPr lang="en-US" sz="2000" dirty="0" err="1" smtClean="0"/>
              <a:t>Xen</a:t>
            </a:r>
            <a:r>
              <a:rPr lang="en-US" sz="2000" dirty="0" smtClean="0"/>
              <a:t>, </a:t>
            </a:r>
            <a:r>
              <a:rPr lang="en-US" sz="2000" dirty="0" err="1" smtClean="0"/>
              <a:t>Vmware</a:t>
            </a:r>
            <a:r>
              <a:rPr lang="en-US" sz="2000" dirty="0" smtClean="0"/>
              <a:t> ESX</a:t>
            </a:r>
            <a:endParaRPr lang="en-US" sz="2000" dirty="0"/>
          </a:p>
        </p:txBody>
      </p:sp>
      <p:sp>
        <p:nvSpPr>
          <p:cNvPr id="12" name="TextBox 11"/>
          <p:cNvSpPr txBox="1"/>
          <p:nvPr/>
        </p:nvSpPr>
        <p:spPr>
          <a:xfrm>
            <a:off x="1479026" y="2590799"/>
            <a:ext cx="2704041" cy="2862322"/>
          </a:xfrm>
          <a:prstGeom prst="rect">
            <a:avLst/>
          </a:prstGeom>
          <a:noFill/>
        </p:spPr>
        <p:txBody>
          <a:bodyPr wrap="square" rtlCol="0">
            <a:spAutoFit/>
          </a:bodyPr>
          <a:lstStyle/>
          <a:p>
            <a:pPr marL="342900" indent="-342900">
              <a:buFontTx/>
              <a:buChar char="-"/>
            </a:pPr>
            <a:r>
              <a:rPr lang="en-US" sz="2000" dirty="0" smtClean="0"/>
              <a:t>Less efficient</a:t>
            </a:r>
          </a:p>
          <a:p>
            <a:endParaRPr lang="en-US" sz="2000" dirty="0"/>
          </a:p>
          <a:p>
            <a:pPr marL="342900" indent="-342900">
              <a:buFontTx/>
              <a:buChar char="-"/>
            </a:pPr>
            <a:r>
              <a:rPr lang="en-US" sz="2000" dirty="0" smtClean="0"/>
              <a:t>Supports wider range of platforms</a:t>
            </a:r>
          </a:p>
          <a:p>
            <a:pPr marL="342900" indent="-342900">
              <a:buFontTx/>
              <a:buChar char="-"/>
            </a:pPr>
            <a:endParaRPr lang="en-US" sz="2000" dirty="0"/>
          </a:p>
          <a:p>
            <a:pPr marL="342900" indent="-342900">
              <a:buFontTx/>
              <a:buChar char="-"/>
            </a:pPr>
            <a:r>
              <a:rPr lang="en-US" sz="2000" dirty="0" err="1" smtClean="0"/>
              <a:t>E.g</a:t>
            </a:r>
            <a:r>
              <a:rPr lang="en-US" sz="2000" dirty="0" smtClean="0"/>
              <a:t> </a:t>
            </a:r>
            <a:r>
              <a:rPr lang="en-US" sz="2000" dirty="0" err="1" smtClean="0"/>
              <a:t>virtualbox</a:t>
            </a:r>
            <a:r>
              <a:rPr lang="en-US" sz="2000" dirty="0" smtClean="0"/>
              <a:t>, </a:t>
            </a:r>
            <a:r>
              <a:rPr lang="en-US" sz="2000" dirty="0" err="1" smtClean="0"/>
              <a:t>Vmware</a:t>
            </a:r>
            <a:r>
              <a:rPr lang="en-US" sz="2000" dirty="0" smtClean="0"/>
              <a:t> workstation</a:t>
            </a:r>
          </a:p>
          <a:p>
            <a:pPr marL="342900" indent="-342900">
              <a:buFontTx/>
              <a:buChar char="-"/>
            </a:pPr>
            <a:endParaRPr lang="en-US" sz="2000" dirty="0"/>
          </a:p>
          <a:p>
            <a:pPr marL="342900" indent="-342900">
              <a:buFontTx/>
              <a:buChar char="-"/>
            </a:pPr>
            <a:endParaRPr lang="en-US" sz="2000" dirty="0"/>
          </a:p>
        </p:txBody>
      </p:sp>
    </p:spTree>
    <p:extLst>
      <p:ext uri="{BB962C8B-B14F-4D97-AF65-F5344CB8AC3E}">
        <p14:creationId xmlns:p14="http://schemas.microsoft.com/office/powerpoint/2010/main" val="14678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Hardware Virtualization</a:t>
            </a:r>
            <a:endParaRPr lang="en-US" dirty="0"/>
          </a:p>
        </p:txBody>
      </p:sp>
      <p:sp>
        <p:nvSpPr>
          <p:cNvPr id="3" name="Content Placeholder 2"/>
          <p:cNvSpPr>
            <a:spLocks noGrp="1"/>
          </p:cNvSpPr>
          <p:nvPr>
            <p:ph idx="1"/>
          </p:nvPr>
        </p:nvSpPr>
        <p:spPr/>
        <p:txBody>
          <a:bodyPr/>
          <a:lstStyle/>
          <a:p>
            <a:r>
              <a:rPr lang="en-US" dirty="0" smtClean="0"/>
              <a:t>Common hypervisors used in the cloud</a:t>
            </a:r>
            <a:endParaRPr lang="en-US" dirty="0"/>
          </a:p>
        </p:txBody>
      </p:sp>
      <p:sp>
        <p:nvSpPr>
          <p:cNvPr id="4" name="Rectangle 3"/>
          <p:cNvSpPr/>
          <p:nvPr/>
        </p:nvSpPr>
        <p:spPr>
          <a:xfrm>
            <a:off x="2082800" y="2390338"/>
            <a:ext cx="6934200" cy="2308324"/>
          </a:xfrm>
          <a:prstGeom prst="rect">
            <a:avLst/>
          </a:prstGeom>
        </p:spPr>
        <p:txBody>
          <a:bodyPr wrap="square">
            <a:spAutoFit/>
          </a:bodyPr>
          <a:lstStyle/>
          <a:p>
            <a:endParaRPr lang="en-US" dirty="0">
              <a:latin typeface="Times New Roman" panose="02020603050405020304" pitchFamily="18" charset="0"/>
            </a:endParaRPr>
          </a:p>
          <a:p>
            <a:r>
              <a:rPr lang="en-US" dirty="0">
                <a:latin typeface="Times New Roman" panose="02020603050405020304" pitchFamily="18" charset="0"/>
              </a:rPr>
              <a:t>KVM (used by Google cloud)</a:t>
            </a:r>
          </a:p>
          <a:p>
            <a:endParaRPr lang="en-US" dirty="0">
              <a:latin typeface="Times New Roman" panose="02020603050405020304" pitchFamily="18" charset="0"/>
            </a:endParaRPr>
          </a:p>
          <a:p>
            <a:r>
              <a:rPr lang="en-US" dirty="0" err="1">
                <a:latin typeface="Times New Roman" panose="02020603050405020304" pitchFamily="18" charset="0"/>
              </a:rPr>
              <a:t>Xen</a:t>
            </a:r>
            <a:r>
              <a:rPr lang="en-US" dirty="0">
                <a:latin typeface="Times New Roman" panose="02020603050405020304" pitchFamily="18" charset="0"/>
              </a:rPr>
              <a:t> (used by Amazon cloud)</a:t>
            </a:r>
          </a:p>
          <a:p>
            <a:endParaRPr lang="en-US" dirty="0">
              <a:latin typeface="Times New Roman" panose="02020603050405020304" pitchFamily="18" charset="0"/>
            </a:endParaRPr>
          </a:p>
          <a:p>
            <a:r>
              <a:rPr lang="en-US" dirty="0" err="1">
                <a:latin typeface="Times New Roman" panose="02020603050405020304" pitchFamily="18" charset="0"/>
              </a:rPr>
              <a:t>HyperV</a:t>
            </a:r>
            <a:r>
              <a:rPr lang="en-US" dirty="0">
                <a:latin typeface="Times New Roman" panose="02020603050405020304" pitchFamily="18" charset="0"/>
              </a:rPr>
              <a:t> (used by Azure)</a:t>
            </a:r>
          </a:p>
          <a:p>
            <a:endParaRPr lang="en-US" dirty="0">
              <a:latin typeface="Times New Roman" panose="02020603050405020304" pitchFamily="18" charset="0"/>
            </a:endParaRPr>
          </a:p>
          <a:p>
            <a:r>
              <a:rPr lang="en-US" dirty="0" smtClean="0">
                <a:latin typeface="Times New Roman" panose="02020603050405020304" pitchFamily="18" charset="0"/>
              </a:rPr>
              <a:t>VMWare </a:t>
            </a:r>
            <a:r>
              <a:rPr lang="en-US" dirty="0">
                <a:latin typeface="Times New Roman" panose="02020603050405020304" pitchFamily="18" charset="0"/>
              </a:rPr>
              <a:t>(used in many commercial clouds)</a:t>
            </a:r>
            <a:endParaRPr lang="en-US" dirty="0">
              <a:effectLst/>
              <a:latin typeface="Times New Roman" panose="02020603050405020304" pitchFamily="18" charset="0"/>
            </a:endParaRPr>
          </a:p>
        </p:txBody>
      </p:sp>
    </p:spTree>
    <p:extLst>
      <p:ext uri="{BB962C8B-B14F-4D97-AF65-F5344CB8AC3E}">
        <p14:creationId xmlns:p14="http://schemas.microsoft.com/office/powerpoint/2010/main" val="3019751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2060"/>
                </a:solidFill>
              </a:rPr>
              <a:t>Virtualizing the </a:t>
            </a:r>
            <a:r>
              <a:rPr lang="en-US" b="1" dirty="0" smtClean="0">
                <a:solidFill>
                  <a:srgbClr val="002060"/>
                </a:solidFill>
              </a:rPr>
              <a:t>CPU: </a:t>
            </a:r>
            <a:br>
              <a:rPr lang="en-US" b="1" dirty="0" smtClean="0">
                <a:solidFill>
                  <a:srgbClr val="002060"/>
                </a:solidFill>
              </a:rPr>
            </a:br>
            <a:r>
              <a:rPr lang="en-US" b="1" dirty="0" smtClean="0">
                <a:solidFill>
                  <a:srgbClr val="002060"/>
                </a:solidFill>
              </a:rPr>
              <a:t>CPU modes</a:t>
            </a:r>
            <a:endParaRPr lang="en-US" b="1" dirty="0">
              <a:solidFill>
                <a:srgbClr val="002060"/>
              </a:solidFill>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838200" y="2136776"/>
            <a:ext cx="3795480" cy="3112557"/>
          </a:xfrm>
          <a:prstGeom prst="rect">
            <a:avLst/>
          </a:prstGeom>
        </p:spPr>
      </p:pic>
      <p:sp>
        <p:nvSpPr>
          <p:cNvPr id="8" name="TextBox 7"/>
          <p:cNvSpPr txBox="1"/>
          <p:nvPr/>
        </p:nvSpPr>
        <p:spPr>
          <a:xfrm>
            <a:off x="59267" y="2136776"/>
            <a:ext cx="948266" cy="646331"/>
          </a:xfrm>
          <a:prstGeom prst="rect">
            <a:avLst/>
          </a:prstGeom>
          <a:noFill/>
        </p:spPr>
        <p:txBody>
          <a:bodyPr wrap="square" rtlCol="0">
            <a:spAutoFit/>
          </a:bodyPr>
          <a:lstStyle/>
          <a:p>
            <a:r>
              <a:rPr lang="en-US" dirty="0" smtClean="0"/>
              <a:t>User mode</a:t>
            </a:r>
            <a:endParaRPr lang="en-US" dirty="0"/>
          </a:p>
        </p:txBody>
      </p:sp>
      <p:sp>
        <p:nvSpPr>
          <p:cNvPr id="9" name="TextBox 8"/>
          <p:cNvSpPr txBox="1"/>
          <p:nvPr/>
        </p:nvSpPr>
        <p:spPr>
          <a:xfrm>
            <a:off x="59267" y="3693054"/>
            <a:ext cx="948266" cy="646331"/>
          </a:xfrm>
          <a:prstGeom prst="rect">
            <a:avLst/>
          </a:prstGeom>
          <a:noFill/>
        </p:spPr>
        <p:txBody>
          <a:bodyPr wrap="square" rtlCol="0">
            <a:spAutoFit/>
          </a:bodyPr>
          <a:lstStyle/>
          <a:p>
            <a:r>
              <a:rPr lang="en-US" dirty="0" smtClean="0"/>
              <a:t>Kernel mode</a:t>
            </a:r>
            <a:endParaRPr lang="en-US" dirty="0"/>
          </a:p>
        </p:txBody>
      </p:sp>
      <p:pic>
        <p:nvPicPr>
          <p:cNvPr id="10"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5200" y="1825625"/>
            <a:ext cx="5878280" cy="2810933"/>
          </a:xfrm>
          <a:prstGeom prst="rect">
            <a:avLst/>
          </a:prstGeom>
        </p:spPr>
      </p:pic>
      <p:sp>
        <p:nvSpPr>
          <p:cNvPr id="11" name="TextBox 10"/>
          <p:cNvSpPr txBox="1"/>
          <p:nvPr/>
        </p:nvSpPr>
        <p:spPr>
          <a:xfrm>
            <a:off x="5113867" y="4835686"/>
            <a:ext cx="4488555" cy="830997"/>
          </a:xfrm>
          <a:prstGeom prst="rect">
            <a:avLst/>
          </a:prstGeom>
          <a:noFill/>
        </p:spPr>
        <p:txBody>
          <a:bodyPr wrap="square" rtlCol="0">
            <a:spAutoFit/>
          </a:bodyPr>
          <a:lstStyle/>
          <a:p>
            <a:r>
              <a:rPr lang="en-US" sz="2400" b="1" dirty="0" smtClean="0"/>
              <a:t>Privileged vs. Non-privileged instructions</a:t>
            </a:r>
          </a:p>
        </p:txBody>
      </p:sp>
      <p:sp>
        <p:nvSpPr>
          <p:cNvPr id="7" name="Arc 6"/>
          <p:cNvSpPr/>
          <p:nvPr/>
        </p:nvSpPr>
        <p:spPr>
          <a:xfrm rot="2227104">
            <a:off x="1412032" y="2256982"/>
            <a:ext cx="1723698" cy="2069091"/>
          </a:xfrm>
          <a:prstGeom prst="arc">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534751" y="2907925"/>
            <a:ext cx="1049867" cy="646331"/>
          </a:xfrm>
          <a:prstGeom prst="rect">
            <a:avLst/>
          </a:prstGeom>
          <a:noFill/>
        </p:spPr>
        <p:txBody>
          <a:bodyPr wrap="square" rtlCol="0">
            <a:spAutoFit/>
          </a:bodyPr>
          <a:lstStyle/>
          <a:p>
            <a:r>
              <a:rPr lang="en-US" dirty="0" smtClean="0"/>
              <a:t>System call</a:t>
            </a:r>
            <a:endParaRPr lang="en-US" dirty="0"/>
          </a:p>
        </p:txBody>
      </p:sp>
      <p:sp>
        <p:nvSpPr>
          <p:cNvPr id="13" name="Rectangle 12"/>
          <p:cNvSpPr/>
          <p:nvPr/>
        </p:nvSpPr>
        <p:spPr>
          <a:xfrm>
            <a:off x="59267" y="5155289"/>
            <a:ext cx="6096000" cy="646331"/>
          </a:xfrm>
          <a:prstGeom prst="rect">
            <a:avLst/>
          </a:prstGeom>
        </p:spPr>
        <p:txBody>
          <a:bodyPr>
            <a:spAutoFit/>
          </a:bodyPr>
          <a:lstStyle/>
          <a:p>
            <a:r>
              <a:rPr lang="en-US" dirty="0"/>
              <a:t>X86 architecture offers 4 levels of privilege</a:t>
            </a:r>
          </a:p>
          <a:p>
            <a:r>
              <a:rPr lang="en-US" dirty="0"/>
              <a:t>   to OS and applications</a:t>
            </a:r>
          </a:p>
        </p:txBody>
      </p:sp>
    </p:spTree>
    <p:extLst>
      <p:ext uri="{BB962C8B-B14F-4D97-AF65-F5344CB8AC3E}">
        <p14:creationId xmlns:p14="http://schemas.microsoft.com/office/powerpoint/2010/main" val="309604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7" grpId="0" animBg="1"/>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748"/>
            <a:ext cx="10515600" cy="1325563"/>
          </a:xfrm>
        </p:spPr>
        <p:txBody>
          <a:bodyPr>
            <a:normAutofit/>
          </a:bodyPr>
          <a:lstStyle/>
          <a:p>
            <a:r>
              <a:rPr lang="en-US" b="1" dirty="0">
                <a:solidFill>
                  <a:srgbClr val="002060"/>
                </a:solidFill>
              </a:rPr>
              <a:t>Virtualizing the </a:t>
            </a:r>
            <a:r>
              <a:rPr lang="en-US" b="1" dirty="0" smtClean="0">
                <a:solidFill>
                  <a:srgbClr val="002060"/>
                </a:solidFill>
              </a:rPr>
              <a:t>CPU:</a:t>
            </a:r>
            <a:br>
              <a:rPr lang="en-US" b="1" dirty="0" smtClean="0">
                <a:solidFill>
                  <a:srgbClr val="002060"/>
                </a:solidFill>
              </a:rPr>
            </a:br>
            <a:r>
              <a:rPr lang="en-US" b="1" dirty="0" smtClean="0">
                <a:solidFill>
                  <a:srgbClr val="002060"/>
                </a:solidFill>
              </a:rPr>
              <a:t>Trap and Emulate</a:t>
            </a:r>
            <a:endParaRPr lang="en-US" b="1" dirty="0">
              <a:solidFill>
                <a:srgbClr val="002060"/>
              </a:solidFill>
            </a:endParaRPr>
          </a:p>
        </p:txBody>
      </p:sp>
      <p:sp>
        <p:nvSpPr>
          <p:cNvPr id="3" name="Content Placeholder 2"/>
          <p:cNvSpPr>
            <a:spLocks noGrp="1"/>
          </p:cNvSpPr>
          <p:nvPr>
            <p:ph idx="1"/>
          </p:nvPr>
        </p:nvSpPr>
        <p:spPr>
          <a:xfrm>
            <a:off x="237067" y="1825625"/>
            <a:ext cx="11116733" cy="4351338"/>
          </a:xfrm>
        </p:spPr>
        <p:txBody>
          <a:bodyPr/>
          <a:lstStyle/>
          <a:p>
            <a:endParaRPr lang="en-US" dirty="0"/>
          </a:p>
        </p:txBody>
      </p:sp>
      <p:pic>
        <p:nvPicPr>
          <p:cNvPr id="4" name="Picture 3"/>
          <p:cNvPicPr>
            <a:picLocks noChangeAspect="1"/>
          </p:cNvPicPr>
          <p:nvPr/>
        </p:nvPicPr>
        <p:blipFill>
          <a:blip r:embed="rId3"/>
          <a:stretch>
            <a:fillRect/>
          </a:stretch>
        </p:blipFill>
        <p:spPr>
          <a:xfrm>
            <a:off x="838200" y="2136776"/>
            <a:ext cx="3795480" cy="3112557"/>
          </a:xfrm>
          <a:prstGeom prst="rect">
            <a:avLst/>
          </a:prstGeom>
        </p:spPr>
      </p:pic>
      <p:pic>
        <p:nvPicPr>
          <p:cNvPr id="5" name="Picture 4"/>
          <p:cNvPicPr>
            <a:picLocks noChangeAspect="1"/>
          </p:cNvPicPr>
          <p:nvPr/>
        </p:nvPicPr>
        <p:blipFill>
          <a:blip r:embed="rId4"/>
          <a:stretch>
            <a:fillRect/>
          </a:stretch>
        </p:blipFill>
        <p:spPr>
          <a:xfrm>
            <a:off x="6614054" y="1954478"/>
            <a:ext cx="2229379" cy="3045883"/>
          </a:xfrm>
          <a:prstGeom prst="rect">
            <a:avLst/>
          </a:prstGeom>
        </p:spPr>
      </p:pic>
      <p:sp>
        <p:nvSpPr>
          <p:cNvPr id="6" name="Right Arrow 5"/>
          <p:cNvSpPr/>
          <p:nvPr/>
        </p:nvSpPr>
        <p:spPr>
          <a:xfrm>
            <a:off x="4536569" y="2987808"/>
            <a:ext cx="1796498" cy="665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virtualize</a:t>
            </a:r>
            <a:endParaRPr lang="en-US" dirty="0"/>
          </a:p>
        </p:txBody>
      </p:sp>
      <p:sp>
        <p:nvSpPr>
          <p:cNvPr id="7" name="TextBox 6"/>
          <p:cNvSpPr txBox="1"/>
          <p:nvPr/>
        </p:nvSpPr>
        <p:spPr>
          <a:xfrm>
            <a:off x="9086618" y="2987808"/>
            <a:ext cx="3522366" cy="923330"/>
          </a:xfrm>
          <a:prstGeom prst="rect">
            <a:avLst/>
          </a:prstGeom>
          <a:noFill/>
        </p:spPr>
        <p:txBody>
          <a:bodyPr wrap="square" rtlCol="0">
            <a:spAutoFit/>
          </a:bodyPr>
          <a:lstStyle/>
          <a:p>
            <a:r>
              <a:rPr lang="en-US" dirty="0" smtClean="0"/>
              <a:t>De-privilege the OS</a:t>
            </a:r>
          </a:p>
          <a:p>
            <a:r>
              <a:rPr lang="en-US" dirty="0" smtClean="0"/>
              <a:t>(system calls will trap to VMM</a:t>
            </a:r>
          </a:p>
          <a:p>
            <a:r>
              <a:rPr lang="en-US" dirty="0"/>
              <a:t>i</a:t>
            </a:r>
            <a:r>
              <a:rPr lang="en-US" dirty="0" smtClean="0"/>
              <a:t>nstead of OS)</a:t>
            </a:r>
          </a:p>
        </p:txBody>
      </p:sp>
      <p:sp>
        <p:nvSpPr>
          <p:cNvPr id="8" name="TextBox 7"/>
          <p:cNvSpPr txBox="1"/>
          <p:nvPr/>
        </p:nvSpPr>
        <p:spPr>
          <a:xfrm>
            <a:off x="59267" y="2136776"/>
            <a:ext cx="948266" cy="646331"/>
          </a:xfrm>
          <a:prstGeom prst="rect">
            <a:avLst/>
          </a:prstGeom>
          <a:noFill/>
        </p:spPr>
        <p:txBody>
          <a:bodyPr wrap="square" rtlCol="0">
            <a:spAutoFit/>
          </a:bodyPr>
          <a:lstStyle/>
          <a:p>
            <a:r>
              <a:rPr lang="en-US" dirty="0" smtClean="0"/>
              <a:t>User mode</a:t>
            </a:r>
            <a:endParaRPr lang="en-US" dirty="0"/>
          </a:p>
        </p:txBody>
      </p:sp>
      <p:sp>
        <p:nvSpPr>
          <p:cNvPr id="9" name="TextBox 8"/>
          <p:cNvSpPr txBox="1"/>
          <p:nvPr/>
        </p:nvSpPr>
        <p:spPr>
          <a:xfrm>
            <a:off x="59267" y="3693054"/>
            <a:ext cx="948266" cy="646331"/>
          </a:xfrm>
          <a:prstGeom prst="rect">
            <a:avLst/>
          </a:prstGeom>
          <a:noFill/>
        </p:spPr>
        <p:txBody>
          <a:bodyPr wrap="square" rtlCol="0">
            <a:spAutoFit/>
          </a:bodyPr>
          <a:lstStyle/>
          <a:p>
            <a:r>
              <a:rPr lang="en-US" dirty="0" smtClean="0"/>
              <a:t>Kernel mode</a:t>
            </a:r>
            <a:endParaRPr lang="en-US" dirty="0"/>
          </a:p>
        </p:txBody>
      </p:sp>
      <p:sp>
        <p:nvSpPr>
          <p:cNvPr id="11" name="Arc 10"/>
          <p:cNvSpPr/>
          <p:nvPr/>
        </p:nvSpPr>
        <p:spPr>
          <a:xfrm rot="2227104">
            <a:off x="1412032" y="2256982"/>
            <a:ext cx="1723698" cy="2069091"/>
          </a:xfrm>
          <a:prstGeom prst="arc">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534751" y="2907925"/>
            <a:ext cx="1049867" cy="646331"/>
          </a:xfrm>
          <a:prstGeom prst="rect">
            <a:avLst/>
          </a:prstGeom>
          <a:noFill/>
        </p:spPr>
        <p:txBody>
          <a:bodyPr wrap="square" rtlCol="0">
            <a:spAutoFit/>
          </a:bodyPr>
          <a:lstStyle/>
          <a:p>
            <a:r>
              <a:rPr lang="en-US" dirty="0" smtClean="0"/>
              <a:t>System call</a:t>
            </a:r>
            <a:endParaRPr lang="en-US" dirty="0"/>
          </a:p>
        </p:txBody>
      </p:sp>
      <p:sp>
        <p:nvSpPr>
          <p:cNvPr id="13" name="Arc 12"/>
          <p:cNvSpPr/>
          <p:nvPr/>
        </p:nvSpPr>
        <p:spPr>
          <a:xfrm rot="2227104">
            <a:off x="6776454" y="2146650"/>
            <a:ext cx="1723698" cy="2069091"/>
          </a:xfrm>
          <a:prstGeom prst="arc">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7899173" y="2797593"/>
            <a:ext cx="1049867" cy="646331"/>
          </a:xfrm>
          <a:prstGeom prst="rect">
            <a:avLst/>
          </a:prstGeom>
          <a:noFill/>
        </p:spPr>
        <p:txBody>
          <a:bodyPr wrap="square" rtlCol="0">
            <a:spAutoFit/>
          </a:bodyPr>
          <a:lstStyle/>
          <a:p>
            <a:r>
              <a:rPr lang="en-US" dirty="0" smtClean="0"/>
              <a:t>System call</a:t>
            </a:r>
            <a:endParaRPr lang="en-US" dirty="0"/>
          </a:p>
        </p:txBody>
      </p:sp>
    </p:spTree>
    <p:extLst>
      <p:ext uri="{BB962C8B-B14F-4D97-AF65-F5344CB8AC3E}">
        <p14:creationId xmlns:p14="http://schemas.microsoft.com/office/powerpoint/2010/main" val="402793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3" grpId="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x86 Hardware Virtualization Challenge</a:t>
            </a:r>
            <a:endParaRPr lang="en-US" dirty="0"/>
          </a:p>
        </p:txBody>
      </p:sp>
      <p:sp>
        <p:nvSpPr>
          <p:cNvPr id="3" name="Content Placeholder 2"/>
          <p:cNvSpPr>
            <a:spLocks noGrp="1"/>
          </p:cNvSpPr>
          <p:nvPr>
            <p:ph idx="1"/>
          </p:nvPr>
        </p:nvSpPr>
        <p:spPr>
          <a:xfrm>
            <a:off x="372533" y="1337733"/>
            <a:ext cx="11548533" cy="5283200"/>
          </a:xfrm>
        </p:spPr>
        <p:txBody>
          <a:bodyPr/>
          <a:lstStyle/>
          <a:p>
            <a:endParaRPr lang="en-US" dirty="0" smtClean="0"/>
          </a:p>
          <a:p>
            <a:r>
              <a:rPr lang="en-US" dirty="0" smtClean="0"/>
              <a:t>Challenges:</a:t>
            </a:r>
          </a:p>
          <a:p>
            <a:pPr lvl="1"/>
            <a:r>
              <a:rPr lang="en-US" dirty="0" smtClean="0"/>
              <a:t>Virtualization requires placing the virtualization </a:t>
            </a:r>
          </a:p>
          <a:p>
            <a:pPr marL="457200" lvl="1" indent="0">
              <a:buNone/>
            </a:pPr>
            <a:r>
              <a:rPr lang="en-US" dirty="0"/>
              <a:t> </a:t>
            </a:r>
            <a:r>
              <a:rPr lang="en-US" dirty="0" smtClean="0"/>
              <a:t>   layer in Ring 0.</a:t>
            </a:r>
          </a:p>
          <a:p>
            <a:pPr lvl="1"/>
            <a:r>
              <a:rPr lang="en-US" dirty="0" smtClean="0"/>
              <a:t>X86 has some </a:t>
            </a:r>
            <a:r>
              <a:rPr lang="en-US" b="1" i="1" dirty="0" smtClean="0"/>
              <a:t>sensitive instructions</a:t>
            </a:r>
            <a:r>
              <a:rPr lang="en-US" i="1" dirty="0" smtClean="0"/>
              <a:t> </a:t>
            </a:r>
            <a:r>
              <a:rPr lang="en-US" dirty="0" smtClean="0"/>
              <a:t>that need VMM </a:t>
            </a:r>
          </a:p>
          <a:p>
            <a:pPr marL="457200" lvl="1" indent="0">
              <a:buNone/>
            </a:pPr>
            <a:r>
              <a:rPr lang="en-US" dirty="0" smtClean="0"/>
              <a:t>    intervention, but difficult to trap since they were</a:t>
            </a:r>
          </a:p>
          <a:p>
            <a:pPr marL="457200" lvl="1" indent="0">
              <a:buNone/>
            </a:pPr>
            <a:r>
              <a:rPr lang="en-US" dirty="0" smtClean="0"/>
              <a:t>    non-privileged instructions. </a:t>
            </a:r>
          </a:p>
          <a:p>
            <a:endParaRPr lang="en-US" dirty="0" smtClean="0"/>
          </a:p>
          <a:p>
            <a:pPr marL="0" indent="0">
              <a:buNone/>
            </a:pPr>
            <a:endParaRPr lang="en-US" dirty="0" smtClean="0"/>
          </a:p>
          <a:p>
            <a:endParaRPr lang="en-US" dirty="0" smtClean="0"/>
          </a:p>
          <a:p>
            <a:pPr marL="0" indent="0">
              <a:buNone/>
            </a:pPr>
            <a:endParaRPr lang="en-US" dirty="0" smtClean="0"/>
          </a:p>
        </p:txBody>
      </p:sp>
      <p:pic>
        <p:nvPicPr>
          <p:cNvPr id="4" name="Picture 3"/>
          <p:cNvPicPr>
            <a:picLocks noChangeAspect="1"/>
          </p:cNvPicPr>
          <p:nvPr/>
        </p:nvPicPr>
        <p:blipFill>
          <a:blip r:embed="rId3"/>
          <a:stretch>
            <a:fillRect/>
          </a:stretch>
        </p:blipFill>
        <p:spPr>
          <a:xfrm>
            <a:off x="7564962" y="1893888"/>
            <a:ext cx="4229105" cy="3468159"/>
          </a:xfrm>
          <a:prstGeom prst="rect">
            <a:avLst/>
          </a:prstGeom>
        </p:spPr>
      </p:pic>
    </p:spTree>
    <p:extLst>
      <p:ext uri="{BB962C8B-B14F-4D97-AF65-F5344CB8AC3E}">
        <p14:creationId xmlns:p14="http://schemas.microsoft.com/office/powerpoint/2010/main" val="276490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0C0"/>
                </a:solidFill>
              </a:rPr>
              <a:t>Popek and Goldberg Virtualization </a:t>
            </a:r>
            <a:r>
              <a:rPr lang="en-US" b="1" dirty="0" smtClean="0">
                <a:solidFill>
                  <a:srgbClr val="0070C0"/>
                </a:solidFill>
              </a:rPr>
              <a:t>Theorem</a:t>
            </a:r>
            <a:endParaRPr lang="en-US" dirty="0"/>
          </a:p>
        </p:txBody>
      </p:sp>
      <p:sp>
        <p:nvSpPr>
          <p:cNvPr id="3" name="Content Placeholder 2"/>
          <p:cNvSpPr>
            <a:spLocks noGrp="1"/>
          </p:cNvSpPr>
          <p:nvPr>
            <p:ph idx="1"/>
          </p:nvPr>
        </p:nvSpPr>
        <p:spPr>
          <a:xfrm>
            <a:off x="838200" y="1557867"/>
            <a:ext cx="10515600" cy="4805363"/>
          </a:xfrm>
        </p:spPr>
        <p:txBody>
          <a:bodyPr/>
          <a:lstStyle/>
          <a:p>
            <a:r>
              <a:rPr lang="en-US" dirty="0" smtClean="0"/>
              <a:t>A computer </a:t>
            </a:r>
            <a:r>
              <a:rPr lang="en-US" dirty="0"/>
              <a:t>architecture is virtualizable if its sensitive instructions are a subset of its privileged </a:t>
            </a:r>
            <a:r>
              <a:rPr lang="en-US" dirty="0" smtClean="0"/>
              <a:t>instructions.</a:t>
            </a:r>
          </a:p>
          <a:p>
            <a:endParaRPr lang="en-US" dirty="0" smtClean="0"/>
          </a:p>
          <a:p>
            <a:r>
              <a:rPr lang="en-US" dirty="0" smtClean="0"/>
              <a:t>Instruction classification:</a:t>
            </a:r>
          </a:p>
          <a:p>
            <a:pPr lvl="1"/>
            <a:r>
              <a:rPr lang="en-US" b="1" dirty="0"/>
              <a:t>Privileged Instructions</a:t>
            </a:r>
            <a:r>
              <a:rPr lang="en-US" dirty="0"/>
              <a:t>: instructions that if executed in user mode trap to kernel </a:t>
            </a:r>
            <a:r>
              <a:rPr lang="en-US" dirty="0" smtClean="0"/>
              <a:t>mode.</a:t>
            </a:r>
          </a:p>
          <a:p>
            <a:pPr lvl="1"/>
            <a:r>
              <a:rPr lang="en-US" b="1" dirty="0" smtClean="0"/>
              <a:t>Control </a:t>
            </a:r>
            <a:r>
              <a:rPr lang="en-US" b="1" dirty="0"/>
              <a:t>Sensitive Instructions</a:t>
            </a:r>
            <a:r>
              <a:rPr lang="en-US" dirty="0"/>
              <a:t>: instructions that modify the system </a:t>
            </a:r>
            <a:r>
              <a:rPr lang="en-US" dirty="0" smtClean="0"/>
              <a:t>registers.</a:t>
            </a:r>
          </a:p>
          <a:p>
            <a:pPr lvl="1"/>
            <a:r>
              <a:rPr lang="en-US" b="1" dirty="0"/>
              <a:t>Behavior Sensitive Instructions</a:t>
            </a:r>
            <a:r>
              <a:rPr lang="en-US" dirty="0"/>
              <a:t>: instructions whose behavior depends on the mode or configuration of the hardware</a:t>
            </a:r>
            <a:r>
              <a:rPr lang="en-US" dirty="0" smtClean="0"/>
              <a:t>. </a:t>
            </a:r>
            <a:r>
              <a:rPr lang="en-US" dirty="0" err="1" smtClean="0"/>
              <a:t>E.g</a:t>
            </a:r>
            <a:r>
              <a:rPr lang="en-US" dirty="0" smtClean="0"/>
              <a:t> PUSH</a:t>
            </a:r>
            <a:r>
              <a:rPr lang="en-US" dirty="0"/>
              <a:t>, POP, JMP, INT, MOV, </a:t>
            </a:r>
            <a:r>
              <a:rPr lang="en-US" dirty="0" err="1" smtClean="0"/>
              <a:t>etc</a:t>
            </a:r>
            <a:endParaRPr lang="en-US" dirty="0" smtClean="0"/>
          </a:p>
          <a:p>
            <a:pPr lvl="1"/>
            <a:r>
              <a:rPr lang="en-US" b="1" dirty="0" smtClean="0"/>
              <a:t>Critical Instructions : </a:t>
            </a:r>
            <a:r>
              <a:rPr lang="en-US" dirty="0" smtClean="0"/>
              <a:t>sensitive but non-privileged instructions in the kernel code</a:t>
            </a:r>
            <a:endParaRPr lang="en-US" dirty="0"/>
          </a:p>
          <a:p>
            <a:endParaRPr lang="en-US" dirty="0"/>
          </a:p>
          <a:p>
            <a:pPr marL="0" indent="0">
              <a:buNone/>
            </a:pPr>
            <a:endParaRPr lang="en-US" dirty="0"/>
          </a:p>
        </p:txBody>
      </p:sp>
      <p:sp>
        <p:nvSpPr>
          <p:cNvPr id="4" name="TextBox 3"/>
          <p:cNvSpPr txBox="1"/>
          <p:nvPr/>
        </p:nvSpPr>
        <p:spPr>
          <a:xfrm>
            <a:off x="1682375" y="5901565"/>
            <a:ext cx="7569200" cy="461665"/>
          </a:xfrm>
          <a:prstGeom prst="rect">
            <a:avLst/>
          </a:prstGeom>
          <a:noFill/>
        </p:spPr>
        <p:txBody>
          <a:bodyPr wrap="square" rtlCol="0">
            <a:spAutoFit/>
          </a:bodyPr>
          <a:lstStyle/>
          <a:p>
            <a:r>
              <a:rPr lang="en-US" sz="2400" b="1" dirty="0" smtClean="0">
                <a:solidFill>
                  <a:srgbClr val="FF0000"/>
                </a:solidFill>
              </a:rPr>
              <a:t>X86 architecture was difficult to virtualize</a:t>
            </a:r>
            <a:endParaRPr lang="en-US" sz="2400" b="1" dirty="0">
              <a:solidFill>
                <a:srgbClr val="FF0000"/>
              </a:solidFill>
            </a:endParaRPr>
          </a:p>
        </p:txBody>
      </p:sp>
    </p:spTree>
    <p:extLst>
      <p:ext uri="{BB962C8B-B14F-4D97-AF65-F5344CB8AC3E}">
        <p14:creationId xmlns:p14="http://schemas.microsoft.com/office/powerpoint/2010/main" val="36911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5"/>
            <a:ext cx="10515600" cy="1325563"/>
          </a:xfrm>
        </p:spPr>
        <p:txBody>
          <a:bodyPr/>
          <a:lstStyle/>
          <a:p>
            <a:r>
              <a:rPr lang="en-US" b="1" dirty="0" smtClean="0">
                <a:solidFill>
                  <a:srgbClr val="002060"/>
                </a:solidFill>
              </a:rPr>
              <a:t>Full Virtualization</a:t>
            </a:r>
            <a:endParaRPr lang="en-US" dirty="0"/>
          </a:p>
        </p:txBody>
      </p:sp>
      <p:sp>
        <p:nvSpPr>
          <p:cNvPr id="3" name="Content Placeholder 2"/>
          <p:cNvSpPr>
            <a:spLocks noGrp="1"/>
          </p:cNvSpPr>
          <p:nvPr>
            <p:ph idx="1"/>
          </p:nvPr>
        </p:nvSpPr>
        <p:spPr>
          <a:xfrm>
            <a:off x="253999" y="1864658"/>
            <a:ext cx="11599333" cy="5365873"/>
          </a:xfrm>
        </p:spPr>
        <p:txBody>
          <a:bodyPr>
            <a:normAutofit fontScale="77500" lnSpcReduction="20000"/>
          </a:bodyPr>
          <a:lstStyle/>
          <a:p>
            <a:r>
              <a:rPr lang="en-US" sz="3100" dirty="0" smtClean="0"/>
              <a:t>Combination of direct execution and binary translation</a:t>
            </a:r>
          </a:p>
          <a:p>
            <a:pPr lvl="1"/>
            <a:r>
              <a:rPr lang="en-US" sz="3100" dirty="0" smtClean="0"/>
              <a:t>User-level code executed directly</a:t>
            </a:r>
          </a:p>
          <a:p>
            <a:pPr lvl="1"/>
            <a:r>
              <a:rPr lang="en-US" sz="3100" dirty="0" smtClean="0"/>
              <a:t>Kernel code is translated on the fly to replace </a:t>
            </a:r>
            <a:r>
              <a:rPr lang="en-US" sz="3100" dirty="0" err="1" smtClean="0"/>
              <a:t>nonvirtualizable</a:t>
            </a:r>
            <a:r>
              <a:rPr lang="en-US" sz="3100" dirty="0" smtClean="0"/>
              <a:t> instructions with new instructions that have the intended effect on the virtual hardware.</a:t>
            </a:r>
          </a:p>
          <a:p>
            <a:pPr marL="457200" lvl="1" indent="0">
              <a:buNone/>
            </a:pPr>
            <a:endParaRPr lang="en-US" sz="3100" dirty="0"/>
          </a:p>
          <a:p>
            <a:r>
              <a:rPr lang="en-US" sz="3100" dirty="0" smtClean="0"/>
              <a:t>VMM provides all the services of the physical system</a:t>
            </a:r>
          </a:p>
          <a:p>
            <a:pPr marL="0" indent="0">
              <a:buNone/>
            </a:pPr>
            <a:r>
              <a:rPr lang="en-US" sz="3100" dirty="0"/>
              <a:t> </a:t>
            </a:r>
            <a:r>
              <a:rPr lang="en-US" sz="3100" dirty="0" smtClean="0"/>
              <a:t>  to the VMs.</a:t>
            </a:r>
          </a:p>
          <a:p>
            <a:r>
              <a:rPr lang="en-US" sz="3100" dirty="0" smtClean="0"/>
              <a:t>Pros:</a:t>
            </a:r>
          </a:p>
          <a:p>
            <a:pPr lvl="1"/>
            <a:r>
              <a:rPr lang="en-US" sz="3100" dirty="0" smtClean="0"/>
              <a:t>Guest OS is completely decoupled from the hardware</a:t>
            </a:r>
          </a:p>
          <a:p>
            <a:pPr lvl="1"/>
            <a:r>
              <a:rPr lang="en-US" sz="3100" dirty="0" smtClean="0"/>
              <a:t>no need to modify the OS</a:t>
            </a:r>
          </a:p>
          <a:p>
            <a:pPr lvl="1"/>
            <a:r>
              <a:rPr lang="en-US" sz="3100" dirty="0" smtClean="0"/>
              <a:t>provides portability and isolation</a:t>
            </a:r>
          </a:p>
          <a:p>
            <a:r>
              <a:rPr lang="en-US" sz="3100" dirty="0"/>
              <a:t>Cons:</a:t>
            </a:r>
          </a:p>
          <a:p>
            <a:pPr lvl="1"/>
            <a:r>
              <a:rPr lang="en-US" sz="3100" dirty="0"/>
              <a:t>Performance hit due to binary translation</a:t>
            </a:r>
          </a:p>
          <a:p>
            <a:pPr marL="0" indent="0">
              <a:buNone/>
            </a:pPr>
            <a:r>
              <a:rPr lang="en-US" dirty="0" smtClean="0"/>
              <a:t> </a:t>
            </a:r>
          </a:p>
          <a:p>
            <a:pPr marL="0" indent="0">
              <a:buNone/>
            </a:pPr>
            <a:r>
              <a:rPr lang="en-US" dirty="0"/>
              <a:t>	</a:t>
            </a:r>
            <a:endParaRPr lang="en-US" dirty="0" smtClean="0"/>
          </a:p>
          <a:p>
            <a:endParaRPr lang="en-US" dirty="0" smtClean="0"/>
          </a:p>
          <a:p>
            <a:pPr marL="457200" lvl="1" indent="0">
              <a:buNone/>
            </a:pPr>
            <a:endParaRPr lang="en-US" dirty="0"/>
          </a:p>
          <a:p>
            <a:endParaRPr lang="en-US" dirty="0"/>
          </a:p>
        </p:txBody>
      </p:sp>
      <p:pic>
        <p:nvPicPr>
          <p:cNvPr id="4" name="Picture 3"/>
          <p:cNvPicPr>
            <a:picLocks noChangeAspect="1"/>
          </p:cNvPicPr>
          <p:nvPr/>
        </p:nvPicPr>
        <p:blipFill>
          <a:blip r:embed="rId3"/>
          <a:stretch>
            <a:fillRect/>
          </a:stretch>
        </p:blipFill>
        <p:spPr>
          <a:xfrm>
            <a:off x="8329082" y="3193208"/>
            <a:ext cx="3524250" cy="3522133"/>
          </a:xfrm>
          <a:prstGeom prst="rect">
            <a:avLst/>
          </a:prstGeom>
        </p:spPr>
      </p:pic>
      <p:sp>
        <p:nvSpPr>
          <p:cNvPr id="5" name="TextBox 4"/>
          <p:cNvSpPr txBox="1"/>
          <p:nvPr/>
        </p:nvSpPr>
        <p:spPr>
          <a:xfrm>
            <a:off x="457200" y="1027983"/>
            <a:ext cx="11260667" cy="1107996"/>
          </a:xfrm>
          <a:prstGeom prst="rect">
            <a:avLst/>
          </a:prstGeom>
          <a:noFill/>
        </p:spPr>
        <p:txBody>
          <a:bodyPr wrap="square" rtlCol="0">
            <a:spAutoFit/>
          </a:bodyPr>
          <a:lstStyle/>
          <a:p>
            <a:r>
              <a:rPr lang="en-US" sz="2400" dirty="0">
                <a:solidFill>
                  <a:srgbClr val="FF0000"/>
                </a:solidFill>
              </a:rPr>
              <a:t>In 1998, VMware developed a technique (binary translation) that made x86 virtualization </a:t>
            </a:r>
            <a:endParaRPr lang="en-US" sz="2400" dirty="0" smtClean="0">
              <a:solidFill>
                <a:srgbClr val="FF0000"/>
              </a:solidFill>
            </a:endParaRPr>
          </a:p>
          <a:p>
            <a:r>
              <a:rPr lang="en-US" sz="2400" dirty="0" smtClean="0">
                <a:solidFill>
                  <a:srgbClr val="FF0000"/>
                </a:solidFill>
              </a:rPr>
              <a:t>possible</a:t>
            </a:r>
            <a:r>
              <a:rPr lang="en-US" sz="2400" dirty="0">
                <a:solidFill>
                  <a:srgbClr val="FF0000"/>
                </a:solidFill>
              </a:rPr>
              <a:t>.</a:t>
            </a:r>
          </a:p>
          <a:p>
            <a:endParaRPr lang="en-US" dirty="0"/>
          </a:p>
        </p:txBody>
      </p:sp>
    </p:spTree>
    <p:extLst>
      <p:ext uri="{BB962C8B-B14F-4D97-AF65-F5344CB8AC3E}">
        <p14:creationId xmlns:p14="http://schemas.microsoft.com/office/powerpoint/2010/main" val="138895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 calcmode="lin" valueType="num">
                                      <p:cBhvr additive="base">
                                        <p:cTn id="4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133" y="229659"/>
            <a:ext cx="10515600" cy="1325563"/>
          </a:xfrm>
        </p:spPr>
        <p:txBody>
          <a:bodyPr/>
          <a:lstStyle/>
          <a:p>
            <a:r>
              <a:rPr lang="en-US" b="1" dirty="0" smtClean="0">
                <a:solidFill>
                  <a:srgbClr val="002060"/>
                </a:solidFill>
              </a:rPr>
              <a:t>Para Virtualization/ OS Assisted Virtualization</a:t>
            </a:r>
            <a:endParaRPr lang="en-US" dirty="0"/>
          </a:p>
        </p:txBody>
      </p:sp>
      <p:sp>
        <p:nvSpPr>
          <p:cNvPr id="3" name="Content Placeholder 2"/>
          <p:cNvSpPr>
            <a:spLocks noGrp="1"/>
          </p:cNvSpPr>
          <p:nvPr>
            <p:ph idx="1"/>
          </p:nvPr>
        </p:nvSpPr>
        <p:spPr>
          <a:xfrm>
            <a:off x="474133" y="1236133"/>
            <a:ext cx="11040534" cy="5181600"/>
          </a:xfrm>
        </p:spPr>
        <p:txBody>
          <a:bodyPr/>
          <a:lstStyle/>
          <a:p>
            <a:r>
              <a:rPr lang="en-US" dirty="0" smtClean="0"/>
              <a:t>Modified OS replaces non-</a:t>
            </a:r>
            <a:r>
              <a:rPr lang="en-US" dirty="0" err="1" smtClean="0"/>
              <a:t>virtualizable</a:t>
            </a:r>
            <a:r>
              <a:rPr lang="en-US" dirty="0" smtClean="0"/>
              <a:t> instructions</a:t>
            </a:r>
          </a:p>
          <a:p>
            <a:pPr marL="0" indent="0">
              <a:buNone/>
            </a:pPr>
            <a:r>
              <a:rPr lang="en-US" dirty="0"/>
              <a:t> </a:t>
            </a:r>
            <a:r>
              <a:rPr lang="en-US" dirty="0" smtClean="0"/>
              <a:t>  with </a:t>
            </a:r>
            <a:r>
              <a:rPr lang="en-US" i="1" dirty="0" err="1" smtClean="0"/>
              <a:t>hypercalls</a:t>
            </a:r>
            <a:r>
              <a:rPr lang="en-US" i="1" dirty="0" smtClean="0"/>
              <a:t> </a:t>
            </a:r>
            <a:r>
              <a:rPr lang="en-US" dirty="0" smtClean="0"/>
              <a:t>that communicate directly</a:t>
            </a:r>
          </a:p>
          <a:p>
            <a:pPr marL="0" indent="0">
              <a:buNone/>
            </a:pPr>
            <a:r>
              <a:rPr lang="en-US" i="1" dirty="0"/>
              <a:t> </a:t>
            </a:r>
            <a:r>
              <a:rPr lang="en-US" i="1" dirty="0" smtClean="0"/>
              <a:t>  </a:t>
            </a:r>
            <a:r>
              <a:rPr lang="en-US" dirty="0" smtClean="0"/>
              <a:t>with the hypervisor.</a:t>
            </a:r>
          </a:p>
          <a:p>
            <a:r>
              <a:rPr lang="en-US" dirty="0" smtClean="0"/>
              <a:t>Hypervisor provides interfaces of </a:t>
            </a:r>
            <a:r>
              <a:rPr lang="en-US" dirty="0" err="1" smtClean="0"/>
              <a:t>hypercalls</a:t>
            </a:r>
            <a:r>
              <a:rPr lang="en-US" dirty="0"/>
              <a:t> </a:t>
            </a:r>
            <a:endParaRPr lang="en-US" dirty="0" smtClean="0"/>
          </a:p>
          <a:p>
            <a:pPr marL="0" indent="0">
              <a:buNone/>
            </a:pPr>
            <a:r>
              <a:rPr lang="en-US" dirty="0" smtClean="0"/>
              <a:t>   for critical kernel operations.</a:t>
            </a:r>
          </a:p>
          <a:p>
            <a:r>
              <a:rPr lang="en-US" dirty="0" smtClean="0"/>
              <a:t>Advantage:</a:t>
            </a:r>
          </a:p>
          <a:p>
            <a:pPr lvl="1"/>
            <a:r>
              <a:rPr lang="en-US" dirty="0" smtClean="0"/>
              <a:t>Lower virtualization overhead since binary </a:t>
            </a:r>
          </a:p>
          <a:p>
            <a:pPr marL="457200" lvl="1" indent="0">
              <a:buNone/>
            </a:pPr>
            <a:r>
              <a:rPr lang="en-US" dirty="0"/>
              <a:t> </a:t>
            </a:r>
            <a:r>
              <a:rPr lang="en-US" dirty="0" smtClean="0"/>
              <a:t>  translation is not required.</a:t>
            </a:r>
          </a:p>
          <a:p>
            <a:r>
              <a:rPr lang="en-US" dirty="0" smtClean="0"/>
              <a:t>Disadvantage:</a:t>
            </a:r>
          </a:p>
          <a:p>
            <a:pPr lvl="1"/>
            <a:r>
              <a:rPr lang="en-US" dirty="0" smtClean="0"/>
              <a:t>Poor portability and compatibility</a:t>
            </a:r>
          </a:p>
          <a:p>
            <a:pPr lvl="1"/>
            <a:r>
              <a:rPr lang="en-US" dirty="0" smtClean="0"/>
              <a:t>Support and </a:t>
            </a:r>
            <a:r>
              <a:rPr lang="en-US" dirty="0" err="1" smtClean="0"/>
              <a:t>maintanance</a:t>
            </a:r>
            <a:r>
              <a:rPr lang="en-US" dirty="0" smtClean="0"/>
              <a:t> issues due to OS modification</a:t>
            </a:r>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9204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dirty="0" smtClean="0">
                <a:solidFill>
                  <a:srgbClr val="002060"/>
                </a:solidFill>
              </a:rPr>
              <a:t>Hardware </a:t>
            </a:r>
            <a:r>
              <a:rPr lang="en-US" b="1" dirty="0">
                <a:solidFill>
                  <a:srgbClr val="002060"/>
                </a:solidFill>
              </a:rPr>
              <a:t>Assisted Virtualization</a:t>
            </a:r>
            <a:endParaRPr lang="en-US" dirty="0"/>
          </a:p>
        </p:txBody>
      </p:sp>
      <p:sp>
        <p:nvSpPr>
          <p:cNvPr id="3" name="Content Placeholder 2"/>
          <p:cNvSpPr>
            <a:spLocks noGrp="1"/>
          </p:cNvSpPr>
          <p:nvPr>
            <p:ph idx="1"/>
          </p:nvPr>
        </p:nvSpPr>
        <p:spPr>
          <a:xfrm>
            <a:off x="609599" y="1473200"/>
            <a:ext cx="11057467" cy="5046133"/>
          </a:xfrm>
        </p:spPr>
        <p:txBody>
          <a:bodyPr/>
          <a:lstStyle/>
          <a:p>
            <a:r>
              <a:rPr lang="en-US" dirty="0" smtClean="0"/>
              <a:t>Virtualization support from hardware vendors</a:t>
            </a:r>
          </a:p>
          <a:p>
            <a:pPr lvl="1"/>
            <a:r>
              <a:rPr lang="en-US" dirty="0" smtClean="0"/>
              <a:t>Intel VT-X, AMD-V</a:t>
            </a:r>
          </a:p>
          <a:p>
            <a:endParaRPr lang="en-US" dirty="0" smtClean="0"/>
          </a:p>
          <a:p>
            <a:r>
              <a:rPr lang="en-US" dirty="0" smtClean="0"/>
              <a:t>Privileged instructions execute in a new</a:t>
            </a:r>
          </a:p>
          <a:p>
            <a:pPr marL="0" indent="0">
              <a:buNone/>
            </a:pPr>
            <a:r>
              <a:rPr lang="en-US" dirty="0"/>
              <a:t> </a:t>
            </a:r>
            <a:r>
              <a:rPr lang="en-US" dirty="0" smtClean="0"/>
              <a:t>  CPU execution mode. (VMM in root mode)</a:t>
            </a:r>
          </a:p>
          <a:p>
            <a:endParaRPr lang="en-US" dirty="0" smtClean="0"/>
          </a:p>
          <a:p>
            <a:r>
              <a:rPr lang="en-US" dirty="0" smtClean="0"/>
              <a:t>Sensitive instructions are automatically </a:t>
            </a:r>
          </a:p>
          <a:p>
            <a:pPr marL="0" indent="0">
              <a:buNone/>
            </a:pPr>
            <a:r>
              <a:rPr lang="en-US" dirty="0"/>
              <a:t> </a:t>
            </a:r>
            <a:r>
              <a:rPr lang="en-US" dirty="0" smtClean="0"/>
              <a:t>  trapped to hypervisor.</a:t>
            </a:r>
          </a:p>
          <a:p>
            <a:pPr marL="0" indent="0">
              <a:buNone/>
            </a:pPr>
            <a:endParaRPr lang="en-US" dirty="0" smtClean="0"/>
          </a:p>
          <a:p>
            <a:endParaRPr lang="en-US" dirty="0"/>
          </a:p>
        </p:txBody>
      </p:sp>
      <p:pic>
        <p:nvPicPr>
          <p:cNvPr id="4" name="Picture 3"/>
          <p:cNvPicPr>
            <a:picLocks noChangeAspect="1"/>
          </p:cNvPicPr>
          <p:nvPr/>
        </p:nvPicPr>
        <p:blipFill>
          <a:blip r:embed="rId3"/>
          <a:stretch>
            <a:fillRect/>
          </a:stretch>
        </p:blipFill>
        <p:spPr>
          <a:xfrm>
            <a:off x="7086600" y="1845733"/>
            <a:ext cx="4580466" cy="4216400"/>
          </a:xfrm>
          <a:prstGeom prst="rect">
            <a:avLst/>
          </a:prstGeom>
        </p:spPr>
      </p:pic>
    </p:spTree>
    <p:extLst>
      <p:ext uri="{BB962C8B-B14F-4D97-AF65-F5344CB8AC3E}">
        <p14:creationId xmlns:p14="http://schemas.microsoft.com/office/powerpoint/2010/main" val="30761715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Host-Based Virtualization (Type 2)</a:t>
            </a:r>
            <a:endParaRPr lang="en-US" dirty="0"/>
          </a:p>
        </p:txBody>
      </p:sp>
      <p:sp>
        <p:nvSpPr>
          <p:cNvPr id="3" name="Content Placeholder 2"/>
          <p:cNvSpPr>
            <a:spLocks noGrp="1"/>
          </p:cNvSpPr>
          <p:nvPr>
            <p:ph idx="1"/>
          </p:nvPr>
        </p:nvSpPr>
        <p:spPr>
          <a:xfrm>
            <a:off x="838200" y="1690688"/>
            <a:ext cx="10515600" cy="4676245"/>
          </a:xfrm>
        </p:spPr>
        <p:txBody>
          <a:bodyPr>
            <a:normAutofit/>
          </a:bodyPr>
          <a:lstStyle/>
          <a:p>
            <a:r>
              <a:rPr lang="en-US" dirty="0" smtClean="0"/>
              <a:t>Virtualization layer on top of host OS</a:t>
            </a:r>
          </a:p>
          <a:p>
            <a:endParaRPr lang="en-US" dirty="0" smtClean="0"/>
          </a:p>
          <a:p>
            <a:r>
              <a:rPr lang="en-US" dirty="0" smtClean="0"/>
              <a:t>Host OS still manages the hardware</a:t>
            </a:r>
          </a:p>
          <a:p>
            <a:endParaRPr lang="en-US" dirty="0" smtClean="0"/>
          </a:p>
          <a:p>
            <a:r>
              <a:rPr lang="en-US" dirty="0" smtClean="0"/>
              <a:t>Applications can run </a:t>
            </a:r>
          </a:p>
          <a:p>
            <a:pPr lvl="1"/>
            <a:r>
              <a:rPr lang="en-US" dirty="0" smtClean="0"/>
              <a:t>directly on host OS</a:t>
            </a:r>
          </a:p>
          <a:p>
            <a:pPr lvl="1"/>
            <a:r>
              <a:rPr lang="en-US" dirty="0" smtClean="0"/>
              <a:t>On top of guest OS</a:t>
            </a:r>
          </a:p>
          <a:p>
            <a:endParaRPr lang="en-US" dirty="0"/>
          </a:p>
          <a:p>
            <a:r>
              <a:rPr lang="en-US" dirty="0" smtClean="0"/>
              <a:t>Examples: VMware workstation, </a:t>
            </a:r>
            <a:r>
              <a:rPr lang="en-US" dirty="0" err="1" smtClean="0"/>
              <a:t>VirtualBox</a:t>
            </a:r>
            <a:r>
              <a:rPr lang="en-US" dirty="0" smtClean="0"/>
              <a:t>, etc.</a:t>
            </a:r>
            <a:endParaRPr lang="en-US" dirty="0"/>
          </a:p>
        </p:txBody>
      </p:sp>
      <p:pic>
        <p:nvPicPr>
          <p:cNvPr id="4" name="Picture 3"/>
          <p:cNvPicPr>
            <a:picLocks noChangeAspect="1"/>
          </p:cNvPicPr>
          <p:nvPr/>
        </p:nvPicPr>
        <p:blipFill>
          <a:blip r:embed="rId3"/>
          <a:stretch>
            <a:fillRect/>
          </a:stretch>
        </p:blipFill>
        <p:spPr>
          <a:xfrm>
            <a:off x="8381999" y="1690688"/>
            <a:ext cx="3251201" cy="3917157"/>
          </a:xfrm>
          <a:prstGeom prst="rect">
            <a:avLst/>
          </a:prstGeom>
        </p:spPr>
      </p:pic>
    </p:spTree>
    <p:extLst>
      <p:ext uri="{BB962C8B-B14F-4D97-AF65-F5344CB8AC3E}">
        <p14:creationId xmlns:p14="http://schemas.microsoft.com/office/powerpoint/2010/main" val="2904930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Virtualization Basics</a:t>
            </a:r>
            <a:endParaRPr lang="en-US" b="1" dirty="0">
              <a:solidFill>
                <a:srgbClr val="0070C0"/>
              </a:solidFill>
            </a:endParaRPr>
          </a:p>
        </p:txBody>
      </p:sp>
      <p:sp>
        <p:nvSpPr>
          <p:cNvPr id="3" name="Content Placeholder 2"/>
          <p:cNvSpPr>
            <a:spLocks noGrp="1"/>
          </p:cNvSpPr>
          <p:nvPr>
            <p:ph idx="1"/>
          </p:nvPr>
        </p:nvSpPr>
        <p:spPr>
          <a:xfrm>
            <a:off x="838200" y="1473958"/>
            <a:ext cx="10515600" cy="4703005"/>
          </a:xfrm>
        </p:spPr>
        <p:txBody>
          <a:bodyPr/>
          <a:lstStyle/>
          <a:p>
            <a:r>
              <a:rPr lang="en-US" dirty="0" smtClean="0"/>
              <a:t>Abstraction of </a:t>
            </a:r>
            <a:r>
              <a:rPr lang="en-US" dirty="0"/>
              <a:t>physical resources into logical units, such </a:t>
            </a:r>
            <a:r>
              <a:rPr lang="en-US" dirty="0" smtClean="0"/>
              <a:t>that:</a:t>
            </a:r>
          </a:p>
          <a:p>
            <a:pPr lvl="1"/>
            <a:r>
              <a:rPr lang="en-US" dirty="0" smtClean="0"/>
              <a:t>a </a:t>
            </a:r>
            <a:r>
              <a:rPr lang="en-US" dirty="0"/>
              <a:t>single physical resource can appear as many logical </a:t>
            </a:r>
            <a:r>
              <a:rPr lang="en-US" dirty="0" smtClean="0"/>
              <a:t>units (one-to-many)</a:t>
            </a:r>
          </a:p>
          <a:p>
            <a:pPr lvl="1"/>
            <a:r>
              <a:rPr lang="en-US" dirty="0" smtClean="0"/>
              <a:t>multiple </a:t>
            </a:r>
            <a:r>
              <a:rPr lang="en-US" dirty="0"/>
              <a:t>physical resources can appear as a single logical </a:t>
            </a:r>
            <a:r>
              <a:rPr lang="en-US" dirty="0" smtClean="0"/>
              <a:t>unit (many-to-one)</a:t>
            </a:r>
            <a:endParaRPr lang="en-US" dirty="0"/>
          </a:p>
        </p:txBody>
      </p:sp>
      <p:pic>
        <p:nvPicPr>
          <p:cNvPr id="1026" name="Picture 2" descr="http://m.eet.com/media/1200408/CloudFig1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100" y="2945097"/>
            <a:ext cx="4211709" cy="3600451"/>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http://m.eet.com/media/1200409/CloudFig2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021296"/>
            <a:ext cx="4235355" cy="3448051"/>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524449" y="4745321"/>
            <a:ext cx="2119083" cy="369332"/>
          </a:xfrm>
          <a:prstGeom prst="rect">
            <a:avLst/>
          </a:prstGeom>
          <a:noFill/>
          <a:ln w="19050">
            <a:solidFill>
              <a:schemeClr val="accent1"/>
            </a:solidFill>
          </a:ln>
        </p:spPr>
        <p:txBody>
          <a:bodyPr wrap="square" rtlCol="0">
            <a:spAutoFit/>
          </a:bodyPr>
          <a:lstStyle/>
          <a:p>
            <a:r>
              <a:rPr lang="en-US" dirty="0"/>
              <a:t> </a:t>
            </a:r>
            <a:r>
              <a:rPr lang="en-US" dirty="0" smtClean="0">
                <a:solidFill>
                  <a:srgbClr val="FF0000"/>
                </a:solidFill>
              </a:rPr>
              <a:t>Hypervisor /  VMM</a:t>
            </a:r>
            <a:endParaRPr lang="en-US" dirty="0">
              <a:solidFill>
                <a:srgbClr val="FF0000"/>
              </a:solidFill>
            </a:endParaRPr>
          </a:p>
        </p:txBody>
      </p:sp>
      <p:sp>
        <p:nvSpPr>
          <p:cNvPr id="5" name="TextBox 4"/>
          <p:cNvSpPr txBox="1"/>
          <p:nvPr/>
        </p:nvSpPr>
        <p:spPr>
          <a:xfrm>
            <a:off x="9338733" y="4165600"/>
            <a:ext cx="2853267" cy="1200329"/>
          </a:xfrm>
          <a:prstGeom prst="rect">
            <a:avLst/>
          </a:prstGeom>
          <a:noFill/>
        </p:spPr>
        <p:txBody>
          <a:bodyPr wrap="square" rtlCol="0">
            <a:spAutoFit/>
          </a:bodyPr>
          <a:lstStyle/>
          <a:p>
            <a:r>
              <a:rPr lang="en-US" dirty="0" err="1" smtClean="0"/>
              <a:t>e.g</a:t>
            </a:r>
            <a:r>
              <a:rPr lang="en-US" dirty="0" smtClean="0"/>
              <a:t> LVS (Linux Virtual Server)</a:t>
            </a:r>
          </a:p>
          <a:p>
            <a:r>
              <a:rPr lang="en-US" dirty="0">
                <a:hlinkClick r:id="rId5"/>
              </a:rPr>
              <a:t>http://www.linuxvirtualserver.org</a:t>
            </a:r>
            <a:r>
              <a:rPr lang="en-US" dirty="0" smtClean="0">
                <a:hlinkClick r:id="rId5"/>
              </a:rPr>
              <a:t>/</a:t>
            </a:r>
            <a:endParaRPr lang="en-US" dirty="0" smtClean="0"/>
          </a:p>
          <a:p>
            <a:endParaRPr lang="en-US" dirty="0"/>
          </a:p>
        </p:txBody>
      </p:sp>
      <p:sp>
        <p:nvSpPr>
          <p:cNvPr id="8" name="TextBox 7"/>
          <p:cNvSpPr txBox="1"/>
          <p:nvPr/>
        </p:nvSpPr>
        <p:spPr>
          <a:xfrm>
            <a:off x="3947881" y="4514488"/>
            <a:ext cx="2853267" cy="646331"/>
          </a:xfrm>
          <a:prstGeom prst="rect">
            <a:avLst/>
          </a:prstGeom>
          <a:noFill/>
        </p:spPr>
        <p:txBody>
          <a:bodyPr wrap="square" rtlCol="0">
            <a:spAutoFit/>
          </a:bodyPr>
          <a:lstStyle/>
          <a:p>
            <a:r>
              <a:rPr lang="en-US" dirty="0" err="1" smtClean="0"/>
              <a:t>e.g</a:t>
            </a:r>
            <a:r>
              <a:rPr lang="en-US" dirty="0" smtClean="0"/>
              <a:t> </a:t>
            </a:r>
            <a:r>
              <a:rPr lang="en-US" dirty="0" err="1" smtClean="0"/>
              <a:t>Xen</a:t>
            </a:r>
            <a:r>
              <a:rPr lang="en-US" dirty="0" smtClean="0"/>
              <a:t>, KVM, </a:t>
            </a:r>
            <a:r>
              <a:rPr lang="en-US" dirty="0" err="1" smtClean="0"/>
              <a:t>Vmware</a:t>
            </a:r>
            <a:r>
              <a:rPr lang="en-US" dirty="0" smtClean="0"/>
              <a:t>, etc.</a:t>
            </a:r>
          </a:p>
          <a:p>
            <a:endParaRPr lang="en-US" dirty="0"/>
          </a:p>
        </p:txBody>
      </p:sp>
    </p:spTree>
    <p:extLst>
      <p:ext uri="{BB962C8B-B14F-4D97-AF65-F5344CB8AC3E}">
        <p14:creationId xmlns:p14="http://schemas.microsoft.com/office/powerpoint/2010/main" val="69442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Virtualizing Memory</a:t>
            </a:r>
            <a:endParaRPr lang="en-US" dirty="0"/>
          </a:p>
        </p:txBody>
      </p:sp>
      <p:sp>
        <p:nvSpPr>
          <p:cNvPr id="3" name="Content Placeholder 2"/>
          <p:cNvSpPr>
            <a:spLocks noGrp="1"/>
          </p:cNvSpPr>
          <p:nvPr>
            <p:ph idx="1"/>
          </p:nvPr>
        </p:nvSpPr>
        <p:spPr/>
        <p:txBody>
          <a:bodyPr>
            <a:normAutofit/>
          </a:bodyPr>
          <a:lstStyle/>
          <a:p>
            <a:r>
              <a:rPr lang="en-US" dirty="0" err="1"/>
              <a:t>OSes</a:t>
            </a:r>
            <a:r>
              <a:rPr lang="en-US" dirty="0"/>
              <a:t> assume they have full control over memory</a:t>
            </a:r>
          </a:p>
          <a:p>
            <a:pPr lvl="1"/>
            <a:r>
              <a:rPr lang="en-US" dirty="0" smtClean="0"/>
              <a:t>OS </a:t>
            </a:r>
            <a:r>
              <a:rPr lang="en-US" dirty="0"/>
              <a:t>assumes it owns it all </a:t>
            </a:r>
          </a:p>
          <a:p>
            <a:pPr lvl="1"/>
            <a:r>
              <a:rPr lang="en-US" dirty="0" smtClean="0"/>
              <a:t>OS </a:t>
            </a:r>
            <a:r>
              <a:rPr lang="en-US" dirty="0"/>
              <a:t>assumes it can map any virtual page to any physical page</a:t>
            </a:r>
          </a:p>
          <a:p>
            <a:endParaRPr lang="en-US" dirty="0"/>
          </a:p>
          <a:p>
            <a:r>
              <a:rPr lang="en-US" dirty="0"/>
              <a:t>But VMM partitions memory among </a:t>
            </a:r>
            <a:r>
              <a:rPr lang="en-US" dirty="0" smtClean="0"/>
              <a:t>VMs</a:t>
            </a:r>
          </a:p>
          <a:p>
            <a:pPr lvl="1"/>
            <a:r>
              <a:rPr lang="en-US" dirty="0" smtClean="0"/>
              <a:t>VMM </a:t>
            </a:r>
            <a:r>
              <a:rPr lang="en-US" dirty="0"/>
              <a:t>needs to assign hardware pages to </a:t>
            </a:r>
            <a:r>
              <a:rPr lang="en-US" dirty="0" smtClean="0"/>
              <a:t>VMs</a:t>
            </a:r>
          </a:p>
          <a:p>
            <a:pPr lvl="1"/>
            <a:r>
              <a:rPr lang="en-US" dirty="0" smtClean="0"/>
              <a:t>VMM </a:t>
            </a:r>
            <a:r>
              <a:rPr lang="en-US" dirty="0"/>
              <a:t>needs to control mappings for </a:t>
            </a:r>
            <a:r>
              <a:rPr lang="en-US" dirty="0" smtClean="0"/>
              <a:t>isolation</a:t>
            </a:r>
          </a:p>
          <a:p>
            <a:pPr lvl="2"/>
            <a:r>
              <a:rPr lang="en-US" dirty="0" smtClean="0"/>
              <a:t>Cannot </a:t>
            </a:r>
            <a:r>
              <a:rPr lang="en-US" dirty="0"/>
              <a:t>allow an OS to map a virtual page to any hardware </a:t>
            </a:r>
            <a:r>
              <a:rPr lang="en-US" dirty="0" smtClean="0"/>
              <a:t>page</a:t>
            </a:r>
          </a:p>
          <a:p>
            <a:pPr lvl="2"/>
            <a:r>
              <a:rPr lang="en-US" dirty="0" smtClean="0"/>
              <a:t>OS </a:t>
            </a:r>
            <a:r>
              <a:rPr lang="en-US" dirty="0"/>
              <a:t>can only map to a hardware page given to it by the VMM</a:t>
            </a:r>
          </a:p>
        </p:txBody>
      </p:sp>
    </p:spTree>
    <p:extLst>
      <p:ext uri="{BB962C8B-B14F-4D97-AF65-F5344CB8AC3E}">
        <p14:creationId xmlns:p14="http://schemas.microsoft.com/office/powerpoint/2010/main" val="1090954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Virtualizing Memory</a:t>
            </a:r>
            <a:endParaRPr lang="en-US" b="1" dirty="0">
              <a:solidFill>
                <a:srgbClr val="0070C0"/>
              </a:solidFill>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395878" y="1502895"/>
            <a:ext cx="4716992" cy="4056613"/>
          </a:xfrm>
          <a:prstGeom prst="rect">
            <a:avLst/>
          </a:prstGeom>
        </p:spPr>
      </p:pic>
      <p:pic>
        <p:nvPicPr>
          <p:cNvPr id="6" name="Picture 5"/>
          <p:cNvPicPr>
            <a:picLocks noChangeAspect="1"/>
          </p:cNvPicPr>
          <p:nvPr/>
        </p:nvPicPr>
        <p:blipFill>
          <a:blip r:embed="rId4"/>
          <a:stretch>
            <a:fillRect/>
          </a:stretch>
        </p:blipFill>
        <p:spPr>
          <a:xfrm>
            <a:off x="5419725" y="1502894"/>
            <a:ext cx="5934075" cy="4056613"/>
          </a:xfrm>
          <a:prstGeom prst="rect">
            <a:avLst/>
          </a:prstGeom>
        </p:spPr>
      </p:pic>
      <p:sp>
        <p:nvSpPr>
          <p:cNvPr id="7" name="TextBox 6"/>
          <p:cNvSpPr txBox="1"/>
          <p:nvPr/>
        </p:nvSpPr>
        <p:spPr>
          <a:xfrm>
            <a:off x="6096000" y="5480680"/>
            <a:ext cx="6206502" cy="1015663"/>
          </a:xfrm>
          <a:prstGeom prst="rect">
            <a:avLst/>
          </a:prstGeom>
          <a:noFill/>
        </p:spPr>
        <p:txBody>
          <a:bodyPr wrap="square" rtlCol="0">
            <a:spAutoFit/>
          </a:bodyPr>
          <a:lstStyle/>
          <a:p>
            <a:pPr marL="342900" indent="-342900">
              <a:buFontTx/>
              <a:buChar char="-"/>
            </a:pPr>
            <a:r>
              <a:rPr lang="en-US" sz="2000" dirty="0" smtClean="0"/>
              <a:t>avoids </a:t>
            </a:r>
            <a:r>
              <a:rPr lang="en-US" sz="2000" dirty="0"/>
              <a:t>performance hit due to double </a:t>
            </a:r>
            <a:r>
              <a:rPr lang="en-US" sz="2000" dirty="0" smtClean="0"/>
              <a:t>translation</a:t>
            </a:r>
          </a:p>
          <a:p>
            <a:pPr marL="342900" indent="-342900">
              <a:buFontTx/>
              <a:buChar char="-"/>
            </a:pPr>
            <a:r>
              <a:rPr lang="en-US" sz="2000" dirty="0" smtClean="0"/>
              <a:t>updated </a:t>
            </a:r>
            <a:r>
              <a:rPr lang="en-US" sz="2000" dirty="0"/>
              <a:t>by the hypervisor whenever the guest OS changes the mapping..</a:t>
            </a:r>
          </a:p>
        </p:txBody>
      </p:sp>
    </p:spTree>
    <p:extLst>
      <p:ext uri="{BB962C8B-B14F-4D97-AF65-F5344CB8AC3E}">
        <p14:creationId xmlns:p14="http://schemas.microsoft.com/office/powerpoint/2010/main" val="50678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33" y="229659"/>
            <a:ext cx="10515600" cy="1325563"/>
          </a:xfrm>
        </p:spPr>
        <p:txBody>
          <a:bodyPr/>
          <a:lstStyle/>
          <a:p>
            <a:r>
              <a:rPr lang="en-US" b="1" dirty="0" smtClean="0">
                <a:solidFill>
                  <a:srgbClr val="002060"/>
                </a:solidFill>
              </a:rPr>
              <a:t>Hypervisor Architectures</a:t>
            </a:r>
            <a:endParaRPr lang="en-US" b="1" dirty="0">
              <a:solidFill>
                <a:srgbClr val="002060"/>
              </a:solidFill>
            </a:endParaRPr>
          </a:p>
        </p:txBody>
      </p:sp>
      <p:sp>
        <p:nvSpPr>
          <p:cNvPr id="3" name="Content Placeholder 2"/>
          <p:cNvSpPr>
            <a:spLocks noGrp="1"/>
          </p:cNvSpPr>
          <p:nvPr>
            <p:ph idx="1"/>
          </p:nvPr>
        </p:nvSpPr>
        <p:spPr>
          <a:xfrm>
            <a:off x="194733" y="1690688"/>
            <a:ext cx="5461000" cy="4486275"/>
          </a:xfrm>
        </p:spPr>
        <p:txBody>
          <a:bodyPr>
            <a:normAutofit fontScale="92500" lnSpcReduction="20000"/>
          </a:bodyPr>
          <a:lstStyle/>
          <a:p>
            <a:r>
              <a:rPr lang="en-US" dirty="0"/>
              <a:t>Micro-Kernel </a:t>
            </a:r>
            <a:r>
              <a:rPr lang="en-US" dirty="0" smtClean="0"/>
              <a:t>Architecture</a:t>
            </a:r>
          </a:p>
          <a:p>
            <a:pPr lvl="1"/>
            <a:r>
              <a:rPr lang="en-US" dirty="0" smtClean="0"/>
              <a:t>Includes basic and unchanging functions (memory management, processor scheduling, etc.)</a:t>
            </a:r>
          </a:p>
          <a:p>
            <a:pPr lvl="1"/>
            <a:r>
              <a:rPr lang="en-US" dirty="0" smtClean="0"/>
              <a:t>Device drivers and other components are outside hypervisor.</a:t>
            </a:r>
          </a:p>
          <a:p>
            <a:pPr lvl="1"/>
            <a:r>
              <a:rPr lang="en-US" dirty="0" err="1"/>
              <a:t>e</a:t>
            </a:r>
            <a:r>
              <a:rPr lang="en-US" dirty="0" err="1" smtClean="0"/>
              <a:t>.g</a:t>
            </a:r>
            <a:r>
              <a:rPr lang="en-US" dirty="0" smtClean="0"/>
              <a:t> </a:t>
            </a:r>
            <a:r>
              <a:rPr lang="en-US" dirty="0" err="1" smtClean="0"/>
              <a:t>Xen</a:t>
            </a:r>
            <a:r>
              <a:rPr lang="en-US" dirty="0" smtClean="0"/>
              <a:t>, Microsoft Hyper-V, etc.</a:t>
            </a:r>
            <a:endParaRPr lang="en-US" dirty="0"/>
          </a:p>
          <a:p>
            <a:pPr lvl="1"/>
            <a:endParaRPr lang="en-US" dirty="0"/>
          </a:p>
          <a:p>
            <a:endParaRPr lang="en-US" dirty="0" smtClean="0"/>
          </a:p>
          <a:p>
            <a:r>
              <a:rPr lang="en-US" dirty="0" smtClean="0"/>
              <a:t>Monolithic Architecture</a:t>
            </a:r>
          </a:p>
          <a:p>
            <a:pPr lvl="1"/>
            <a:r>
              <a:rPr lang="en-US" dirty="0" smtClean="0"/>
              <a:t>Includes all functions including those of device drivers.</a:t>
            </a:r>
          </a:p>
          <a:p>
            <a:pPr lvl="1"/>
            <a:r>
              <a:rPr lang="en-US" dirty="0" smtClean="0"/>
              <a:t>Much larger is size than micro-kernel hypervisors.</a:t>
            </a:r>
          </a:p>
          <a:p>
            <a:pPr lvl="1"/>
            <a:r>
              <a:rPr lang="en-US" dirty="0" err="1"/>
              <a:t>e</a:t>
            </a:r>
            <a:r>
              <a:rPr lang="en-US" dirty="0" err="1" smtClean="0"/>
              <a:t>.g</a:t>
            </a:r>
            <a:r>
              <a:rPr lang="en-US" dirty="0" smtClean="0"/>
              <a:t> VMware ESX.</a:t>
            </a:r>
            <a:endParaRPr lang="en-US" dirty="0"/>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067" y="1555222"/>
            <a:ext cx="6045200" cy="3931178"/>
          </a:xfrm>
          <a:prstGeom prst="rect">
            <a:avLst/>
          </a:prstGeom>
        </p:spPr>
      </p:pic>
      <p:sp>
        <p:nvSpPr>
          <p:cNvPr id="6" name="TextBox 5"/>
          <p:cNvSpPr txBox="1"/>
          <p:nvPr/>
        </p:nvSpPr>
        <p:spPr>
          <a:xfrm>
            <a:off x="842434" y="3588543"/>
            <a:ext cx="4961466" cy="369332"/>
          </a:xfrm>
          <a:prstGeom prst="rect">
            <a:avLst/>
          </a:prstGeom>
          <a:noFill/>
        </p:spPr>
        <p:txBody>
          <a:bodyPr wrap="square" rtlCol="0">
            <a:spAutoFit/>
          </a:bodyPr>
          <a:lstStyle/>
          <a:p>
            <a:r>
              <a:rPr lang="en-US" dirty="0" err="1" smtClean="0">
                <a:solidFill>
                  <a:srgbClr val="FF0000"/>
                </a:solidFill>
              </a:rPr>
              <a:t>Xen</a:t>
            </a:r>
            <a:r>
              <a:rPr lang="en-US" dirty="0" smtClean="0">
                <a:solidFill>
                  <a:srgbClr val="FF0000"/>
                </a:solidFill>
              </a:rPr>
              <a:t> hypervisor is lean (&lt;</a:t>
            </a:r>
            <a:r>
              <a:rPr lang="en-US" dirty="0">
                <a:solidFill>
                  <a:srgbClr val="FF0000"/>
                </a:solidFill>
              </a:rPr>
              <a:t>150,000 lines of code)</a:t>
            </a:r>
          </a:p>
        </p:txBody>
      </p:sp>
    </p:spTree>
    <p:extLst>
      <p:ext uri="{BB962C8B-B14F-4D97-AF65-F5344CB8AC3E}">
        <p14:creationId xmlns:p14="http://schemas.microsoft.com/office/powerpoint/2010/main" val="96314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4662"/>
          </a:xfrm>
        </p:spPr>
        <p:txBody>
          <a:bodyPr/>
          <a:lstStyle/>
          <a:p>
            <a:r>
              <a:rPr lang="en-US" b="1" dirty="0" smtClean="0"/>
              <a:t>Taxonomy of Virtualization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6933" y="1219787"/>
            <a:ext cx="8570675" cy="4957176"/>
          </a:xfrm>
        </p:spPr>
      </p:pic>
    </p:spTree>
    <p:extLst>
      <p:ext uri="{BB962C8B-B14F-4D97-AF65-F5344CB8AC3E}">
        <p14:creationId xmlns:p14="http://schemas.microsoft.com/office/powerpoint/2010/main" val="305783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618"/>
            <a:ext cx="10515600" cy="1325563"/>
          </a:xfrm>
        </p:spPr>
        <p:txBody>
          <a:bodyPr/>
          <a:lstStyle/>
          <a:p>
            <a:r>
              <a:rPr lang="en-US" b="1" dirty="0" smtClean="0">
                <a:solidFill>
                  <a:srgbClr val="0070C0"/>
                </a:solidFill>
              </a:rPr>
              <a:t>A Brief History of Virtualization</a:t>
            </a:r>
            <a:endParaRPr lang="en-US" b="1" dirty="0">
              <a:solidFill>
                <a:srgbClr val="0070C0"/>
              </a:solidFill>
            </a:endParaRPr>
          </a:p>
        </p:txBody>
      </p:sp>
      <p:sp>
        <p:nvSpPr>
          <p:cNvPr id="3" name="Content Placeholder 2"/>
          <p:cNvSpPr>
            <a:spLocks noGrp="1"/>
          </p:cNvSpPr>
          <p:nvPr>
            <p:ph idx="1"/>
          </p:nvPr>
        </p:nvSpPr>
        <p:spPr>
          <a:xfrm>
            <a:off x="838200" y="1426376"/>
            <a:ext cx="10515600" cy="5126824"/>
          </a:xfrm>
        </p:spPr>
        <p:txBody>
          <a:bodyPr/>
          <a:lstStyle/>
          <a:p>
            <a:endParaRPr lang="en-US" dirty="0"/>
          </a:p>
        </p:txBody>
      </p:sp>
      <p:sp>
        <p:nvSpPr>
          <p:cNvPr id="9" name="Right Arrow 8"/>
          <p:cNvSpPr/>
          <p:nvPr/>
        </p:nvSpPr>
        <p:spPr>
          <a:xfrm>
            <a:off x="1083734" y="4334933"/>
            <a:ext cx="9939866" cy="423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83734" y="4750677"/>
            <a:ext cx="2235201" cy="1200329"/>
          </a:xfrm>
          <a:prstGeom prst="rect">
            <a:avLst/>
          </a:prstGeom>
          <a:noFill/>
        </p:spPr>
        <p:txBody>
          <a:bodyPr wrap="square" rtlCol="0">
            <a:spAutoFit/>
          </a:bodyPr>
          <a:lstStyle/>
          <a:p>
            <a:r>
              <a:rPr lang="en-US" sz="2400" dirty="0" smtClean="0"/>
              <a:t>1960s, </a:t>
            </a:r>
          </a:p>
          <a:p>
            <a:r>
              <a:rPr lang="en-US" sz="2400" dirty="0" smtClean="0"/>
              <a:t>Time sharing in IBM mainframe</a:t>
            </a:r>
            <a:endParaRPr lang="en-US" sz="2400" dirty="0"/>
          </a:p>
        </p:txBody>
      </p:sp>
      <p:sp>
        <p:nvSpPr>
          <p:cNvPr id="13" name="TextBox 12"/>
          <p:cNvSpPr txBox="1"/>
          <p:nvPr/>
        </p:nvSpPr>
        <p:spPr>
          <a:xfrm>
            <a:off x="3979333" y="4758266"/>
            <a:ext cx="3572933" cy="1200329"/>
          </a:xfrm>
          <a:prstGeom prst="rect">
            <a:avLst/>
          </a:prstGeom>
          <a:noFill/>
        </p:spPr>
        <p:txBody>
          <a:bodyPr wrap="square" rtlCol="0">
            <a:spAutoFit/>
          </a:bodyPr>
          <a:lstStyle/>
          <a:p>
            <a:r>
              <a:rPr lang="en-US" sz="2400" dirty="0" smtClean="0"/>
              <a:t>1980s, 1990s </a:t>
            </a:r>
          </a:p>
          <a:p>
            <a:r>
              <a:rPr lang="en-US" sz="2400" dirty="0" smtClean="0"/>
              <a:t>Inexpensive x86 machines, </a:t>
            </a:r>
          </a:p>
          <a:p>
            <a:r>
              <a:rPr lang="en-US" sz="2400" dirty="0" smtClean="0"/>
              <a:t>Distributed Computing</a:t>
            </a:r>
            <a:endParaRPr lang="en-US" sz="2400" dirty="0"/>
          </a:p>
        </p:txBody>
      </p:sp>
      <p:sp>
        <p:nvSpPr>
          <p:cNvPr id="14" name="Freeform 13"/>
          <p:cNvSpPr/>
          <p:nvPr/>
        </p:nvSpPr>
        <p:spPr>
          <a:xfrm>
            <a:off x="1405466" y="1426375"/>
            <a:ext cx="8500535" cy="2759951"/>
          </a:xfrm>
          <a:custGeom>
            <a:avLst/>
            <a:gdLst>
              <a:gd name="connsiteX0" fmla="*/ 0 w 7552266"/>
              <a:gd name="connsiteY0" fmla="*/ 1947333 h 1947333"/>
              <a:gd name="connsiteX1" fmla="*/ 812800 w 7552266"/>
              <a:gd name="connsiteY1" fmla="*/ 457200 h 1947333"/>
              <a:gd name="connsiteX2" fmla="*/ 3335866 w 7552266"/>
              <a:gd name="connsiteY2" fmla="*/ 1913466 h 1947333"/>
              <a:gd name="connsiteX3" fmla="*/ 7552266 w 7552266"/>
              <a:gd name="connsiteY3" fmla="*/ 0 h 1947333"/>
              <a:gd name="connsiteX0" fmla="*/ 0 w 8314118"/>
              <a:gd name="connsiteY0" fmla="*/ 2300138 h 2300138"/>
              <a:gd name="connsiteX1" fmla="*/ 812800 w 8314118"/>
              <a:gd name="connsiteY1" fmla="*/ 810005 h 2300138"/>
              <a:gd name="connsiteX2" fmla="*/ 3335866 w 8314118"/>
              <a:gd name="connsiteY2" fmla="*/ 2266271 h 2300138"/>
              <a:gd name="connsiteX3" fmla="*/ 8314118 w 8314118"/>
              <a:gd name="connsiteY3" fmla="*/ 0 h 2300138"/>
            </a:gdLst>
            <a:ahLst/>
            <a:cxnLst>
              <a:cxn ang="0">
                <a:pos x="connsiteX0" y="connsiteY0"/>
              </a:cxn>
              <a:cxn ang="0">
                <a:pos x="connsiteX1" y="connsiteY1"/>
              </a:cxn>
              <a:cxn ang="0">
                <a:pos x="connsiteX2" y="connsiteY2"/>
              </a:cxn>
              <a:cxn ang="0">
                <a:pos x="connsiteX3" y="connsiteY3"/>
              </a:cxn>
            </a:cxnLst>
            <a:rect l="l" t="t" r="r" b="b"/>
            <a:pathLst>
              <a:path w="8314118" h="2300138">
                <a:moveTo>
                  <a:pt x="0" y="2300138"/>
                </a:moveTo>
                <a:cubicBezTo>
                  <a:pt x="128411" y="1557893"/>
                  <a:pt x="256822" y="815649"/>
                  <a:pt x="812800" y="810005"/>
                </a:cubicBezTo>
                <a:cubicBezTo>
                  <a:pt x="1368778" y="804360"/>
                  <a:pt x="2085646" y="2401272"/>
                  <a:pt x="3335866" y="2266271"/>
                </a:cubicBezTo>
                <a:cubicBezTo>
                  <a:pt x="4586086" y="2131270"/>
                  <a:pt x="6767540" y="918633"/>
                  <a:pt x="831411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31067" y="2302933"/>
            <a:ext cx="2870199" cy="830997"/>
          </a:xfrm>
          <a:prstGeom prst="rect">
            <a:avLst/>
          </a:prstGeom>
          <a:noFill/>
        </p:spPr>
        <p:txBody>
          <a:bodyPr wrap="square" rtlCol="0">
            <a:spAutoFit/>
          </a:bodyPr>
          <a:lstStyle/>
          <a:p>
            <a:r>
              <a:rPr lang="en-US" sz="2400" b="1" dirty="0" smtClean="0">
                <a:solidFill>
                  <a:srgbClr val="0070C0"/>
                </a:solidFill>
              </a:rPr>
              <a:t>Need for Virtualization</a:t>
            </a:r>
            <a:endParaRPr lang="en-US" sz="2400" b="1" dirty="0">
              <a:solidFill>
                <a:srgbClr val="0070C0"/>
              </a:solidFill>
            </a:endParaRPr>
          </a:p>
        </p:txBody>
      </p:sp>
      <p:sp>
        <p:nvSpPr>
          <p:cNvPr id="16" name="TextBox 15"/>
          <p:cNvSpPr txBox="1"/>
          <p:nvPr/>
        </p:nvSpPr>
        <p:spPr>
          <a:xfrm>
            <a:off x="7912099" y="4786992"/>
            <a:ext cx="3302000" cy="1569660"/>
          </a:xfrm>
          <a:prstGeom prst="rect">
            <a:avLst/>
          </a:prstGeom>
          <a:noFill/>
        </p:spPr>
        <p:txBody>
          <a:bodyPr wrap="square" rtlCol="0">
            <a:spAutoFit/>
          </a:bodyPr>
          <a:lstStyle/>
          <a:p>
            <a:r>
              <a:rPr lang="en-US" sz="2400" dirty="0" smtClean="0"/>
              <a:t>Late 1990s onwards</a:t>
            </a:r>
          </a:p>
          <a:p>
            <a:r>
              <a:rPr lang="en-US" sz="2400" dirty="0" smtClean="0"/>
              <a:t>Powerful x86 servers, multi-core technology, Cloud Computing Era </a:t>
            </a:r>
            <a:endParaRPr lang="en-US" sz="2400" dirty="0"/>
          </a:p>
        </p:txBody>
      </p:sp>
    </p:spTree>
    <p:extLst>
      <p:ext uri="{BB962C8B-B14F-4D97-AF65-F5344CB8AC3E}">
        <p14:creationId xmlns:p14="http://schemas.microsoft.com/office/powerpoint/2010/main" val="2828161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Implementation Levels of Virtualization</a:t>
            </a:r>
            <a:endParaRPr lang="en-US" dirty="0"/>
          </a:p>
        </p:txBody>
      </p:sp>
      <p:sp>
        <p:nvSpPr>
          <p:cNvPr id="3" name="Content Placeholder 2"/>
          <p:cNvSpPr>
            <a:spLocks noGrp="1"/>
          </p:cNvSpPr>
          <p:nvPr>
            <p:ph idx="1"/>
          </p:nvPr>
        </p:nvSpPr>
        <p:spPr>
          <a:xfrm>
            <a:off x="838200" y="1690688"/>
            <a:ext cx="10515600" cy="4486275"/>
          </a:xfrm>
        </p:spPr>
        <p:txBody>
          <a:bodyPr>
            <a:normAutofit fontScale="92500" lnSpcReduction="10000"/>
          </a:bodyPr>
          <a:lstStyle/>
          <a:p>
            <a:endParaRPr lang="en-US" dirty="0" smtClean="0"/>
          </a:p>
          <a:p>
            <a:r>
              <a:rPr lang="en-US" dirty="0" smtClean="0"/>
              <a:t>Hardware Abstraction Level</a:t>
            </a:r>
          </a:p>
          <a:p>
            <a:endParaRPr lang="en-US" dirty="0" smtClean="0"/>
          </a:p>
          <a:p>
            <a:r>
              <a:rPr lang="en-US" dirty="0" smtClean="0"/>
              <a:t>Instruction </a:t>
            </a:r>
            <a:r>
              <a:rPr lang="en-US" dirty="0"/>
              <a:t>Set Architecture</a:t>
            </a:r>
          </a:p>
          <a:p>
            <a:pPr marL="0" indent="0">
              <a:buNone/>
            </a:pPr>
            <a:endParaRPr lang="en-US" dirty="0" smtClean="0"/>
          </a:p>
          <a:p>
            <a:r>
              <a:rPr lang="en-US" dirty="0" smtClean="0"/>
              <a:t>Operating System Level</a:t>
            </a:r>
          </a:p>
          <a:p>
            <a:endParaRPr lang="en-US" dirty="0" smtClean="0"/>
          </a:p>
          <a:p>
            <a:r>
              <a:rPr lang="en-US" dirty="0" smtClean="0"/>
              <a:t>Library Level</a:t>
            </a:r>
          </a:p>
          <a:p>
            <a:endParaRPr lang="en-US" dirty="0" smtClean="0"/>
          </a:p>
          <a:p>
            <a:r>
              <a:rPr lang="en-US" dirty="0" smtClean="0"/>
              <a:t>User-Application Level</a:t>
            </a:r>
          </a:p>
          <a:p>
            <a:pPr marL="0" indent="0">
              <a:buNone/>
            </a:pPr>
            <a:endParaRPr lang="en-US" dirty="0"/>
          </a:p>
        </p:txBody>
      </p:sp>
      <p:sp>
        <p:nvSpPr>
          <p:cNvPr id="4" name="TextBox 3"/>
          <p:cNvSpPr txBox="1"/>
          <p:nvPr/>
        </p:nvSpPr>
        <p:spPr>
          <a:xfrm>
            <a:off x="6231467" y="3133606"/>
            <a:ext cx="5503334" cy="1600438"/>
          </a:xfrm>
          <a:prstGeom prst="rect">
            <a:avLst/>
          </a:prstGeom>
          <a:noFill/>
        </p:spPr>
        <p:txBody>
          <a:bodyPr wrap="square" rtlCol="0">
            <a:spAutoFit/>
          </a:bodyPr>
          <a:lstStyle/>
          <a:p>
            <a:r>
              <a:rPr lang="en-US" sz="2000" b="1" i="1" dirty="0"/>
              <a:t>Different </a:t>
            </a:r>
            <a:r>
              <a:rPr lang="en-US" sz="2000" b="1" i="1" dirty="0" smtClean="0"/>
              <a:t>levels </a:t>
            </a:r>
            <a:r>
              <a:rPr lang="en-US" sz="2000" b="1" i="1" dirty="0"/>
              <a:t>of one-to-many virtualization, based on the degree to which virtual </a:t>
            </a:r>
            <a:r>
              <a:rPr lang="en-US" sz="2000" b="1" i="1" dirty="0" smtClean="0"/>
              <a:t>machines/logical units </a:t>
            </a:r>
            <a:r>
              <a:rPr lang="en-US" sz="2000" b="1" i="1" dirty="0"/>
              <a:t>implement the functionality of targeted real machine.</a:t>
            </a:r>
          </a:p>
          <a:p>
            <a:endParaRPr lang="en-US" dirty="0"/>
          </a:p>
        </p:txBody>
      </p:sp>
      <p:cxnSp>
        <p:nvCxnSpPr>
          <p:cNvPr id="7" name="Straight Arrow Connector 6"/>
          <p:cNvCxnSpPr/>
          <p:nvPr/>
        </p:nvCxnSpPr>
        <p:spPr>
          <a:xfrm flipH="1" flipV="1">
            <a:off x="5833533" y="2353842"/>
            <a:ext cx="16933" cy="335280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32399" y="5723467"/>
            <a:ext cx="2658533" cy="646331"/>
          </a:xfrm>
          <a:prstGeom prst="rect">
            <a:avLst/>
          </a:prstGeom>
          <a:noFill/>
        </p:spPr>
        <p:txBody>
          <a:bodyPr wrap="square" rtlCol="0">
            <a:spAutoFit/>
          </a:bodyPr>
          <a:lstStyle/>
          <a:p>
            <a:r>
              <a:rPr lang="en-US" dirty="0" smtClean="0"/>
              <a:t>Lightweight </a:t>
            </a:r>
          </a:p>
          <a:p>
            <a:r>
              <a:rPr lang="en-US" dirty="0" smtClean="0"/>
              <a:t>Limited Functionality</a:t>
            </a:r>
            <a:endParaRPr lang="en-US" dirty="0"/>
          </a:p>
        </p:txBody>
      </p:sp>
      <p:sp>
        <p:nvSpPr>
          <p:cNvPr id="9" name="TextBox 8"/>
          <p:cNvSpPr txBox="1"/>
          <p:nvPr/>
        </p:nvSpPr>
        <p:spPr>
          <a:xfrm>
            <a:off x="5401733" y="1690687"/>
            <a:ext cx="2658533" cy="646331"/>
          </a:xfrm>
          <a:prstGeom prst="rect">
            <a:avLst/>
          </a:prstGeom>
          <a:noFill/>
        </p:spPr>
        <p:txBody>
          <a:bodyPr wrap="square" rtlCol="0">
            <a:spAutoFit/>
          </a:bodyPr>
          <a:lstStyle/>
          <a:p>
            <a:r>
              <a:rPr lang="en-US" dirty="0" smtClean="0"/>
              <a:t>Heavyweight </a:t>
            </a:r>
          </a:p>
          <a:p>
            <a:r>
              <a:rPr lang="en-US" dirty="0" smtClean="0"/>
              <a:t>More Functionality</a:t>
            </a:r>
            <a:endParaRPr lang="en-US" dirty="0"/>
          </a:p>
        </p:txBody>
      </p:sp>
    </p:spTree>
    <p:extLst>
      <p:ext uri="{BB962C8B-B14F-4D97-AF65-F5344CB8AC3E}">
        <p14:creationId xmlns:p14="http://schemas.microsoft.com/office/powerpoint/2010/main" val="9895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Implementation Levels of Virtualization</a:t>
            </a:r>
            <a:br>
              <a:rPr lang="en-US" b="1" dirty="0">
                <a:solidFill>
                  <a:srgbClr val="0070C0"/>
                </a:solidFill>
              </a:rPr>
            </a:br>
            <a:r>
              <a:rPr lang="en-US" b="1" dirty="0" smtClean="0">
                <a:solidFill>
                  <a:srgbClr val="0070C0"/>
                </a:solidFill>
              </a:rPr>
              <a:t>User Application Level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Application program acts as a virtual machine</a:t>
            </a:r>
          </a:p>
          <a:p>
            <a:endParaRPr lang="en-US" dirty="0" smtClean="0"/>
          </a:p>
          <a:p>
            <a:r>
              <a:rPr lang="en-US" dirty="0" smtClean="0"/>
              <a:t>High level language (HLL) VMs</a:t>
            </a:r>
          </a:p>
          <a:p>
            <a:pPr lvl="1"/>
            <a:r>
              <a:rPr lang="en-US" dirty="0" smtClean="0"/>
              <a:t>Runs programs written and compiled to a particular abstract virtual machine.</a:t>
            </a:r>
          </a:p>
          <a:p>
            <a:pPr lvl="1"/>
            <a:r>
              <a:rPr lang="en-US" dirty="0" err="1"/>
              <a:t>e</a:t>
            </a:r>
            <a:r>
              <a:rPr lang="en-US" dirty="0" err="1" smtClean="0"/>
              <a:t>.g</a:t>
            </a:r>
            <a:r>
              <a:rPr lang="en-US" dirty="0" smtClean="0"/>
              <a:t> Java Virtual Machine (JVM) , .NET Common Language Runtime (CLR)</a:t>
            </a:r>
          </a:p>
          <a:p>
            <a:endParaRPr lang="en-US" dirty="0" smtClean="0"/>
          </a:p>
          <a:p>
            <a:r>
              <a:rPr lang="en-US" dirty="0" smtClean="0"/>
              <a:t>Application Sandboxing</a:t>
            </a:r>
          </a:p>
          <a:p>
            <a:pPr lvl="1"/>
            <a:r>
              <a:rPr lang="en-US" dirty="0" smtClean="0"/>
              <a:t>Isolate application from host OS and other applications.</a:t>
            </a:r>
          </a:p>
          <a:p>
            <a:pPr lvl="1"/>
            <a:r>
              <a:rPr lang="en-US" dirty="0" smtClean="0"/>
              <a:t>Execute </a:t>
            </a:r>
            <a:r>
              <a:rPr lang="en-US" dirty="0"/>
              <a:t>applications without them being installed in the traditional sense by virtualizing resources such as environment variables, </a:t>
            </a:r>
            <a:r>
              <a:rPr lang="en-US" dirty="0" smtClean="0"/>
              <a:t>files, etc.</a:t>
            </a:r>
          </a:p>
          <a:p>
            <a:pPr lvl="1"/>
            <a:r>
              <a:rPr lang="en-US" dirty="0" err="1" smtClean="0"/>
              <a:t>E.g</a:t>
            </a:r>
            <a:r>
              <a:rPr lang="en-US" dirty="0" smtClean="0"/>
              <a:t> </a:t>
            </a:r>
            <a:r>
              <a:rPr lang="en-US" dirty="0" err="1" smtClean="0"/>
              <a:t>Vmware</a:t>
            </a:r>
            <a:r>
              <a:rPr lang="en-US" dirty="0" smtClean="0"/>
              <a:t> </a:t>
            </a:r>
            <a:r>
              <a:rPr lang="en-US" dirty="0" err="1" smtClean="0"/>
              <a:t>Thinapp</a:t>
            </a:r>
            <a:r>
              <a:rPr lang="en-US" dirty="0" smtClean="0"/>
              <a:t>, </a:t>
            </a:r>
            <a:r>
              <a:rPr lang="en-US" dirty="0" err="1" smtClean="0"/>
              <a:t>XenApp</a:t>
            </a:r>
            <a:r>
              <a:rPr lang="en-US" dirty="0" smtClean="0"/>
              <a:t>, </a:t>
            </a:r>
            <a:r>
              <a:rPr lang="en-US" dirty="0" err="1" smtClean="0"/>
              <a:t>Virtualenv</a:t>
            </a:r>
            <a:r>
              <a:rPr lang="en-US" dirty="0" smtClean="0"/>
              <a:t> etc.</a:t>
            </a:r>
          </a:p>
          <a:p>
            <a:pPr marL="457200" lvl="1" indent="0">
              <a:buNone/>
            </a:pPr>
            <a:endParaRPr lang="en-US" dirty="0" smtClean="0"/>
          </a:p>
          <a:p>
            <a:endParaRPr lang="en-US" dirty="0" smtClean="0"/>
          </a:p>
          <a:p>
            <a:pPr marL="0" indent="0">
              <a:buNone/>
            </a:pPr>
            <a:endParaRPr lang="en-US" dirty="0" smtClean="0"/>
          </a:p>
          <a:p>
            <a:endParaRPr lang="en-US" dirty="0"/>
          </a:p>
        </p:txBody>
      </p:sp>
      <p:sp>
        <p:nvSpPr>
          <p:cNvPr id="4" name="TextBox 3"/>
          <p:cNvSpPr txBox="1"/>
          <p:nvPr/>
        </p:nvSpPr>
        <p:spPr>
          <a:xfrm>
            <a:off x="3704272" y="3869012"/>
            <a:ext cx="5198534" cy="369332"/>
          </a:xfrm>
          <a:prstGeom prst="rect">
            <a:avLst/>
          </a:prstGeom>
          <a:noFill/>
        </p:spPr>
        <p:txBody>
          <a:bodyPr wrap="square" rtlCol="0">
            <a:spAutoFit/>
          </a:bodyPr>
          <a:lstStyle/>
          <a:p>
            <a:r>
              <a:rPr lang="en-US" dirty="0" smtClean="0">
                <a:solidFill>
                  <a:srgbClr val="FF0000"/>
                </a:solidFill>
              </a:rPr>
              <a:t>Benefits ?</a:t>
            </a:r>
            <a:endParaRPr lang="en-US" dirty="0">
              <a:solidFill>
                <a:srgbClr val="FF0000"/>
              </a:solidFill>
            </a:endParaRPr>
          </a:p>
        </p:txBody>
      </p:sp>
      <p:sp>
        <p:nvSpPr>
          <p:cNvPr id="5" name="TextBox 4"/>
          <p:cNvSpPr txBox="1"/>
          <p:nvPr/>
        </p:nvSpPr>
        <p:spPr>
          <a:xfrm>
            <a:off x="4397018" y="6063096"/>
            <a:ext cx="5198534" cy="369332"/>
          </a:xfrm>
          <a:prstGeom prst="rect">
            <a:avLst/>
          </a:prstGeom>
          <a:noFill/>
        </p:spPr>
        <p:txBody>
          <a:bodyPr wrap="square" rtlCol="0">
            <a:spAutoFit/>
          </a:bodyPr>
          <a:lstStyle/>
          <a:p>
            <a:r>
              <a:rPr lang="en-US" dirty="0" smtClean="0">
                <a:solidFill>
                  <a:srgbClr val="FF0000"/>
                </a:solidFill>
              </a:rPr>
              <a:t>Benefits </a:t>
            </a:r>
            <a:r>
              <a:rPr lang="en-US" dirty="0">
                <a:solidFill>
                  <a:srgbClr val="FF0000"/>
                </a:solidFill>
              </a:rPr>
              <a:t>?</a:t>
            </a:r>
          </a:p>
        </p:txBody>
      </p:sp>
      <p:sp>
        <p:nvSpPr>
          <p:cNvPr id="6" name="TextBox 5"/>
          <p:cNvSpPr txBox="1"/>
          <p:nvPr/>
        </p:nvSpPr>
        <p:spPr>
          <a:xfrm>
            <a:off x="5011247" y="3880306"/>
            <a:ext cx="5198534" cy="369332"/>
          </a:xfrm>
          <a:prstGeom prst="rect">
            <a:avLst/>
          </a:prstGeom>
          <a:noFill/>
        </p:spPr>
        <p:txBody>
          <a:bodyPr wrap="square" rtlCol="0">
            <a:spAutoFit/>
          </a:bodyPr>
          <a:lstStyle/>
          <a:p>
            <a:r>
              <a:rPr lang="en-US" dirty="0" smtClean="0">
                <a:solidFill>
                  <a:srgbClr val="FF0000"/>
                </a:solidFill>
              </a:rPr>
              <a:t>Portability</a:t>
            </a:r>
            <a:endParaRPr lang="en-US" dirty="0">
              <a:solidFill>
                <a:srgbClr val="FF0000"/>
              </a:solidFill>
            </a:endParaRPr>
          </a:p>
        </p:txBody>
      </p:sp>
      <p:sp>
        <p:nvSpPr>
          <p:cNvPr id="7" name="TextBox 6"/>
          <p:cNvSpPr txBox="1"/>
          <p:nvPr/>
        </p:nvSpPr>
        <p:spPr>
          <a:xfrm>
            <a:off x="5702449" y="6046652"/>
            <a:ext cx="5198534" cy="369332"/>
          </a:xfrm>
          <a:prstGeom prst="rect">
            <a:avLst/>
          </a:prstGeom>
          <a:noFill/>
        </p:spPr>
        <p:txBody>
          <a:bodyPr wrap="square" rtlCol="0">
            <a:spAutoFit/>
          </a:bodyPr>
          <a:lstStyle/>
          <a:p>
            <a:r>
              <a:rPr lang="en-US" dirty="0" smtClean="0">
                <a:solidFill>
                  <a:srgbClr val="FF0000"/>
                </a:solidFill>
              </a:rPr>
              <a:t>Portability, Avoid software conflict (DLL hell)</a:t>
            </a:r>
            <a:endParaRPr lang="en-US" dirty="0">
              <a:solidFill>
                <a:srgbClr val="FF0000"/>
              </a:solidFill>
            </a:endParaRPr>
          </a:p>
        </p:txBody>
      </p:sp>
      <p:sp>
        <p:nvSpPr>
          <p:cNvPr id="8" name="TextBox 7"/>
          <p:cNvSpPr txBox="1"/>
          <p:nvPr/>
        </p:nvSpPr>
        <p:spPr>
          <a:xfrm>
            <a:off x="5713733" y="6276019"/>
            <a:ext cx="5198534" cy="369332"/>
          </a:xfrm>
          <a:prstGeom prst="rect">
            <a:avLst/>
          </a:prstGeom>
          <a:noFill/>
        </p:spPr>
        <p:txBody>
          <a:bodyPr wrap="square" rtlCol="0">
            <a:spAutoFit/>
          </a:bodyPr>
          <a:lstStyle/>
          <a:p>
            <a:r>
              <a:rPr lang="en-US" dirty="0" smtClean="0">
                <a:solidFill>
                  <a:srgbClr val="FF0000"/>
                </a:solidFill>
              </a:rPr>
              <a:t>Most suitable for standalone Desktop applications</a:t>
            </a:r>
            <a:endParaRPr lang="en-US" dirty="0">
              <a:solidFill>
                <a:srgbClr val="FF0000"/>
              </a:solidFill>
            </a:endParaRPr>
          </a:p>
        </p:txBody>
      </p:sp>
    </p:spTree>
    <p:extLst>
      <p:ext uri="{BB962C8B-B14F-4D97-AF65-F5344CB8AC3E}">
        <p14:creationId xmlns:p14="http://schemas.microsoft.com/office/powerpoint/2010/main" val="102540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Implementation Levels of Virtualization</a:t>
            </a:r>
            <a:br>
              <a:rPr lang="en-US" b="1" dirty="0">
                <a:solidFill>
                  <a:srgbClr val="0070C0"/>
                </a:solidFill>
              </a:rPr>
            </a:br>
            <a:r>
              <a:rPr lang="en-US" b="1" dirty="0" smtClean="0">
                <a:solidFill>
                  <a:srgbClr val="0070C0"/>
                </a:solidFill>
              </a:rPr>
              <a:t>Library Support Level</a:t>
            </a:r>
            <a:endParaRPr lang="en-US" dirty="0"/>
          </a:p>
        </p:txBody>
      </p:sp>
      <p:sp>
        <p:nvSpPr>
          <p:cNvPr id="3" name="Content Placeholder 2"/>
          <p:cNvSpPr>
            <a:spLocks noGrp="1"/>
          </p:cNvSpPr>
          <p:nvPr>
            <p:ph idx="1"/>
          </p:nvPr>
        </p:nvSpPr>
        <p:spPr/>
        <p:txBody>
          <a:bodyPr/>
          <a:lstStyle/>
          <a:p>
            <a:r>
              <a:rPr lang="en-US" dirty="0" smtClean="0"/>
              <a:t>Virtualize APIs</a:t>
            </a:r>
          </a:p>
          <a:p>
            <a:pPr lvl="1"/>
            <a:r>
              <a:rPr lang="en-US" dirty="0" smtClean="0"/>
              <a:t>Intercept </a:t>
            </a:r>
            <a:r>
              <a:rPr lang="en-US" dirty="0"/>
              <a:t>API calls to redirect to different </a:t>
            </a:r>
            <a:r>
              <a:rPr lang="en-US" dirty="0" smtClean="0"/>
              <a:t>implementations</a:t>
            </a:r>
          </a:p>
          <a:p>
            <a:pPr lvl="1"/>
            <a:r>
              <a:rPr lang="en-US" dirty="0" smtClean="0"/>
              <a:t>Control communication between application and system through API hooks.</a:t>
            </a:r>
          </a:p>
          <a:p>
            <a:endParaRPr lang="en-US" dirty="0"/>
          </a:p>
          <a:p>
            <a:r>
              <a:rPr lang="en-US" dirty="0" smtClean="0"/>
              <a:t>Example, </a:t>
            </a:r>
          </a:p>
          <a:p>
            <a:pPr lvl="1"/>
            <a:r>
              <a:rPr lang="en-US" dirty="0" smtClean="0"/>
              <a:t>WINE (</a:t>
            </a:r>
            <a:r>
              <a:rPr lang="en-US" i="1" dirty="0"/>
              <a:t>Wine Is Not an </a:t>
            </a:r>
            <a:r>
              <a:rPr lang="en-US" i="1" dirty="0">
                <a:hlinkClick r:id="rId2" tooltip="Emulator"/>
              </a:rPr>
              <a:t>Emulator</a:t>
            </a:r>
            <a:r>
              <a:rPr lang="en-US" i="1" dirty="0" smtClean="0"/>
              <a:t>)</a:t>
            </a:r>
            <a:r>
              <a:rPr lang="en-US" dirty="0" smtClean="0"/>
              <a:t> allows Windows application to run on UNIX hosts by translating </a:t>
            </a:r>
            <a:r>
              <a:rPr lang="en-US" dirty="0"/>
              <a:t>Windows </a:t>
            </a:r>
            <a:r>
              <a:rPr lang="en-US" dirty="0">
                <a:hlinkClick r:id="rId3" tooltip="System call"/>
              </a:rPr>
              <a:t>system calls</a:t>
            </a:r>
            <a:r>
              <a:rPr lang="en-US" dirty="0"/>
              <a:t> into </a:t>
            </a:r>
            <a:r>
              <a:rPr lang="en-US" dirty="0">
                <a:hlinkClick r:id="rId4" tooltip="POSIX"/>
              </a:rPr>
              <a:t>POSIX</a:t>
            </a:r>
            <a:r>
              <a:rPr lang="en-US" dirty="0"/>
              <a:t>-compliant </a:t>
            </a:r>
            <a:r>
              <a:rPr lang="en-US" dirty="0">
                <a:hlinkClick r:id="rId3" tooltip="System call"/>
              </a:rPr>
              <a:t>system calls</a:t>
            </a:r>
            <a:endParaRPr lang="en-US" dirty="0" smtClean="0"/>
          </a:p>
          <a:p>
            <a:pPr marL="0" indent="0">
              <a:buNone/>
            </a:pPr>
            <a:endParaRPr lang="en-US" dirty="0"/>
          </a:p>
          <a:p>
            <a:endParaRPr lang="en-US" dirty="0" smtClean="0"/>
          </a:p>
          <a:p>
            <a:endParaRPr lang="en-US" dirty="0"/>
          </a:p>
        </p:txBody>
      </p:sp>
    </p:spTree>
    <p:extLst>
      <p:ext uri="{BB962C8B-B14F-4D97-AF65-F5344CB8AC3E}">
        <p14:creationId xmlns:p14="http://schemas.microsoft.com/office/powerpoint/2010/main" val="1939172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348192"/>
            <a:ext cx="10515600" cy="1325563"/>
          </a:xfrm>
        </p:spPr>
        <p:txBody>
          <a:bodyPr/>
          <a:lstStyle/>
          <a:p>
            <a:r>
              <a:rPr lang="en-US" b="1" dirty="0">
                <a:solidFill>
                  <a:srgbClr val="0070C0"/>
                </a:solidFill>
              </a:rPr>
              <a:t>Implementation Levels of Virtualization</a:t>
            </a:r>
            <a:br>
              <a:rPr lang="en-US" b="1" dirty="0">
                <a:solidFill>
                  <a:srgbClr val="0070C0"/>
                </a:solidFill>
              </a:rPr>
            </a:br>
            <a:r>
              <a:rPr lang="en-US" b="1" dirty="0" smtClean="0">
                <a:solidFill>
                  <a:srgbClr val="0070C0"/>
                </a:solidFill>
              </a:rPr>
              <a:t>Operating System Level</a:t>
            </a:r>
            <a:endParaRPr lang="en-US" dirty="0"/>
          </a:p>
        </p:txBody>
      </p:sp>
      <p:sp>
        <p:nvSpPr>
          <p:cNvPr id="3" name="Content Placeholder 2"/>
          <p:cNvSpPr>
            <a:spLocks noGrp="1"/>
          </p:cNvSpPr>
          <p:nvPr>
            <p:ph idx="1"/>
          </p:nvPr>
        </p:nvSpPr>
        <p:spPr>
          <a:xfrm>
            <a:off x="457201" y="1825624"/>
            <a:ext cx="11294532" cy="5032375"/>
          </a:xfrm>
        </p:spPr>
        <p:txBody>
          <a:bodyPr>
            <a:normAutofit/>
          </a:bodyPr>
          <a:lstStyle/>
          <a:p>
            <a:r>
              <a:rPr lang="en-US" dirty="0" smtClean="0"/>
              <a:t>Abstraction layer between OS and applications to create isolated </a:t>
            </a:r>
            <a:r>
              <a:rPr lang="en-US" i="1" dirty="0" smtClean="0"/>
              <a:t>containers </a:t>
            </a:r>
            <a:r>
              <a:rPr lang="en-US" dirty="0" smtClean="0"/>
              <a:t>on a single physical server.</a:t>
            </a:r>
          </a:p>
          <a:p>
            <a:r>
              <a:rPr lang="en-US" dirty="0" smtClean="0"/>
              <a:t>Containers provides </a:t>
            </a:r>
            <a:r>
              <a:rPr lang="en-US" i="1" dirty="0" smtClean="0"/>
              <a:t>namespace isolation </a:t>
            </a:r>
            <a:r>
              <a:rPr lang="en-US" dirty="0" smtClean="0"/>
              <a:t>and </a:t>
            </a:r>
            <a:r>
              <a:rPr lang="en-US" i="1" dirty="0" smtClean="0"/>
              <a:t>resource isolation</a:t>
            </a:r>
            <a:r>
              <a:rPr lang="en-US" dirty="0" smtClean="0"/>
              <a:t>.</a:t>
            </a:r>
          </a:p>
          <a:p>
            <a:pPr lvl="1"/>
            <a:r>
              <a:rPr lang="en-US" b="1" dirty="0" smtClean="0"/>
              <a:t>Namespace isolation</a:t>
            </a:r>
            <a:r>
              <a:rPr lang="en-US" dirty="0" smtClean="0"/>
              <a:t>: </a:t>
            </a:r>
            <a:r>
              <a:rPr lang="en-US" dirty="0"/>
              <a:t> isolate applications' view of the operating environment, including process trees, network, user ids and mounted file systems</a:t>
            </a:r>
            <a:r>
              <a:rPr lang="en-US" dirty="0" smtClean="0"/>
              <a:t>.</a:t>
            </a:r>
          </a:p>
          <a:p>
            <a:pPr lvl="1"/>
            <a:r>
              <a:rPr lang="en-US" b="1" dirty="0" smtClean="0"/>
              <a:t>Resource isolation</a:t>
            </a:r>
            <a:r>
              <a:rPr lang="en-US" dirty="0" smtClean="0"/>
              <a:t>: isolate the usage of CPU, memory, I/O, network, etc. using Linux kernel’s cgroup feature. </a:t>
            </a:r>
          </a:p>
          <a:p>
            <a:r>
              <a:rPr lang="en-US" dirty="0" smtClean="0"/>
              <a:t>Pros/Cons: </a:t>
            </a:r>
          </a:p>
          <a:p>
            <a:pPr lvl="1"/>
            <a:r>
              <a:rPr lang="en-US" dirty="0" smtClean="0"/>
              <a:t>low virtualization overhead, low resource requirements, minimal startup/shutdown costs</a:t>
            </a:r>
          </a:p>
          <a:p>
            <a:pPr lvl="1"/>
            <a:r>
              <a:rPr lang="en-US" dirty="0" smtClean="0"/>
              <a:t>can not support multiple OS on same physical server</a:t>
            </a:r>
          </a:p>
          <a:p>
            <a:r>
              <a:rPr lang="en-US" dirty="0" smtClean="0"/>
              <a:t>Examples: LXC, Docker, Jail, FVM, etc.</a:t>
            </a:r>
          </a:p>
          <a:p>
            <a:endParaRPr lang="en-US" dirty="0" smtClean="0"/>
          </a:p>
          <a:p>
            <a:endParaRPr lang="en-US" dirty="0"/>
          </a:p>
        </p:txBody>
      </p:sp>
    </p:spTree>
    <p:extLst>
      <p:ext uri="{BB962C8B-B14F-4D97-AF65-F5344CB8AC3E}">
        <p14:creationId xmlns:p14="http://schemas.microsoft.com/office/powerpoint/2010/main" val="219253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70C0"/>
                </a:solidFill>
              </a:rPr>
              <a:t>Implementation Levels of Virtualization</a:t>
            </a:r>
            <a:br>
              <a:rPr lang="en-US" b="1" dirty="0" smtClean="0">
                <a:solidFill>
                  <a:srgbClr val="0070C0"/>
                </a:solidFill>
              </a:rPr>
            </a:br>
            <a:r>
              <a:rPr lang="en-US" b="1" dirty="0">
                <a:solidFill>
                  <a:srgbClr val="0070C0"/>
                </a:solidFill>
              </a:rPr>
              <a:t>Instruction Set Architecture Level</a:t>
            </a:r>
            <a:r>
              <a:rPr lang="en-US" b="1" dirty="0"/>
              <a:t/>
            </a:r>
            <a:br>
              <a:rPr lang="en-US" b="1" dirty="0"/>
            </a:br>
            <a:endParaRPr lang="en-US" b="1" dirty="0">
              <a:solidFill>
                <a:srgbClr val="0070C0"/>
              </a:solidFill>
            </a:endParaRPr>
          </a:p>
        </p:txBody>
      </p:sp>
      <p:sp>
        <p:nvSpPr>
          <p:cNvPr id="3" name="Content Placeholder 2"/>
          <p:cNvSpPr>
            <a:spLocks noGrp="1"/>
          </p:cNvSpPr>
          <p:nvPr>
            <p:ph idx="1"/>
          </p:nvPr>
        </p:nvSpPr>
        <p:spPr>
          <a:xfrm>
            <a:off x="838200" y="1507066"/>
            <a:ext cx="10515600" cy="4995333"/>
          </a:xfrm>
        </p:spPr>
        <p:txBody>
          <a:bodyPr>
            <a:normAutofit fontScale="92500" lnSpcReduction="20000"/>
          </a:bodyPr>
          <a:lstStyle/>
          <a:p>
            <a:r>
              <a:rPr lang="en-US" dirty="0" smtClean="0"/>
              <a:t>Emulating target ISA by the ISA of the host machine</a:t>
            </a:r>
          </a:p>
          <a:p>
            <a:pPr marL="0" lvl="1" indent="0">
              <a:spcBef>
                <a:spcPts val="1000"/>
              </a:spcBef>
              <a:buNone/>
            </a:pPr>
            <a:r>
              <a:rPr lang="en-US" sz="2800" dirty="0" smtClean="0"/>
              <a:t>	</a:t>
            </a:r>
            <a:r>
              <a:rPr lang="en-US" sz="2800" dirty="0" err="1" smtClean="0"/>
              <a:t>e.g</a:t>
            </a:r>
            <a:r>
              <a:rPr lang="en-US" sz="2800" dirty="0" smtClean="0"/>
              <a:t> </a:t>
            </a:r>
            <a:r>
              <a:rPr lang="en-US" sz="2800" dirty="0"/>
              <a:t>MIPS binary code on x86-based host machine</a:t>
            </a:r>
          </a:p>
          <a:p>
            <a:pPr marL="228600" lvl="1">
              <a:spcBef>
                <a:spcPts val="1000"/>
              </a:spcBef>
            </a:pPr>
            <a:endParaRPr lang="en-US" sz="2800" dirty="0" smtClean="0"/>
          </a:p>
          <a:p>
            <a:pPr marL="228600" lvl="1">
              <a:spcBef>
                <a:spcPts val="1000"/>
              </a:spcBef>
            </a:pPr>
            <a:r>
              <a:rPr lang="en-US" sz="2800" dirty="0" smtClean="0"/>
              <a:t>Improves </a:t>
            </a:r>
            <a:r>
              <a:rPr lang="en-US" sz="2800" dirty="0"/>
              <a:t>portability of legacy binary code </a:t>
            </a:r>
          </a:p>
          <a:p>
            <a:endParaRPr lang="en-US" dirty="0" smtClean="0"/>
          </a:p>
          <a:p>
            <a:r>
              <a:rPr lang="en-US" dirty="0" smtClean="0"/>
              <a:t>Methods:</a:t>
            </a:r>
          </a:p>
          <a:p>
            <a:pPr lvl="1"/>
            <a:r>
              <a:rPr lang="en-US" dirty="0" smtClean="0"/>
              <a:t>Code interpretation: </a:t>
            </a:r>
            <a:r>
              <a:rPr lang="en-US" dirty="0"/>
              <a:t>decode and interpret source instruction to target instruction and execute one by one. (slow)</a:t>
            </a:r>
          </a:p>
          <a:p>
            <a:pPr marL="457200" lvl="1" indent="0">
              <a:buNone/>
            </a:pPr>
            <a:endParaRPr lang="en-US" dirty="0" smtClean="0"/>
          </a:p>
          <a:p>
            <a:pPr lvl="1"/>
            <a:r>
              <a:rPr lang="en-US" dirty="0" smtClean="0"/>
              <a:t>Binary translation (Static and Dynamic): </a:t>
            </a:r>
            <a:r>
              <a:rPr lang="en-US" dirty="0"/>
              <a:t>binary code of the source is directly translated to binary code of target processor </a:t>
            </a:r>
            <a:endParaRPr lang="en-US" dirty="0" smtClean="0"/>
          </a:p>
          <a:p>
            <a:endParaRPr lang="en-US" b="1" dirty="0" smtClean="0"/>
          </a:p>
          <a:p>
            <a:r>
              <a:rPr lang="en-US" dirty="0" smtClean="0"/>
              <a:t>Examples: QEMU, BOCHS, Transmeta, etc. </a:t>
            </a:r>
            <a:endParaRPr lang="en-US" dirty="0"/>
          </a:p>
          <a:p>
            <a:pPr marL="914400" lvl="2" indent="0">
              <a:buNone/>
            </a:pPr>
            <a:endParaRPr lang="en-US" dirty="0"/>
          </a:p>
        </p:txBody>
      </p:sp>
    </p:spTree>
    <p:extLst>
      <p:ext uri="{BB962C8B-B14F-4D97-AF65-F5344CB8AC3E}">
        <p14:creationId xmlns:p14="http://schemas.microsoft.com/office/powerpoint/2010/main" val="3268542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Implementation Levels of Virtualization</a:t>
            </a:r>
            <a:br>
              <a:rPr lang="en-US" b="1" dirty="0">
                <a:solidFill>
                  <a:srgbClr val="0070C0"/>
                </a:solidFill>
              </a:rPr>
            </a:br>
            <a:r>
              <a:rPr lang="en-US" b="1" dirty="0" smtClean="0">
                <a:solidFill>
                  <a:srgbClr val="0070C0"/>
                </a:solidFill>
              </a:rPr>
              <a:t>Hardware Abstraction Level</a:t>
            </a:r>
            <a:r>
              <a:rPr lang="en-US" b="1" dirty="0"/>
              <a:t/>
            </a:r>
            <a:br>
              <a:rPr lang="en-US" b="1" dirty="0"/>
            </a:br>
            <a:endParaRPr lang="en-US" dirty="0"/>
          </a:p>
        </p:txBody>
      </p:sp>
      <p:sp>
        <p:nvSpPr>
          <p:cNvPr id="3" name="Content Placeholder 2"/>
          <p:cNvSpPr>
            <a:spLocks noGrp="1"/>
          </p:cNvSpPr>
          <p:nvPr>
            <p:ph idx="1"/>
          </p:nvPr>
        </p:nvSpPr>
        <p:spPr>
          <a:xfrm>
            <a:off x="702733" y="1690688"/>
            <a:ext cx="6426200" cy="4351338"/>
          </a:xfrm>
        </p:spPr>
        <p:txBody>
          <a:bodyPr>
            <a:normAutofit fontScale="92500" lnSpcReduction="20000"/>
          </a:bodyPr>
          <a:lstStyle/>
          <a:p>
            <a:r>
              <a:rPr lang="en-US" dirty="0" smtClean="0"/>
              <a:t>Generates an isolated virtual hardware environment for a VM</a:t>
            </a:r>
          </a:p>
          <a:p>
            <a:pPr lvl="1"/>
            <a:r>
              <a:rPr lang="en-US" dirty="0" smtClean="0"/>
              <a:t>Virtualizes CPU, memory, I/O devices, etc.</a:t>
            </a:r>
          </a:p>
          <a:p>
            <a:pPr lvl="1"/>
            <a:r>
              <a:rPr lang="en-US" dirty="0" smtClean="0"/>
              <a:t>Provides the illusion that each VM’s OS is controlling the hardware of the entire host.</a:t>
            </a:r>
          </a:p>
          <a:p>
            <a:pPr marL="0" indent="0">
              <a:buNone/>
            </a:pPr>
            <a:endParaRPr lang="en-US" dirty="0" smtClean="0"/>
          </a:p>
          <a:p>
            <a:r>
              <a:rPr lang="en-US" dirty="0" smtClean="0"/>
              <a:t>Improves server utilization, eases application deployment, increases availability, etc. </a:t>
            </a:r>
          </a:p>
          <a:p>
            <a:endParaRPr lang="en-US" dirty="0" smtClean="0"/>
          </a:p>
          <a:p>
            <a:r>
              <a:rPr lang="en-US" dirty="0" smtClean="0"/>
              <a:t>Example: Xen, Vmware ESX, KVM, </a:t>
            </a:r>
            <a:r>
              <a:rPr lang="en-US" dirty="0" err="1" smtClean="0"/>
              <a:t>VirtualBox</a:t>
            </a:r>
            <a:r>
              <a:rPr lang="en-US" dirty="0" smtClean="0"/>
              <a:t>, etc.</a:t>
            </a:r>
          </a:p>
          <a:p>
            <a:endParaRPr lang="en-US" dirty="0"/>
          </a:p>
        </p:txBody>
      </p:sp>
      <p:pic>
        <p:nvPicPr>
          <p:cNvPr id="4" name="Picture 2" descr="http://images.digitalmedianet.com/2011/Week_42/b6zcc4v6/story/fig3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867" y="1463146"/>
            <a:ext cx="5715000" cy="426032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7717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TotalTime>
  <Words>1454</Words>
  <Application>Microsoft Office PowerPoint</Application>
  <PresentationFormat>Widescreen</PresentationFormat>
  <Paragraphs>279</Paragraphs>
  <Slides>23</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CS4843: Cloud Computing The Art of Virtualization</vt:lpstr>
      <vt:lpstr>Virtualization Basics</vt:lpstr>
      <vt:lpstr>A Brief History of Virtualization</vt:lpstr>
      <vt:lpstr>Implementation Levels of Virtualization</vt:lpstr>
      <vt:lpstr>Implementation Levels of Virtualization User Application Level</vt:lpstr>
      <vt:lpstr>Implementation Levels of Virtualization Library Support Level</vt:lpstr>
      <vt:lpstr>Implementation Levels of Virtualization Operating System Level</vt:lpstr>
      <vt:lpstr>Implementation Levels of Virtualization Instruction Set Architecture Level </vt:lpstr>
      <vt:lpstr>Implementation Levels of Virtualization Hardware Abstraction Level </vt:lpstr>
      <vt:lpstr>Types of Hardware Virtualization</vt:lpstr>
      <vt:lpstr>Hardware Virtualization</vt:lpstr>
      <vt:lpstr>Virtualizing the CPU:  CPU modes</vt:lpstr>
      <vt:lpstr>Virtualizing the CPU: Trap and Emulate</vt:lpstr>
      <vt:lpstr>x86 Hardware Virtualization Challenge</vt:lpstr>
      <vt:lpstr>Popek and Goldberg Virtualization Theorem</vt:lpstr>
      <vt:lpstr>Full Virtualization</vt:lpstr>
      <vt:lpstr>Para Virtualization/ OS Assisted Virtualization</vt:lpstr>
      <vt:lpstr>Hardware Assisted Virtualization</vt:lpstr>
      <vt:lpstr>Host-Based Virtualization (Type 2)</vt:lpstr>
      <vt:lpstr>Virtualizing Memory</vt:lpstr>
      <vt:lpstr>Virtualizing Memory</vt:lpstr>
      <vt:lpstr>Hypervisor Architectures</vt:lpstr>
      <vt:lpstr>Taxonomy of Virtualization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Palden Lama</dc:creator>
  <cp:lastModifiedBy>lamapalden</cp:lastModifiedBy>
  <cp:revision>360</cp:revision>
  <dcterms:created xsi:type="dcterms:W3CDTF">2014-08-27T21:37:18Z</dcterms:created>
  <dcterms:modified xsi:type="dcterms:W3CDTF">2018-08-30T15:35:27Z</dcterms:modified>
</cp:coreProperties>
</file>