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5" r:id="rId2"/>
    <p:sldId id="276" r:id="rId3"/>
    <p:sldId id="257" r:id="rId4"/>
    <p:sldId id="272" r:id="rId5"/>
    <p:sldId id="258" r:id="rId6"/>
    <p:sldId id="273" r:id="rId7"/>
    <p:sldId id="260" r:id="rId8"/>
    <p:sldId id="261" r:id="rId9"/>
    <p:sldId id="259" r:id="rId10"/>
    <p:sldId id="262" r:id="rId11"/>
    <p:sldId id="263" r:id="rId12"/>
    <p:sldId id="265" r:id="rId13"/>
    <p:sldId id="278" r:id="rId14"/>
    <p:sldId id="279" r:id="rId15"/>
    <p:sldId id="280" r:id="rId16"/>
    <p:sldId id="281" r:id="rId17"/>
    <p:sldId id="282" r:id="rId18"/>
    <p:sldId id="283" r:id="rId19"/>
    <p:sldId id="277" r:id="rId20"/>
    <p:sldId id="286" r:id="rId21"/>
    <p:sldId id="287" r:id="rId22"/>
    <p:sldId id="291" r:id="rId23"/>
    <p:sldId id="292" r:id="rId24"/>
    <p:sldId id="290" r:id="rId25"/>
    <p:sldId id="289" r:id="rId26"/>
    <p:sldId id="293" r:id="rId27"/>
    <p:sldId id="294" r:id="rId28"/>
    <p:sldId id="295" r:id="rId29"/>
    <p:sldId id="296" r:id="rId30"/>
    <p:sldId id="288" r:id="rId31"/>
    <p:sldId id="270" r:id="rId32"/>
    <p:sldId id="274" r:id="rId33"/>
    <p:sldId id="285" r:id="rId34"/>
    <p:sldId id="284" r:id="rId35"/>
    <p:sldId id="27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lden Lama" initials="PL" lastIdx="0" clrIdx="0">
    <p:extLst>
      <p:ext uri="{19B8F6BF-5375-455C-9EA6-DF929625EA0E}">
        <p15:presenceInfo xmlns:p15="http://schemas.microsoft.com/office/powerpoint/2012/main" userId="847013046e1af2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583" autoAdjust="0"/>
  </p:normalViewPr>
  <p:slideViewPr>
    <p:cSldViewPr snapToGrid="0">
      <p:cViewPr varScale="1">
        <p:scale>
          <a:sx n="53" d="100"/>
          <a:sy n="53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A6180-E945-499D-A1EA-4601A12D764F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F19E2-344B-40B6-8DC2-892AD6A16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9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4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73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HTCondor</a:t>
            </a:r>
            <a:r>
              <a:rPr lang="en-US" dirty="0" smtClean="0"/>
              <a:t>, MOAB, MapReduce,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39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87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 = ratio of circumference of a circle to its diameter</a:t>
            </a:r>
          </a:p>
          <a:p>
            <a:endParaRPr lang="en-US" dirty="0" smtClean="0"/>
          </a:p>
          <a:p>
            <a:r>
              <a:rPr lang="en-US" dirty="0" smtClean="0"/>
              <a:t>Unit circle : x^2 + y^2 = 1 (center (0,0) radius</a:t>
            </a:r>
            <a:r>
              <a:rPr lang="en-US" baseline="0" dirty="0" smtClean="0"/>
              <a:t>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75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04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59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66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94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0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6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physical server</a:t>
            </a:r>
            <a:r>
              <a:rPr lang="en-US" baseline="0" dirty="0" smtClean="0"/>
              <a:t> is virtualized with a hypervisor</a:t>
            </a:r>
          </a:p>
          <a:p>
            <a:r>
              <a:rPr lang="en-US" baseline="0" dirty="0" smtClean="0"/>
              <a:t>Virtual network between VMs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991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341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56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718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92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999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537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62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20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Placement : capacity</a:t>
            </a:r>
            <a:r>
              <a:rPr lang="en-US" baseline="0" dirty="0" smtClean="0"/>
              <a:t> constraints (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 core, memory,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+ affinity rules, special hardware constraints, etc.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VMware DRS and DPM features… </a:t>
            </a:r>
            <a:r>
              <a:rPr lang="en-US" dirty="0" err="1" smtClean="0"/>
              <a:t>vSphere</a:t>
            </a:r>
            <a:r>
              <a:rPr lang="en-US" dirty="0" smtClean="0"/>
              <a:t>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07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Performance degradation due to network bandwidth</a:t>
            </a:r>
            <a:r>
              <a:rPr lang="en-US" baseline="0" dirty="0" smtClean="0"/>
              <a:t> usage in iterative copy of dirty pages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38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14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Shadow</a:t>
            </a:r>
            <a:r>
              <a:rPr lang="en-US" baseline="0" dirty="0" smtClean="0"/>
              <a:t> page table traces the modifications to memory page in migrated VMs, and corresponding flags are set in the dirty bitmap.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start of each </a:t>
            </a:r>
            <a:r>
              <a:rPr lang="en-US" baseline="0" dirty="0" err="1" smtClean="0"/>
              <a:t>precopy</a:t>
            </a:r>
            <a:r>
              <a:rPr lang="en-US" baseline="0" dirty="0" smtClean="0"/>
              <a:t>, bitmap is sent to daemon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Memory pages are compressed before sending to destination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3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25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Cocurrently</a:t>
            </a:r>
            <a:r>
              <a:rPr lang="en-US" baseline="0" dirty="0" smtClean="0"/>
              <a:t> : independent of each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70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B5-9435-453B-983D-87BE5EF3987F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4A3A-17F2-4B6A-93B6-770DED1F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4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B5-9435-453B-983D-87BE5EF3987F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4A3A-17F2-4B6A-93B6-770DED1F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B5-9435-453B-983D-87BE5EF3987F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4A3A-17F2-4B6A-93B6-770DED1F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7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B5-9435-453B-983D-87BE5EF3987F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4A3A-17F2-4B6A-93B6-770DED1F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6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B5-9435-453B-983D-87BE5EF3987F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4A3A-17F2-4B6A-93B6-770DED1F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9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B5-9435-453B-983D-87BE5EF3987F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4A3A-17F2-4B6A-93B6-770DED1F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4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B5-9435-453B-983D-87BE5EF3987F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4A3A-17F2-4B6A-93B6-770DED1F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0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B5-9435-453B-983D-87BE5EF3987F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4A3A-17F2-4B6A-93B6-770DED1F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6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B5-9435-453B-983D-87BE5EF3987F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4A3A-17F2-4B6A-93B6-770DED1F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2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B5-9435-453B-983D-87BE5EF3987F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4A3A-17F2-4B6A-93B6-770DED1F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3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B5-9435-453B-983D-87BE5EF3987F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4A3A-17F2-4B6A-93B6-770DED1F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AB2B5-9435-453B-983D-87BE5EF3987F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14A3A-17F2-4B6A-93B6-770DED1F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1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cs.utsa.edu/~plam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tack.tacc.chameleoncloud.org/dashboard/auth/login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726578"/>
            <a:ext cx="9612573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CS4843</a:t>
            </a:r>
            <a:r>
              <a:rPr lang="en-US" b="1" dirty="0">
                <a:solidFill>
                  <a:srgbClr val="0070C0"/>
                </a:solidFill>
              </a:rPr>
              <a:t>: Cloud </a:t>
            </a:r>
            <a:r>
              <a:rPr lang="en-US" b="1" dirty="0" smtClean="0">
                <a:solidFill>
                  <a:srgbClr val="0070C0"/>
                </a:solidFill>
              </a:rPr>
              <a:t>Computing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Server Clusters </a:t>
            </a:r>
            <a:r>
              <a:rPr lang="en-US" b="1" dirty="0">
                <a:solidFill>
                  <a:srgbClr val="0070C0"/>
                </a:solidFill>
              </a:rPr>
              <a:t>and Programming Models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51969" y="3294826"/>
            <a:ext cx="78554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Palden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Lama, Ph.D.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Department of Computer Science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University of Texas at San Antonio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hlinkClick r:id="rId2"/>
              </a:rPr>
              <a:t>http://cs.utsa.edu/~plama</a:t>
            </a:r>
            <a:endParaRPr lang="en-US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48" y="5507870"/>
            <a:ext cx="3929987" cy="93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Cloud Programming Models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to utilize virtual clusters in the Cloud ?</a:t>
            </a:r>
          </a:p>
          <a:p>
            <a:endParaRPr lang="en-US" dirty="0"/>
          </a:p>
          <a:p>
            <a:r>
              <a:rPr lang="en-US" dirty="0" smtClean="0"/>
              <a:t>Parallel and distributed computing paradigm</a:t>
            </a:r>
          </a:p>
          <a:p>
            <a:pPr lvl="1"/>
            <a:r>
              <a:rPr lang="en-US" dirty="0" smtClean="0"/>
              <a:t>Computation partitioning</a:t>
            </a:r>
          </a:p>
          <a:p>
            <a:pPr lvl="1"/>
            <a:r>
              <a:rPr lang="en-US" dirty="0" smtClean="0"/>
              <a:t>Data partitioning</a:t>
            </a:r>
          </a:p>
          <a:p>
            <a:pPr lvl="1"/>
            <a:r>
              <a:rPr lang="en-US" dirty="0" smtClean="0"/>
              <a:t>Synchronization</a:t>
            </a:r>
          </a:p>
          <a:p>
            <a:pPr lvl="1"/>
            <a:r>
              <a:rPr lang="en-US" dirty="0" smtClean="0"/>
              <a:t>Scheduling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Parallel computing can be done in a single </a:t>
            </a:r>
            <a:r>
              <a:rPr lang="en-US" dirty="0" smtClean="0"/>
              <a:t>multi-core system as </a:t>
            </a:r>
            <a:r>
              <a:rPr lang="en-US" dirty="0"/>
              <a:t>well as </a:t>
            </a:r>
            <a:r>
              <a:rPr lang="en-US" dirty="0" smtClean="0"/>
              <a:t>a server cluster.</a:t>
            </a:r>
          </a:p>
          <a:p>
            <a:pPr lvl="1"/>
            <a:r>
              <a:rPr lang="en-US" dirty="0" smtClean="0"/>
              <a:t>Shared-memory model (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OpenMP</a:t>
            </a:r>
            <a:r>
              <a:rPr lang="en-US" dirty="0" smtClean="0"/>
              <a:t>, Silk, etc.)</a:t>
            </a:r>
          </a:p>
          <a:p>
            <a:pPr lvl="1"/>
            <a:r>
              <a:rPr lang="en-US" dirty="0" smtClean="0"/>
              <a:t>Message passing model (</a:t>
            </a:r>
            <a:r>
              <a:rPr lang="en-US" dirty="0" err="1" smtClean="0"/>
              <a:t>e.g</a:t>
            </a:r>
            <a:r>
              <a:rPr lang="en-US" dirty="0" smtClean="0"/>
              <a:t> MPI, </a:t>
            </a:r>
            <a:r>
              <a:rPr lang="en-US" dirty="0" err="1" smtClean="0"/>
              <a:t>MapReduce</a:t>
            </a:r>
            <a:r>
              <a:rPr lang="en-US" dirty="0" smtClean="0"/>
              <a:t>, etc.)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83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Cloud Programming </a:t>
            </a:r>
            <a:r>
              <a:rPr lang="en-US" b="1" dirty="0" smtClean="0">
                <a:solidFill>
                  <a:srgbClr val="0070C0"/>
                </a:solidFill>
              </a:rPr>
              <a:t>Models: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Computation and Data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 Partitioning</a:t>
            </a:r>
          </a:p>
          <a:p>
            <a:pPr lvl="1"/>
            <a:r>
              <a:rPr lang="en-US" dirty="0" smtClean="0"/>
              <a:t>Split the job/program into smaller tasks that can run concurrently</a:t>
            </a:r>
          </a:p>
          <a:p>
            <a:pPr lvl="1"/>
            <a:r>
              <a:rPr lang="en-US" dirty="0" smtClean="0"/>
              <a:t>Assign different workers/compute units to different tasks</a:t>
            </a:r>
          </a:p>
          <a:p>
            <a:pPr lvl="1"/>
            <a:r>
              <a:rPr lang="en-US" dirty="0" smtClean="0"/>
              <a:t>Different tasks may process different data or copy of same data</a:t>
            </a:r>
          </a:p>
          <a:p>
            <a:endParaRPr lang="en-US" dirty="0" smtClean="0"/>
          </a:p>
          <a:p>
            <a:r>
              <a:rPr lang="en-US" dirty="0" smtClean="0"/>
              <a:t>Data Partitioning</a:t>
            </a:r>
          </a:p>
          <a:p>
            <a:pPr lvl="1"/>
            <a:r>
              <a:rPr lang="en-US" dirty="0" smtClean="0"/>
              <a:t>Split the data into smaller pieces</a:t>
            </a:r>
          </a:p>
          <a:p>
            <a:pPr lvl="1"/>
            <a:r>
              <a:rPr lang="en-US" dirty="0" smtClean="0"/>
              <a:t>Assign different workers to process different data pieces</a:t>
            </a:r>
          </a:p>
          <a:p>
            <a:pPr lvl="1"/>
            <a:r>
              <a:rPr lang="en-US" dirty="0" smtClean="0"/>
              <a:t>Usually same task runs on different workers but using different data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Computation and Data </a:t>
            </a:r>
            <a:r>
              <a:rPr lang="en-US" b="1" dirty="0" smtClean="0">
                <a:solidFill>
                  <a:srgbClr val="0070C0"/>
                </a:solidFill>
              </a:rPr>
              <a:t>Partitioning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554" y="2016124"/>
            <a:ext cx="7883084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7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Cloud Programming Models: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Synchronization and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Prevent Race Conditions</a:t>
            </a:r>
          </a:p>
          <a:p>
            <a:endParaRPr lang="en-US" dirty="0"/>
          </a:p>
          <a:p>
            <a:r>
              <a:rPr lang="en-US" dirty="0" smtClean="0"/>
              <a:t>Address Data Dependencies</a:t>
            </a:r>
          </a:p>
          <a:p>
            <a:endParaRPr lang="en-US" dirty="0"/>
          </a:p>
          <a:p>
            <a:r>
              <a:rPr lang="en-US" dirty="0" smtClean="0"/>
              <a:t>Barrier Synchronization</a:t>
            </a:r>
          </a:p>
          <a:p>
            <a:pPr lvl="1"/>
            <a:r>
              <a:rPr lang="en-US" dirty="0" smtClean="0"/>
              <a:t>Implicit (MapReduce)</a:t>
            </a:r>
          </a:p>
          <a:p>
            <a:pPr lvl="1"/>
            <a:r>
              <a:rPr lang="en-US" dirty="0" smtClean="0"/>
              <a:t>Explicit (MPI)</a:t>
            </a:r>
          </a:p>
          <a:p>
            <a:pPr lvl="1"/>
            <a:endParaRPr lang="en-US" dirty="0"/>
          </a:p>
          <a:p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Implicit (MapReduce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Explicit (MPI)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Cloud Programming Models: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6353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Scheduler selects a sequence of tasks or data pieces to workers</a:t>
            </a:r>
          </a:p>
          <a:p>
            <a:endParaRPr lang="en-US" dirty="0" smtClean="0"/>
          </a:p>
          <a:p>
            <a:r>
              <a:rPr lang="en-US" dirty="0" smtClean="0"/>
              <a:t>Scheduling granularity</a:t>
            </a:r>
          </a:p>
          <a:p>
            <a:pPr lvl="1"/>
            <a:r>
              <a:rPr lang="en-US" dirty="0" smtClean="0"/>
              <a:t>Program/job level </a:t>
            </a:r>
          </a:p>
          <a:p>
            <a:pPr lvl="2"/>
            <a:r>
              <a:rPr lang="en-US" dirty="0" smtClean="0"/>
              <a:t>Which job to run next ?</a:t>
            </a:r>
          </a:p>
          <a:p>
            <a:pPr lvl="1"/>
            <a:r>
              <a:rPr lang="en-US" dirty="0" smtClean="0"/>
              <a:t>Task level</a:t>
            </a:r>
          </a:p>
          <a:p>
            <a:pPr lvl="2"/>
            <a:r>
              <a:rPr lang="en-US" dirty="0" smtClean="0"/>
              <a:t>Which nodes to use ?</a:t>
            </a:r>
          </a:p>
          <a:p>
            <a:pPr lvl="2"/>
            <a:r>
              <a:rPr lang="en-US" dirty="0" smtClean="0"/>
              <a:t>Task to node assignment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932" y="1825625"/>
            <a:ext cx="6067425" cy="3848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79416" y="5808662"/>
            <a:ext cx="389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Master-Worker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MPI (Message Passing Interface)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</a:t>
            </a:r>
            <a:r>
              <a:rPr lang="en-US" dirty="0"/>
              <a:t>is a </a:t>
            </a:r>
            <a:r>
              <a:rPr lang="en-US" b="1" i="1" dirty="0"/>
              <a:t>specification</a:t>
            </a:r>
            <a:r>
              <a:rPr lang="en-US" dirty="0"/>
              <a:t> for the developers and users of message passing </a:t>
            </a:r>
            <a:r>
              <a:rPr lang="en-US" dirty="0" smtClean="0"/>
              <a:t>libraries (</a:t>
            </a:r>
            <a:r>
              <a:rPr lang="en-US" dirty="0" err="1" smtClean="0"/>
              <a:t>e.g</a:t>
            </a:r>
            <a:r>
              <a:rPr lang="en-US" dirty="0" smtClean="0"/>
              <a:t> MVAPICH, </a:t>
            </a:r>
            <a:r>
              <a:rPr lang="en-US" dirty="0" err="1" smtClean="0"/>
              <a:t>OpenMPI</a:t>
            </a:r>
            <a:r>
              <a:rPr lang="en-US" dirty="0" smtClean="0"/>
              <a:t>, Intel MPI, </a:t>
            </a:r>
            <a:r>
              <a:rPr lang="en-US" dirty="0" err="1" smtClean="0"/>
              <a:t>etc</a:t>
            </a:r>
            <a:r>
              <a:rPr lang="en-US" dirty="0" smtClean="0"/>
              <a:t>)..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42" y="2956029"/>
            <a:ext cx="4757525" cy="2970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7283" y="6117432"/>
            <a:ext cx="389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Master-Worker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MPI Communication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832" y="2150534"/>
            <a:ext cx="4383426" cy="33898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099732" y="4707466"/>
            <a:ext cx="1100667" cy="832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939799" y="3168384"/>
            <a:ext cx="1100667" cy="832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Worker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3200399" y="3168384"/>
            <a:ext cx="1100667" cy="832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Worker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 flipV="1">
            <a:off x="1693333" y="4001294"/>
            <a:ext cx="567588" cy="82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6"/>
          </p:cNvCxnSpPr>
          <p:nvPr/>
        </p:nvCxnSpPr>
        <p:spPr>
          <a:xfrm flipV="1">
            <a:off x="2040466" y="3579550"/>
            <a:ext cx="1159933" cy="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200399" y="4001294"/>
            <a:ext cx="636684" cy="82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87499" y="4701820"/>
            <a:ext cx="9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51787" y="4100699"/>
            <a:ext cx="9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receive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32919" y="2261300"/>
            <a:ext cx="309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Point-to-Point Communication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856386" y="1830931"/>
            <a:ext cx="267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Collective Communication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517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Computation Partitioning Examples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Calculate the value of Pi : Serial Program</a:t>
            </a:r>
            <a:br>
              <a:rPr lang="en-US" b="1" dirty="0" smtClean="0">
                <a:solidFill>
                  <a:srgbClr val="0070C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524000"/>
            <a:ext cx="10642600" cy="49614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57" y="1524000"/>
            <a:ext cx="2614524" cy="2881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781" y="1524000"/>
            <a:ext cx="3733800" cy="4629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3523" y="1499658"/>
            <a:ext cx="4590609" cy="42238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17681" y="1729317"/>
            <a:ext cx="1727200" cy="1882245"/>
          </a:xfrm>
          <a:prstGeom prst="rect">
            <a:avLst/>
          </a:prstGeom>
          <a:solidFill>
            <a:schemeClr val="accent2">
              <a:alpha val="69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6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Computation Partitioning Examples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Calculate the value of </a:t>
            </a:r>
            <a:r>
              <a:rPr lang="en-US" b="1" dirty="0" smtClean="0">
                <a:solidFill>
                  <a:srgbClr val="0070C0"/>
                </a:solidFill>
              </a:rPr>
              <a:t>Pi : Parallel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" y="1690688"/>
            <a:ext cx="5539318" cy="5032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334" y="1825625"/>
            <a:ext cx="3733800" cy="4629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53467" y="1825625"/>
            <a:ext cx="152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Pseudo code for MPI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6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66" y="27979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Calculate the value of </a:t>
            </a:r>
            <a:r>
              <a:rPr lang="en-US" b="1" dirty="0" smtClean="0">
                <a:solidFill>
                  <a:srgbClr val="0070C0"/>
                </a:solidFill>
              </a:rPr>
              <a:t>Pi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with MPI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29" y="1690688"/>
            <a:ext cx="3424238" cy="34242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65" y="1654970"/>
            <a:ext cx="6669640" cy="39330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86466" y="6311900"/>
            <a:ext cx="659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 run the program</a:t>
            </a:r>
            <a:r>
              <a:rPr lang="en-US" dirty="0" smtClean="0"/>
              <a:t>: </a:t>
            </a:r>
            <a:r>
              <a:rPr lang="en-US" dirty="0" err="1" smtClean="0"/>
              <a:t>mpiexec</a:t>
            </a:r>
            <a:r>
              <a:rPr lang="en-US" dirty="0" smtClean="0"/>
              <a:t> -n 10 python –m mpi4py calc_pi.py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3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Server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1617398"/>
            <a:ext cx="6578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</a:t>
            </a:r>
            <a:r>
              <a:rPr lang="en-US" dirty="0" smtClean="0"/>
              <a:t>(computer) server </a:t>
            </a:r>
            <a:r>
              <a:rPr lang="en-US" dirty="0"/>
              <a:t>cluster is a set of </a:t>
            </a:r>
            <a:r>
              <a:rPr lang="en-US" dirty="0" smtClean="0"/>
              <a:t>interconnected computer servers </a:t>
            </a:r>
            <a:r>
              <a:rPr lang="en-US" dirty="0"/>
              <a:t>that work together </a:t>
            </a:r>
            <a:r>
              <a:rPr lang="en-US" dirty="0" smtClean="0"/>
              <a:t>as one unit. </a:t>
            </a:r>
            <a:r>
              <a:rPr lang="en-US" dirty="0" err="1"/>
              <a:t>e</a:t>
            </a:r>
            <a:r>
              <a:rPr lang="en-US" dirty="0" err="1" smtClean="0"/>
              <a:t>.g</a:t>
            </a:r>
            <a:r>
              <a:rPr lang="en-US" dirty="0" smtClean="0"/>
              <a:t> web cluster, HPC cluster, storage cluster, </a:t>
            </a:r>
            <a:r>
              <a:rPr lang="en-US" dirty="0" err="1" smtClean="0"/>
              <a:t>Hadoop</a:t>
            </a:r>
            <a:r>
              <a:rPr lang="en-US" dirty="0" smtClean="0"/>
              <a:t> cluster, </a:t>
            </a:r>
            <a:r>
              <a:rPr lang="en-US" dirty="0" err="1" smtClean="0"/>
              <a:t>Kubernetes</a:t>
            </a:r>
            <a:r>
              <a:rPr lang="en-US" dirty="0" smtClean="0"/>
              <a:t> cluster, Cloud Computing cluster etc.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loosely-coupled</a:t>
            </a:r>
            <a:r>
              <a:rPr lang="en-US" dirty="0" smtClean="0"/>
              <a:t> cluster consists of computers that are running with a minimum of communication and cooperation among them. 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tightly-coupled</a:t>
            </a:r>
            <a:r>
              <a:rPr lang="en-US" dirty="0" smtClean="0"/>
              <a:t> cluster consists of a group of computers that are communicating and cooperating to a great degree among each other.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High availability</a:t>
            </a:r>
          </a:p>
          <a:p>
            <a:pPr lvl="1"/>
            <a:r>
              <a:rPr lang="en-US" dirty="0" smtClean="0"/>
              <a:t>High performance</a:t>
            </a:r>
          </a:p>
          <a:p>
            <a:pPr lvl="1"/>
            <a:r>
              <a:rPr lang="en-US" dirty="0" smtClean="0"/>
              <a:t>Load balancing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690" y="1371601"/>
            <a:ext cx="4553110" cy="33697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09467" y="4284133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Beowulf Cluster</a:t>
            </a:r>
          </a:p>
          <a:p>
            <a:r>
              <a:rPr lang="en-US" dirty="0" smtClean="0"/>
              <a:t>(Beowulf </a:t>
            </a:r>
            <a:r>
              <a:rPr lang="en-US" dirty="0"/>
              <a:t>is </a:t>
            </a:r>
            <a:r>
              <a:rPr lang="en-US" dirty="0" smtClean="0"/>
              <a:t>a way </a:t>
            </a:r>
            <a:r>
              <a:rPr lang="en-US" dirty="0"/>
              <a:t>of building a supercomputer out of a bunch of smaller computers</a:t>
            </a:r>
            <a:r>
              <a:rPr lang="en-US" dirty="0" smtClean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4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3" y="14763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MPI installation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1101124"/>
            <a:ext cx="11082867" cy="4703763"/>
          </a:xfrm>
        </p:spPr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OpenMPI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Installing mpi4py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Installing </a:t>
            </a:r>
            <a:r>
              <a:rPr lang="en-US" dirty="0" err="1" smtClean="0"/>
              <a:t>numpy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473200"/>
            <a:ext cx="11954932" cy="1631216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rgbClr val="FFFFFF"/>
                </a:solidFill>
                <a:latin typeface="Arial Unicode MS" panose="020B0604020202020204" pitchFamily="34" charset="-128"/>
              </a:rPr>
              <a:t>s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udo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 apt-get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sudo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apt-get install build-essential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sudo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 apt-get install openmpi-bin openmpi-checkpoint openmpi-common openmpi-doc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libopenmpi-dev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 -y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3586669"/>
            <a:ext cx="11954932" cy="1631216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rgbClr val="FFFFFF"/>
                </a:solidFill>
                <a:latin typeface="Arial Unicode MS" panose="020B0604020202020204" pitchFamily="34" charset="-128"/>
              </a:rPr>
              <a:t>sudo</a:t>
            </a:r>
            <a:r>
              <a:rPr lang="en-US" sz="2000" dirty="0" smtClean="0">
                <a:solidFill>
                  <a:srgbClr val="FFFFFF"/>
                </a:solidFill>
                <a:latin typeface="Arial Unicode MS" panose="020B0604020202020204" pitchFamily="34" charset="-128"/>
              </a:rPr>
              <a:t> apt-get install python-</a:t>
            </a:r>
            <a:r>
              <a:rPr lang="en-US" sz="2000" dirty="0" err="1" smtClean="0">
                <a:solidFill>
                  <a:srgbClr val="FFFFFF"/>
                </a:solidFill>
                <a:latin typeface="Arial Unicode MS" panose="020B0604020202020204" pitchFamily="34" charset="-128"/>
              </a:rPr>
              <a:t>dev</a:t>
            </a:r>
            <a:endParaRPr lang="en-US" sz="2000" dirty="0" smtClean="0">
              <a:solidFill>
                <a:srgbClr val="FFFFFF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sudo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 apt-get install python-pip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solidFill>
                <a:srgbClr val="FFFFFF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rgbClr val="FFFFFF"/>
                </a:solidFill>
                <a:latin typeface="Arial Unicode MS" panose="020B0604020202020204" pitchFamily="34" charset="-128"/>
              </a:rPr>
              <a:t>sudo</a:t>
            </a:r>
            <a:r>
              <a:rPr lang="en-US" sz="2000" dirty="0" smtClean="0">
                <a:solidFill>
                  <a:srgbClr val="FFFFFF"/>
                </a:solidFill>
                <a:latin typeface="Arial Unicode MS" panose="020B0604020202020204" pitchFamily="34" charset="-128"/>
              </a:rPr>
              <a:t> pip install mpi4py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5976908"/>
            <a:ext cx="11954932" cy="40011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rgbClr val="FFFFFF"/>
                </a:solidFill>
                <a:latin typeface="Arial Unicode MS" panose="020B0604020202020204" pitchFamily="34" charset="-128"/>
              </a:rPr>
              <a:t>sudo</a:t>
            </a:r>
            <a:r>
              <a:rPr lang="en-US" sz="2000" dirty="0" smtClean="0">
                <a:solidFill>
                  <a:srgbClr val="FFFFFF"/>
                </a:solidFill>
                <a:latin typeface="Arial Unicode MS" panose="020B0604020202020204" pitchFamily="34" charset="-128"/>
              </a:rPr>
              <a:t> apt-get install python-</a:t>
            </a:r>
            <a:r>
              <a:rPr lang="en-US" sz="2000" dirty="0" err="1" smtClean="0">
                <a:solidFill>
                  <a:srgbClr val="FFFFFF"/>
                </a:solidFill>
                <a:latin typeface="Arial Unicode MS" panose="020B0604020202020204" pitchFamily="34" charset="-128"/>
              </a:rPr>
              <a:t>numpy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0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3" y="14763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Helloworld.py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1473200"/>
            <a:ext cx="11082867" cy="47037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92" y="1693333"/>
            <a:ext cx="6610350" cy="20828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4418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3" y="14763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MPI Program Execution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1473200"/>
            <a:ext cx="11082867" cy="4703763"/>
          </a:xfrm>
        </p:spPr>
        <p:txBody>
          <a:bodyPr/>
          <a:lstStyle/>
          <a:p>
            <a:r>
              <a:rPr lang="en-US" dirty="0" smtClean="0"/>
              <a:t>Execute the program on </a:t>
            </a:r>
            <a:r>
              <a:rPr lang="en-US" dirty="0" err="1" smtClean="0"/>
              <a:t>localhost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Execute on multiple hosts </a:t>
            </a:r>
            <a:r>
              <a:rPr lang="en-US" i="1" dirty="0" smtClean="0"/>
              <a:t>(helloworld.py must be available on all hosts)</a:t>
            </a:r>
            <a:endParaRPr lang="en-US" i="1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85116" y="2179094"/>
            <a:ext cx="9299575" cy="40011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mpiexec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</a:rPr>
              <a:t>-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</a:rPr>
              <a:t>mca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</a:rPr>
              <a:t>btl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</a:rPr>
              <a:t> ^</a:t>
            </a:r>
            <a:r>
              <a:rPr lang="en-US" sz="2000" dirty="0" err="1" smtClean="0">
                <a:solidFill>
                  <a:srgbClr val="FFFF00"/>
                </a:solidFill>
                <a:latin typeface="Arial" panose="020B0604020202020204" pitchFamily="34" charset="0"/>
              </a:rPr>
              <a:t>openib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 -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n 5 python -m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mpi4py helloworld.py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16" y="4643315"/>
            <a:ext cx="3009900" cy="16954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8699" y="4215362"/>
            <a:ext cx="324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1</a:t>
            </a:r>
            <a:endParaRPr lang="en-US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85115" y="3704712"/>
            <a:ext cx="11112438" cy="40011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mpiexec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</a:rPr>
              <a:t>-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</a:rPr>
              <a:t>mca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</a:rPr>
              <a:t>btl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</a:rPr>
              <a:t> ^</a:t>
            </a:r>
            <a:r>
              <a:rPr lang="en-US" sz="2000" dirty="0" err="1" smtClean="0">
                <a:solidFill>
                  <a:srgbClr val="FFFF00"/>
                </a:solidFill>
                <a:latin typeface="Arial" panose="020B0604020202020204" pitchFamily="34" charset="0"/>
              </a:rPr>
              <a:t>openib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 --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hostfile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mpihosts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-display-map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 -n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5 python -m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mpi4py helloworld.py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570" y="4810715"/>
            <a:ext cx="4562475" cy="15693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33570" y="4315474"/>
            <a:ext cx="324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505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  <p:bldP spid="8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Point-to-Point Communication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 a message from one process to another</a:t>
            </a:r>
          </a:p>
          <a:p>
            <a:endParaRPr lang="en-US" dirty="0"/>
          </a:p>
          <a:p>
            <a:r>
              <a:rPr lang="en-US" dirty="0"/>
              <a:t>Message can contain any number of native or </a:t>
            </a:r>
            <a:r>
              <a:rPr lang="en-US" dirty="0" smtClean="0"/>
              <a:t>user </a:t>
            </a:r>
            <a:r>
              <a:rPr lang="en-US" dirty="0"/>
              <a:t>defined types with an associated </a:t>
            </a:r>
            <a:r>
              <a:rPr lang="en-US" dirty="0" smtClean="0"/>
              <a:t>message </a:t>
            </a:r>
            <a:r>
              <a:rPr lang="en-US" dirty="0"/>
              <a:t>tag</a:t>
            </a:r>
          </a:p>
          <a:p>
            <a:endParaRPr lang="en-US" dirty="0"/>
          </a:p>
          <a:p>
            <a:r>
              <a:rPr lang="en-US" dirty="0"/>
              <a:t>MPI4Py (and MPI) handle the packing and </a:t>
            </a:r>
            <a:r>
              <a:rPr lang="en-US" dirty="0" smtClean="0"/>
              <a:t> unpacking </a:t>
            </a:r>
            <a:r>
              <a:rPr lang="en-US" dirty="0"/>
              <a:t>for user defined data types</a:t>
            </a:r>
          </a:p>
          <a:p>
            <a:endParaRPr lang="en-US" dirty="0"/>
          </a:p>
          <a:p>
            <a:r>
              <a:rPr lang="en-US" dirty="0"/>
              <a:t>Two types of communication: Blocking and </a:t>
            </a:r>
            <a:r>
              <a:rPr lang="en-US" dirty="0" smtClean="0"/>
              <a:t>non-Blocking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Point-to-Point Communication (blocking)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035" y="2114269"/>
            <a:ext cx="5591175" cy="309562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031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Point-to-Point </a:t>
            </a:r>
            <a:r>
              <a:rPr lang="en-US" b="1" dirty="0" smtClean="0">
                <a:solidFill>
                  <a:srgbClr val="0070C0"/>
                </a:solidFill>
              </a:rPr>
              <a:t>Communication (non-blocking)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363" y="1995488"/>
            <a:ext cx="55816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6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Collective Communication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Collective Communications allow multiple </a:t>
            </a:r>
            <a:r>
              <a:rPr lang="en-US" dirty="0" smtClean="0"/>
              <a:t>processes </a:t>
            </a:r>
            <a:r>
              <a:rPr lang="en-US" dirty="0"/>
              <a:t>within the same communicator to </a:t>
            </a:r>
            <a:r>
              <a:rPr lang="en-US" dirty="0" smtClean="0"/>
              <a:t> exchange </a:t>
            </a:r>
            <a:r>
              <a:rPr lang="en-US" dirty="0"/>
              <a:t>messages and possibly perform </a:t>
            </a:r>
            <a:r>
              <a:rPr lang="en-US" dirty="0" smtClean="0"/>
              <a:t>operations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Collective </a:t>
            </a:r>
            <a:r>
              <a:rPr lang="en-US" dirty="0"/>
              <a:t>Communications are always blocking, </a:t>
            </a:r>
            <a:r>
              <a:rPr lang="en-US" dirty="0" smtClean="0"/>
              <a:t>there </a:t>
            </a:r>
            <a:r>
              <a:rPr lang="en-US" dirty="0"/>
              <a:t>are no </a:t>
            </a:r>
            <a:r>
              <a:rPr lang="en-US" dirty="0" smtClean="0"/>
              <a:t>tags</a:t>
            </a:r>
            <a:endParaRPr lang="en-US" dirty="0"/>
          </a:p>
          <a:p>
            <a:endParaRPr lang="en-US" dirty="0"/>
          </a:p>
          <a:p>
            <a:r>
              <a:rPr lang="en-US" dirty="0"/>
              <a:t>Functions perform typical operations such as </a:t>
            </a:r>
            <a:r>
              <a:rPr lang="en-US" dirty="0" smtClean="0"/>
              <a:t>Broadcast</a:t>
            </a:r>
            <a:r>
              <a:rPr lang="en-US" dirty="0"/>
              <a:t>, Scatter, Gather, Reduction and so 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1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Collective </a:t>
            </a:r>
            <a:r>
              <a:rPr lang="en-US" b="1" dirty="0" smtClean="0">
                <a:solidFill>
                  <a:srgbClr val="0070C0"/>
                </a:solidFill>
              </a:rPr>
              <a:t>Communication: 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99" y="2160212"/>
            <a:ext cx="7486650" cy="336232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2947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Collective Communication: </a:t>
            </a:r>
            <a:r>
              <a:rPr lang="en-US" b="1" dirty="0" smtClean="0">
                <a:solidFill>
                  <a:srgbClr val="0070C0"/>
                </a:solidFill>
              </a:rPr>
              <a:t>Scatter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04" y="2056279"/>
            <a:ext cx="5353050" cy="3390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506" y="2543969"/>
            <a:ext cx="19335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9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Collective Communication: </a:t>
            </a:r>
            <a:r>
              <a:rPr lang="en-US" b="1" dirty="0" smtClean="0">
                <a:solidFill>
                  <a:srgbClr val="0070C0"/>
                </a:solidFill>
              </a:rPr>
              <a:t>Gather and Barrier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49" y="1690688"/>
            <a:ext cx="6991350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407" y="2358838"/>
            <a:ext cx="30289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7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642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Physical vs. Virtual Clusters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72" y="1690688"/>
            <a:ext cx="3505174" cy="340390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" y="1690688"/>
            <a:ext cx="7229413" cy="38470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2700" y="5757902"/>
            <a:ext cx="10071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- Consolidate </a:t>
            </a:r>
            <a:r>
              <a:rPr lang="en-US" sz="2400" b="1" dirty="0">
                <a:solidFill>
                  <a:srgbClr val="FF0000"/>
                </a:solidFill>
              </a:rPr>
              <a:t>multiple </a:t>
            </a:r>
            <a:r>
              <a:rPr lang="en-US" sz="2400" b="1" dirty="0" smtClean="0">
                <a:solidFill>
                  <a:srgbClr val="FF0000"/>
                </a:solidFill>
              </a:rPr>
              <a:t>functionalities </a:t>
            </a:r>
            <a:r>
              <a:rPr lang="en-US" sz="2400" b="1" dirty="0">
                <a:solidFill>
                  <a:srgbClr val="FF0000"/>
                </a:solidFill>
              </a:rPr>
              <a:t>on </a:t>
            </a:r>
            <a:r>
              <a:rPr lang="en-US" sz="2400" b="1" dirty="0" smtClean="0">
                <a:solidFill>
                  <a:srgbClr val="FF0000"/>
                </a:solidFill>
              </a:rPr>
              <a:t>shared Cluster </a:t>
            </a:r>
            <a:r>
              <a:rPr lang="en-US" sz="2400" b="1" dirty="0">
                <a:solidFill>
                  <a:srgbClr val="FF0000"/>
                </a:solidFill>
              </a:rPr>
              <a:t>of servers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- Size of the virtual clusters can grow or shrink dynamically.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0" y="5463150"/>
            <a:ext cx="336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Benefits of Virtual Clusters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139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https://openstack.tacc.chameleoncloud.org/dashboard/auth/login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9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MapReduce framework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Parallelize Computation and Data Access</a:t>
            </a:r>
          </a:p>
          <a:p>
            <a:r>
              <a:rPr lang="en-US" dirty="0" smtClean="0"/>
              <a:t>Most suitable for data partitioning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3066786"/>
            <a:ext cx="70294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9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solidFill>
                  <a:srgbClr val="C0504D"/>
                </a:solidFill>
              </a:rPr>
              <a:t>Hadoop</a:t>
            </a:r>
            <a:r>
              <a:rPr lang="en-US" sz="3600" dirty="0">
                <a:solidFill>
                  <a:srgbClr val="C0504D"/>
                </a:solidFill>
              </a:rPr>
              <a:t> MapReduce Framework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2057400" y="3200400"/>
          <a:ext cx="838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Split 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Split 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Split 2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657600" y="2743200"/>
            <a:ext cx="13716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Worker</a:t>
            </a:r>
          </a:p>
        </p:txBody>
      </p:sp>
      <p:sp>
        <p:nvSpPr>
          <p:cNvPr id="11" name="Oval 10"/>
          <p:cNvSpPr/>
          <p:nvPr/>
        </p:nvSpPr>
        <p:spPr>
          <a:xfrm>
            <a:off x="5410200" y="1676400"/>
            <a:ext cx="13716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Master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419600" y="2057400"/>
            <a:ext cx="1066800" cy="60960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2895600" y="2743200"/>
            <a:ext cx="7162800" cy="2133600"/>
            <a:chOff x="1371600" y="2743200"/>
            <a:chExt cx="7162800" cy="2133600"/>
          </a:xfrm>
        </p:grpSpPr>
        <p:sp>
          <p:nvSpPr>
            <p:cNvPr id="9" name="Oval 8"/>
            <p:cNvSpPr/>
            <p:nvPr/>
          </p:nvSpPr>
          <p:spPr>
            <a:xfrm>
              <a:off x="2133600" y="3581400"/>
              <a:ext cx="1371600" cy="4572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Worker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133600" y="4419600"/>
              <a:ext cx="1371600" cy="4572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Worker</a:t>
              </a:r>
            </a:p>
          </p:txBody>
        </p:sp>
        <p:cxnSp>
          <p:nvCxnSpPr>
            <p:cNvPr id="15" name="Straight Arrow Connector 14"/>
            <p:cNvCxnSpPr>
              <a:endCxn id="8" idx="2"/>
            </p:cNvCxnSpPr>
            <p:nvPr/>
          </p:nvCxnSpPr>
          <p:spPr>
            <a:xfrm flipV="1">
              <a:off x="1371600" y="2971800"/>
              <a:ext cx="762000" cy="4572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371600" y="3810000"/>
              <a:ext cx="7620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0" idx="2"/>
            </p:cNvCxnSpPr>
            <p:nvPr/>
          </p:nvCxnSpPr>
          <p:spPr>
            <a:xfrm>
              <a:off x="1371600" y="4191000"/>
              <a:ext cx="762000" cy="4572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6"/>
            </p:cNvCxnSpPr>
            <p:nvPr/>
          </p:nvCxnSpPr>
          <p:spPr>
            <a:xfrm>
              <a:off x="3505200" y="2971800"/>
              <a:ext cx="7620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9" name="Content Placeholder 6"/>
            <p:cNvGraphicFramePr>
              <a:graphicFrameLocks/>
            </p:cNvGraphicFramePr>
            <p:nvPr/>
          </p:nvGraphicFramePr>
          <p:xfrm>
            <a:off x="4267200" y="2743200"/>
            <a:ext cx="533400" cy="4572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66700"/>
                  <a:gridCol w="266700"/>
                </a:tblGrid>
                <a:tr h="457200">
                  <a:tc>
                    <a:txBody>
                      <a:bodyPr/>
                      <a:lstStyle/>
                      <a:p>
                        <a:endParaRPr lang="en-US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endParaRPr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endParaRPr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</a:tbl>
            </a:graphicData>
          </a:graphic>
        </p:graphicFrame>
        <p:cxnSp>
          <p:nvCxnSpPr>
            <p:cNvPr id="33" name="Straight Arrow Connector 32"/>
            <p:cNvCxnSpPr/>
            <p:nvPr/>
          </p:nvCxnSpPr>
          <p:spPr>
            <a:xfrm>
              <a:off x="3505200" y="3810000"/>
              <a:ext cx="7620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505200" y="4648200"/>
              <a:ext cx="7620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5" name="Content Placeholder 6"/>
            <p:cNvGraphicFramePr>
              <a:graphicFrameLocks/>
            </p:cNvGraphicFramePr>
            <p:nvPr/>
          </p:nvGraphicFramePr>
          <p:xfrm>
            <a:off x="4267200" y="3581400"/>
            <a:ext cx="533400" cy="4572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66700"/>
                  <a:gridCol w="266700"/>
                </a:tblGrid>
                <a:tr h="457200">
                  <a:tc>
                    <a:txBody>
                      <a:bodyPr/>
                      <a:lstStyle/>
                      <a:p>
                        <a:endParaRPr lang="en-US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endParaRPr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endParaRPr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6" name="Content Placeholder 6"/>
            <p:cNvGraphicFramePr>
              <a:graphicFrameLocks/>
            </p:cNvGraphicFramePr>
            <p:nvPr/>
          </p:nvGraphicFramePr>
          <p:xfrm>
            <a:off x="4267200" y="4419600"/>
            <a:ext cx="533400" cy="4572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66700"/>
                  <a:gridCol w="266700"/>
                </a:tblGrid>
                <a:tr h="457200">
                  <a:tc>
                    <a:txBody>
                      <a:bodyPr/>
                      <a:lstStyle/>
                      <a:p>
                        <a:endParaRPr lang="en-US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endParaRPr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endParaRPr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7" name="Oval 36"/>
            <p:cNvSpPr/>
            <p:nvPr/>
          </p:nvSpPr>
          <p:spPr>
            <a:xfrm>
              <a:off x="5486400" y="3124200"/>
              <a:ext cx="1371600" cy="4572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Worker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5486400" y="3962400"/>
              <a:ext cx="1371600" cy="4572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Worker</a:t>
              </a:r>
            </a:p>
          </p:txBody>
        </p:sp>
        <p:cxnSp>
          <p:nvCxnSpPr>
            <p:cNvPr id="39" name="Straight Arrow Connector 38"/>
            <p:cNvCxnSpPr>
              <a:endCxn id="37" idx="2"/>
            </p:cNvCxnSpPr>
            <p:nvPr/>
          </p:nvCxnSpPr>
          <p:spPr>
            <a:xfrm>
              <a:off x="4800600" y="2971800"/>
              <a:ext cx="685800" cy="3810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800600" y="2971800"/>
              <a:ext cx="685800" cy="1066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800600" y="3429000"/>
              <a:ext cx="685800" cy="3810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38" idx="2"/>
            </p:cNvCxnSpPr>
            <p:nvPr/>
          </p:nvCxnSpPr>
          <p:spPr>
            <a:xfrm>
              <a:off x="4800600" y="3810000"/>
              <a:ext cx="685800" cy="3810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800600" y="3505200"/>
              <a:ext cx="762000" cy="11430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4800600" y="4267200"/>
              <a:ext cx="685800" cy="3810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6858000" y="3352800"/>
              <a:ext cx="7620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6858000" y="4191000"/>
              <a:ext cx="7620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8" name="Content Placeholder 6"/>
            <p:cNvGraphicFramePr>
              <a:graphicFrameLocks/>
            </p:cNvGraphicFramePr>
            <p:nvPr/>
          </p:nvGraphicFramePr>
          <p:xfrm>
            <a:off x="7620000" y="3048000"/>
            <a:ext cx="914400" cy="6400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914400"/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b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a:t>Output File</a:t>
                        </a:r>
                        <a:r>
                          <a:rPr lang="en-US" b="0" baseline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a:t> 0</a:t>
                        </a:r>
                        <a:endParaRPr lang="en-US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endParaRPr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59" name="Content Placeholder 6"/>
            <p:cNvGraphicFramePr>
              <a:graphicFrameLocks/>
            </p:cNvGraphicFramePr>
            <p:nvPr/>
          </p:nvGraphicFramePr>
          <p:xfrm>
            <a:off x="7620000" y="3886200"/>
            <a:ext cx="914400" cy="6400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914400"/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b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a:t>Output File</a:t>
                        </a:r>
                        <a:r>
                          <a:rPr lang="en-US" b="0" baseline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a:t> 1</a:t>
                        </a:r>
                        <a:endParaRPr lang="en-US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endParaRPr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</a:tbl>
            </a:graphicData>
          </a:graphic>
        </p:graphicFrame>
      </p:grpSp>
      <p:cxnSp>
        <p:nvCxnSpPr>
          <p:cNvPr id="60" name="Straight Arrow Connector 59"/>
          <p:cNvCxnSpPr/>
          <p:nvPr/>
        </p:nvCxnSpPr>
        <p:spPr>
          <a:xfrm>
            <a:off x="6705600" y="2057400"/>
            <a:ext cx="838200" cy="99060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352800" y="2057401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assign map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010400" y="2133601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assign reduce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676400" y="2667001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 Data</a:t>
            </a:r>
          </a:p>
        </p:txBody>
      </p:sp>
      <p:sp>
        <p:nvSpPr>
          <p:cNvPr id="67" name="Oval 66"/>
          <p:cNvSpPr/>
          <p:nvPr/>
        </p:nvSpPr>
        <p:spPr>
          <a:xfrm>
            <a:off x="1524000" y="1371600"/>
            <a:ext cx="2209800" cy="990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User Program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- Map, Reduce functions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95800" y="5029200"/>
            <a:ext cx="350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(intermediate result)</a:t>
            </a:r>
          </a:p>
          <a:p>
            <a:pPr algn="ctr"/>
            <a:r>
              <a:rPr lang="en-US" sz="2000" dirty="0"/>
              <a:t>local write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107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64" grpId="0"/>
      <p:bldP spid="65" grpId="0"/>
      <p:bldP spid="6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050867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Data Partitioning Example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en-US" b="1" dirty="0" err="1" smtClean="0">
                <a:solidFill>
                  <a:srgbClr val="0070C0"/>
                </a:solidFill>
              </a:rPr>
              <a:t>WordCount</a:t>
            </a:r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44" y="1690688"/>
            <a:ext cx="9203120" cy="4352415"/>
          </a:xfrm>
        </p:spPr>
      </p:pic>
    </p:spTree>
    <p:extLst>
      <p:ext uri="{BB962C8B-B14F-4D97-AF65-F5344CB8AC3E}">
        <p14:creationId xmlns:p14="http://schemas.microsoft.com/office/powerpoint/2010/main" val="344599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562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Data Partitioning Example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en-US" b="1" dirty="0" err="1" smtClean="0">
                <a:solidFill>
                  <a:srgbClr val="0070C0"/>
                </a:solidFill>
              </a:rPr>
              <a:t>WordCount</a:t>
            </a:r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524000"/>
            <a:ext cx="10642600" cy="49614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646238"/>
            <a:ext cx="5124450" cy="398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493" y="21984"/>
            <a:ext cx="5638800" cy="44084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1493" y="4320209"/>
            <a:ext cx="5534025" cy="253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MapReduce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966" y="1825625"/>
            <a:ext cx="7086789" cy="34517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5012" y="5755341"/>
            <a:ext cx="656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MORE ON MAPREDUCE LATER …..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2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Networking between VMs in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Xen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510312"/>
            <a:ext cx="7389700" cy="4981964"/>
          </a:xfrm>
          <a:prstGeom prst="rect">
            <a:avLst/>
          </a:prstGeom>
        </p:spPr>
      </p:pic>
      <p:sp>
        <p:nvSpPr>
          <p:cNvPr id="21" name="Arc 20"/>
          <p:cNvSpPr/>
          <p:nvPr/>
        </p:nvSpPr>
        <p:spPr>
          <a:xfrm rot="14202918">
            <a:off x="5174649" y="3313950"/>
            <a:ext cx="3833027" cy="2862474"/>
          </a:xfrm>
          <a:prstGeom prst="arc">
            <a:avLst/>
          </a:prstGeom>
          <a:ln w="28575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10134374">
            <a:off x="4117897" y="-173178"/>
            <a:ext cx="3833027" cy="2862474"/>
          </a:xfrm>
          <a:prstGeom prst="arc">
            <a:avLst/>
          </a:prstGeom>
          <a:ln w="28575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02133" y="2590800"/>
            <a:ext cx="3589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DomUs</a:t>
            </a:r>
            <a:r>
              <a:rPr lang="en-US" dirty="0" smtClean="0"/>
              <a:t> : User VMs</a:t>
            </a:r>
          </a:p>
          <a:p>
            <a:r>
              <a:rPr lang="en-US" dirty="0" smtClean="0"/>
              <a:t>Dom0: Controller VM</a:t>
            </a:r>
          </a:p>
          <a:p>
            <a:r>
              <a:rPr lang="en-US" dirty="0" err="1" smtClean="0"/>
              <a:t>vifx.x</a:t>
            </a:r>
            <a:r>
              <a:rPr lang="en-US" dirty="0" smtClean="0"/>
              <a:t> : virtual network interface</a:t>
            </a:r>
          </a:p>
          <a:p>
            <a:r>
              <a:rPr lang="en-US" dirty="0"/>
              <a:t>x</a:t>
            </a:r>
            <a:r>
              <a:rPr lang="en-US" dirty="0" smtClean="0"/>
              <a:t>enbr0 : software bridge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Virtual </a:t>
            </a:r>
            <a:r>
              <a:rPr lang="en-US" b="1" dirty="0" smtClean="0">
                <a:solidFill>
                  <a:srgbClr val="0070C0"/>
                </a:solidFill>
              </a:rPr>
              <a:t>Clusters per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680" y="1690688"/>
            <a:ext cx="7271307" cy="37089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520267"/>
            <a:ext cx="10913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Issues</a:t>
            </a:r>
            <a:r>
              <a:rPr lang="en-US" sz="2800" dirty="0" smtClean="0">
                <a:solidFill>
                  <a:srgbClr val="FF0000"/>
                </a:solidFill>
              </a:rPr>
              <a:t>: how to decide VM placement ?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9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957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VM Placement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5984"/>
            <a:ext cx="10515600" cy="5179483"/>
          </a:xfrm>
        </p:spPr>
        <p:txBody>
          <a:bodyPr>
            <a:normAutofit/>
          </a:bodyPr>
          <a:lstStyle/>
          <a:p>
            <a:r>
              <a:rPr lang="en-US" dirty="0" smtClean="0"/>
              <a:t>Capacity constraints</a:t>
            </a:r>
          </a:p>
          <a:p>
            <a:pPr lvl="1"/>
            <a:r>
              <a:rPr lang="en-US" sz="2000" dirty="0" err="1" smtClean="0"/>
              <a:t>Cpu</a:t>
            </a:r>
            <a:r>
              <a:rPr lang="en-US" sz="2000" dirty="0" smtClean="0"/>
              <a:t> cores, Memory (capacity vs. demand)</a:t>
            </a:r>
          </a:p>
          <a:p>
            <a:r>
              <a:rPr lang="en-US" dirty="0" smtClean="0"/>
              <a:t>Affinity Rules</a:t>
            </a:r>
          </a:p>
          <a:p>
            <a:pPr lvl="1"/>
            <a:r>
              <a:rPr lang="en-US" sz="2000" dirty="0" smtClean="0"/>
              <a:t>Place my VMs on different hosts, or same host</a:t>
            </a:r>
          </a:p>
          <a:p>
            <a:r>
              <a:rPr lang="en-US" dirty="0" smtClean="0"/>
              <a:t>Load Balancing</a:t>
            </a:r>
          </a:p>
          <a:p>
            <a:r>
              <a:rPr lang="en-US" dirty="0" smtClean="0"/>
              <a:t>Energy efficiency</a:t>
            </a:r>
          </a:p>
          <a:p>
            <a:pPr lvl="1"/>
            <a:r>
              <a:rPr lang="en-US" sz="2000" dirty="0" err="1" smtClean="0"/>
              <a:t>OpEx</a:t>
            </a:r>
            <a:endParaRPr lang="en-US" sz="2000" dirty="0"/>
          </a:p>
          <a:p>
            <a:r>
              <a:rPr lang="en-US" dirty="0" smtClean="0"/>
              <a:t>Peak Power Constraints</a:t>
            </a:r>
          </a:p>
          <a:p>
            <a:pPr lvl="1"/>
            <a:r>
              <a:rPr lang="en-US" sz="2000" dirty="0" smtClean="0"/>
              <a:t>CapEx</a:t>
            </a:r>
          </a:p>
          <a:p>
            <a:pPr lvl="1"/>
            <a:r>
              <a:rPr lang="en-US" sz="2000" dirty="0" smtClean="0"/>
              <a:t>Power Oversubscription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305984"/>
            <a:ext cx="5334000" cy="424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7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VM Live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333"/>
            <a:ext cx="10515600" cy="5130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Copy memory and CPU state from source to target node</a:t>
            </a:r>
          </a:p>
          <a:p>
            <a:endParaRPr lang="en-US" dirty="0"/>
          </a:p>
          <a:p>
            <a:r>
              <a:rPr lang="en-US" dirty="0" smtClean="0"/>
              <a:t> Pre-copy </a:t>
            </a:r>
          </a:p>
          <a:p>
            <a:pPr lvl="1"/>
            <a:r>
              <a:rPr lang="en-US" dirty="0" smtClean="0"/>
              <a:t>Transfer all memory pages </a:t>
            </a:r>
          </a:p>
          <a:p>
            <a:pPr lvl="1"/>
            <a:r>
              <a:rPr lang="en-US" dirty="0" smtClean="0"/>
              <a:t>Copy only modified pages (iteratively) for minimal downtime</a:t>
            </a:r>
          </a:p>
          <a:p>
            <a:pPr lvl="1"/>
            <a:r>
              <a:rPr lang="en-US" dirty="0" smtClean="0"/>
              <a:t>When VM working set becomes small, suspend VM, and do final copy</a:t>
            </a:r>
          </a:p>
          <a:p>
            <a:pPr lvl="1"/>
            <a:r>
              <a:rPr lang="en-US" dirty="0" smtClean="0"/>
              <a:t>Resume VM in new location</a:t>
            </a:r>
          </a:p>
          <a:p>
            <a:pPr lvl="1"/>
            <a:endParaRPr lang="en-US" dirty="0"/>
          </a:p>
          <a:p>
            <a:r>
              <a:rPr lang="en-US" dirty="0" smtClean="0"/>
              <a:t>Post-copy</a:t>
            </a:r>
          </a:p>
          <a:p>
            <a:pPr lvl="1"/>
            <a:r>
              <a:rPr lang="en-US" dirty="0" smtClean="0"/>
              <a:t>Suspend VM and copy all memory pages</a:t>
            </a:r>
          </a:p>
          <a:p>
            <a:pPr lvl="1"/>
            <a:r>
              <a:rPr lang="en-US" dirty="0" smtClean="0"/>
              <a:t>Resume VM in new location after copy is done</a:t>
            </a:r>
          </a:p>
          <a:p>
            <a:pPr lvl="1"/>
            <a:r>
              <a:rPr lang="en-US" dirty="0" smtClean="0"/>
              <a:t>Reduces migration time but increases downtime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VM Live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Avoid copy of virtual disk image </a:t>
            </a:r>
          </a:p>
          <a:p>
            <a:pPr lvl="1"/>
            <a:r>
              <a:rPr lang="en-US" dirty="0"/>
              <a:t>network-accessible shared storage </a:t>
            </a:r>
            <a:r>
              <a:rPr lang="en-US" dirty="0" smtClean="0"/>
              <a:t>system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rastically reduces migration time</a:t>
            </a:r>
            <a:endParaRPr lang="en-US" dirty="0"/>
          </a:p>
          <a:p>
            <a:endParaRPr lang="en-US" dirty="0"/>
          </a:p>
          <a:p>
            <a:r>
              <a:rPr lang="en-US" dirty="0"/>
              <a:t>VM network identity and network connections are </a:t>
            </a:r>
            <a:r>
              <a:rPr lang="en-US" dirty="0" smtClean="0"/>
              <a:t>preserved</a:t>
            </a:r>
          </a:p>
          <a:p>
            <a:pPr lvl="1"/>
            <a:r>
              <a:rPr lang="en-US" dirty="0" smtClean="0"/>
              <a:t>Application keeps running without reconfiguration</a:t>
            </a:r>
          </a:p>
          <a:p>
            <a:pPr lvl="1"/>
            <a:r>
              <a:rPr lang="en-US" dirty="0"/>
              <a:t>Each VM has virtual IP address and virtual MAC address</a:t>
            </a:r>
          </a:p>
          <a:p>
            <a:pPr lvl="1"/>
            <a:r>
              <a:rPr lang="en-US" dirty="0"/>
              <a:t>In a single LAN, unsolicited ARP (address resolution protocol) reply is sent to indicated that IP has moved to a new location.. </a:t>
            </a:r>
          </a:p>
          <a:p>
            <a:pPr lvl="1"/>
            <a:r>
              <a:rPr lang="en-US" dirty="0"/>
              <a:t>In a switched network, relies on network switch to detect its move to a new port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1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Xen</a:t>
            </a:r>
            <a:r>
              <a:rPr lang="en-US" b="1" dirty="0" smtClean="0">
                <a:solidFill>
                  <a:srgbClr val="0070C0"/>
                </a:solidFill>
              </a:rPr>
              <a:t> Live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940" y="1690688"/>
            <a:ext cx="7654120" cy="368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1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</TotalTime>
  <Words>1106</Words>
  <Application>Microsoft Office PowerPoint</Application>
  <PresentationFormat>Widescreen</PresentationFormat>
  <Paragraphs>249</Paragraphs>
  <Slides>35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 Unicode MS</vt:lpstr>
      <vt:lpstr>Arial</vt:lpstr>
      <vt:lpstr>Calibri</vt:lpstr>
      <vt:lpstr>Calibri Light</vt:lpstr>
      <vt:lpstr>Office Theme</vt:lpstr>
      <vt:lpstr>CS4843: Cloud Computing Server Clusters and Programming Models</vt:lpstr>
      <vt:lpstr>Server Cluster</vt:lpstr>
      <vt:lpstr>Physical vs. Virtual Clusters</vt:lpstr>
      <vt:lpstr>Networking between VMs in Xen</vt:lpstr>
      <vt:lpstr>Virtual Clusters per Application</vt:lpstr>
      <vt:lpstr>VM Placement Issues</vt:lpstr>
      <vt:lpstr>VM Live Migration</vt:lpstr>
      <vt:lpstr>VM Live Migration</vt:lpstr>
      <vt:lpstr>Xen Live Migration</vt:lpstr>
      <vt:lpstr>Cloud Programming Models</vt:lpstr>
      <vt:lpstr>Cloud Programming Models: Computation and Data Partitioning</vt:lpstr>
      <vt:lpstr>Computation and Data Partitioning Example</vt:lpstr>
      <vt:lpstr>Cloud Programming Models: Synchronization and Communication</vt:lpstr>
      <vt:lpstr>Cloud Programming Models: Scheduling</vt:lpstr>
      <vt:lpstr>MPI (Message Passing Interface)</vt:lpstr>
      <vt:lpstr>MPI Communication </vt:lpstr>
      <vt:lpstr>Computation Partitioning Examples Calculate the value of Pi : Serial Program </vt:lpstr>
      <vt:lpstr>Computation Partitioning Examples Calculate the value of Pi : Parallel Program</vt:lpstr>
      <vt:lpstr>Calculate the value of Pi with MPI</vt:lpstr>
      <vt:lpstr>Python MPI installation</vt:lpstr>
      <vt:lpstr>Helloworld.py</vt:lpstr>
      <vt:lpstr>MPI Program Execution</vt:lpstr>
      <vt:lpstr>Point-to-Point Communication</vt:lpstr>
      <vt:lpstr>Point-to-Point Communication (blocking)</vt:lpstr>
      <vt:lpstr>Point-to-Point Communication (non-blocking)</vt:lpstr>
      <vt:lpstr>Collective Communication</vt:lpstr>
      <vt:lpstr>Collective Communication: Broadcast</vt:lpstr>
      <vt:lpstr>Collective Communication: Scatter</vt:lpstr>
      <vt:lpstr>Collective Communication: Gather and Barrier</vt:lpstr>
      <vt:lpstr>DEMO</vt:lpstr>
      <vt:lpstr>MapReduce framework</vt:lpstr>
      <vt:lpstr>Hadoop MapReduce Framework</vt:lpstr>
      <vt:lpstr>Data Partitioning Example : WordCount </vt:lpstr>
      <vt:lpstr>Data Partitioning Example : WordCount </vt:lpstr>
      <vt:lpstr>MapReduce Patterns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Palden Lama</dc:creator>
  <cp:lastModifiedBy>lamapalden</cp:lastModifiedBy>
  <cp:revision>539</cp:revision>
  <dcterms:created xsi:type="dcterms:W3CDTF">2014-08-27T21:37:18Z</dcterms:created>
  <dcterms:modified xsi:type="dcterms:W3CDTF">2018-09-10T23:26:36Z</dcterms:modified>
</cp:coreProperties>
</file>