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97" r:id="rId3"/>
    <p:sldId id="277" r:id="rId4"/>
    <p:sldId id="298" r:id="rId5"/>
    <p:sldId id="290" r:id="rId6"/>
    <p:sldId id="276" r:id="rId7"/>
    <p:sldId id="299" r:id="rId8"/>
    <p:sldId id="280" r:id="rId9"/>
    <p:sldId id="285" r:id="rId10"/>
    <p:sldId id="287" r:id="rId11"/>
    <p:sldId id="288" r:id="rId12"/>
    <p:sldId id="289" r:id="rId13"/>
    <p:sldId id="292" r:id="rId14"/>
    <p:sldId id="293" r:id="rId15"/>
    <p:sldId id="294" r:id="rId16"/>
    <p:sldId id="295" r:id="rId17"/>
    <p:sldId id="300" r:id="rId18"/>
    <p:sldId id="301" r:id="rId19"/>
    <p:sldId id="302" r:id="rId20"/>
    <p:sldId id="305" r:id="rId21"/>
    <p:sldId id="306" r:id="rId22"/>
    <p:sldId id="309" r:id="rId23"/>
    <p:sldId id="308" r:id="rId24"/>
    <p:sldId id="310" r:id="rId25"/>
    <p:sldId id="313" r:id="rId26"/>
    <p:sldId id="304" r:id="rId27"/>
    <p:sldId id="279" r:id="rId28"/>
    <p:sldId id="312" r:id="rId29"/>
    <p:sldId id="31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mapalden" initials="l" lastIdx="1" clrIdx="0">
    <p:extLst>
      <p:ext uri="{19B8F6BF-5375-455C-9EA6-DF929625EA0E}">
        <p15:presenceInfo xmlns:p15="http://schemas.microsoft.com/office/powerpoint/2012/main" userId="lamapald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5404" autoAdjust="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23B1F-553B-49F7-8523-7FCBB212E1E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83264-7016-4582-99D6-95B914D7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1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83264-7016-4582-99D6-95B914D728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5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4BB3-33ED-4759-9662-8A5237D13CD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8F27-F919-40DC-A8BF-59086613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1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4BB3-33ED-4759-9662-8A5237D13CD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8F27-F919-40DC-A8BF-59086613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4BB3-33ED-4759-9662-8A5237D13CD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8F27-F919-40DC-A8BF-59086613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1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4BB3-33ED-4759-9662-8A5237D13CD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8F27-F919-40DC-A8BF-59086613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4BB3-33ED-4759-9662-8A5237D13CD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8F27-F919-40DC-A8BF-59086613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4BB3-33ED-4759-9662-8A5237D13CD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8F27-F919-40DC-A8BF-59086613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4BB3-33ED-4759-9662-8A5237D13CD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8F27-F919-40DC-A8BF-59086613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4BB3-33ED-4759-9662-8A5237D13CD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8F27-F919-40DC-A8BF-59086613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6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4BB3-33ED-4759-9662-8A5237D13CD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8F27-F919-40DC-A8BF-59086613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4BB3-33ED-4759-9662-8A5237D13CD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8F27-F919-40DC-A8BF-59086613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1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4BB3-33ED-4759-9662-8A5237D13CD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8F27-F919-40DC-A8BF-59086613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8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4BB3-33ED-4759-9662-8A5237D13CD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F8F27-F919-40DC-A8BF-59086613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etext/5000" TargetMode="External"/><Relationship Id="rId7" Type="http://schemas.openxmlformats.org/officeDocument/2006/relationships/hyperlink" Target="http://www.gutenberg.org/files/4300/4300-0.txt" TargetMode="External"/><Relationship Id="rId2" Type="http://schemas.openxmlformats.org/officeDocument/2006/relationships/hyperlink" Target="http://www.gutenberg.org/etext/2041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utenberg.org/files/5000/5000-8.txt" TargetMode="External"/><Relationship Id="rId5" Type="http://schemas.openxmlformats.org/officeDocument/2006/relationships/hyperlink" Target="http://www.gutenberg.org/cache/epub/20417/pg20417.txt" TargetMode="External"/><Relationship Id="rId4" Type="http://schemas.openxmlformats.org/officeDocument/2006/relationships/hyperlink" Target="http://www.gutenberg.org/etext/430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apache.org/hadoop/GettingStartedWithHadoo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0.100.11.11/horiz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sa.edu/~plama/CS5463/hadoop-install.s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9655" y="726578"/>
            <a:ext cx="1035269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CS </a:t>
            </a:r>
            <a:r>
              <a:rPr lang="en-US" dirty="0" smtClean="0">
                <a:solidFill>
                  <a:srgbClr val="0070C0"/>
                </a:solidFill>
              </a:rPr>
              <a:t>4843 </a:t>
            </a:r>
            <a:r>
              <a:rPr lang="en-US" dirty="0" smtClean="0">
                <a:solidFill>
                  <a:srgbClr val="0070C0"/>
                </a:solidFill>
              </a:rPr>
              <a:t>Cloud </a:t>
            </a:r>
            <a:r>
              <a:rPr lang="en-US" dirty="0" smtClean="0">
                <a:solidFill>
                  <a:srgbClr val="0070C0"/>
                </a:solidFill>
              </a:rPr>
              <a:t>Computing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Hadoop Cluster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Palden Lama, </a:t>
            </a:r>
            <a:r>
              <a:rPr lang="en-US" dirty="0" err="1" smtClean="0"/>
              <a:t>Ph.D</a:t>
            </a: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		   Department of Computer Science 		                    University of Texas at San Antonio</a:t>
            </a:r>
          </a:p>
        </p:txBody>
      </p:sp>
    </p:spTree>
    <p:extLst>
      <p:ext uri="{BB962C8B-B14F-4D97-AF65-F5344CB8AC3E}">
        <p14:creationId xmlns:p14="http://schemas.microsoft.com/office/powerpoint/2010/main" val="28320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4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b="1" dirty="0" smtClean="0">
                <a:solidFill>
                  <a:schemeClr val="accent1"/>
                </a:solidFill>
              </a:rPr>
              <a:t>b) Hadoop </a:t>
            </a:r>
            <a:r>
              <a:rPr lang="en-US" b="1" dirty="0">
                <a:solidFill>
                  <a:schemeClr val="accent1"/>
                </a:solidFill>
              </a:rPr>
              <a:t>Configuration </a:t>
            </a:r>
            <a:r>
              <a:rPr lang="en-US" b="1" dirty="0" smtClean="0">
                <a:solidFill>
                  <a:schemeClr val="accent1"/>
                </a:solidFill>
              </a:rPr>
              <a:t>Setup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88"/>
            <a:ext cx="11228437" cy="4351338"/>
          </a:xfrm>
        </p:spPr>
        <p:txBody>
          <a:bodyPr/>
          <a:lstStyle/>
          <a:p>
            <a:pPr lvl="0"/>
            <a:r>
              <a:rPr lang="en-US" dirty="0"/>
              <a:t> </a:t>
            </a:r>
            <a:r>
              <a:rPr lang="en-US" dirty="0" smtClean="0"/>
              <a:t>Edit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/local/hadoop-1.2.1/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core-site.xml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file </a:t>
            </a:r>
            <a:r>
              <a:rPr lang="en-US" dirty="0" smtClean="0"/>
              <a:t>as follows: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80653" y="2224007"/>
            <a:ext cx="1068029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&lt;configuration&gt;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&lt;property&gt;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&lt;name&gt;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hadoop.tmp.dir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&lt;/name&gt;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&lt;value&gt;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&lt;description&gt;A base for other temporary directories.&lt;/description&gt;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&lt;/property&gt;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&lt;property&gt;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&lt;name&gt;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fs.default.name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&lt;/name&gt;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&lt;value&gt;hdfs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master_ipaddress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:54310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&lt;description&gt;The name of the default file system. Provide the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address of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your master node. The port number must be 54310 or 8020. &lt;/description&gt;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&lt;/property&gt;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&lt;/configuration&gt;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83369" y="4275786"/>
            <a:ext cx="3309870" cy="515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06375" y="4023360"/>
            <a:ext cx="279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private </a:t>
            </a:r>
            <a:r>
              <a:rPr lang="en-US" b="1" dirty="0" err="1" smtClean="0"/>
              <a:t>ip</a:t>
            </a:r>
            <a:r>
              <a:rPr lang="en-US" b="1" dirty="0" smtClean="0"/>
              <a:t> address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8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4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b="1" dirty="0" smtClean="0">
                <a:solidFill>
                  <a:schemeClr val="accent1"/>
                </a:solidFill>
              </a:rPr>
              <a:t>c) Hadoop </a:t>
            </a:r>
            <a:r>
              <a:rPr lang="en-US" b="1" dirty="0">
                <a:solidFill>
                  <a:schemeClr val="accent1"/>
                </a:solidFill>
              </a:rPr>
              <a:t>Configuration </a:t>
            </a:r>
            <a:r>
              <a:rPr lang="en-US" b="1" dirty="0" smtClean="0">
                <a:solidFill>
                  <a:schemeClr val="accent1"/>
                </a:solidFill>
              </a:rPr>
              <a:t>Setup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88"/>
            <a:ext cx="11228437" cy="4351338"/>
          </a:xfrm>
        </p:spPr>
        <p:txBody>
          <a:bodyPr/>
          <a:lstStyle/>
          <a:p>
            <a:pPr lvl="0"/>
            <a:r>
              <a:rPr lang="en-US" dirty="0"/>
              <a:t> </a:t>
            </a:r>
            <a:r>
              <a:rPr lang="en-US" dirty="0" smtClean="0"/>
              <a:t>Edit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/local/hadoop-1.2.1/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mapred-site.xml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file </a:t>
            </a:r>
            <a:r>
              <a:rPr lang="en-US" dirty="0" smtClean="0"/>
              <a:t>as follows: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88142" y="2397401"/>
            <a:ext cx="11388211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&lt;configuration&gt;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&lt;property&gt;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&lt;name&gt;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mapred.job.tracker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&lt;/name&gt;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master_ipaddress:54311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&lt;description&gt;The host and port that the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MapReduce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job tracker runs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at.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address of your master node. The port number must be 54311 or 8021.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&lt;/description&gt;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&lt;/property&gt;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&lt;/configuration&gt;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061006" y="2868061"/>
            <a:ext cx="3309870" cy="515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84012" y="2615635"/>
            <a:ext cx="279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private </a:t>
            </a:r>
            <a:r>
              <a:rPr lang="en-US" b="1" dirty="0" err="1" smtClean="0"/>
              <a:t>ip</a:t>
            </a:r>
            <a:r>
              <a:rPr lang="en-US" b="1" dirty="0" smtClean="0"/>
              <a:t> address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4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71" y="365125"/>
            <a:ext cx="11088329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Hadoop </a:t>
            </a:r>
            <a:r>
              <a:rPr lang="en-US" b="1" dirty="0">
                <a:solidFill>
                  <a:schemeClr val="accent1"/>
                </a:solidFill>
              </a:rPr>
              <a:t>Configuration </a:t>
            </a:r>
            <a:r>
              <a:rPr lang="en-US" b="1" dirty="0" smtClean="0">
                <a:solidFill>
                  <a:schemeClr val="accent1"/>
                </a:solidFill>
              </a:rPr>
              <a:t>Setup (cont’d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88"/>
            <a:ext cx="11228437" cy="4351338"/>
          </a:xfrm>
        </p:spPr>
        <p:txBody>
          <a:bodyPr/>
          <a:lstStyle/>
          <a:p>
            <a:pPr lvl="0"/>
            <a:r>
              <a:rPr lang="en-US" dirty="0"/>
              <a:t> </a:t>
            </a:r>
            <a:r>
              <a:rPr lang="en-US" dirty="0" smtClean="0"/>
              <a:t>Edit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/local/hadoop-1.2.1/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hdfs-site.xml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change the default replication factor.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0879" y="2642341"/>
            <a:ext cx="5545394" cy="126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615660"/>
            <a:ext cx="10296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&lt;configuration&gt;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property&gt;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&lt;name&gt;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dfs.replication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&lt;/name&gt;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value&gt;2&lt;/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&lt;description&gt;Default block replication.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The actual number of replications can be specified when the file is created.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The default is used if replication is not specified in create time.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&lt;/description&gt;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&lt;/property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71" y="365125"/>
            <a:ext cx="11088329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5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b="1" dirty="0" smtClean="0">
                <a:solidFill>
                  <a:schemeClr val="accent1"/>
                </a:solidFill>
              </a:rPr>
              <a:t>Clone your VM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88"/>
            <a:ext cx="11228437" cy="4351338"/>
          </a:xfrm>
        </p:spPr>
        <p:txBody>
          <a:bodyPr/>
          <a:lstStyle/>
          <a:p>
            <a:pPr lvl="0"/>
            <a:r>
              <a:rPr lang="en-US" dirty="0" smtClean="0"/>
              <a:t>Create snapshot of your VM from the </a:t>
            </a:r>
            <a:r>
              <a:rPr lang="en-US" dirty="0" err="1" smtClean="0"/>
              <a:t>OpenStack</a:t>
            </a:r>
            <a:r>
              <a:rPr lang="en-US" dirty="0" smtClean="0"/>
              <a:t> Dashboard.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Create </a:t>
            </a:r>
            <a:r>
              <a:rPr lang="en-US" dirty="0" smtClean="0"/>
              <a:t>more instances using the snapshot</a:t>
            </a:r>
            <a:r>
              <a:rPr lang="en-US" dirty="0" smtClean="0"/>
              <a:t>. </a:t>
            </a:r>
          </a:p>
          <a:p>
            <a:pPr marL="0" lvl="0" indent="0">
              <a:buNone/>
            </a:pPr>
            <a:r>
              <a:rPr lang="en-US" sz="2400" i="1" dirty="0" smtClean="0"/>
              <a:t>   (Multiple instances can be created in one step.)</a:t>
            </a:r>
            <a:endParaRPr lang="en-US" sz="2400" i="1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0879" y="2642341"/>
            <a:ext cx="5545394" cy="126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71" y="365125"/>
            <a:ext cx="11088329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6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b="1" dirty="0" smtClean="0">
                <a:solidFill>
                  <a:schemeClr val="accent1"/>
                </a:solidFill>
              </a:rPr>
              <a:t>Edit /</a:t>
            </a:r>
            <a:r>
              <a:rPr lang="en-US" b="1" dirty="0" err="1" smtClean="0">
                <a:solidFill>
                  <a:schemeClr val="accent1"/>
                </a:solidFill>
              </a:rPr>
              <a:t>etc</a:t>
            </a:r>
            <a:r>
              <a:rPr lang="en-US" b="1" dirty="0" smtClean="0">
                <a:solidFill>
                  <a:schemeClr val="accent1"/>
                </a:solidFill>
              </a:rPr>
              <a:t>/hosts file </a:t>
            </a:r>
            <a:r>
              <a:rPr lang="en-US" b="1" dirty="0" smtClean="0">
                <a:solidFill>
                  <a:srgbClr val="FF0000"/>
                </a:solidFill>
              </a:rPr>
              <a:t>on </a:t>
            </a:r>
            <a:r>
              <a:rPr lang="en-US" b="1" dirty="0" smtClean="0">
                <a:solidFill>
                  <a:srgbClr val="FF0000"/>
                </a:solidFill>
              </a:rPr>
              <a:t>all VMs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1" y="1640320"/>
            <a:ext cx="11228437" cy="4351338"/>
          </a:xfrm>
        </p:spPr>
        <p:txBody>
          <a:bodyPr/>
          <a:lstStyle/>
          <a:p>
            <a:pPr lvl="1"/>
            <a:r>
              <a:rPr lang="en-US" dirty="0" smtClean="0"/>
              <a:t>Login to each VM as </a:t>
            </a:r>
            <a:r>
              <a:rPr lang="en-US" dirty="0" err="1" smtClean="0"/>
              <a:t>ubuntu</a:t>
            </a:r>
            <a:r>
              <a:rPr lang="en-US" dirty="0" smtClean="0"/>
              <a:t> user</a:t>
            </a:r>
          </a:p>
          <a:p>
            <a:pPr marL="457200" lvl="1" indent="0">
              <a:buNone/>
            </a:pPr>
            <a:r>
              <a:rPr lang="en-US" sz="2000" dirty="0" smtClean="0"/>
              <a:t>(In case you are already logged in as </a:t>
            </a:r>
            <a:r>
              <a:rPr lang="en-US" sz="2000" dirty="0" err="1" smtClean="0"/>
              <a:t>hduser</a:t>
            </a:r>
            <a:r>
              <a:rPr lang="en-US" sz="2000" dirty="0" smtClean="0"/>
              <a:t>, type “exit” command to switch to </a:t>
            </a:r>
            <a:r>
              <a:rPr lang="en-US" sz="2000" dirty="0" err="1" smtClean="0"/>
              <a:t>ubuntu</a:t>
            </a:r>
            <a:r>
              <a:rPr lang="en-US" sz="2000" dirty="0" smtClean="0"/>
              <a:t> user.)</a:t>
            </a:r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Edit 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/hosts file to map </a:t>
            </a:r>
            <a:r>
              <a:rPr lang="en-US" dirty="0" err="1"/>
              <a:t>ipaddress</a:t>
            </a:r>
            <a:r>
              <a:rPr lang="en-US" dirty="0"/>
              <a:t> with </a:t>
            </a:r>
            <a:r>
              <a:rPr lang="en-US" dirty="0" smtClean="0"/>
              <a:t>hostnames using “</a:t>
            </a:r>
            <a:r>
              <a:rPr lang="en-US" dirty="0" err="1" smtClean="0"/>
              <a:t>sudo</a:t>
            </a:r>
            <a:r>
              <a:rPr lang="en-US" dirty="0" smtClean="0"/>
              <a:t> vi /</a:t>
            </a:r>
            <a:r>
              <a:rPr lang="en-US" dirty="0" err="1" smtClean="0"/>
              <a:t>etc</a:t>
            </a:r>
            <a:r>
              <a:rPr lang="en-US" dirty="0" smtClean="0"/>
              <a:t>/hosts”</a:t>
            </a:r>
          </a:p>
          <a:p>
            <a:pPr marL="457200" lvl="1" indent="0">
              <a:buNone/>
            </a:pPr>
            <a:r>
              <a:rPr lang="en-US" dirty="0" smtClean="0"/>
              <a:t>	For example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0879" y="2642341"/>
            <a:ext cx="5545394" cy="126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344" y="3975450"/>
            <a:ext cx="5667375" cy="2295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10520" y="2363024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cloud.key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ubuntu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71" y="365125"/>
            <a:ext cx="11088329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7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b="1" dirty="0" smtClean="0">
                <a:solidFill>
                  <a:schemeClr val="accent1"/>
                </a:solidFill>
              </a:rPr>
              <a:t>Edit slaves, and masters file </a:t>
            </a:r>
            <a:r>
              <a:rPr lang="en-US" b="1" dirty="0" smtClean="0">
                <a:solidFill>
                  <a:srgbClr val="FF0000"/>
                </a:solidFill>
              </a:rPr>
              <a:t>on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the master VM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1" y="1640320"/>
            <a:ext cx="1122843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Login to the master VM as </a:t>
            </a:r>
            <a:r>
              <a:rPr lang="en-US" dirty="0" err="1" smtClean="0"/>
              <a:t>hduser</a:t>
            </a:r>
            <a:endParaRPr lang="en-US" dirty="0" smtClean="0"/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endParaRPr lang="en-US" sz="2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/local/hadoop-1.2.1/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/slaves </a:t>
            </a:r>
            <a:r>
              <a:rPr lang="en-US" dirty="0" smtClean="0"/>
              <a:t>file should contain the </a:t>
            </a:r>
            <a:r>
              <a:rPr lang="en-US" dirty="0" smtClean="0"/>
              <a:t>hostnames of the worker VMs.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342900" lvl="1" indent="-342900">
              <a:spcBef>
                <a:spcPts val="1000"/>
              </a:spcBef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/local/hadoop-1.2.1/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/masters </a:t>
            </a:r>
            <a:r>
              <a:rPr lang="en-US" dirty="0"/>
              <a:t>file should </a:t>
            </a:r>
            <a:r>
              <a:rPr lang="en-US" dirty="0" smtClean="0"/>
              <a:t>be empty.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(we don’t want to run secondary </a:t>
            </a:r>
            <a:r>
              <a:rPr lang="en-US" dirty="0" err="1" smtClean="0"/>
              <a:t>namenode</a:t>
            </a:r>
            <a:r>
              <a:rPr lang="en-US" dirty="0" smtClean="0"/>
              <a:t> due to limited memory space)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0879" y="2642341"/>
            <a:ext cx="5545394" cy="126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80" y="3892715"/>
            <a:ext cx="2039089" cy="96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25" y="6891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Starting the Hadoop Cluster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723" y="1690688"/>
            <a:ext cx="10515600" cy="4351338"/>
          </a:xfrm>
        </p:spPr>
        <p:txBody>
          <a:bodyPr/>
          <a:lstStyle/>
          <a:p>
            <a:pPr marL="514350" indent="-514350">
              <a:buAutoNum type="alphaLcParenR"/>
            </a:pPr>
            <a:r>
              <a:rPr lang="en-US" sz="2400" dirty="0" err="1"/>
              <a:t>s</a:t>
            </a:r>
            <a:r>
              <a:rPr lang="en-US" sz="2400" dirty="0" err="1" smtClean="0"/>
              <a:t>u</a:t>
            </a:r>
            <a:r>
              <a:rPr lang="en-US" sz="2400" dirty="0" smtClean="0"/>
              <a:t> - </a:t>
            </a:r>
            <a:r>
              <a:rPr lang="en-US" sz="2400" dirty="0" err="1" smtClean="0"/>
              <a:t>hduser</a:t>
            </a:r>
            <a:endParaRPr lang="en-US" sz="2400" dirty="0" smtClean="0"/>
          </a:p>
          <a:p>
            <a:pPr marL="514350" indent="-514350">
              <a:buAutoNum type="alphaLcParenR"/>
            </a:pPr>
            <a:r>
              <a:rPr lang="en-US" sz="2400" dirty="0" smtClean="0"/>
              <a:t>Format the HDFS cluster </a:t>
            </a:r>
            <a:r>
              <a:rPr lang="en-US" sz="2400" b="1" dirty="0" smtClean="0"/>
              <a:t>from the Master node</a:t>
            </a:r>
          </a:p>
          <a:p>
            <a:pPr marL="457200" lvl="1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$HADOOP_PREFIX/bin/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namenode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-format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/>
              <a:t>Start HDFS daemons </a:t>
            </a:r>
            <a:r>
              <a:rPr lang="en-US" sz="2400" b="1" dirty="0"/>
              <a:t>from the Master node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HADOOP_PREFIX/bin/start-dfs.sh</a:t>
            </a:r>
          </a:p>
          <a:p>
            <a:pPr marL="0" indent="0">
              <a:buNone/>
            </a:pPr>
            <a:r>
              <a:rPr lang="en-US" sz="2400" dirty="0"/>
              <a:t>d</a:t>
            </a:r>
            <a:r>
              <a:rPr lang="en-US" sz="2400" dirty="0" smtClean="0"/>
              <a:t>)   Start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daemons </a:t>
            </a:r>
            <a:r>
              <a:rPr lang="en-US" sz="2400" b="1" dirty="0" smtClean="0"/>
              <a:t>from the Master node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$HADOOP_PREFIX/bin/start-mapred.sh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e</a:t>
            </a:r>
            <a:r>
              <a:rPr lang="en-US" sz="2400" dirty="0" smtClean="0"/>
              <a:t>)  Check </a:t>
            </a:r>
            <a:r>
              <a:rPr lang="en-US" sz="2400" dirty="0"/>
              <a:t>the status of daemon </a:t>
            </a:r>
            <a:r>
              <a:rPr lang="en-US" sz="2400" dirty="0" smtClean="0"/>
              <a:t>processes on all nodes</a:t>
            </a:r>
            <a:endParaRPr lang="en-US" sz="24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jps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7725" y="5672694"/>
            <a:ext cx="1083760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You can examine the success or failure of daemon processes by inspecting the log file in the $HADOOP_PREFIX/logs directory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en-US" sz="40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81871" y="3244088"/>
            <a:ext cx="40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HADOOP_PREFIX/bin/start-all.sh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9746" y="3259251"/>
            <a:ext cx="131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6928834" y="3122023"/>
            <a:ext cx="540912" cy="15272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6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HDFS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871"/>
            <a:ext cx="10515600" cy="4851400"/>
          </a:xfrm>
        </p:spPr>
        <p:txBody>
          <a:bodyPr/>
          <a:lstStyle/>
          <a:p>
            <a:r>
              <a:rPr lang="en-US" dirty="0" smtClean="0"/>
              <a:t>Login to the master VM and download </a:t>
            </a:r>
            <a:r>
              <a:rPr lang="en-US" dirty="0"/>
              <a:t>example input </a:t>
            </a:r>
            <a:r>
              <a:rPr lang="en-US" dirty="0" smtClean="0"/>
              <a:t>data locally.</a:t>
            </a:r>
          </a:p>
          <a:p>
            <a:pPr marL="0" indent="0">
              <a:buNone/>
            </a:pPr>
            <a:r>
              <a:rPr lang="en-US" sz="2400" b="1" i="1" dirty="0"/>
              <a:t> </a:t>
            </a:r>
            <a:r>
              <a:rPr lang="en-US" sz="2400" b="1" i="1" dirty="0" smtClean="0"/>
              <a:t> (</a:t>
            </a:r>
            <a:r>
              <a:rPr lang="en-US" sz="2400" i="1" dirty="0" smtClean="0"/>
              <a:t>We will use three </a:t>
            </a:r>
            <a:r>
              <a:rPr lang="en-US" sz="2400" i="1" dirty="0" err="1" smtClean="0"/>
              <a:t>ebooks</a:t>
            </a:r>
            <a:r>
              <a:rPr lang="en-US" sz="2400" i="1" dirty="0" smtClean="0"/>
              <a:t> from Project Gutenberg for this example)</a:t>
            </a:r>
          </a:p>
          <a:p>
            <a:pPr marL="457200" lvl="1" indent="0">
              <a:buNone/>
            </a:pPr>
            <a:r>
              <a:rPr lang="en-US" sz="2000" dirty="0" smtClean="0">
                <a:hlinkClick r:id="rId2"/>
              </a:rPr>
              <a:t>The </a:t>
            </a:r>
            <a:r>
              <a:rPr lang="en-US" sz="2000" dirty="0">
                <a:hlinkClick r:id="rId2"/>
              </a:rPr>
              <a:t>Outline of Science, Vol. 1 (of 4) by J. Arthur Thomson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The Notebooks of Leonardo Da Vinci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4"/>
              </a:rPr>
              <a:t>Ulysses by James </a:t>
            </a:r>
            <a:r>
              <a:rPr lang="en-US" sz="2000" dirty="0" smtClean="0">
                <a:hlinkClick r:id="rId4"/>
              </a:rPr>
              <a:t>Joyce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 smtClean="0"/>
              <a:t>Download each </a:t>
            </a:r>
            <a:r>
              <a:rPr lang="en-US" dirty="0" err="1" smtClean="0"/>
              <a:t>ebook</a:t>
            </a:r>
            <a:r>
              <a:rPr lang="en-US" dirty="0" smtClean="0"/>
              <a:t> as text files in Plain Text format and store the files in a local temporary directory on the master VM as follows: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63634" y="4428309"/>
            <a:ext cx="8464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cd 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www.gutenberg.org/cache/epub/20417/pg20417.txt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www.gutenberg.org/files/5000/5000-8.txt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http://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www.gutenberg.org/files/4300/4300-0.txt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54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HDFS </a:t>
            </a:r>
            <a:r>
              <a:rPr lang="en-US" b="1" dirty="0" smtClean="0">
                <a:solidFill>
                  <a:schemeClr val="accent1"/>
                </a:solidFill>
              </a:rPr>
              <a:t>Operations (cont’d):</a:t>
            </a:r>
            <a:br>
              <a:rPr lang="en-US" b="1" dirty="0" smtClean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556"/>
            <a:ext cx="10515600" cy="49974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Change the current directory to $HADOOP_PREFIX before running Hadoop related commands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 local example data to HDFS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View files uploaded to HDFS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7359" y="3561838"/>
            <a:ext cx="84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-put 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/user/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7359" y="5203166"/>
            <a:ext cx="84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/user/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endParaRPr lang="en-US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59" y="2289843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cd $HADOOP_PREFIX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Other HDFS Operations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/>
          <a:lstStyle/>
          <a:p>
            <a:r>
              <a:rPr lang="en-US" dirty="0" smtClean="0"/>
              <a:t>Creating a directory</a:t>
            </a:r>
          </a:p>
          <a:p>
            <a:endParaRPr lang="en-US" dirty="0"/>
          </a:p>
          <a:p>
            <a:r>
              <a:rPr lang="en-US" dirty="0" smtClean="0"/>
              <a:t>Viewing data from HDFS</a:t>
            </a:r>
          </a:p>
          <a:p>
            <a:endParaRPr lang="en-US" dirty="0"/>
          </a:p>
          <a:p>
            <a:r>
              <a:rPr lang="en-US" dirty="0" smtClean="0"/>
              <a:t>Download file(s) from HDFS</a:t>
            </a:r>
          </a:p>
          <a:p>
            <a:endParaRPr lang="en-US" dirty="0"/>
          </a:p>
          <a:p>
            <a:r>
              <a:rPr lang="en-US" dirty="0" smtClean="0"/>
              <a:t>Delete a file/directory from HDFS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8354" y="2013584"/>
            <a:ext cx="84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/user/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8353" y="3033713"/>
            <a:ext cx="84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-cat /user/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/4300-0.txt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8353" y="4095273"/>
            <a:ext cx="84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-get /user/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8352" y="5156833"/>
            <a:ext cx="84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rmr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/user/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5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Installation and Cluster Setup</a:t>
            </a:r>
          </a:p>
          <a:p>
            <a:r>
              <a:rPr lang="en-US" dirty="0" smtClean="0"/>
              <a:t>HDFS Operations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Running a </a:t>
            </a:r>
            <a:r>
              <a:rPr lang="en-US" b="1" dirty="0" err="1" smtClean="0">
                <a:solidFill>
                  <a:schemeClr val="accent1"/>
                </a:solidFill>
              </a:rPr>
              <a:t>MapReduce</a:t>
            </a:r>
            <a:r>
              <a:rPr lang="en-US" b="1" dirty="0" smtClean="0">
                <a:solidFill>
                  <a:schemeClr val="accent1"/>
                </a:solidFill>
              </a:rPr>
              <a:t>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060"/>
            <a:ext cx="10515600" cy="4616903"/>
          </a:xfrm>
        </p:spPr>
        <p:txBody>
          <a:bodyPr/>
          <a:lstStyle/>
          <a:p>
            <a:r>
              <a:rPr lang="en-US" dirty="0" smtClean="0"/>
              <a:t>Create mapper and reducer programs (in Python) in the master VM.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.g</a:t>
            </a:r>
            <a:r>
              <a:rPr lang="en-US" dirty="0" smtClean="0"/>
              <a:t> mapper.py and reducer.py for </a:t>
            </a:r>
            <a:r>
              <a:rPr lang="en-US" dirty="0" err="1" smtClean="0"/>
              <a:t>Wordcount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First perform a quick local test of the mapper and reducer programs without using the Hadoop cluster.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0891" y="4318466"/>
            <a:ext cx="114583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/pg20417.txt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| python ~/mapper.py | sort | python ~/reducer.py</a:t>
            </a:r>
          </a:p>
        </p:txBody>
      </p:sp>
    </p:spTree>
    <p:extLst>
      <p:ext uri="{BB962C8B-B14F-4D97-AF65-F5344CB8AC3E}">
        <p14:creationId xmlns:p14="http://schemas.microsoft.com/office/powerpoint/2010/main" val="423888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536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Running a </a:t>
            </a:r>
            <a:r>
              <a:rPr lang="en-US" b="1" dirty="0" err="1">
                <a:solidFill>
                  <a:schemeClr val="accent1"/>
                </a:solidFill>
              </a:rPr>
              <a:t>MapReduce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Job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54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566" y="1155493"/>
            <a:ext cx="11312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HADOOP_PREFIX/bin/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jar $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HADOOP_PREFIX/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contrib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/streaming/hadoop-streaming-*.jar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/user/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-output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/user/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-output \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-file /home/hduser/mapper.py \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-mapper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/home/hduser/mapper.py 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-file /home/hduser/reducer.py \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reducer /home/hduser/reducer.py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66" y="3453601"/>
            <a:ext cx="94107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7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Check the Output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to download the output file from HDFS ?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536" y="2445884"/>
            <a:ext cx="977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$HADOOP_PREFIX/bin/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-output/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$HADOOP_PREFIX/bin/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-cat /user/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-output/part-00000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942" y="4466273"/>
            <a:ext cx="1115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$HADOOP_PREFIX/bin/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-get /user/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-output/part-00000 /home/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Running a </a:t>
            </a:r>
            <a:r>
              <a:rPr lang="en-US" b="1" dirty="0" err="1">
                <a:solidFill>
                  <a:schemeClr val="accent1"/>
                </a:solidFill>
              </a:rPr>
              <a:t>MapReduce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Job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err="1" smtClean="0"/>
              <a:t>wordcount</a:t>
            </a:r>
            <a:r>
              <a:rPr lang="en-US" dirty="0" smtClean="0"/>
              <a:t> job in the Hadoop cluster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767" y="2732273"/>
            <a:ext cx="11312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HADOOP_PREFIX/bin/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jar $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HADOOP_PREFIX/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contrib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/streaming/hadoop-streaming-*.jar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/user/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-output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/user/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-output \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-file /home/hduser/mapper.py \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-mapper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/home/hduser/mapper.py 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-file /home/hduser/reducer.py \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reducer /home/hduser/reducer.py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Running a </a:t>
            </a:r>
            <a:r>
              <a:rPr lang="en-US" b="1" dirty="0" err="1">
                <a:solidFill>
                  <a:schemeClr val="accent1"/>
                </a:solidFill>
              </a:rPr>
              <a:t>MapReduce</a:t>
            </a:r>
            <a:r>
              <a:rPr lang="en-US" b="1" dirty="0">
                <a:solidFill>
                  <a:schemeClr val="accent1"/>
                </a:solidFill>
              </a:rPr>
              <a:t> Job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multiple reduce tasks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271" y="2570133"/>
            <a:ext cx="11312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HADOOP_PREFIX/bin/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jar $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HADOOP_PREFIX/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contrib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/streaming/hadoop-streaming-*.jar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-D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mapred.reduce.tasks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/user/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-output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/user/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gutenberg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-output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-file /home/hduser/mapper.py \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-mapper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/home/hduser/mapper.py 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-file /home/hduser/reducer.py \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reducer /home/hduser/reducer.py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271" y="5247861"/>
            <a:ext cx="1131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every </a:t>
            </a:r>
            <a:r>
              <a:rPr lang="en-US" dirty="0" err="1" smtClean="0"/>
              <a:t>mapreduce</a:t>
            </a:r>
            <a:r>
              <a:rPr lang="en-US" dirty="0" smtClean="0"/>
              <a:t> job must use a different output path. To use the same output path as before, the output directory must be deleted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Running a </a:t>
            </a:r>
            <a:r>
              <a:rPr lang="en-US" b="1" dirty="0" err="1">
                <a:solidFill>
                  <a:schemeClr val="accent1"/>
                </a:solidFill>
              </a:rPr>
              <a:t>MapReduce</a:t>
            </a:r>
            <a:r>
              <a:rPr lang="en-US" b="1" dirty="0">
                <a:solidFill>
                  <a:schemeClr val="accent1"/>
                </a:solidFill>
              </a:rPr>
              <a:t> Job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KeyFieldBasedPartitioner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4142" y="2679621"/>
            <a:ext cx="111578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HADOOP_PREFIX/bin/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jar $HADOOP_PREFIX/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contrib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/streaming/hadoop-streaming-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*.jar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map.output.key.field.separator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=. \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-D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mapred.text.key.partitioner.options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=-k1,2 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mapred.reduce.tasks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=2 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-input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/user/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-output /user/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-out 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-file /home/hduser/mymapper.py 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-mapper /home/hduser/mymapper.py 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-file /home/hduser/myreducer.py 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-reducer /home/hduser/myreducer.py \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org.apache.hadoop.mapred.lib.KeyFieldBasedPartitioner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Stopping </a:t>
            </a:r>
            <a:r>
              <a:rPr lang="en-US" b="1" dirty="0">
                <a:solidFill>
                  <a:srgbClr val="0070C0"/>
                </a:solidFill>
              </a:rPr>
              <a:t>the Hadoop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Master node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6987" y="2561753"/>
            <a:ext cx="43636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HADOOP_PREFIX/bin/stop-dfs.sh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HADOOP_PREFIX/bin/stop-mapred.sh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00046" y="2745794"/>
            <a:ext cx="40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HADOOP_PREFIX/bin/stop-all.sh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37574" y="1659813"/>
            <a:ext cx="25757" cy="29106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86987" y="4811151"/>
            <a:ext cx="775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Data is not LOST when the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cluster is stopped !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73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References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10333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wiki.apache.org/hadoop/GettingStartedWithHadoop</a:t>
            </a:r>
            <a:endParaRPr lang="en-US" dirty="0" smtClean="0"/>
          </a:p>
          <a:p>
            <a:r>
              <a:rPr lang="en-US" dirty="0" smtClean="0"/>
              <a:t>Hadoop: The Definitive Guide (Chapter 9: Setting up Hadoop a Cluster)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Hadoop Daemon Ports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073604" cy="3199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261317"/>
            <a:ext cx="1031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Must add a security rule to allow Ingress TCP on port 50030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13009" y="1406769"/>
            <a:ext cx="1645920" cy="1266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01132" y="1026942"/>
            <a:ext cx="455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public </a:t>
            </a:r>
            <a:r>
              <a:rPr lang="en-US" dirty="0" err="1" smtClean="0">
                <a:solidFill>
                  <a:srgbClr val="FF0000"/>
                </a:solidFill>
              </a:rPr>
              <a:t>ipaddress</a:t>
            </a:r>
            <a:r>
              <a:rPr lang="en-US" dirty="0" smtClean="0">
                <a:solidFill>
                  <a:srgbClr val="FF0000"/>
                </a:solidFill>
              </a:rPr>
              <a:t> of the Master VM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4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Setting up a Hadoop </a:t>
            </a:r>
            <a:r>
              <a:rPr lang="en-US" b="1" dirty="0" smtClean="0">
                <a:solidFill>
                  <a:schemeClr val="accent1"/>
                </a:solidFill>
              </a:rPr>
              <a:t>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Step 0. </a:t>
            </a:r>
            <a:r>
              <a:rPr lang="en-US" dirty="0" smtClean="0"/>
              <a:t>Create a VM and login </a:t>
            </a:r>
            <a:r>
              <a:rPr lang="en-US" dirty="0" smtClean="0"/>
              <a:t>to your VM</a:t>
            </a:r>
          </a:p>
          <a:p>
            <a:pPr marL="0" indent="0">
              <a:buNone/>
            </a:pPr>
            <a:r>
              <a:rPr lang="en-US" dirty="0" smtClean="0"/>
              <a:t>Step 1. </a:t>
            </a:r>
            <a:r>
              <a:rPr lang="en-US" dirty="0" smtClean="0"/>
              <a:t>Set </a:t>
            </a:r>
            <a:r>
              <a:rPr lang="en-US" dirty="0"/>
              <a:t>up Hadoop </a:t>
            </a:r>
            <a:r>
              <a:rPr lang="en-US" dirty="0" smtClean="0"/>
              <a:t>user</a:t>
            </a:r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 smtClean="0"/>
              <a:t>2. </a:t>
            </a:r>
            <a:r>
              <a:rPr lang="en-US" dirty="0" smtClean="0"/>
              <a:t>Install </a:t>
            </a:r>
            <a:r>
              <a:rPr lang="en-US" dirty="0"/>
              <a:t>Hadoop</a:t>
            </a:r>
          </a:p>
          <a:p>
            <a:pPr marL="0" indent="0">
              <a:buNone/>
            </a:pPr>
            <a:r>
              <a:rPr lang="en-US" dirty="0" smtClean="0"/>
              <a:t>Step 3. </a:t>
            </a:r>
            <a:r>
              <a:rPr lang="en-US" dirty="0" smtClean="0"/>
              <a:t>Setup </a:t>
            </a:r>
            <a:r>
              <a:rPr lang="en-US" dirty="0" err="1" smtClean="0"/>
              <a:t>Passwordless</a:t>
            </a:r>
            <a:r>
              <a:rPr lang="en-US" dirty="0" smtClean="0"/>
              <a:t> Authentication</a:t>
            </a:r>
          </a:p>
          <a:p>
            <a:pPr marL="0" indent="0">
              <a:buNone/>
            </a:pPr>
            <a:r>
              <a:rPr lang="en-US" dirty="0" smtClean="0"/>
              <a:t>Step 4. </a:t>
            </a:r>
            <a:r>
              <a:rPr lang="en-US" dirty="0" smtClean="0"/>
              <a:t>Hadoop </a:t>
            </a:r>
            <a:r>
              <a:rPr lang="en-US" dirty="0"/>
              <a:t>Configuration </a:t>
            </a:r>
            <a:r>
              <a:rPr lang="en-US" dirty="0" smtClean="0"/>
              <a:t>Setup</a:t>
            </a:r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 smtClean="0"/>
              <a:t>5. </a:t>
            </a:r>
            <a:r>
              <a:rPr lang="en-US" dirty="0" smtClean="0"/>
              <a:t>Clone your VM (create snapshot + create more instances)</a:t>
            </a:r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 smtClean="0"/>
              <a:t>6. </a:t>
            </a:r>
            <a:r>
              <a:rPr lang="en-US" dirty="0" smtClean="0"/>
              <a:t>Edit /</a:t>
            </a:r>
            <a:r>
              <a:rPr lang="en-US" dirty="0" err="1" smtClean="0"/>
              <a:t>etc</a:t>
            </a:r>
            <a:r>
              <a:rPr lang="en-US" dirty="0" smtClean="0"/>
              <a:t>/hosts file on all of your VMs</a:t>
            </a:r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 smtClean="0"/>
              <a:t>7. </a:t>
            </a:r>
            <a:r>
              <a:rPr lang="en-US" dirty="0" smtClean="0"/>
              <a:t>Edit /user/local/hadoop-1.2.1/</a:t>
            </a:r>
            <a:r>
              <a:rPr lang="en-US" dirty="0" err="1" smtClean="0"/>
              <a:t>conf</a:t>
            </a:r>
            <a:r>
              <a:rPr lang="en-US" dirty="0" smtClean="0"/>
              <a:t>/slaves file on </a:t>
            </a:r>
            <a:r>
              <a:rPr lang="en-US" dirty="0" smtClean="0"/>
              <a:t>the master VM 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Step 0: </a:t>
            </a:r>
            <a:r>
              <a:rPr lang="en-US" b="1" dirty="0" err="1" smtClean="0">
                <a:solidFill>
                  <a:schemeClr val="accent1"/>
                </a:solidFill>
              </a:rPr>
              <a:t>OpenStack</a:t>
            </a:r>
            <a:r>
              <a:rPr lang="en-US" b="1" dirty="0" smtClean="0">
                <a:solidFill>
                  <a:schemeClr val="accent1"/>
                </a:solidFill>
              </a:rPr>
              <a:t>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10.100.11.11/horizon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a new VM of ‘medium’ flavor. </a:t>
            </a:r>
          </a:p>
          <a:p>
            <a:pPr lvl="1"/>
            <a:r>
              <a:rPr lang="en-US" dirty="0" smtClean="0"/>
              <a:t>The key-pair created in Assignment 1 can be reused for this VM.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400" dirty="0" smtClean="0"/>
              <a:t>[</a:t>
            </a:r>
            <a:r>
              <a:rPr lang="en-US" sz="2400" i="1" dirty="0" smtClean="0"/>
              <a:t>Alternatively, you may reuse the VM created in Assignment 1.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Login to your VM via </a:t>
            </a:r>
            <a:r>
              <a:rPr lang="en-US" dirty="0" err="1" smtClean="0"/>
              <a:t>ssh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First, login to fox server then type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cloud.key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ubuntu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1. Setting up Hadoop </a:t>
            </a:r>
            <a:r>
              <a:rPr lang="en-US" b="1" dirty="0" smtClean="0">
                <a:solidFill>
                  <a:schemeClr val="accent1"/>
                </a:solidFill>
              </a:rPr>
              <a:t>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Hadoop user on your Master VM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sudo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addgroup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sudo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adduser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ingroup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/>
              <a:t>	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2. Installing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Download </a:t>
            </a:r>
            <a:r>
              <a:rPr lang="en-US" dirty="0" smtClean="0"/>
              <a:t>installation script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wget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http://cs.utsa.edu/~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plama/CS4843/hadoop-install.sh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Assign execute permission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hadoop-install.sh</a:t>
            </a: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Run script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hadoop-install.sh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3. </a:t>
            </a:r>
            <a:r>
              <a:rPr lang="en-US" b="1" dirty="0" err="1" smtClean="0">
                <a:solidFill>
                  <a:schemeClr val="accent1"/>
                </a:solidFill>
              </a:rPr>
              <a:t>Passwordless</a:t>
            </a:r>
            <a:r>
              <a:rPr lang="en-US" b="1" dirty="0" smtClean="0">
                <a:solidFill>
                  <a:schemeClr val="accent1"/>
                </a:solidFill>
              </a:rPr>
              <a:t> Authentication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Configuring </a:t>
            </a:r>
            <a:r>
              <a:rPr lang="en-US" dirty="0" err="1"/>
              <a:t>passwordless</a:t>
            </a:r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smtClean="0"/>
              <a:t>authentication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ssh-keygen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rsa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-f ~/.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id_rsa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cat ~/.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/id_rsa.pub &gt;&gt; ~/.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authorized_keys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1526" y="3843099"/>
            <a:ext cx="12337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/.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(only if .</a:t>
            </a:r>
            <a:r>
              <a:rPr lang="en-US" sz="20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does not exist)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-c 'echo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StrictHostKeyChecking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no" &gt;&gt; /home/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7961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4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b="1" dirty="0" smtClean="0">
                <a:solidFill>
                  <a:schemeClr val="accent1"/>
                </a:solidFill>
              </a:rPr>
              <a:t>Hadoop Configuration Setup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933"/>
            <a:ext cx="10515600" cy="463603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6792"/>
            <a:ext cx="10075332" cy="40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4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b="1" dirty="0" smtClean="0">
                <a:solidFill>
                  <a:schemeClr val="accent1"/>
                </a:solidFill>
              </a:rPr>
              <a:t>a) Hadoop </a:t>
            </a:r>
            <a:r>
              <a:rPr lang="en-US" b="1" dirty="0">
                <a:solidFill>
                  <a:schemeClr val="accent1"/>
                </a:solidFill>
              </a:rPr>
              <a:t>Configuration </a:t>
            </a:r>
            <a:r>
              <a:rPr lang="en-US" b="1" dirty="0" smtClean="0">
                <a:solidFill>
                  <a:schemeClr val="accent1"/>
                </a:solidFill>
              </a:rPr>
              <a:t>Setup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r>
              <a:rPr lang="en-US" dirty="0" smtClean="0"/>
              <a:t>Edit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/usr/local/hadoop-1.2.1/conf/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hadoop-env.sh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file </a:t>
            </a:r>
            <a:r>
              <a:rPr lang="en-US" dirty="0" smtClean="0"/>
              <a:t>to </a:t>
            </a:r>
            <a:r>
              <a:rPr lang="en-US" dirty="0"/>
              <a:t>set the environment variable JAVA_HOME to the Java JDK directory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14052" y="3393760"/>
            <a:ext cx="74844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JAVA_HOME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jvm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/java-7-openjdk-amd64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1372</Words>
  <Application>Microsoft Office PowerPoint</Application>
  <PresentationFormat>Widescreen</PresentationFormat>
  <Paragraphs>248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 Unicode MS</vt:lpstr>
      <vt:lpstr>Arial</vt:lpstr>
      <vt:lpstr>Calibri</vt:lpstr>
      <vt:lpstr>Calibri Light</vt:lpstr>
      <vt:lpstr>Comic Sans MS</vt:lpstr>
      <vt:lpstr>Consolas</vt:lpstr>
      <vt:lpstr>Wingdings</vt:lpstr>
      <vt:lpstr>Office Theme</vt:lpstr>
      <vt:lpstr>CS 4843 Cloud Computing Hadoop Cluster Setup</vt:lpstr>
      <vt:lpstr>Agenda </vt:lpstr>
      <vt:lpstr>Setting up a Hadoop Cluster</vt:lpstr>
      <vt:lpstr>Step 0: OpenStack Dashboard</vt:lpstr>
      <vt:lpstr>1. Setting up Hadoop user</vt:lpstr>
      <vt:lpstr>2. Installing Hadoop</vt:lpstr>
      <vt:lpstr>3. Passwordless Authentication Setup</vt:lpstr>
      <vt:lpstr>4. Hadoop Configuration Setup</vt:lpstr>
      <vt:lpstr>4. a) Hadoop Configuration Setup (cont’d)</vt:lpstr>
      <vt:lpstr>4. b) Hadoop Configuration Setup (cont’d)</vt:lpstr>
      <vt:lpstr>4. c) Hadoop Configuration Setup (cont’d)</vt:lpstr>
      <vt:lpstr>Hadoop Configuration Setup (cont’d)</vt:lpstr>
      <vt:lpstr>5. Clone your VM</vt:lpstr>
      <vt:lpstr>6. Edit /etc/hosts file on all VMs</vt:lpstr>
      <vt:lpstr>7. Edit slaves, and masters file on the master VM</vt:lpstr>
      <vt:lpstr>Starting the Hadoop Cluster</vt:lpstr>
      <vt:lpstr>HDFS Operations</vt:lpstr>
      <vt:lpstr>HDFS Operations (cont’d): </vt:lpstr>
      <vt:lpstr>Other HDFS Operations </vt:lpstr>
      <vt:lpstr>Running a MapReduce Job</vt:lpstr>
      <vt:lpstr>Running a MapReduce Job (cont’d)</vt:lpstr>
      <vt:lpstr>Check the Output</vt:lpstr>
      <vt:lpstr>Running a MapReduce Job (cont’d)</vt:lpstr>
      <vt:lpstr>Running a MapReduce Job (cont’d)</vt:lpstr>
      <vt:lpstr>Running a MapReduce Job (cont’d)</vt:lpstr>
      <vt:lpstr>Stopping the Hadoop Cluster</vt:lpstr>
      <vt:lpstr>References</vt:lpstr>
      <vt:lpstr>EXTRAs</vt:lpstr>
      <vt:lpstr>Hadoop Daemon Ports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6463 Cloud and Big Data Lec 05: Big Data and Hadoop</dc:title>
  <dc:creator>Palden Lama</dc:creator>
  <cp:lastModifiedBy>lamapalden</cp:lastModifiedBy>
  <cp:revision>595</cp:revision>
  <dcterms:created xsi:type="dcterms:W3CDTF">2014-09-29T22:29:15Z</dcterms:created>
  <dcterms:modified xsi:type="dcterms:W3CDTF">2018-10-01T21:34:12Z</dcterms:modified>
</cp:coreProperties>
</file>