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069E-87BE-4040-9476-33C5C9957FBA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A517-6FFD-459C-9B6F-09D157C1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562600" y="3578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62600" y="50262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610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Reference Count </a:t>
            </a:r>
            <a:r>
              <a:rPr lang="en-US" sz="2400" b="1" smtClean="0"/>
              <a:t>Exercise</a:t>
            </a:r>
          </a:p>
          <a:p>
            <a:r>
              <a:rPr lang="en-US" sz="1100" b="1" smtClean="0"/>
              <a:t>©</a:t>
            </a:r>
            <a:r>
              <a:rPr lang="en-US" sz="1100" b="1" smtClean="0"/>
              <a:t>2018 </a:t>
            </a:r>
            <a:r>
              <a:rPr lang="en-US" sz="1100" b="1" smtClean="0"/>
              <a:t>Larry W. Clark, </a:t>
            </a:r>
            <a:r>
              <a:rPr lang="en-US" sz="1100" smtClean="0"/>
              <a:t>UTSA CS students may make copies for their personal use</a:t>
            </a: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8570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Assume </a:t>
            </a:r>
            <a:r>
              <a:rPr lang="en-US" sz="1200" b="1" smtClean="0"/>
              <a:t>Node</a:t>
            </a:r>
            <a:r>
              <a:rPr lang="en-US" sz="1200" smtClean="0"/>
              <a:t> contains a string and a pointer </a:t>
            </a:r>
            <a:r>
              <a:rPr lang="en-US" sz="1200" b="1" smtClean="0"/>
              <a:t>pNext</a:t>
            </a:r>
            <a:r>
              <a:rPr lang="en-US" sz="1200" smtClean="0"/>
              <a:t>.  After each problem, show a diagram of the variables and node content after the following general language code executes.  When showing a node, show the reference count, but it is unncecessary to show the size and node type.  If a node becomes fred, write FREED across it.</a:t>
            </a:r>
          </a:p>
          <a:p>
            <a:r>
              <a:rPr lang="en-US" sz="1200" smtClean="0"/>
              <a:t>Assume this declaration: </a:t>
            </a:r>
          </a:p>
          <a:p>
            <a:r>
              <a:rPr lang="en-US" sz="1200"/>
              <a:t> </a:t>
            </a:r>
            <a:r>
              <a:rPr lang="en-US" sz="1200" smtClean="0"/>
              <a:t>   Node a, b, d, e;</a:t>
            </a:r>
          </a:p>
          <a:p>
            <a:r>
              <a:rPr lang="en-US" sz="1200" smtClean="0"/>
              <a:t>Each problem begins from the previous problem’s results.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81000" y="2923401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200" smtClean="0"/>
              <a:t>#1	a = new Node(“A”);</a:t>
            </a:r>
          </a:p>
          <a:p>
            <a:pPr marL="285750" indent="-285750"/>
            <a:r>
              <a:rPr lang="en-US" sz="1200"/>
              <a:t>	</a:t>
            </a:r>
            <a:r>
              <a:rPr lang="en-US" sz="1200" smtClean="0"/>
              <a:t>b = new Node(“B”);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29718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4114800" y="29718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A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743200" y="2895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a</a:t>
            </a:r>
            <a:endParaRPr lang="en-US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276600" y="3124200"/>
            <a:ext cx="457200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3578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5181600" y="3578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35052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b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3352800" y="37323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2968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419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200" smtClean="0"/>
              <a:t>#2	a.pNext = b;</a:t>
            </a:r>
          </a:p>
          <a:p>
            <a:pPr marL="285750" indent="-285750"/>
            <a:r>
              <a:rPr lang="en-US" sz="1200" smtClean="0"/>
              <a:t>	b.pNext = new Node(“C”);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44196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114800" y="44196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A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2743200" y="43434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a</a:t>
            </a:r>
            <a:endParaRPr lang="en-US"/>
          </a:p>
        </p:txBody>
      </p:sp>
      <p:cxnSp>
        <p:nvCxnSpPr>
          <p:cNvPr id="25" name="Straight Arrow Connector 24"/>
          <p:cNvCxnSpPr>
            <a:endCxn id="22" idx="1"/>
          </p:cNvCxnSpPr>
          <p:nvPr/>
        </p:nvCxnSpPr>
        <p:spPr>
          <a:xfrm>
            <a:off x="3276600" y="4572000"/>
            <a:ext cx="457200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0600" y="50262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5181600" y="50262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49530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b</a:t>
            </a:r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 flipV="1">
            <a:off x="3352800" y="51801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62600" y="50292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5943600" y="5635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324600" y="5635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C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6705600" y="5635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00600" y="50292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95800" y="44166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5800" y="4416623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5659338" y="5275362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6" idx="0"/>
          </p:cNvCxnSpPr>
          <p:nvPr/>
        </p:nvCxnSpPr>
        <p:spPr>
          <a:xfrm rot="16200000" flipH="1">
            <a:off x="4630639" y="4665761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8" grpId="0" animBg="1"/>
      <p:bldP spid="8" grpId="0" animBg="1"/>
      <p:bldP spid="9" grpId="0" animBg="1"/>
      <p:bldP spid="10" grpId="0"/>
      <p:bldP spid="13" grpId="0" animBg="1"/>
      <p:bldP spid="14" grpId="0" animBg="1"/>
      <p:bldP spid="15" grpId="0"/>
      <p:bldP spid="18" grpId="0" animBg="1"/>
      <p:bldP spid="20" grpId="0"/>
      <p:bldP spid="22" grpId="0" animBg="1"/>
      <p:bldP spid="23" grpId="0" animBg="1"/>
      <p:bldP spid="24" grpId="0"/>
      <p:bldP spid="26" grpId="0" animBg="1"/>
      <p:bldP spid="27" grpId="0" animBg="1"/>
      <p:bldP spid="28" grpId="0"/>
      <p:bldP spid="31" grpId="0" animBg="1"/>
      <p:bldP spid="34" grpId="0" animBg="1"/>
      <p:bldP spid="35" grpId="0" animBg="1"/>
      <p:bldP spid="38" grpId="0" animBg="1"/>
      <p:bldP spid="46" grpId="0" animBg="1"/>
      <p:bldP spid="47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200" smtClean="0"/>
              <a:t>#3	d = new Node(“D”);</a:t>
            </a:r>
          </a:p>
          <a:p>
            <a:pPr marL="285750" indent="-285750"/>
            <a:r>
              <a:rPr lang="en-US" sz="1200"/>
              <a:t>	</a:t>
            </a:r>
            <a:r>
              <a:rPr lang="en-US" sz="1200" smtClean="0"/>
              <a:t>a.pNext = d;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3048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4114800" y="3048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A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743200" y="228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a</a:t>
            </a:r>
            <a:endParaRPr lang="en-US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3276600" y="457200"/>
            <a:ext cx="457200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911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181600" y="911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D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2819400" y="8382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d</a:t>
            </a:r>
            <a:endParaRPr lang="en-US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3352800" y="10653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301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5562600" y="911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cxnSp>
        <p:nvCxnSpPr>
          <p:cNvPr id="13" name="Elbow Connector 12"/>
          <p:cNvCxnSpPr>
            <a:endCxn id="7" idx="0"/>
          </p:cNvCxnSpPr>
          <p:nvPr/>
        </p:nvCxnSpPr>
        <p:spPr>
          <a:xfrm rot="16200000" flipH="1">
            <a:off x="4630639" y="550961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0600" y="1444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0" y="1444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1371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b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3352800" y="15987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2600" y="1444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5943600" y="205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324600" y="205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C</a:t>
            </a:r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6705600" y="205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5659338" y="1693962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00600" y="14478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0600" y="911423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200" y="27432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4267200" y="27432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A</a:t>
            </a:r>
            <a:endParaRPr 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2895600" y="26670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a</a:t>
            </a:r>
            <a:endParaRPr lang="en-US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3429000" y="2895600"/>
            <a:ext cx="457200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53000" y="3349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5334000" y="3349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D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2971800" y="3276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d</a:t>
            </a:r>
            <a:endParaRPr lang="en-US"/>
          </a:p>
        </p:txBody>
      </p:sp>
      <p:cxnSp>
        <p:nvCxnSpPr>
          <p:cNvPr id="41" name="Straight Arrow Connector 40"/>
          <p:cNvCxnSpPr>
            <a:endCxn id="38" idx="1"/>
          </p:cNvCxnSpPr>
          <p:nvPr/>
        </p:nvCxnSpPr>
        <p:spPr>
          <a:xfrm flipV="1">
            <a:off x="3505200" y="35037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27402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5715000" y="3349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cxnSp>
        <p:nvCxnSpPr>
          <p:cNvPr id="44" name="Elbow Connector 43"/>
          <p:cNvCxnSpPr>
            <a:endCxn id="38" idx="0"/>
          </p:cNvCxnSpPr>
          <p:nvPr/>
        </p:nvCxnSpPr>
        <p:spPr>
          <a:xfrm rot="16200000" flipH="1">
            <a:off x="4783039" y="2989361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3000" y="4492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0" y="4492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71800" y="4419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b</a:t>
            </a:r>
          </a:p>
        </p:txBody>
      </p:sp>
      <p:cxnSp>
        <p:nvCxnSpPr>
          <p:cNvPr id="48" name="Straight Arrow Connector 47"/>
          <p:cNvCxnSpPr>
            <a:endCxn id="45" idx="1"/>
          </p:cNvCxnSpPr>
          <p:nvPr/>
        </p:nvCxnSpPr>
        <p:spPr>
          <a:xfrm flipV="1">
            <a:off x="3505200" y="46467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15000" y="4492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6096000" y="5102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6477000" y="5102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C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6858000" y="5102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cxnSp>
        <p:nvCxnSpPr>
          <p:cNvPr id="53" name="Elbow Connector 52"/>
          <p:cNvCxnSpPr/>
          <p:nvPr/>
        </p:nvCxnSpPr>
        <p:spPr>
          <a:xfrm rot="16200000" flipH="1">
            <a:off x="5811738" y="4741962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53000" y="44958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000" y="33528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39564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6477000" y="39564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71800" y="3929243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e</a:t>
            </a:r>
          </a:p>
        </p:txBody>
      </p:sp>
      <p:cxnSp>
        <p:nvCxnSpPr>
          <p:cNvPr id="59" name="Straight Arrow Connector 58"/>
          <p:cNvCxnSpPr>
            <a:stCxn id="58" idx="3"/>
            <a:endCxn id="56" idx="1"/>
          </p:cNvCxnSpPr>
          <p:nvPr/>
        </p:nvCxnSpPr>
        <p:spPr>
          <a:xfrm flipV="1">
            <a:off x="3429000" y="4110335"/>
            <a:ext cx="2667000" cy="3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58000" y="39564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6000" y="39624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6200000" flipH="1">
            <a:off x="5811738" y="3601938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3400" y="273873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200" smtClean="0"/>
              <a:t>#4	e = new Node(“E”);</a:t>
            </a:r>
          </a:p>
          <a:p>
            <a:pPr marL="285750" indent="-285750"/>
            <a:r>
              <a:rPr lang="en-US" sz="1200"/>
              <a:t>	</a:t>
            </a:r>
            <a:r>
              <a:rPr lang="en-US" sz="1200" smtClean="0"/>
              <a:t>d.pNext = e;</a:t>
            </a:r>
          </a:p>
          <a:p>
            <a:pPr marL="285750" indent="-285750"/>
            <a:endParaRPr lang="en-US" sz="1200" smtClean="0"/>
          </a:p>
        </p:txBody>
      </p:sp>
      <p:cxnSp>
        <p:nvCxnSpPr>
          <p:cNvPr id="66" name="Elbow Connector 65"/>
          <p:cNvCxnSpPr>
            <a:endCxn id="23" idx="0"/>
          </p:cNvCxnSpPr>
          <p:nvPr/>
        </p:nvCxnSpPr>
        <p:spPr>
          <a:xfrm rot="16200000" flipH="1">
            <a:off x="4363939" y="817661"/>
            <a:ext cx="9876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6" grpId="0"/>
      <p:bldP spid="38" grpId="0" animBg="1"/>
      <p:bldP spid="39" grpId="0" animBg="1"/>
      <p:bldP spid="40" grpId="0"/>
      <p:bldP spid="42" grpId="0" animBg="1"/>
      <p:bldP spid="43" grpId="0" animBg="1"/>
      <p:bldP spid="45" grpId="0" animBg="1"/>
      <p:bldP spid="46" grpId="0" animBg="1"/>
      <p:bldP spid="47" grpId="0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0" y="3048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267200" y="3048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A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895600" y="228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a</a:t>
            </a:r>
            <a:endParaRPr lang="en-US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3429000" y="457200"/>
            <a:ext cx="457200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911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5334000" y="911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D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971800" y="8382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d</a:t>
            </a:r>
            <a:endParaRPr lang="en-US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505200" y="10653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301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715000" y="911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cxnSp>
        <p:nvCxnSpPr>
          <p:cNvPr id="12" name="Elbow Connector 11"/>
          <p:cNvCxnSpPr>
            <a:endCxn id="6" idx="0"/>
          </p:cNvCxnSpPr>
          <p:nvPr/>
        </p:nvCxnSpPr>
        <p:spPr>
          <a:xfrm rot="16200000" flipH="1">
            <a:off x="4783039" y="550961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205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205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1800" y="19812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b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3505200" y="22083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205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6096000" y="26640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6477000" y="26640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C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858000" y="26640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5811738" y="2303562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20574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53000" y="9144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0" y="15180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477000" y="15180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1800" y="1490843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e</a:t>
            </a:r>
          </a:p>
        </p:txBody>
      </p:sp>
      <p:cxnSp>
        <p:nvCxnSpPr>
          <p:cNvPr id="27" name="Straight Arrow Connector 26"/>
          <p:cNvCxnSpPr>
            <a:stCxn id="26" idx="3"/>
            <a:endCxn id="24" idx="1"/>
          </p:cNvCxnSpPr>
          <p:nvPr/>
        </p:nvCxnSpPr>
        <p:spPr>
          <a:xfrm flipV="1">
            <a:off x="3429000" y="1671935"/>
            <a:ext cx="2667000" cy="3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15180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0" y="1521023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5811738" y="1163538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" y="300335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200" smtClean="0"/>
              <a:t>#5	d = null;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3000" y="9144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600" y="35052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419600" y="3505200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A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3048000" y="34290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a</a:t>
            </a:r>
            <a:endParaRPr lang="en-US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3581400" y="3657600"/>
            <a:ext cx="457200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0" y="4111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D</a:t>
            </a:r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124200" y="4038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mtClean="0"/>
              <a:t>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35022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5867400" y="4111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4935439" y="3751361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05400" y="5254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5254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5181600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b</a:t>
            </a: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3657600" y="5408712"/>
            <a:ext cx="14478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52548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 </a:t>
            </a:r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6248400" y="586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6629400" y="586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C</a:t>
            </a:r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7010400" y="5864423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5964138" y="5503962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05400" y="52578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47184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629400" y="47184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24200" y="4691243"/>
            <a:ext cx="457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/>
              <a:t>e</a:t>
            </a:r>
          </a:p>
        </p:txBody>
      </p:sp>
      <p:cxnSp>
        <p:nvCxnSpPr>
          <p:cNvPr id="26" name="Straight Arrow Connector 25"/>
          <p:cNvCxnSpPr>
            <a:stCxn id="25" idx="3"/>
            <a:endCxn id="23" idx="1"/>
          </p:cNvCxnSpPr>
          <p:nvPr/>
        </p:nvCxnSpPr>
        <p:spPr>
          <a:xfrm flipV="1">
            <a:off x="3581400" y="4872335"/>
            <a:ext cx="2667000" cy="3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0400" y="4718446"/>
            <a:ext cx="381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/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48400" y="4721423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2</a:t>
            </a: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5964138" y="4363938"/>
            <a:ext cx="454223" cy="266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5400" y="41148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533400" y="34290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200" smtClean="0"/>
              <a:t>#6	a = NULL;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38600" y="35052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41148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0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2484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smtClean="0"/>
              <a:t>1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41910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FREED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3886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FREED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229</Words>
  <Application>Microsoft Office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larry2010</dc:creator>
  <cp:lastModifiedBy>larry2010</cp:lastModifiedBy>
  <cp:revision>15</cp:revision>
  <dcterms:created xsi:type="dcterms:W3CDTF">2018-08-18T15:30:47Z</dcterms:created>
  <dcterms:modified xsi:type="dcterms:W3CDTF">2018-08-18T21:56:54Z</dcterms:modified>
</cp:coreProperties>
</file>