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7"/>
  </p:notesMasterIdLst>
  <p:handoutMasterIdLst>
    <p:handoutMasterId r:id="rId18"/>
  </p:handoutMasterIdLst>
  <p:sldIdLst>
    <p:sldId id="256" r:id="rId2"/>
    <p:sldId id="271" r:id="rId3"/>
    <p:sldId id="284" r:id="rId4"/>
    <p:sldId id="281" r:id="rId5"/>
    <p:sldId id="280" r:id="rId6"/>
    <p:sldId id="257" r:id="rId7"/>
    <p:sldId id="285" r:id="rId8"/>
    <p:sldId id="287" r:id="rId9"/>
    <p:sldId id="276" r:id="rId10"/>
    <p:sldId id="275" r:id="rId11"/>
    <p:sldId id="286" r:id="rId12"/>
    <p:sldId id="288" r:id="rId13"/>
    <p:sldId id="283" r:id="rId14"/>
    <p:sldId id="282"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4"/>
            <p14:sldId id="281"/>
            <p14:sldId id="280"/>
            <p14:sldId id="257"/>
            <p14:sldId id="285"/>
            <p14:sldId id="287"/>
            <p14:sldId id="276"/>
            <p14:sldId id="275"/>
            <p14:sldId id="286"/>
            <p14:sldId id="288"/>
            <p14:sldId id="283"/>
          </p14:sldIdLst>
        </p14:section>
        <p14:section name="Learn More" id="{2CC34DB2-6590-42C0-AD4B-A04C6060184E}">
          <p14:sldIdLst>
            <p14:sldId id="282"/>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241" autoAdjust="0"/>
  </p:normalViewPr>
  <p:slideViewPr>
    <p:cSldViewPr snapToGrid="0">
      <p:cViewPr varScale="1">
        <p:scale>
          <a:sx n="68" d="100"/>
          <a:sy n="68" d="100"/>
        </p:scale>
        <p:origin x="48"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2/16/2022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2E0B-7540-4BD2-8C81-596315B68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9F74F7-1E96-4BB0-9308-2F403CA110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80F8F0-04E2-4F85-A5ED-1181E223974E}"/>
              </a:ext>
            </a:extLst>
          </p:cNvPr>
          <p:cNvSpPr>
            <a:spLocks noGrp="1"/>
          </p:cNvSpPr>
          <p:nvPr>
            <p:ph type="dt" sz="half" idx="10"/>
          </p:nvPr>
        </p:nvSpPr>
        <p:spPr/>
        <p:txBody>
          <a:bodyPr/>
          <a:lstStyle/>
          <a:p>
            <a:fld id="{8BEEBAAA-29B5-4AF5-BC5F-7E580C29002D}" type="datetimeFigureOut">
              <a:rPr lang="en-US" smtClean="0"/>
              <a:pPr/>
              <a:t>2/15/2022</a:t>
            </a:fld>
            <a:endParaRPr lang="en-US" dirty="0"/>
          </a:p>
        </p:txBody>
      </p:sp>
      <p:sp>
        <p:nvSpPr>
          <p:cNvPr id="5" name="Footer Placeholder 4">
            <a:extLst>
              <a:ext uri="{FF2B5EF4-FFF2-40B4-BE49-F238E27FC236}">
                <a16:creationId xmlns:a16="http://schemas.microsoft.com/office/drawing/2014/main" id="{87328342-A43C-49EE-81CA-CCC48D2FD0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D3D17A-402C-4E6C-8968-1BB585C95542}"/>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375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23C3-8CC9-4B85-8633-D2A26AEFA1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DA214A-9820-42CD-8B18-C83143559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430A6-B3C1-4781-899D-82FC17D9DD6A}"/>
              </a:ext>
            </a:extLst>
          </p:cNvPr>
          <p:cNvSpPr>
            <a:spLocks noGrp="1"/>
          </p:cNvSpPr>
          <p:nvPr>
            <p:ph type="dt" sz="half" idx="10"/>
          </p:nvPr>
        </p:nvSpPr>
        <p:spPr/>
        <p:txBody>
          <a:bodyPr/>
          <a:lstStyle/>
          <a:p>
            <a:fld id="{8BEEBAAA-29B5-4AF5-BC5F-7E580C29002D}" type="datetimeFigureOut">
              <a:rPr lang="en-US" smtClean="0"/>
              <a:pPr/>
              <a:t>2/15/2022</a:t>
            </a:fld>
            <a:endParaRPr lang="en-US" dirty="0"/>
          </a:p>
        </p:txBody>
      </p:sp>
      <p:sp>
        <p:nvSpPr>
          <p:cNvPr id="5" name="Footer Placeholder 4">
            <a:extLst>
              <a:ext uri="{FF2B5EF4-FFF2-40B4-BE49-F238E27FC236}">
                <a16:creationId xmlns:a16="http://schemas.microsoft.com/office/drawing/2014/main" id="{A24E8B42-3EA0-42E2-AEC1-DB939144C4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E6840B-920F-4ACE-8413-A8B17C598997}"/>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06703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33F70E-411A-44AB-A293-9C0044A3A6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D105EF-FA65-4F26-944E-D67F405AA8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30C4E3-B1C4-418D-966D-5C093023AE1B}"/>
              </a:ext>
            </a:extLst>
          </p:cNvPr>
          <p:cNvSpPr>
            <a:spLocks noGrp="1"/>
          </p:cNvSpPr>
          <p:nvPr>
            <p:ph type="dt" sz="half" idx="10"/>
          </p:nvPr>
        </p:nvSpPr>
        <p:spPr/>
        <p:txBody>
          <a:bodyPr/>
          <a:lstStyle/>
          <a:p>
            <a:fld id="{8BEEBAAA-29B5-4AF5-BC5F-7E580C29002D}" type="datetimeFigureOut">
              <a:rPr lang="en-US" smtClean="0"/>
              <a:pPr/>
              <a:t>2/15/2022</a:t>
            </a:fld>
            <a:endParaRPr lang="en-US" dirty="0"/>
          </a:p>
        </p:txBody>
      </p:sp>
      <p:sp>
        <p:nvSpPr>
          <p:cNvPr id="5" name="Footer Placeholder 4">
            <a:extLst>
              <a:ext uri="{FF2B5EF4-FFF2-40B4-BE49-F238E27FC236}">
                <a16:creationId xmlns:a16="http://schemas.microsoft.com/office/drawing/2014/main" id="{64EAB288-CB92-48AA-9D6B-2608C72BF5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18F941-94DE-4855-9B35-43067A9F6878}"/>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882802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48046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2/15/2022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71240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85233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7543-33E9-4A33-B416-EE24650237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D1A2C-A82B-40A1-8C76-31BCAFA94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5A509-D1E5-4850-9AF5-366771B0309B}"/>
              </a:ext>
            </a:extLst>
          </p:cNvPr>
          <p:cNvSpPr>
            <a:spLocks noGrp="1"/>
          </p:cNvSpPr>
          <p:nvPr>
            <p:ph type="dt" sz="half" idx="10"/>
          </p:nvPr>
        </p:nvSpPr>
        <p:spPr/>
        <p:txBody>
          <a:bodyPr/>
          <a:lstStyle/>
          <a:p>
            <a:fld id="{8BEEBAAA-29B5-4AF5-BC5F-7E580C29002D}" type="datetimeFigureOut">
              <a:rPr lang="en-US" smtClean="0"/>
              <a:pPr/>
              <a:t>2/15/2022</a:t>
            </a:fld>
            <a:endParaRPr lang="en-US" dirty="0"/>
          </a:p>
        </p:txBody>
      </p:sp>
      <p:sp>
        <p:nvSpPr>
          <p:cNvPr id="5" name="Footer Placeholder 4">
            <a:extLst>
              <a:ext uri="{FF2B5EF4-FFF2-40B4-BE49-F238E27FC236}">
                <a16:creationId xmlns:a16="http://schemas.microsoft.com/office/drawing/2014/main" id="{60B03C0F-EA3D-4BE4-9472-F1200E42B3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6E3FCB-8906-4AB8-9492-B61B00ACD5A2}"/>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11783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55DDD-20E1-4790-BD43-128842B600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1EA4E-8BCC-4F4B-8515-D943FE9E20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3A7545-8730-4FD9-92FF-5E8605EA0D36}"/>
              </a:ext>
            </a:extLst>
          </p:cNvPr>
          <p:cNvSpPr>
            <a:spLocks noGrp="1"/>
          </p:cNvSpPr>
          <p:nvPr>
            <p:ph type="dt" sz="half" idx="10"/>
          </p:nvPr>
        </p:nvSpPr>
        <p:spPr/>
        <p:txBody>
          <a:bodyPr/>
          <a:lstStyle/>
          <a:p>
            <a:fld id="{8BEEBAAA-29B5-4AF5-BC5F-7E580C29002D}" type="datetimeFigureOut">
              <a:rPr lang="en-US" smtClean="0"/>
              <a:pPr/>
              <a:t>2/15/2022</a:t>
            </a:fld>
            <a:endParaRPr lang="en-US" dirty="0"/>
          </a:p>
        </p:txBody>
      </p:sp>
      <p:sp>
        <p:nvSpPr>
          <p:cNvPr id="5" name="Footer Placeholder 4">
            <a:extLst>
              <a:ext uri="{FF2B5EF4-FFF2-40B4-BE49-F238E27FC236}">
                <a16:creationId xmlns:a16="http://schemas.microsoft.com/office/drawing/2014/main" id="{559B069C-212E-442A-B48D-3234C478B2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774467-5E6E-4AAB-823F-02EBA9B13C38}"/>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420319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AD66-53C6-4158-889F-D9805A0BDD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DD92C0-F7C2-4B1D-9BEC-CE436CD920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613FD-9B0B-41A6-B75D-5F718A3D6B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4B56DD-3E56-4E39-9C1E-1859CF844429}"/>
              </a:ext>
            </a:extLst>
          </p:cNvPr>
          <p:cNvSpPr>
            <a:spLocks noGrp="1"/>
          </p:cNvSpPr>
          <p:nvPr>
            <p:ph type="dt" sz="half" idx="10"/>
          </p:nvPr>
        </p:nvSpPr>
        <p:spPr/>
        <p:txBody>
          <a:bodyPr/>
          <a:lstStyle/>
          <a:p>
            <a:fld id="{8BEEBAAA-29B5-4AF5-BC5F-7E580C29002D}" type="datetimeFigureOut">
              <a:rPr lang="en-US" smtClean="0"/>
              <a:pPr/>
              <a:t>2/15/2022</a:t>
            </a:fld>
            <a:endParaRPr lang="en-US" dirty="0"/>
          </a:p>
        </p:txBody>
      </p:sp>
      <p:sp>
        <p:nvSpPr>
          <p:cNvPr id="6" name="Footer Placeholder 5">
            <a:extLst>
              <a:ext uri="{FF2B5EF4-FFF2-40B4-BE49-F238E27FC236}">
                <a16:creationId xmlns:a16="http://schemas.microsoft.com/office/drawing/2014/main" id="{99234F45-303F-4A30-8B70-2E254E9DA8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F736953-AB6D-4E30-A0F3-E814EADAFAD6}"/>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23082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19B71-AD2A-4E69-97B3-04710145B4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634031-5745-4E31-B878-D0167C3E5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5885FA-F406-4DC6-9B3D-3F4796054D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B4F5F-CBF7-42BF-9A36-1C498185F1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6214F6-EB12-472C-96F7-3D93CC90C8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74A15E-B142-4C21-89D5-E7D0E24C3031}"/>
              </a:ext>
            </a:extLst>
          </p:cNvPr>
          <p:cNvSpPr>
            <a:spLocks noGrp="1"/>
          </p:cNvSpPr>
          <p:nvPr>
            <p:ph type="dt" sz="half" idx="10"/>
          </p:nvPr>
        </p:nvSpPr>
        <p:spPr/>
        <p:txBody>
          <a:bodyPr/>
          <a:lstStyle/>
          <a:p>
            <a:fld id="{8BEEBAAA-29B5-4AF5-BC5F-7E580C29002D}" type="datetimeFigureOut">
              <a:rPr lang="en-US" smtClean="0"/>
              <a:pPr/>
              <a:t>2/15/2022</a:t>
            </a:fld>
            <a:endParaRPr lang="en-US" dirty="0"/>
          </a:p>
        </p:txBody>
      </p:sp>
      <p:sp>
        <p:nvSpPr>
          <p:cNvPr id="8" name="Footer Placeholder 7">
            <a:extLst>
              <a:ext uri="{FF2B5EF4-FFF2-40B4-BE49-F238E27FC236}">
                <a16:creationId xmlns:a16="http://schemas.microsoft.com/office/drawing/2014/main" id="{9B256AFF-8740-4F48-8A77-7E77519BC84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EB6C7A2-B755-4060-8D5B-B1BE421BBC72}"/>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8969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2635-1B6E-4A0A-90CC-2651FBECC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F4031E-E741-4BF6-92BF-6B0BA9D37C12}"/>
              </a:ext>
            </a:extLst>
          </p:cNvPr>
          <p:cNvSpPr>
            <a:spLocks noGrp="1"/>
          </p:cNvSpPr>
          <p:nvPr>
            <p:ph type="dt" sz="half" idx="10"/>
          </p:nvPr>
        </p:nvSpPr>
        <p:spPr/>
        <p:txBody>
          <a:bodyPr/>
          <a:lstStyle/>
          <a:p>
            <a:fld id="{8BEEBAAA-29B5-4AF5-BC5F-7E580C29002D}" type="datetimeFigureOut">
              <a:rPr lang="en-US" smtClean="0"/>
              <a:pPr/>
              <a:t>2/15/2022</a:t>
            </a:fld>
            <a:endParaRPr lang="en-US" dirty="0"/>
          </a:p>
        </p:txBody>
      </p:sp>
      <p:sp>
        <p:nvSpPr>
          <p:cNvPr id="4" name="Footer Placeholder 3">
            <a:extLst>
              <a:ext uri="{FF2B5EF4-FFF2-40B4-BE49-F238E27FC236}">
                <a16:creationId xmlns:a16="http://schemas.microsoft.com/office/drawing/2014/main" id="{6B140C82-C326-4712-BFFC-40DB024F9B0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19CFAD2-F0F9-41B2-98AD-F216BE794B02}"/>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23262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E8AEEF-D424-4256-A4FD-A7C37BFFD771}"/>
              </a:ext>
            </a:extLst>
          </p:cNvPr>
          <p:cNvSpPr>
            <a:spLocks noGrp="1"/>
          </p:cNvSpPr>
          <p:nvPr>
            <p:ph type="dt" sz="half" idx="10"/>
          </p:nvPr>
        </p:nvSpPr>
        <p:spPr/>
        <p:txBody>
          <a:bodyPr/>
          <a:lstStyle/>
          <a:p>
            <a:fld id="{8BEEBAAA-29B5-4AF5-BC5F-7E580C29002D}" type="datetimeFigureOut">
              <a:rPr lang="en-US" smtClean="0"/>
              <a:pPr/>
              <a:t>2/15/2022</a:t>
            </a:fld>
            <a:endParaRPr lang="en-US" dirty="0"/>
          </a:p>
        </p:txBody>
      </p:sp>
      <p:sp>
        <p:nvSpPr>
          <p:cNvPr id="3" name="Footer Placeholder 2">
            <a:extLst>
              <a:ext uri="{FF2B5EF4-FFF2-40B4-BE49-F238E27FC236}">
                <a16:creationId xmlns:a16="http://schemas.microsoft.com/office/drawing/2014/main" id="{DE1FF432-A477-4628-B460-F5FEE0510B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3800B0C-4A4F-4AA4-8959-D159B0F2B3B6}"/>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406192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B214-3C50-4CD4-8610-2F18DC816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A05CF2-62F8-4F08-8531-FCF3D0A862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E319F-9C5C-4F02-9070-5C957FF50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1616DF-6583-45E4-AB3B-2FD38DC1C872}"/>
              </a:ext>
            </a:extLst>
          </p:cNvPr>
          <p:cNvSpPr>
            <a:spLocks noGrp="1"/>
          </p:cNvSpPr>
          <p:nvPr>
            <p:ph type="dt" sz="half" idx="10"/>
          </p:nvPr>
        </p:nvSpPr>
        <p:spPr/>
        <p:txBody>
          <a:bodyPr/>
          <a:lstStyle/>
          <a:p>
            <a:fld id="{8BEEBAAA-29B5-4AF5-BC5F-7E580C29002D}" type="datetimeFigureOut">
              <a:rPr lang="en-US" smtClean="0"/>
              <a:pPr/>
              <a:t>2/15/2022</a:t>
            </a:fld>
            <a:endParaRPr lang="en-US" dirty="0"/>
          </a:p>
        </p:txBody>
      </p:sp>
      <p:sp>
        <p:nvSpPr>
          <p:cNvPr id="6" name="Footer Placeholder 5">
            <a:extLst>
              <a:ext uri="{FF2B5EF4-FFF2-40B4-BE49-F238E27FC236}">
                <a16:creationId xmlns:a16="http://schemas.microsoft.com/office/drawing/2014/main" id="{E311515C-61C6-4BDC-B146-B5262C8D34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7CBB32C-ACAB-4AFD-97DD-8FF3321935E3}"/>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6068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F915A-180D-422F-8800-E4816B808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FFB2C3-DDAB-4833-A0AE-01C54B39E0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4FF153-6A54-43A8-97E1-971AF4D10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EA60A-6E46-4FC1-BE43-C68E428DB323}"/>
              </a:ext>
            </a:extLst>
          </p:cNvPr>
          <p:cNvSpPr>
            <a:spLocks noGrp="1"/>
          </p:cNvSpPr>
          <p:nvPr>
            <p:ph type="dt" sz="half" idx="10"/>
          </p:nvPr>
        </p:nvSpPr>
        <p:spPr/>
        <p:txBody>
          <a:bodyPr/>
          <a:lstStyle/>
          <a:p>
            <a:fld id="{8BEEBAAA-29B5-4AF5-BC5F-7E580C29002D}" type="datetimeFigureOut">
              <a:rPr lang="en-US" smtClean="0"/>
              <a:pPr/>
              <a:t>2/15/2022</a:t>
            </a:fld>
            <a:endParaRPr lang="en-US" dirty="0"/>
          </a:p>
        </p:txBody>
      </p:sp>
      <p:sp>
        <p:nvSpPr>
          <p:cNvPr id="6" name="Footer Placeholder 5">
            <a:extLst>
              <a:ext uri="{FF2B5EF4-FFF2-40B4-BE49-F238E27FC236}">
                <a16:creationId xmlns:a16="http://schemas.microsoft.com/office/drawing/2014/main" id="{58E70A9A-92DE-460D-BF1B-0125DB05AF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150188-10A7-433F-8267-82CDECEAAC53}"/>
              </a:ext>
            </a:extLst>
          </p:cNvPr>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301751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7F938-7482-4ED3-9FF1-665A10A035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B758FD-FC13-49DC-B46C-EFC3FC7276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2A665-C312-4E1C-BE42-6581AF160E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pPr/>
              <a:t>2/15/2022</a:t>
            </a:fld>
            <a:endParaRPr lang="en-US" dirty="0"/>
          </a:p>
        </p:txBody>
      </p:sp>
      <p:sp>
        <p:nvSpPr>
          <p:cNvPr id="5" name="Footer Placeholder 4">
            <a:extLst>
              <a:ext uri="{FF2B5EF4-FFF2-40B4-BE49-F238E27FC236}">
                <a16:creationId xmlns:a16="http://schemas.microsoft.com/office/drawing/2014/main" id="{C9C60C47-5B01-4AF3-9474-40608DE61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E6525BC-2577-4FE5-8AD6-C0EC6D531D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pPr/>
              <a:t>‹#›</a:t>
            </a:fld>
            <a:endParaRPr lang="en-US" dirty="0"/>
          </a:p>
        </p:txBody>
      </p:sp>
      <p:sp>
        <p:nvSpPr>
          <p:cNvPr id="7" name="Rectangle 6">
            <a:extLst>
              <a:ext uri="{FF2B5EF4-FFF2-40B4-BE49-F238E27FC236}">
                <a16:creationId xmlns:a16="http://schemas.microsoft.com/office/drawing/2014/main" id="{F992E419-7203-4745-B8C2-7AE2D7E9B735}"/>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45A53988-5376-4A8F-B5CC-E1BBCC95ECA9}"/>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47506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hyperlink" Target="http://www.wikipedia.org/" TargetMode="External"/><Relationship Id="rId4" Type="http://schemas.openxmlformats.org/officeDocument/2006/relationships/hyperlink" Target="http://www.google.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12000" b="-12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4340176" y="4318171"/>
            <a:ext cx="9582150" cy="1703387"/>
          </a:xfrm>
        </p:spPr>
        <p:txBody>
          <a:bodyPr>
            <a:normAutofit/>
          </a:bodyPr>
          <a:lstStyle/>
          <a:p>
            <a:pPr marL="0" indent="0">
              <a:buNone/>
            </a:pPr>
            <a:r>
              <a:rPr lang="en-US" sz="2400" dirty="0">
                <a:solidFill>
                  <a:schemeClr val="bg1"/>
                </a:solidFill>
                <a:latin typeface="+mj-lt"/>
              </a:rPr>
              <a:t>				</a:t>
            </a:r>
            <a:r>
              <a:rPr lang="en-US" sz="3600" dirty="0">
                <a:solidFill>
                  <a:schemeClr val="bg1"/>
                </a:solidFill>
                <a:latin typeface="Times New Roman" panose="02020603050405020304" pitchFamily="18" charset="0"/>
                <a:cs typeface="Times New Roman" panose="02020603050405020304" pitchFamily="18" charset="0"/>
              </a:rPr>
              <a:t>By JOHN ODI ETTA							  M00783479</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03A8027-4ED7-4A73-954B-089B63A673DF}"/>
              </a:ext>
            </a:extLst>
          </p:cNvPr>
          <p:cNvSpPr>
            <a:spLocks noGrp="1"/>
          </p:cNvSpPr>
          <p:nvPr>
            <p:ph type="title"/>
          </p:nvPr>
        </p:nvSpPr>
        <p:spPr/>
        <p:txBody>
          <a:bodyPr/>
          <a:lstStyle/>
          <a:p>
            <a:r>
              <a:rPr lang="en-US" dirty="0"/>
              <a:t>HOW TO IDENTIFY A PHISHING EMAIL</a:t>
            </a:r>
          </a:p>
        </p:txBody>
      </p:sp>
      <p:sp>
        <p:nvSpPr>
          <p:cNvPr id="10" name="AutoShape 2">
            <a:extLst>
              <a:ext uri="{FF2B5EF4-FFF2-40B4-BE49-F238E27FC236}">
                <a16:creationId xmlns:a16="http://schemas.microsoft.com/office/drawing/2014/main" id="{A906426C-3293-4F5E-B259-1992F97D678B}"/>
              </a:ext>
            </a:extLst>
          </p:cNvPr>
          <p:cNvSpPr>
            <a:spLocks noChangeAspect="1" noChangeArrowheads="1"/>
          </p:cNvSpPr>
          <p:nvPr/>
        </p:nvSpPr>
        <p:spPr bwMode="auto">
          <a:xfrm>
            <a:off x="3635829" y="968829"/>
            <a:ext cx="2612571" cy="26125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a:extLst>
              <a:ext uri="{FF2B5EF4-FFF2-40B4-BE49-F238E27FC236}">
                <a16:creationId xmlns:a16="http://schemas.microsoft.com/office/drawing/2014/main" id="{0863A4B2-FF6A-438A-ADF9-F2370BF25652}"/>
              </a:ext>
            </a:extLst>
          </p:cNvPr>
          <p:cNvSpPr>
            <a:spLocks noChangeAspect="1" noChangeArrowheads="1"/>
          </p:cNvSpPr>
          <p:nvPr/>
        </p:nvSpPr>
        <p:spPr bwMode="auto">
          <a:xfrm>
            <a:off x="2085801" y="-581199"/>
            <a:ext cx="4162599" cy="4162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54721943-5608-4285-9AB3-92B8C85E6DBC}"/>
              </a:ext>
            </a:extLst>
          </p:cNvPr>
          <p:cNvPicPr>
            <a:picLocks noChangeAspect="1"/>
          </p:cNvPicPr>
          <p:nvPr/>
        </p:nvPicPr>
        <p:blipFill>
          <a:blip r:embed="rId2"/>
          <a:stretch>
            <a:fillRect/>
          </a:stretch>
        </p:blipFill>
        <p:spPr>
          <a:xfrm>
            <a:off x="542370" y="1299326"/>
            <a:ext cx="5097780" cy="2964180"/>
          </a:xfrm>
          <a:prstGeom prst="rect">
            <a:avLst/>
          </a:prstGeom>
        </p:spPr>
      </p:pic>
      <p:pic>
        <p:nvPicPr>
          <p:cNvPr id="15" name="Picture 14">
            <a:extLst>
              <a:ext uri="{FF2B5EF4-FFF2-40B4-BE49-F238E27FC236}">
                <a16:creationId xmlns:a16="http://schemas.microsoft.com/office/drawing/2014/main" id="{33F49402-F40A-4185-83EC-E4B52B08D752}"/>
              </a:ext>
            </a:extLst>
          </p:cNvPr>
          <p:cNvPicPr>
            <a:picLocks noChangeAspect="1"/>
          </p:cNvPicPr>
          <p:nvPr/>
        </p:nvPicPr>
        <p:blipFill>
          <a:blip r:embed="rId3"/>
          <a:stretch>
            <a:fillRect/>
          </a:stretch>
        </p:blipFill>
        <p:spPr>
          <a:xfrm>
            <a:off x="6096000" y="1329806"/>
            <a:ext cx="5143500" cy="2933700"/>
          </a:xfrm>
          <a:prstGeom prst="rect">
            <a:avLst/>
          </a:prstGeom>
        </p:spPr>
      </p:pic>
      <p:pic>
        <p:nvPicPr>
          <p:cNvPr id="17" name="Picture 16">
            <a:extLst>
              <a:ext uri="{FF2B5EF4-FFF2-40B4-BE49-F238E27FC236}">
                <a16:creationId xmlns:a16="http://schemas.microsoft.com/office/drawing/2014/main" id="{6CF4206E-D134-4640-AEAD-350D49D37DD9}"/>
              </a:ext>
            </a:extLst>
          </p:cNvPr>
          <p:cNvPicPr>
            <a:picLocks noChangeAspect="1"/>
          </p:cNvPicPr>
          <p:nvPr/>
        </p:nvPicPr>
        <p:blipFill>
          <a:blip r:embed="rId4"/>
          <a:stretch>
            <a:fillRect/>
          </a:stretch>
        </p:blipFill>
        <p:spPr>
          <a:xfrm>
            <a:off x="724575" y="4263506"/>
            <a:ext cx="4733370" cy="2302880"/>
          </a:xfrm>
          <a:prstGeom prst="rect">
            <a:avLst/>
          </a:prstGeom>
        </p:spPr>
      </p:pic>
      <p:pic>
        <p:nvPicPr>
          <p:cNvPr id="26" name="Picture 25">
            <a:extLst>
              <a:ext uri="{FF2B5EF4-FFF2-40B4-BE49-F238E27FC236}">
                <a16:creationId xmlns:a16="http://schemas.microsoft.com/office/drawing/2014/main" id="{4FBEDFA4-D9E9-4D8A-BDB4-EA3007E7F4CC}"/>
              </a:ext>
            </a:extLst>
          </p:cNvPr>
          <p:cNvPicPr>
            <a:picLocks noChangeAspect="1"/>
          </p:cNvPicPr>
          <p:nvPr/>
        </p:nvPicPr>
        <p:blipFill>
          <a:blip r:embed="rId5"/>
          <a:stretch>
            <a:fillRect/>
          </a:stretch>
        </p:blipFill>
        <p:spPr>
          <a:xfrm>
            <a:off x="6248400" y="4263506"/>
            <a:ext cx="5105400" cy="230288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9E19-192A-4C12-9C87-A508439C4F8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COUNTERMEASURES</a:t>
            </a:r>
          </a:p>
        </p:txBody>
      </p:sp>
      <p:sp>
        <p:nvSpPr>
          <p:cNvPr id="3" name="Content Placeholder 2">
            <a:extLst>
              <a:ext uri="{FF2B5EF4-FFF2-40B4-BE49-F238E27FC236}">
                <a16:creationId xmlns:a16="http://schemas.microsoft.com/office/drawing/2014/main" id="{98652AFC-B53F-4B80-89F7-9905277723D5}"/>
              </a:ext>
            </a:extLst>
          </p:cNvPr>
          <p:cNvSpPr>
            <a:spLocks noGrp="1"/>
          </p:cNvSpPr>
          <p:nvPr>
            <p:ph sz="quarter" idx="10"/>
          </p:nvPr>
        </p:nvSpPr>
        <p:spPr/>
        <p:txBody>
          <a:bodyPr/>
          <a:lstStyle/>
          <a:p>
            <a:pPr marL="0" indent="0">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Web and Email security </a:t>
            </a:r>
          </a:p>
          <a:p>
            <a:r>
              <a:rPr lang="en-US" sz="2800" dirty="0">
                <a:latin typeface="Times New Roman" panose="02020603050405020304" pitchFamily="18" charset="0"/>
                <a:cs typeface="Times New Roman" panose="02020603050405020304" pitchFamily="18" charset="0"/>
              </a:rPr>
              <a:t>Malware Protection </a:t>
            </a:r>
          </a:p>
          <a:p>
            <a:r>
              <a:rPr lang="en-US" sz="2800" dirty="0">
                <a:latin typeface="Times New Roman" panose="02020603050405020304" pitchFamily="18" charset="0"/>
                <a:cs typeface="Times New Roman" panose="02020603050405020304" pitchFamily="18" charset="0"/>
              </a:rPr>
              <a:t>Access Controls</a:t>
            </a:r>
          </a:p>
          <a:p>
            <a:r>
              <a:rPr lang="en-US" sz="2800" dirty="0">
                <a:latin typeface="Times New Roman" panose="02020603050405020304" pitchFamily="18" charset="0"/>
                <a:cs typeface="Times New Roman" panose="02020603050405020304" pitchFamily="18" charset="0"/>
              </a:rPr>
              <a:t>End User Education</a:t>
            </a:r>
          </a:p>
          <a:p>
            <a:endParaRPr lang="en-US" dirty="0"/>
          </a:p>
        </p:txBody>
      </p:sp>
      <p:sp>
        <p:nvSpPr>
          <p:cNvPr id="6" name="TextBox 5">
            <a:extLst>
              <a:ext uri="{FF2B5EF4-FFF2-40B4-BE49-F238E27FC236}">
                <a16:creationId xmlns:a16="http://schemas.microsoft.com/office/drawing/2014/main" id="{769B6115-C339-4DEA-9CBE-F77192618DD2}"/>
              </a:ext>
            </a:extLst>
          </p:cNvPr>
          <p:cNvSpPr txBox="1"/>
          <p:nvPr/>
        </p:nvSpPr>
        <p:spPr>
          <a:xfrm>
            <a:off x="521207" y="1435608"/>
            <a:ext cx="5678424" cy="369332"/>
          </a:xfrm>
          <a:prstGeom prst="rect">
            <a:avLst/>
          </a:prstGeom>
          <a:noFill/>
        </p:spPr>
        <p:txBody>
          <a:bodyPr wrap="square">
            <a:spAutoFit/>
          </a:bodyPr>
          <a:lstStyle/>
          <a:p>
            <a:endParaRPr lang="en-US" dirty="0"/>
          </a:p>
        </p:txBody>
      </p:sp>
      <p:pic>
        <p:nvPicPr>
          <p:cNvPr id="8" name="Picture 7">
            <a:extLst>
              <a:ext uri="{FF2B5EF4-FFF2-40B4-BE49-F238E27FC236}">
                <a16:creationId xmlns:a16="http://schemas.microsoft.com/office/drawing/2014/main" id="{6135812F-CC93-4140-B73B-7EDE5A67B6B9}"/>
              </a:ext>
            </a:extLst>
          </p:cNvPr>
          <p:cNvPicPr>
            <a:picLocks noChangeAspect="1"/>
          </p:cNvPicPr>
          <p:nvPr/>
        </p:nvPicPr>
        <p:blipFill>
          <a:blip r:embed="rId2"/>
          <a:stretch>
            <a:fillRect/>
          </a:stretch>
        </p:blipFill>
        <p:spPr>
          <a:xfrm>
            <a:off x="5387458" y="1237957"/>
            <a:ext cx="6265046" cy="5303520"/>
          </a:xfrm>
          <a:prstGeom prst="rect">
            <a:avLst/>
          </a:prstGeom>
        </p:spPr>
      </p:pic>
    </p:spTree>
    <p:extLst>
      <p:ext uri="{BB962C8B-B14F-4D97-AF65-F5344CB8AC3E}">
        <p14:creationId xmlns:p14="http://schemas.microsoft.com/office/powerpoint/2010/main" val="523552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6F8F01-D229-418E-82E0-67EE1CC5821E}"/>
              </a:ext>
            </a:extLst>
          </p:cNvPr>
          <p:cNvPicPr>
            <a:picLocks noGrp="1" noChangeAspect="1"/>
          </p:cNvPicPr>
          <p:nvPr>
            <p:ph sz="quarter" idx="10"/>
          </p:nvPr>
        </p:nvPicPr>
        <p:blipFill>
          <a:blip r:embed="rId2"/>
          <a:stretch>
            <a:fillRect/>
          </a:stretch>
        </p:blipFill>
        <p:spPr>
          <a:xfrm>
            <a:off x="871053" y="1547190"/>
            <a:ext cx="9916215" cy="442953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Title 1">
            <a:extLst>
              <a:ext uri="{FF2B5EF4-FFF2-40B4-BE49-F238E27FC236}">
                <a16:creationId xmlns:a16="http://schemas.microsoft.com/office/drawing/2014/main" id="{A2A664B4-AD4D-4DB5-9406-59F7569E650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CRITICAL ANALYSIS</a:t>
            </a:r>
          </a:p>
        </p:txBody>
      </p:sp>
    </p:spTree>
    <p:extLst>
      <p:ext uri="{BB962C8B-B14F-4D97-AF65-F5344CB8AC3E}">
        <p14:creationId xmlns:p14="http://schemas.microsoft.com/office/powerpoint/2010/main" val="29085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9F8A-20CA-4965-B550-18E7CC32BE72}"/>
              </a:ext>
            </a:extLst>
          </p:cNvPr>
          <p:cNvSpPr>
            <a:spLocks noGrp="1"/>
          </p:cNvSpPr>
          <p:nvPr>
            <p:ph type="title"/>
          </p:nvPr>
        </p:nvSpPr>
        <p:spPr>
          <a:xfrm>
            <a:off x="521207" y="370114"/>
            <a:ext cx="6877119" cy="718022"/>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CONCLUSION</a:t>
            </a:r>
          </a:p>
        </p:txBody>
      </p:sp>
      <p:sp>
        <p:nvSpPr>
          <p:cNvPr id="4" name="Content Placeholder 3">
            <a:extLst>
              <a:ext uri="{FF2B5EF4-FFF2-40B4-BE49-F238E27FC236}">
                <a16:creationId xmlns:a16="http://schemas.microsoft.com/office/drawing/2014/main" id="{25D747BE-4CD8-4E60-AFC1-B4B185256FE2}"/>
              </a:ext>
            </a:extLst>
          </p:cNvPr>
          <p:cNvSpPr>
            <a:spLocks noGrp="1"/>
          </p:cNvSpPr>
          <p:nvPr>
            <p:ph sz="quarter" idx="10"/>
          </p:nvPr>
        </p:nvSpPr>
        <p:spPr>
          <a:xfrm>
            <a:off x="539495" y="1435609"/>
            <a:ext cx="9867248" cy="4420905"/>
          </a:xfrm>
        </p:spPr>
        <p:txBody>
          <a:bodyPr>
            <a:noAutofit/>
          </a:bodyPr>
          <a:lstStyle/>
          <a:p>
            <a:pPr marL="171450" indent="-17145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Currently not a single technology or technique can completely stop phishing</a:t>
            </a: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The combination of good security practice, proper application and  implementation of current and improving security technology can greatly reduce the risk of phishing attacks.</a:t>
            </a:r>
          </a:p>
          <a:p>
            <a:pPr marL="171450" indent="-171450">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User education is key.</a:t>
            </a:r>
          </a:p>
        </p:txBody>
      </p:sp>
    </p:spTree>
    <p:extLst>
      <p:ext uri="{BB962C8B-B14F-4D97-AF65-F5344CB8AC3E}">
        <p14:creationId xmlns:p14="http://schemas.microsoft.com/office/powerpoint/2010/main" val="2564260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srcRect/>
          <a:stretch>
            <a:fillRect l="-44000" r="-44000"/>
          </a:stretch>
        </a:blip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541611" y="748402"/>
            <a:ext cx="6876288" cy="640080"/>
          </a:xfrm>
        </p:spPr>
        <p:txBody>
          <a:bodyPr>
            <a:normAutofit/>
          </a:bodyPr>
          <a:lstStyle/>
          <a:p>
            <a:r>
              <a:rPr lang="en-US" sz="4000" dirty="0">
                <a:solidFill>
                  <a:schemeClr val="tx1"/>
                </a:solidFill>
                <a:latin typeface="Times New Roman" panose="02020603050405020304" pitchFamily="18" charset="0"/>
                <a:cs typeface="Times New Roman" panose="02020603050405020304" pitchFamily="18" charset="0"/>
              </a:rPr>
              <a:t>REFERENCE</a:t>
            </a:r>
          </a:p>
        </p:txBody>
      </p:sp>
      <p:sp>
        <p:nvSpPr>
          <p:cNvPr id="5" name="Content Placeholder 4"/>
          <p:cNvSpPr>
            <a:spLocks noGrp="1"/>
          </p:cNvSpPr>
          <p:nvPr>
            <p:ph sz="quarter" idx="13"/>
          </p:nvPr>
        </p:nvSpPr>
        <p:spPr>
          <a:xfrm>
            <a:off x="274325" y="1798501"/>
            <a:ext cx="9442648" cy="3978275"/>
          </a:xfrm>
        </p:spPr>
        <p:txBody>
          <a:bodyPr>
            <a:normAutofit/>
          </a:bodyPr>
          <a:lstStyle/>
          <a:p>
            <a:pPr marL="0" indent="0">
              <a:lnSpc>
                <a:spcPts val="3600"/>
              </a:lnSpc>
              <a:spcAft>
                <a:spcPts val="0"/>
              </a:spcAft>
              <a:buNone/>
            </a:pPr>
            <a:r>
              <a:rPr lang="en-US" sz="2000" u="sng" dirty="0">
                <a:solidFill>
                  <a:schemeClr val="tx1"/>
                </a:solidFill>
                <a:latin typeface="Times New Roman" panose="02020603050405020304" pitchFamily="18" charset="0"/>
                <a:cs typeface="Times New Roman" panose="02020603050405020304" pitchFamily="18" charset="0"/>
                <a:hlinkClick r:id="rId4"/>
              </a:rPr>
              <a:t>www.google.com</a:t>
            </a:r>
            <a:endParaRPr lang="en-US" sz="2000" u="sng" dirty="0">
              <a:solidFill>
                <a:schemeClr val="tx1"/>
              </a:solidFill>
              <a:latin typeface="Times New Roman" panose="02020603050405020304" pitchFamily="18" charset="0"/>
              <a:cs typeface="Times New Roman" panose="02020603050405020304" pitchFamily="18" charset="0"/>
            </a:endParaRPr>
          </a:p>
          <a:p>
            <a:pPr marL="0" indent="0">
              <a:lnSpc>
                <a:spcPts val="3600"/>
              </a:lnSpc>
              <a:spcAft>
                <a:spcPts val="0"/>
              </a:spcAft>
              <a:buNone/>
            </a:pPr>
            <a:r>
              <a:rPr lang="en-US" sz="2000" u="sng" dirty="0">
                <a:solidFill>
                  <a:schemeClr val="tx1"/>
                </a:solidFill>
                <a:latin typeface="Times New Roman" panose="02020603050405020304" pitchFamily="18" charset="0"/>
                <a:cs typeface="Times New Roman" panose="02020603050405020304" pitchFamily="18" charset="0"/>
                <a:hlinkClick r:id="rId5"/>
              </a:rPr>
              <a:t>www.Wikipedia.org</a:t>
            </a:r>
            <a:r>
              <a:rPr lang="en-US" sz="2000" u="sng" dirty="0">
                <a:solidFill>
                  <a:schemeClr val="tx1"/>
                </a:solidFill>
                <a:latin typeface="Times New Roman" panose="02020603050405020304" pitchFamily="18" charset="0"/>
                <a:cs typeface="Times New Roman" panose="02020603050405020304" pitchFamily="18" charset="0"/>
              </a:rPr>
              <a:t> </a:t>
            </a:r>
          </a:p>
          <a:p>
            <a:pPr marL="0" indent="0">
              <a:lnSpc>
                <a:spcPts val="3600"/>
              </a:lnSpc>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 Huang, J. Tan and L. Liu, "Countermeasure Techniques for Deceptive Phishing Attack“. </a:t>
            </a:r>
          </a:p>
          <a:p>
            <a:pPr marL="0" indent="0">
              <a:lnSpc>
                <a:spcPts val="3600"/>
              </a:lnSpc>
              <a:buNone/>
            </a:pPr>
            <a:r>
              <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Antonio San Martino &amp; Xavier </a:t>
            </a:r>
            <a:r>
              <a:rPr lang="en-US" sz="200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Perramon</a:t>
            </a:r>
            <a:r>
              <a:rPr lang="en-US" sz="20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Phishing Secrets: History, Effects, and Countermeasures”.</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rPr>
              <a:t>  </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09DDF3-4BCE-4655-B727-803943820AEE}"/>
              </a:ext>
            </a:extLst>
          </p:cNvPr>
          <p:cNvSpPr>
            <a:spLocks noGrp="1"/>
          </p:cNvSpPr>
          <p:nvPr>
            <p:ph sz="quarter" idx="13"/>
          </p:nvPr>
        </p:nvSpPr>
        <p:spPr>
          <a:xfrm>
            <a:off x="3170154" y="2335238"/>
            <a:ext cx="9704434" cy="1280160"/>
          </a:xfrm>
        </p:spPr>
        <p:txBody>
          <a:bodyPr>
            <a:normAutofit/>
          </a:bodyPr>
          <a:lstStyle/>
          <a:p>
            <a:pPr marL="0" indent="0">
              <a:buNone/>
            </a:pPr>
            <a:r>
              <a:rPr lang="en-US" sz="60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7926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Content Placeholder 17"/>
          <p:cNvSpPr txBox="1">
            <a:spLocks/>
          </p:cNvSpPr>
          <p:nvPr/>
        </p:nvSpPr>
        <p:spPr>
          <a:xfrm>
            <a:off x="541608" y="1524708"/>
            <a:ext cx="6503427" cy="443802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gn="just">
              <a:spcAft>
                <a:spcPts val="600"/>
              </a:spcAft>
              <a:buFont typeface="Wingdings" panose="05000000000000000000" pitchFamily="2" charset="2"/>
              <a:buChar char="q"/>
              <a:defRPr/>
            </a:pPr>
            <a:r>
              <a:rPr lang="en-US" sz="2400" dirty="0">
                <a:latin typeface="Segoe UI Black" panose="020B0A02040204020203" pitchFamily="34" charset="0"/>
                <a:ea typeface="Segoe UI Black" panose="020B0A02040204020203" pitchFamily="34" charset="0"/>
                <a:cs typeface="Segoe UI" panose="020B0502040204020203" pitchFamily="34" charset="0"/>
              </a:rPr>
              <a:t> </a:t>
            </a:r>
            <a:r>
              <a:rPr lang="en-US" sz="2800" dirty="0">
                <a:latin typeface="Times New Roman" panose="02020603050405020304" pitchFamily="18" charset="0"/>
                <a:ea typeface="Segoe UI Black" panose="020B0A02040204020203" pitchFamily="34" charset="0"/>
                <a:cs typeface="Times New Roman" panose="02020603050405020304" pitchFamily="18" charset="0"/>
              </a:rPr>
              <a:t>Introduction</a:t>
            </a:r>
          </a:p>
          <a:p>
            <a:pPr lvl="0" algn="just">
              <a:spcAft>
                <a:spcPts val="600"/>
              </a:spcAft>
              <a:buFont typeface="Wingdings" panose="05000000000000000000" pitchFamily="2" charset="2"/>
              <a:buChar char="q"/>
              <a:defRPr/>
            </a:pPr>
            <a:r>
              <a:rPr lang="en-US" sz="2800" dirty="0">
                <a:latin typeface="Times New Roman" panose="02020603050405020304" pitchFamily="18" charset="0"/>
                <a:ea typeface="Segoe UI Black" panose="020B0A02040204020203" pitchFamily="34" charset="0"/>
                <a:cs typeface="Times New Roman" panose="02020603050405020304" pitchFamily="18" charset="0"/>
              </a:rPr>
              <a:t> What  is Phishing</a:t>
            </a:r>
          </a:p>
          <a:p>
            <a:pPr lvl="0" algn="just">
              <a:spcAft>
                <a:spcPts val="600"/>
              </a:spcAft>
              <a:buFont typeface="Wingdings" panose="05000000000000000000" pitchFamily="2" charset="2"/>
              <a:buChar char="q"/>
              <a:defRPr/>
            </a:pPr>
            <a:r>
              <a:rPr lang="en-US" sz="2800" dirty="0">
                <a:latin typeface="Times New Roman" panose="02020603050405020304" pitchFamily="18" charset="0"/>
                <a:ea typeface="Segoe UI Black" panose="020B0A02040204020203" pitchFamily="34" charset="0"/>
                <a:cs typeface="Times New Roman" panose="02020603050405020304" pitchFamily="18" charset="0"/>
              </a:rPr>
              <a:t> How does phishing work</a:t>
            </a:r>
          </a:p>
          <a:p>
            <a:pPr lvl="0" algn="just">
              <a:spcAft>
                <a:spcPts val="600"/>
              </a:spcAft>
              <a:buFont typeface="Wingdings" panose="05000000000000000000" pitchFamily="2" charset="2"/>
              <a:buChar char="q"/>
              <a:defRPr/>
            </a:pPr>
            <a:r>
              <a:rPr lang="en-US" sz="2800" dirty="0">
                <a:latin typeface="Times New Roman" panose="02020603050405020304" pitchFamily="18" charset="0"/>
                <a:ea typeface="Segoe UI Black" panose="020B0A02040204020203" pitchFamily="34" charset="0"/>
                <a:cs typeface="Times New Roman" panose="02020603050405020304" pitchFamily="18" charset="0"/>
              </a:rPr>
              <a:t> Types of phishing</a:t>
            </a:r>
          </a:p>
          <a:p>
            <a:pPr algn="just">
              <a:spcAft>
                <a:spcPts val="600"/>
              </a:spcAft>
              <a:buFont typeface="Wingdings" panose="05000000000000000000" pitchFamily="2" charset="2"/>
              <a:buChar char="q"/>
              <a:defRPr/>
            </a:pPr>
            <a:r>
              <a:rPr lang="en-US" sz="2800" dirty="0">
                <a:latin typeface="Times New Roman" panose="02020603050405020304" pitchFamily="18" charset="0"/>
                <a:ea typeface="Segoe UI Black" panose="020B0A02040204020203" pitchFamily="34" charset="0"/>
                <a:cs typeface="Times New Roman" panose="02020603050405020304" pitchFamily="18" charset="0"/>
              </a:rPr>
              <a:t> Effects of phishing</a:t>
            </a:r>
          </a:p>
          <a:p>
            <a:pPr lvl="0" algn="just">
              <a:spcAft>
                <a:spcPts val="600"/>
              </a:spcAft>
              <a:buFont typeface="Wingdings" panose="05000000000000000000" pitchFamily="2" charset="2"/>
              <a:buChar char="q"/>
              <a:defRPr/>
            </a:pPr>
            <a:r>
              <a:rPr lang="en-US" sz="2800" dirty="0">
                <a:latin typeface="Times New Roman" panose="02020603050405020304" pitchFamily="18" charset="0"/>
                <a:ea typeface="Segoe UI Black" panose="020B0A02040204020203" pitchFamily="34" charset="0"/>
                <a:cs typeface="Times New Roman" panose="02020603050405020304" pitchFamily="18" charset="0"/>
              </a:rPr>
              <a:t> How to identify a phishing email</a:t>
            </a:r>
          </a:p>
          <a:p>
            <a:pPr lvl="0" algn="just">
              <a:spcAft>
                <a:spcPts val="600"/>
              </a:spcAft>
              <a:buFont typeface="Wingdings" panose="05000000000000000000" pitchFamily="2" charset="2"/>
              <a:buChar char="q"/>
              <a:defRPr/>
            </a:pPr>
            <a:r>
              <a:rPr lang="en-US" sz="2800" dirty="0">
                <a:latin typeface="Times New Roman" panose="02020603050405020304" pitchFamily="18" charset="0"/>
                <a:ea typeface="Segoe UI Black" panose="020B0A02040204020203" pitchFamily="34" charset="0"/>
                <a:cs typeface="Times New Roman" panose="02020603050405020304" pitchFamily="18" charset="0"/>
              </a:rPr>
              <a:t> Countermeasures</a:t>
            </a:r>
          </a:p>
          <a:p>
            <a:pPr lvl="0" algn="just">
              <a:spcAft>
                <a:spcPts val="600"/>
              </a:spcAft>
              <a:buFont typeface="Wingdings" panose="05000000000000000000" pitchFamily="2" charset="2"/>
              <a:buChar char="q"/>
              <a:defRPr/>
            </a:pPr>
            <a:r>
              <a:rPr lang="en-US" sz="2800" dirty="0">
                <a:latin typeface="Times New Roman" panose="02020603050405020304" pitchFamily="18" charset="0"/>
                <a:ea typeface="Segoe UI Black" panose="020B0A02040204020203" pitchFamily="34" charset="0"/>
                <a:cs typeface="Times New Roman" panose="02020603050405020304" pitchFamily="18" charset="0"/>
              </a:rPr>
              <a:t>Critical Analysis</a:t>
            </a:r>
          </a:p>
          <a:p>
            <a:pPr lvl="0" algn="just">
              <a:spcAft>
                <a:spcPts val="600"/>
              </a:spcAft>
              <a:buFont typeface="Wingdings" panose="05000000000000000000" pitchFamily="2" charset="2"/>
              <a:buChar char="q"/>
              <a:defRPr/>
            </a:pPr>
            <a:r>
              <a:rPr lang="en-US" sz="2800" dirty="0">
                <a:latin typeface="Times New Roman" panose="02020603050405020304" pitchFamily="18" charset="0"/>
                <a:ea typeface="Segoe UI Black" panose="020B0A02040204020203" pitchFamily="34" charset="0"/>
                <a:cs typeface="Times New Roman" panose="02020603050405020304" pitchFamily="18" charset="0"/>
              </a:rPr>
              <a:t> Conclusion</a:t>
            </a:r>
          </a:p>
          <a:p>
            <a:pPr lvl="0" algn="just">
              <a:spcAft>
                <a:spcPts val="600"/>
              </a:spcAft>
              <a:buFont typeface="Wingdings" panose="05000000000000000000" pitchFamily="2" charset="2"/>
              <a:buChar char="q"/>
              <a:defRPr/>
            </a:pPr>
            <a:r>
              <a:rPr lang="en-US" sz="2800" dirty="0">
                <a:latin typeface="Times New Roman" panose="02020603050405020304" pitchFamily="18" charset="0"/>
                <a:ea typeface="Segoe UI Black" panose="020B0A02040204020203" pitchFamily="34" charset="0"/>
                <a:cs typeface="Times New Roman" panose="02020603050405020304" pitchFamily="18" charset="0"/>
              </a:rPr>
              <a:t> Reference</a:t>
            </a:r>
          </a:p>
          <a:p>
            <a:pPr lvl="0">
              <a:spcAft>
                <a:spcPts val="600"/>
              </a:spcAft>
              <a:buFont typeface="Wingdings" panose="05000000000000000000" pitchFamily="2" charset="2"/>
              <a:buChar char="q"/>
              <a:defRPr/>
            </a:pPr>
            <a:endParaRPr lang="en-US" sz="2400" dirty="0">
              <a:latin typeface="Segoe UI Black" panose="020B0A02040204020203" pitchFamily="34" charset="0"/>
              <a:ea typeface="Segoe UI Black" panose="020B0A02040204020203" pitchFamily="34" charset="0"/>
              <a:cs typeface="Segoe UI" panose="020B0502040204020203" pitchFamily="34" charset="0"/>
            </a:endParaRPr>
          </a:p>
          <a:p>
            <a:pPr lvl="0">
              <a:spcAft>
                <a:spcPts val="600"/>
              </a:spcAft>
              <a:buFont typeface="Wingdings" panose="05000000000000000000" pitchFamily="2" charset="2"/>
              <a:buChar char="q"/>
              <a:defRPr/>
            </a:pPr>
            <a:endParaRPr lang="en-US" dirty="0">
              <a:latin typeface="Segoe UI" panose="020B0502040204020203" pitchFamily="34" charset="0"/>
              <a:cs typeface="Segoe UI" panose="020B0502040204020203" pitchFamily="34" charset="0"/>
            </a:endParaRPr>
          </a:p>
        </p:txBody>
      </p:sp>
      <p:sp>
        <p:nvSpPr>
          <p:cNvPr id="3" name="Title 2">
            <a:extLst>
              <a:ext uri="{FF2B5EF4-FFF2-40B4-BE49-F238E27FC236}">
                <a16:creationId xmlns:a16="http://schemas.microsoft.com/office/drawing/2014/main" id="{DF64329C-7857-4924-80AC-6974BAFB1E7A}"/>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CONTENTS</a:t>
            </a:r>
          </a:p>
        </p:txBody>
      </p:sp>
      <p:pic>
        <p:nvPicPr>
          <p:cNvPr id="4" name="Picture 3">
            <a:extLst>
              <a:ext uri="{FF2B5EF4-FFF2-40B4-BE49-F238E27FC236}">
                <a16:creationId xmlns:a16="http://schemas.microsoft.com/office/drawing/2014/main" id="{6673BA62-27E9-43C3-A363-0FA853CC7082}"/>
              </a:ext>
            </a:extLst>
          </p:cNvPr>
          <p:cNvPicPr>
            <a:picLocks noChangeAspect="1"/>
          </p:cNvPicPr>
          <p:nvPr/>
        </p:nvPicPr>
        <p:blipFill>
          <a:blip r:embed="rId2"/>
          <a:stretch>
            <a:fillRect/>
          </a:stretch>
        </p:blipFill>
        <p:spPr>
          <a:xfrm>
            <a:off x="6096000" y="1524708"/>
            <a:ext cx="5673434" cy="482865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8145-1258-4557-8119-1CD70F865B7B}"/>
              </a:ext>
            </a:extLst>
          </p:cNvPr>
          <p:cNvSpPr>
            <a:spLocks noGrp="1"/>
          </p:cNvSpPr>
          <p:nvPr>
            <p:ph type="title"/>
          </p:nvPr>
        </p:nvSpPr>
        <p:spPr/>
        <p:txBody>
          <a:bodyPr>
            <a:normAutofit/>
          </a:bodyPr>
          <a:lstStyle/>
          <a:p>
            <a:r>
              <a:rPr lang="en-US" sz="4000" dirty="0">
                <a:latin typeface="Times New Roman" panose="02020603050405020304" pitchFamily="18" charset="0"/>
                <a:ea typeface="Segoe UI Black" panose="020B0A02040204020203" pitchFamily="34"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CB611C8-9CCD-409A-95F0-2E54872E9571}"/>
              </a:ext>
            </a:extLst>
          </p:cNvPr>
          <p:cNvSpPr>
            <a:spLocks noGrp="1"/>
          </p:cNvSpPr>
          <p:nvPr>
            <p:ph sz="quarter" idx="10"/>
          </p:nvPr>
        </p:nvSpPr>
        <p:spPr>
          <a:xfrm>
            <a:off x="892629" y="1479150"/>
            <a:ext cx="10580914" cy="4930794"/>
          </a:xfrm>
        </p:spPr>
        <p:txBody>
          <a:bodyPr>
            <a:normAutofit/>
          </a:bodyPr>
          <a:lstStyle/>
          <a:p>
            <a:pPr>
              <a:spcAft>
                <a:spcPts val="600"/>
              </a:spcAft>
              <a:defRPr/>
            </a:pPr>
            <a:r>
              <a:rPr lang="en-US" sz="2800" dirty="0">
                <a:solidFill>
                  <a:prstClr val="black">
                    <a:lumMod val="75000"/>
                    <a:lumOff val="25000"/>
                  </a:prstClr>
                </a:solidFill>
                <a:latin typeface="Times New Roman" panose="02020603050405020304" pitchFamily="18" charset="0"/>
                <a:ea typeface="Segoe UI Black" panose="020B0A02040204020203" pitchFamily="34" charset="0"/>
                <a:cs typeface="Times New Roman" panose="02020603050405020304" pitchFamily="18" charset="0"/>
              </a:rPr>
              <a:t>Phishing is the most powerful  and popular attack for hacking into emails and web accounts.</a:t>
            </a:r>
          </a:p>
          <a:p>
            <a:pPr>
              <a:spcAft>
                <a:spcPts val="600"/>
              </a:spcAft>
              <a:defRPr/>
            </a:pPr>
            <a:r>
              <a:rPr lang="en-US" sz="2800" dirty="0">
                <a:solidFill>
                  <a:prstClr val="black">
                    <a:lumMod val="75000"/>
                    <a:lumOff val="25000"/>
                  </a:prstClr>
                </a:solidFill>
                <a:latin typeface="Times New Roman" panose="02020603050405020304" pitchFamily="18" charset="0"/>
                <a:ea typeface="Segoe UI Black" panose="020B0A02040204020203" pitchFamily="34" charset="0"/>
                <a:cs typeface="Times New Roman" panose="02020603050405020304" pitchFamily="18" charset="0"/>
              </a:rPr>
              <a:t>Attackers use social engineering techniques to deceive  users into divulging sensitive information via phishing websites</a:t>
            </a:r>
          </a:p>
          <a:p>
            <a:pPr>
              <a:spcAft>
                <a:spcPts val="600"/>
              </a:spcAft>
              <a:defRPr/>
            </a:pPr>
            <a:r>
              <a:rPr lang="en-US" sz="2800" dirty="0">
                <a:solidFill>
                  <a:prstClr val="black">
                    <a:lumMod val="75000"/>
                    <a:lumOff val="25000"/>
                  </a:prstClr>
                </a:solidFill>
                <a:latin typeface="Times New Roman" panose="02020603050405020304" pitchFamily="18" charset="0"/>
                <a:ea typeface="Segoe UI Black" panose="020B0A02040204020203" pitchFamily="34" charset="0"/>
                <a:cs typeface="Times New Roman" panose="02020603050405020304" pitchFamily="18" charset="0"/>
              </a:rPr>
              <a:t>Most cyber attacks  have an element of phishing as an underlying cause.</a:t>
            </a:r>
          </a:p>
          <a:p>
            <a:pPr>
              <a:spcAft>
                <a:spcPts val="600"/>
              </a:spcAft>
              <a:defRPr/>
            </a:pPr>
            <a:r>
              <a:rPr lang="en-US" sz="2800" dirty="0">
                <a:solidFill>
                  <a:prstClr val="black">
                    <a:lumMod val="75000"/>
                    <a:lumOff val="25000"/>
                  </a:prstClr>
                </a:solidFill>
                <a:latin typeface="Times New Roman" panose="02020603050405020304" pitchFamily="18" charset="0"/>
                <a:ea typeface="Segoe UI Black" panose="020B0A02040204020203" pitchFamily="34" charset="0"/>
                <a:cs typeface="Times New Roman" panose="02020603050405020304" pitchFamily="18" charset="0"/>
              </a:rPr>
              <a:t>Knowledge of phishing is important in mitigating  it.</a:t>
            </a:r>
          </a:p>
          <a:p>
            <a:endParaRPr lang="en-US" sz="2800" dirty="0"/>
          </a:p>
        </p:txBody>
      </p:sp>
    </p:spTree>
    <p:extLst>
      <p:ext uri="{BB962C8B-B14F-4D97-AF65-F5344CB8AC3E}">
        <p14:creationId xmlns:p14="http://schemas.microsoft.com/office/powerpoint/2010/main" val="3481723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A8A6B4-DB69-4103-A8C2-F65AE481465B}"/>
              </a:ext>
            </a:extLst>
          </p:cNvPr>
          <p:cNvSpPr>
            <a:spLocks noGrp="1"/>
          </p:cNvSpPr>
          <p:nvPr>
            <p:ph type="title"/>
          </p:nvPr>
        </p:nvSpPr>
        <p:spPr>
          <a:xfrm>
            <a:off x="838200" y="148034"/>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WHAT IS PHISHING</a:t>
            </a:r>
          </a:p>
        </p:txBody>
      </p:sp>
      <p:sp>
        <p:nvSpPr>
          <p:cNvPr id="6" name="Text Placeholder 5">
            <a:extLst>
              <a:ext uri="{FF2B5EF4-FFF2-40B4-BE49-F238E27FC236}">
                <a16:creationId xmlns:a16="http://schemas.microsoft.com/office/drawing/2014/main" id="{FF61820C-7521-4CE9-B4D5-D14360A15EFC}"/>
              </a:ext>
            </a:extLst>
          </p:cNvPr>
          <p:cNvSpPr>
            <a:spLocks noGrp="1"/>
          </p:cNvSpPr>
          <p:nvPr>
            <p:ph type="body" idx="1"/>
          </p:nvPr>
        </p:nvSpPr>
        <p:spPr>
          <a:xfrm>
            <a:off x="456744" y="0"/>
            <a:ext cx="6245543" cy="6189663"/>
          </a:xfrm>
        </p:spPr>
        <p:txBody>
          <a:bodyPr>
            <a:normAutofit/>
          </a:bodyPr>
          <a:lstStyle/>
          <a:p>
            <a:pPr>
              <a:lnSpc>
                <a:spcPct val="100000"/>
              </a:lnSpc>
            </a:pPr>
            <a:r>
              <a:rPr lang="en-US" sz="2800" b="0" dirty="0">
                <a:latin typeface="Times New Roman" panose="02020603050405020304" pitchFamily="18" charset="0"/>
                <a:cs typeface="Times New Roman" panose="02020603050405020304" pitchFamily="18" charset="0"/>
              </a:rPr>
              <a:t>P</a:t>
            </a:r>
            <a:r>
              <a:rPr lang="en-US" sz="2800" b="0" i="0" dirty="0">
                <a:effectLst/>
                <a:latin typeface="Times New Roman" panose="02020603050405020304" pitchFamily="18" charset="0"/>
                <a:cs typeface="Times New Roman" panose="02020603050405020304" pitchFamily="18" charset="0"/>
              </a:rPr>
              <a:t>hishing is a technique scammers and hackers employ to acquire information from unsuspecting internet users.</a:t>
            </a:r>
          </a:p>
          <a:p>
            <a:pPr>
              <a:lnSpc>
                <a:spcPct val="100000"/>
              </a:lnSpc>
            </a:pPr>
            <a:r>
              <a:rPr lang="en-US" sz="2800" b="0" i="0" dirty="0">
                <a:effectLst/>
                <a:latin typeface="Times New Roman" panose="02020603050405020304" pitchFamily="18" charset="0"/>
                <a:cs typeface="Times New Roman" panose="02020603050405020304" pitchFamily="18" charset="0"/>
              </a:rPr>
              <a:t>The  main objective of a phishing scam is for criminals to acquire sensitive information. Credit card numbers, social security numbers, login information to certain websites, passwords, and even cell phone numbers are among the most common types of information cyber criminals attempt to acquire.</a:t>
            </a:r>
            <a:endParaRPr lang="en-US" sz="28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4"/>
          </p:nvPr>
        </p:nvSpPr>
        <p:spPr>
          <a:xfrm>
            <a:off x="6891130" y="2080591"/>
            <a:ext cx="4464258" cy="3935896"/>
          </a:xfrm>
        </p:spPr>
        <p:txBody>
          <a:bodyPr vert="horz" lIns="91440" tIns="45720" rIns="91440" bIns="45720" rtlCol="0">
            <a:normAutofit/>
          </a:bodyPr>
          <a:lstStyle/>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1" name="Content Placeholder 10">
            <a:extLst>
              <a:ext uri="{FF2B5EF4-FFF2-40B4-BE49-F238E27FC236}">
                <a16:creationId xmlns:a16="http://schemas.microsoft.com/office/drawing/2014/main" id="{22D8AD2F-DD88-49E3-9777-70D307AD66A0}"/>
              </a:ext>
            </a:extLst>
          </p:cNvPr>
          <p:cNvPicPr>
            <a:picLocks noGrp="1" noChangeAspect="1"/>
          </p:cNvPicPr>
          <p:nvPr>
            <p:ph sz="half" idx="2"/>
          </p:nvPr>
        </p:nvPicPr>
        <p:blipFill>
          <a:blip r:embed="rId2"/>
          <a:stretch>
            <a:fillRect/>
          </a:stretch>
        </p:blipFill>
        <p:spPr>
          <a:xfrm>
            <a:off x="6702287" y="1881808"/>
            <a:ext cx="4774096" cy="3458818"/>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18704B7-F8C6-41B6-9A2B-01947130ECE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HOW  PHISHING WORKS</a:t>
            </a:r>
          </a:p>
        </p:txBody>
      </p:sp>
      <p:pic>
        <p:nvPicPr>
          <p:cNvPr id="9" name="Picture 8">
            <a:extLst>
              <a:ext uri="{FF2B5EF4-FFF2-40B4-BE49-F238E27FC236}">
                <a16:creationId xmlns:a16="http://schemas.microsoft.com/office/drawing/2014/main" id="{AC2E5034-3026-464F-AB33-A6EF83BD76F4}"/>
              </a:ext>
            </a:extLst>
          </p:cNvPr>
          <p:cNvPicPr>
            <a:picLocks noChangeAspect="1"/>
          </p:cNvPicPr>
          <p:nvPr/>
        </p:nvPicPr>
        <p:blipFill>
          <a:blip r:embed="rId2"/>
          <a:stretch>
            <a:fillRect/>
          </a:stretch>
        </p:blipFill>
        <p:spPr>
          <a:xfrm>
            <a:off x="521207" y="1323594"/>
            <a:ext cx="10950357" cy="5086350"/>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ontent Placeholder 17"/>
          <p:cNvSpPr txBox="1">
            <a:spLocks/>
          </p:cNvSpPr>
          <p:nvPr/>
        </p:nvSpPr>
        <p:spPr>
          <a:xfrm>
            <a:off x="276328" y="1436914"/>
            <a:ext cx="11512397" cy="5275612"/>
          </a:xfrm>
          <a:prstGeom prst="rect">
            <a:avLst/>
          </a:prstGeom>
          <a:noFill/>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3200" dirty="0">
                <a:solidFill>
                  <a:prstClr val="black">
                    <a:lumMod val="75000"/>
                    <a:lumOff val="25000"/>
                  </a:prstClr>
                </a:solidFill>
                <a:latin typeface="Times New Roman" panose="02020603050405020304" pitchFamily="18" charset="0"/>
                <a:cs typeface="Times New Roman" panose="02020603050405020304" pitchFamily="18" charset="0"/>
              </a:rPr>
              <a:t>DECEPTIVE  PHISHING</a:t>
            </a:r>
          </a:p>
          <a:p>
            <a:pPr marL="0" indent="0">
              <a:lnSpc>
                <a:spcPct val="100000"/>
              </a:lnSpc>
              <a:spcAft>
                <a:spcPts val="2000"/>
              </a:spcAft>
              <a:buNone/>
            </a:pPr>
            <a:r>
              <a:rPr lang="en-US" sz="2400" dirty="0">
                <a:latin typeface="Times New Roman" panose="02020603050405020304" pitchFamily="18" charset="0"/>
                <a:ea typeface="SimSun" panose="02010600030101010101" pitchFamily="2" charset="-122"/>
                <a:cs typeface="Times New Roman" panose="02020603050405020304" pitchFamily="18" charset="0"/>
              </a:rPr>
              <a:t>D</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eceptive phishing technique is associated with the use of social engineering schemes, which depends mostly on forged email claims that seem to originate from a legitimate individual, company, or bank.                                                                                                           </a:t>
            </a:r>
            <a:r>
              <a:rPr lang="en-US" sz="2400" dirty="0">
                <a:latin typeface="Times New Roman" panose="02020603050405020304" pitchFamily="18" charset="0"/>
                <a:ea typeface="SimSun" panose="02010600030101010101" pitchFamily="2" charset="-122"/>
                <a:cs typeface="Times New Roman" panose="02020603050405020304" pitchFamily="18" charset="0"/>
              </a:rPr>
              <a:t>T</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hrough an embedded link within the email, the phisher attempts to lure and redirect victims to fake Websites.</a:t>
            </a:r>
            <a:endParaRPr lang="en-US"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marL="0" indent="0">
              <a:spcAft>
                <a:spcPts val="2000"/>
              </a:spcAft>
              <a:buNone/>
            </a:pPr>
            <a:r>
              <a:rPr lang="en-US" sz="3200" dirty="0">
                <a:solidFill>
                  <a:prstClr val="black">
                    <a:lumMod val="75000"/>
                    <a:lumOff val="25000"/>
                  </a:prstClr>
                </a:solidFill>
                <a:latin typeface="Times New Roman" panose="02020603050405020304" pitchFamily="18" charset="0"/>
                <a:cs typeface="Times New Roman" panose="02020603050405020304" pitchFamily="18" charset="0"/>
              </a:rPr>
              <a:t>MALWARE PHISHING</a:t>
            </a:r>
          </a:p>
          <a:p>
            <a:pPr marL="0" indent="0">
              <a:lnSpc>
                <a:spcPct val="100000"/>
              </a:lnSpc>
              <a:spcAft>
                <a:spcPts val="2000"/>
              </a:spcAft>
              <a:buNone/>
            </a:pPr>
            <a:r>
              <a:rPr lang="en-US" sz="1800" dirty="0">
                <a:solidFill>
                  <a:prstClr val="black">
                    <a:lumMod val="75000"/>
                    <a:lumOff val="25000"/>
                  </a:prstClr>
                </a:solidFill>
                <a:latin typeface="Segoe UI" panose="020B0502040204020203" pitchFamily="34" charset="0"/>
                <a:cs typeface="Segoe UI" panose="020B0502040204020203" pitchFamily="34" charset="0"/>
              </a:rPr>
              <a:t> </a:t>
            </a:r>
            <a:r>
              <a:rPr lang="en-US" sz="2400" dirty="0">
                <a:solidFill>
                  <a:prstClr val="black">
                    <a:lumMod val="75000"/>
                    <a:lumOff val="25000"/>
                  </a:prstClr>
                </a:solidFill>
                <a:latin typeface="Times New Roman" panose="02020603050405020304" pitchFamily="18" charset="0"/>
                <a:ea typeface="SimSun" panose="02010600030101010101" pitchFamily="2" charset="-122"/>
                <a:cs typeface="Segoe UI" panose="020B0502040204020203" pitchFamily="34" charset="0"/>
              </a:rPr>
              <a:t>I</a:t>
            </a:r>
            <a:r>
              <a:rPr lang="en-US" sz="2400" dirty="0">
                <a:effectLst/>
                <a:latin typeface="Times New Roman" panose="02020603050405020304" pitchFamily="18" charset="0"/>
                <a:ea typeface="SimSun" panose="02010600030101010101" pitchFamily="2" charset="-122"/>
              </a:rPr>
              <a:t>nvolves technical schemes that depend on malicious code or malware as remote access tools to gain access via a backdoor to the user system either by downloading an email attachment or after the user clicks on an embedded email link .</a:t>
            </a:r>
            <a:endParaRPr lang="en-US" sz="2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itle 3">
            <a:extLst>
              <a:ext uri="{FF2B5EF4-FFF2-40B4-BE49-F238E27FC236}">
                <a16:creationId xmlns:a16="http://schemas.microsoft.com/office/drawing/2014/main" id="{0FB60121-2789-45C0-B470-8A982108A3F3}"/>
              </a:ext>
            </a:extLst>
          </p:cNvPr>
          <p:cNvSpPr>
            <a:spLocks noGrp="1"/>
          </p:cNvSpPr>
          <p:nvPr>
            <p:ph type="title"/>
          </p:nvPr>
        </p:nvSpPr>
        <p:spPr>
          <a:xfrm>
            <a:off x="566057" y="384959"/>
            <a:ext cx="6768934" cy="703612"/>
          </a:xfrm>
        </p:spPr>
        <p:txBody>
          <a:bodyPr>
            <a:noAutofit/>
          </a:bodyPr>
          <a:lstStyle/>
          <a:p>
            <a:r>
              <a:rPr lang="en-US" sz="4000" b="1" dirty="0">
                <a:latin typeface="Times New Roman" panose="02020603050405020304" pitchFamily="18" charset="0"/>
                <a:cs typeface="Times New Roman" panose="02020603050405020304" pitchFamily="18" charset="0"/>
              </a:rPr>
              <a:t>TYPES OF PHISHING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2696-DABB-4CBA-8EE1-739123F61768}"/>
              </a:ext>
            </a:extLst>
          </p:cNvPr>
          <p:cNvSpPr>
            <a:spLocks noGrp="1"/>
          </p:cNvSpPr>
          <p:nvPr>
            <p:ph type="title"/>
          </p:nvPr>
        </p:nvSpPr>
        <p:spPr>
          <a:xfrm>
            <a:off x="521207" y="279113"/>
            <a:ext cx="9452787" cy="640080"/>
          </a:xfrm>
        </p:spPr>
        <p:txBody>
          <a:bodyPr>
            <a:noAutofit/>
          </a:bodyPr>
          <a:lstStyle/>
          <a:p>
            <a:pPr algn="just"/>
            <a:r>
              <a:rPr lang="en-US" sz="4000" dirty="0">
                <a:latin typeface="Times New Roman" panose="02020603050405020304" pitchFamily="18" charset="0"/>
                <a:cs typeface="Times New Roman" panose="02020603050405020304" pitchFamily="18" charset="0"/>
              </a:rPr>
              <a:t>EXAMPLES OF PHISHING EMAILS</a:t>
            </a:r>
          </a:p>
        </p:txBody>
      </p:sp>
      <p:pic>
        <p:nvPicPr>
          <p:cNvPr id="12" name="Content Placeholder 11">
            <a:extLst>
              <a:ext uri="{FF2B5EF4-FFF2-40B4-BE49-F238E27FC236}">
                <a16:creationId xmlns:a16="http://schemas.microsoft.com/office/drawing/2014/main" id="{F9F2829B-7794-426E-B7F7-1628446BDBCC}"/>
              </a:ext>
            </a:extLst>
          </p:cNvPr>
          <p:cNvPicPr>
            <a:picLocks noGrp="1" noChangeAspect="1"/>
          </p:cNvPicPr>
          <p:nvPr>
            <p:ph sz="quarter" idx="10"/>
          </p:nvPr>
        </p:nvPicPr>
        <p:blipFill>
          <a:blip r:embed="rId2"/>
          <a:stretch>
            <a:fillRect/>
          </a:stretch>
        </p:blipFill>
        <p:spPr>
          <a:xfrm>
            <a:off x="881743" y="1310377"/>
            <a:ext cx="10428514" cy="5063508"/>
          </a:xfrm>
          <a:prstGeom prst="rect">
            <a:avLst/>
          </a:prstGeom>
        </p:spPr>
      </p:pic>
      <p:pic>
        <p:nvPicPr>
          <p:cNvPr id="6" name="Picture 5">
            <a:extLst>
              <a:ext uri="{FF2B5EF4-FFF2-40B4-BE49-F238E27FC236}">
                <a16:creationId xmlns:a16="http://schemas.microsoft.com/office/drawing/2014/main" id="{2EAD4CB6-7E8E-4745-87D3-0176626E7696}"/>
              </a:ext>
            </a:extLst>
          </p:cNvPr>
          <p:cNvPicPr>
            <a:picLocks noChangeAspect="1"/>
          </p:cNvPicPr>
          <p:nvPr/>
        </p:nvPicPr>
        <p:blipFill>
          <a:blip r:embed="rId3"/>
          <a:stretch>
            <a:fillRect/>
          </a:stretch>
        </p:blipFill>
        <p:spPr>
          <a:xfrm>
            <a:off x="5745179" y="3429000"/>
            <a:ext cx="2172376" cy="2384494"/>
          </a:xfrm>
          <a:prstGeom prst="rect">
            <a:avLst/>
          </a:prstGeom>
        </p:spPr>
      </p:pic>
      <p:pic>
        <p:nvPicPr>
          <p:cNvPr id="7" name="Picture 6">
            <a:extLst>
              <a:ext uri="{FF2B5EF4-FFF2-40B4-BE49-F238E27FC236}">
                <a16:creationId xmlns:a16="http://schemas.microsoft.com/office/drawing/2014/main" id="{16A10083-59C5-4ADC-8FA0-EECF57D6E382}"/>
              </a:ext>
            </a:extLst>
          </p:cNvPr>
          <p:cNvPicPr>
            <a:picLocks noChangeAspect="1"/>
          </p:cNvPicPr>
          <p:nvPr/>
        </p:nvPicPr>
        <p:blipFill>
          <a:blip r:embed="rId3"/>
          <a:stretch>
            <a:fillRect/>
          </a:stretch>
        </p:blipFill>
        <p:spPr>
          <a:xfrm>
            <a:off x="4437731" y="1593931"/>
            <a:ext cx="3621338" cy="3974937"/>
          </a:xfrm>
          <a:prstGeom prst="rect">
            <a:avLst/>
          </a:prstGeom>
        </p:spPr>
      </p:pic>
      <p:pic>
        <p:nvPicPr>
          <p:cNvPr id="9" name="Picture 8">
            <a:extLst>
              <a:ext uri="{FF2B5EF4-FFF2-40B4-BE49-F238E27FC236}">
                <a16:creationId xmlns:a16="http://schemas.microsoft.com/office/drawing/2014/main" id="{FCE7EBBD-B1D8-4173-A1FF-C1B09987289F}"/>
              </a:ext>
            </a:extLst>
          </p:cNvPr>
          <p:cNvPicPr>
            <a:picLocks noChangeAspect="1"/>
          </p:cNvPicPr>
          <p:nvPr/>
        </p:nvPicPr>
        <p:blipFill>
          <a:blip r:embed="rId3"/>
          <a:stretch>
            <a:fillRect/>
          </a:stretch>
        </p:blipFill>
        <p:spPr>
          <a:xfrm>
            <a:off x="8148663" y="1349303"/>
            <a:ext cx="2548324" cy="2606400"/>
          </a:xfrm>
          <a:prstGeom prst="rect">
            <a:avLst/>
          </a:prstGeom>
        </p:spPr>
      </p:pic>
    </p:spTree>
    <p:extLst>
      <p:ext uri="{BB962C8B-B14F-4D97-AF65-F5344CB8AC3E}">
        <p14:creationId xmlns:p14="http://schemas.microsoft.com/office/powerpoint/2010/main" val="2153301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14BD-879F-4042-9728-F28A2597EC5D}"/>
              </a:ext>
            </a:extLst>
          </p:cNvPr>
          <p:cNvSpPr>
            <a:spLocks noGrp="1"/>
          </p:cNvSpPr>
          <p:nvPr>
            <p:ph type="title"/>
          </p:nvPr>
        </p:nvSpPr>
        <p:spPr>
          <a:xfrm>
            <a:off x="521207" y="448056"/>
            <a:ext cx="7412971" cy="640080"/>
          </a:xfrm>
        </p:spPr>
        <p:txBody>
          <a:bodyPr>
            <a:normAutofit fontScale="90000"/>
          </a:bodyPr>
          <a:lstStyle/>
          <a:p>
            <a:r>
              <a:rPr lang="en-US" sz="4000" dirty="0">
                <a:latin typeface="Times New Roman" panose="02020603050405020304" pitchFamily="18" charset="0"/>
                <a:cs typeface="Times New Roman" panose="02020603050405020304" pitchFamily="18" charset="0"/>
              </a:rPr>
              <a:t>EXAMPLES OF PHISHING CNTD.</a:t>
            </a:r>
          </a:p>
        </p:txBody>
      </p:sp>
      <p:pic>
        <p:nvPicPr>
          <p:cNvPr id="3074" name="Picture 2" descr="Spear phishing 101: what you need to know | Malwarebytes Labs">
            <a:extLst>
              <a:ext uri="{FF2B5EF4-FFF2-40B4-BE49-F238E27FC236}">
                <a16:creationId xmlns:a16="http://schemas.microsoft.com/office/drawing/2014/main" id="{B9C3B2C7-3332-4CBE-BC10-3877A2C51D76}"/>
              </a:ext>
            </a:extLst>
          </p:cNvPr>
          <p:cNvPicPr>
            <a:picLocks noGrp="1" noChangeAspect="1" noChangeArrowheads="1"/>
          </p:cNvPicPr>
          <p:nvPr>
            <p:ph sz="quarter" idx="10"/>
          </p:nvPr>
        </p:nvPicPr>
        <p:blipFill rotWithShape="1">
          <a:blip r:embed="rId2">
            <a:extLst>
              <a:ext uri="{28A0092B-C50C-407E-A947-70E740481C1C}">
                <a14:useLocalDpi xmlns:a14="http://schemas.microsoft.com/office/drawing/2010/main" val="0"/>
              </a:ext>
            </a:extLst>
          </a:blip>
          <a:srcRect t="2793"/>
          <a:stretch/>
        </p:blipFill>
        <p:spPr bwMode="auto">
          <a:xfrm>
            <a:off x="762121" y="1258955"/>
            <a:ext cx="10356453" cy="5400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48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7"/>
          <p:cNvSpPr txBox="1">
            <a:spLocks/>
          </p:cNvSpPr>
          <p:nvPr/>
        </p:nvSpPr>
        <p:spPr>
          <a:xfrm>
            <a:off x="541608" y="1296100"/>
            <a:ext cx="10995395" cy="391306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a:t>
            </a:r>
          </a:p>
        </p:txBody>
      </p:sp>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800" dirty="0">
                <a:solidFill>
                  <a:prstClr val="black">
                    <a:lumMod val="75000"/>
                    <a:lumOff val="25000"/>
                  </a:prstClr>
                </a:solidFill>
                <a:latin typeface="Times New Roman" panose="02020603050405020304" pitchFamily="18" charset="0"/>
                <a:cs typeface="Times New Roman" panose="02020603050405020304" pitchFamily="18" charset="0"/>
              </a:rPr>
              <a:t>Internet fraud</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2800" dirty="0">
                <a:solidFill>
                  <a:prstClr val="black">
                    <a:lumMod val="75000"/>
                    <a:lumOff val="25000"/>
                  </a:prstClr>
                </a:solidFill>
                <a:latin typeface="Times New Roman" panose="02020603050405020304" pitchFamily="18" charset="0"/>
                <a:cs typeface="Times New Roman" panose="02020603050405020304" pitchFamily="18" charset="0"/>
              </a:rPr>
              <a:t>Identity Theft</a:t>
            </a:r>
            <a:r>
              <a:rPr lang="en-US" sz="2800" dirty="0">
                <a:latin typeface="Times New Roman" panose="02020603050405020304" pitchFamily="18" charset="0"/>
                <a:cs typeface="Times New Roman" panose="02020603050405020304" pitchFamily="18" charset="0"/>
              </a:rPr>
              <a:t>.</a:t>
            </a:r>
            <a:endParaRPr lang="en-US" sz="2800" dirty="0">
              <a:solidFill>
                <a:srgbClr val="D24726"/>
              </a:solidFill>
              <a:latin typeface="Times New Roman" panose="02020603050405020304" pitchFamily="18" charset="0"/>
              <a:cs typeface="Times New Roman" panose="02020603050405020304" pitchFamily="18"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spcAft>
                <a:spcPts val="2000"/>
              </a:spcAft>
              <a:buNone/>
            </a:pPr>
            <a:r>
              <a:rPr lang="en-US" sz="2800" dirty="0">
                <a:latin typeface="Times New Roman" panose="02020603050405020304" pitchFamily="18" charset="0"/>
                <a:cs typeface="Times New Roman" panose="02020603050405020304" pitchFamily="18" charset="0"/>
              </a:rPr>
              <a:t>Financial loss to Victims</a:t>
            </a:r>
          </a:p>
          <a:p>
            <a:pPr marL="0" indent="0">
              <a:spcAft>
                <a:spcPts val="2000"/>
              </a:spcAft>
              <a:buNone/>
            </a:pPr>
            <a:endParaRPr lang="en-US" dirty="0">
              <a:solidFill>
                <a:prstClr val="black">
                  <a:lumMod val="75000"/>
                  <a:lumOff val="25000"/>
                </a:prstClr>
              </a:solidFill>
            </a:endParaRPr>
          </a:p>
        </p:txBody>
      </p:sp>
      <p:sp>
        <p:nvSpPr>
          <p:cNvPr id="3" name="Title 2">
            <a:extLst>
              <a:ext uri="{FF2B5EF4-FFF2-40B4-BE49-F238E27FC236}">
                <a16:creationId xmlns:a16="http://schemas.microsoft.com/office/drawing/2014/main" id="{7D2D6332-7F5A-40C9-A9DD-DC6CA176B5E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EFFECTS OF PHISHING</a:t>
            </a:r>
          </a:p>
        </p:txBody>
      </p:sp>
      <p:pic>
        <p:nvPicPr>
          <p:cNvPr id="1026" name="Picture 2" descr="Mobile Users 3 Times More Vulnerable to Phishing Attacks">
            <a:extLst>
              <a:ext uri="{FF2B5EF4-FFF2-40B4-BE49-F238E27FC236}">
                <a16:creationId xmlns:a16="http://schemas.microsoft.com/office/drawing/2014/main" id="{3D358F35-30E3-4DCF-8CE6-B2234FC5D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745" y="1282098"/>
            <a:ext cx="10277120" cy="3355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6802</TotalTime>
  <Words>423</Words>
  <Application>Microsoft Office PowerPoint</Application>
  <PresentationFormat>Widescreen</PresentationFormat>
  <Paragraphs>59</Paragraphs>
  <Slides>15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Segoe UI</vt:lpstr>
      <vt:lpstr>Segoe UI Black</vt:lpstr>
      <vt:lpstr>Segoe UI Light</vt:lpstr>
      <vt:lpstr>Segoe UI Semibold</vt:lpstr>
      <vt:lpstr>Times New Roman</vt:lpstr>
      <vt:lpstr>Wingdings</vt:lpstr>
      <vt:lpstr>Office Theme</vt:lpstr>
      <vt:lpstr>PowerPoint Presentation</vt:lpstr>
      <vt:lpstr>CONTENTS</vt:lpstr>
      <vt:lpstr>INTRODUCTION</vt:lpstr>
      <vt:lpstr>WHAT IS PHISHING</vt:lpstr>
      <vt:lpstr>HOW  PHISHING WORKS</vt:lpstr>
      <vt:lpstr>TYPES OF PHISHING</vt:lpstr>
      <vt:lpstr>EXAMPLES OF PHISHING EMAILS</vt:lpstr>
      <vt:lpstr>EXAMPLES OF PHISHING CNTD.</vt:lpstr>
      <vt:lpstr>EFFECTS OF PHISHING</vt:lpstr>
      <vt:lpstr>HOW TO IDENTIFY A PHISHING EMAIL</vt:lpstr>
      <vt:lpstr>COUNTERMEASURES</vt:lpstr>
      <vt:lpstr>CRITICAL ANALYSIS</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PHISHING</dc:title>
  <dc:creator>John Etta</dc:creator>
  <cp:keywords/>
  <cp:lastModifiedBy>John Etta</cp:lastModifiedBy>
  <cp:revision>9</cp:revision>
  <dcterms:created xsi:type="dcterms:W3CDTF">2022-02-10T18:16:06Z</dcterms:created>
  <dcterms:modified xsi:type="dcterms:W3CDTF">2022-02-16T22:47:26Z</dcterms:modified>
  <cp:version/>
</cp:coreProperties>
</file>