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4694"/>
  </p:normalViewPr>
  <p:slideViewPr>
    <p:cSldViewPr snapToGrid="0">
      <p:cViewPr varScale="1">
        <p:scale>
          <a:sx n="143" d="100"/>
          <a:sy n="143" d="100"/>
        </p:scale>
        <p:origin x="888" y="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655c5afe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655c5afe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655c5afe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655c5afe5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655c5afe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655c5afe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655c5afe5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655c5afe5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655c5afe5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655c5afe5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655c5afe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655c5afe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655c5afe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655c5afe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655c5afe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655c5afe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655c5afe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655c5afe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655c5afe5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3655c5afe5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655c5af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655c5af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655c5afe5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655c5afe5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b="1">
                <a:solidFill>
                  <a:schemeClr val="dk1"/>
                </a:solidFill>
              </a:rPr>
              <a:t>1. The Office (UK Version)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	•	</a:t>
            </a:r>
            <a:r>
              <a:rPr lang="zh-TW" b="1">
                <a:solidFill>
                  <a:schemeClr val="dk1"/>
                </a:solidFill>
              </a:rPr>
              <a:t>主題：</a:t>
            </a:r>
            <a:r>
              <a:rPr lang="zh-TW">
                <a:solidFill>
                  <a:schemeClr val="dk1"/>
                </a:solidFill>
              </a:rPr>
              <a:t> 英國職場幽默、辦公室文化、管理風格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	•	</a:t>
            </a:r>
            <a:r>
              <a:rPr lang="zh-TW" b="1">
                <a:solidFill>
                  <a:schemeClr val="dk1"/>
                </a:solidFill>
              </a:rPr>
              <a:t>看點：</a:t>
            </a:r>
            <a:r>
              <a:rPr lang="zh-TW">
                <a:solidFill>
                  <a:schemeClr val="dk1"/>
                </a:solidFill>
              </a:rPr>
              <a:t> 尖銳卻含蓄的英式尷尬幽默，展現英國人對直接溝通的避諱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b="1">
                <a:solidFill>
                  <a:schemeClr val="dk1"/>
                </a:solidFill>
              </a:rPr>
              <a:t>2. Downton Abbey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	•	</a:t>
            </a:r>
            <a:r>
              <a:rPr lang="zh-TW" b="1">
                <a:solidFill>
                  <a:schemeClr val="dk1"/>
                </a:solidFill>
              </a:rPr>
              <a:t>主題：</a:t>
            </a:r>
            <a:r>
              <a:rPr lang="zh-TW">
                <a:solidFill>
                  <a:schemeClr val="dk1"/>
                </a:solidFill>
              </a:rPr>
              <a:t> 社會階級、階層文化、英式禮儀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	•	</a:t>
            </a:r>
            <a:r>
              <a:rPr lang="zh-TW" b="1">
                <a:solidFill>
                  <a:schemeClr val="dk1"/>
                </a:solidFill>
              </a:rPr>
              <a:t>看點：</a:t>
            </a:r>
            <a:r>
              <a:rPr lang="zh-TW">
                <a:solidFill>
                  <a:schemeClr val="dk1"/>
                </a:solidFill>
              </a:rPr>
              <a:t> 精緻刻畫貴族與僕人之間的微妙互動，體現階級與社會期待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b="1">
                <a:solidFill>
                  <a:schemeClr val="dk1"/>
                </a:solidFill>
              </a:rPr>
              <a:t>3. The King’s Speech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	•	</a:t>
            </a:r>
            <a:r>
              <a:rPr lang="zh-TW" b="1">
                <a:solidFill>
                  <a:schemeClr val="dk1"/>
                </a:solidFill>
              </a:rPr>
              <a:t>主題：</a:t>
            </a:r>
            <a:r>
              <a:rPr lang="zh-TW">
                <a:solidFill>
                  <a:schemeClr val="dk1"/>
                </a:solidFill>
              </a:rPr>
              <a:t> 語言、階級、壓力與尊嚴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	•	</a:t>
            </a:r>
            <a:r>
              <a:rPr lang="zh-TW" b="1">
                <a:solidFill>
                  <a:schemeClr val="dk1"/>
                </a:solidFill>
              </a:rPr>
              <a:t>看點：</a:t>
            </a:r>
            <a:r>
              <a:rPr lang="zh-TW">
                <a:solidFill>
                  <a:schemeClr val="dk1"/>
                </a:solidFill>
              </a:rPr>
              <a:t> 英國人如何面對心理障礙與責任，充滿英式克制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655c5afe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655c5afe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655c5afe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655c5afe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655c5afe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655c5afe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655c5afe5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655c5afe5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655c5afe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655c5afe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655c5afe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655c5afe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655c5afe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655c5afe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跨文化溝通分享 (英國)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分享 5 – 強調平等</a:t>
            </a:r>
            <a:endParaRPr sz="2500"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•	即使有職責分工，主管也鼓勵下屬表達意見。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•	常用名（first name）互動，降低階層感。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分享 6 – 間接表達 避免衝突 </a:t>
            </a:r>
            <a:endParaRPr sz="2500"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•	採用委婉語氣、轉折語開場，避免語言過於強硬。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•	英式禮貌常含潛台詞，需留心語境解讀。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1397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	•	</a:t>
            </a:r>
            <a:r>
              <a:rPr lang="zh-TW">
                <a:solidFill>
                  <a:srgbClr val="0E0E0E"/>
                </a:solidFill>
              </a:rPr>
              <a:t>That’s an interesting idea — I wonder if there might be another approach we could explore as well?</a:t>
            </a:r>
            <a:endParaRPr>
              <a:solidFill>
                <a:srgbClr val="0E0E0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分享 7 – 會議溝通決策</a:t>
            </a:r>
            <a:endParaRPr sz="2500"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•	員工習慣在會議中主動表達建議與反對。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•	會議是討論與決策的平台，不只是例行報告，不是背書儀式。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分享 8 – 工作與生活平衡 </a:t>
            </a:r>
            <a:endParaRPr sz="2500"/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•	普遍重視下班後時間與年假安排。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•	不以加班為榮，反而強調效率與規劃。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	•	應人 / function 而異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分享 9 – 沒有明說的規則 </a:t>
            </a:r>
            <a:endParaRPr sz="2500"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/>
              <a:t>	•</a:t>
            </a:r>
            <a:r>
              <a:rPr lang="en-GB" altLang="zh-TW" dirty="0"/>
              <a:t>	</a:t>
            </a:r>
            <a:r>
              <a:rPr lang="zh-TW" dirty="0"/>
              <a:t>英國文化存在許多「潛規則」，如排隊、社交距離、語氣使用等。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/>
              <a:t>	•</a:t>
            </a:r>
            <a:r>
              <a:rPr lang="en-GB" altLang="zh-TW" dirty="0"/>
              <a:t>	</a:t>
            </a:r>
            <a:r>
              <a:rPr lang="zh-TW" dirty="0"/>
              <a:t>常透過語氣、表情或暗示讓對方察覺問題。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/>
              <a:t>	•	「讀空氣」很重要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3200" b="1"/>
              <a:t>One way of looking at it.</a:t>
            </a:r>
            <a:endParaRPr sz="3200" b="1"/>
          </a:p>
        </p:txBody>
      </p:sp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2861700" y="3213425"/>
            <a:ext cx="597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400" b="1"/>
              <a:t>That’s a ridiculous way of looking at it!</a:t>
            </a:r>
            <a:endParaRPr sz="2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47358-CDD6-42B2-82AE-C1BDCF4E1957}"/>
              </a:ext>
            </a:extLst>
          </p:cNvPr>
          <p:cNvSpPr txBox="1"/>
          <p:nvPr/>
        </p:nvSpPr>
        <p:spPr>
          <a:xfrm>
            <a:off x="3356823" y="3771717"/>
            <a:ext cx="5475477" cy="567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altLang="en-US" dirty="0"/>
              <a:t>英國人不會直接說「你錯了」，而是用「那是一種看法」來包裝自己的不同意見，聽起來中立，但實際上在婉轉否定對方。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3200" b="1"/>
              <a:t>It could be worse…</a:t>
            </a:r>
            <a:endParaRPr sz="3200" b="1"/>
          </a:p>
        </p:txBody>
      </p:sp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1640425" y="3213425"/>
            <a:ext cx="719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400" b="1"/>
              <a:t>This is the worst thing that’s ever happened!</a:t>
            </a:r>
            <a:endParaRPr sz="2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9ADAF-C013-9D52-72F1-8CC804A920CC}"/>
              </a:ext>
            </a:extLst>
          </p:cNvPr>
          <p:cNvSpPr txBox="1"/>
          <p:nvPr/>
        </p:nvSpPr>
        <p:spPr>
          <a:xfrm>
            <a:off x="4260300" y="3992492"/>
            <a:ext cx="4572000" cy="567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altLang="en-US" dirty="0"/>
              <a:t>用樂觀或輕描淡寫的語句，來包裝強烈的負面情緒，是典型的英式冷靜表達方式，維持情緒克制和社交和諧。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3200" b="1"/>
              <a:t>Not my cup of tea.</a:t>
            </a:r>
            <a:endParaRPr sz="3200" b="1"/>
          </a:p>
        </p:txBody>
      </p:sp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1640425" y="3213425"/>
            <a:ext cx="719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400" b="1"/>
              <a:t>I hate it!</a:t>
            </a:r>
            <a:endParaRPr sz="2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AD802C-582D-5C3B-0387-0EE494C3132D}"/>
              </a:ext>
            </a:extLst>
          </p:cNvPr>
          <p:cNvSpPr txBox="1"/>
          <p:nvPr/>
        </p:nvSpPr>
        <p:spPr>
          <a:xfrm>
            <a:off x="3711388" y="3868612"/>
            <a:ext cx="5120912" cy="567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altLang="en-US" dirty="0"/>
              <a:t>看似無害的說法來表達個人喜好，避免冒犯，這種婉轉說「不」的方式很常見於同事之間對項目、菜單、活動的回應。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3200" b="1"/>
              <a:t>With the greatest respect…</a:t>
            </a:r>
            <a:endParaRPr sz="3200" b="1"/>
          </a:p>
        </p:txBody>
      </p:sp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1640425" y="3213425"/>
            <a:ext cx="7191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400" b="1"/>
              <a:t>You’re completely wrong!</a:t>
            </a:r>
            <a:endParaRPr sz="2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0C8E1C-B047-AA07-0050-1575340360B9}"/>
              </a:ext>
            </a:extLst>
          </p:cNvPr>
          <p:cNvSpPr txBox="1"/>
          <p:nvPr/>
        </p:nvSpPr>
        <p:spPr>
          <a:xfrm>
            <a:off x="4260300" y="4055225"/>
            <a:ext cx="4572000" cy="567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altLang="en-US" dirty="0"/>
              <a:t>這種句型表面上是在表達尊重，實際上卻是要反駁對方的立場，是英式「表禮貌、實反對」的經典用語。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Take Away</a:t>
            </a:r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800">
                <a:solidFill>
                  <a:srgbClr val="FF0000"/>
                </a:solidFill>
              </a:rPr>
              <a:t>邊界感</a:t>
            </a:r>
            <a:endParaRPr sz="280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500">
                <a:solidFill>
                  <a:schemeClr val="dk1"/>
                </a:solidFill>
              </a:rPr>
              <a:t>幽默自嘲</a:t>
            </a:r>
            <a:endParaRPr sz="25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500">
                <a:solidFill>
                  <a:srgbClr val="FF0000"/>
                </a:solidFill>
              </a:rPr>
              <a:t>Small Talk</a:t>
            </a:r>
            <a:endParaRPr sz="250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500">
                <a:solidFill>
                  <a:srgbClr val="FF0000"/>
                </a:solidFill>
              </a:rPr>
              <a:t>重視原則</a:t>
            </a:r>
            <a:endParaRPr sz="250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500">
                <a:solidFill>
                  <a:schemeClr val="dk1"/>
                </a:solidFill>
              </a:rPr>
              <a:t>強調平等</a:t>
            </a:r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rgbClr val="FF0000"/>
                </a:solidFill>
              </a:rPr>
              <a:t>間接表達</a:t>
            </a:r>
            <a:endParaRPr sz="250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dk1"/>
                </a:solidFill>
              </a:rPr>
              <a:t>會議溝通決策</a:t>
            </a:r>
            <a:endParaRPr sz="25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solidFill>
                  <a:schemeClr val="dk1"/>
                </a:solidFill>
              </a:rPr>
              <a:t>工作與生活平衡</a:t>
            </a:r>
            <a:endParaRPr sz="25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500">
                <a:solidFill>
                  <a:srgbClr val="FF0000"/>
                </a:solidFill>
              </a:rPr>
              <a:t>沒有明說的規則</a:t>
            </a:r>
            <a:endParaRPr sz="2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英國踩坑血淚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Sharing</a:t>
            </a:r>
            <a:endParaRPr sz="2500"/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The Office (UK Version)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/>
              <a:t>唐頓莊園 (</a:t>
            </a:r>
            <a:r>
              <a:rPr lang="zh-TW" sz="2000">
                <a:solidFill>
                  <a:schemeClr val="dk1"/>
                </a:solidFill>
              </a:rPr>
              <a:t>Downton Abbey)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>
                <a:solidFill>
                  <a:srgbClr val="474747"/>
                </a:solidFill>
                <a:highlight>
                  <a:srgbClr val="FFFFFF"/>
                </a:highlight>
              </a:rPr>
              <a:t>王者之聲：宣戰時刻 (</a:t>
            </a:r>
            <a:r>
              <a:rPr lang="zh-TW" sz="2000">
                <a:solidFill>
                  <a:schemeClr val="dk1"/>
                </a:solidFill>
              </a:rPr>
              <a:t>The King’s Speech)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Parking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l="16090" t="13170" r="15148" b="15016"/>
          <a:stretch/>
        </p:blipFill>
        <p:spPr>
          <a:xfrm>
            <a:off x="2246675" y="677325"/>
            <a:ext cx="4715576" cy="36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087300" y="1908478"/>
            <a:ext cx="558800" cy="971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免責聲明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每個國家、文化都有自己的習慣與價值觀，沒有誰對誰錯。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只是基於我個人的觀察與經驗，希望提供一些參考與討論的空間。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分享 1 – 邊界感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•	重視心理與空間的界線，避免過度詢問私人生活。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•	保持適當距離是尊重的表現，非冷漠。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•	Wife / Husband (X), Partner (O)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分享 2 – 幽默自嘲</a:t>
            </a:r>
            <a:endParaRPr sz="2500"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	•	自嘲是英國幽默的核心，有助於拉近關係。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•	諷刺式笑話常見，需避免過度認真解讀。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	•	</a:t>
            </a:r>
            <a:r>
              <a:rPr lang="zh-TW">
                <a:solidFill>
                  <a:srgbClr val="0E0E0E"/>
                </a:solidFill>
              </a:rPr>
              <a:t>I tried to fix the bug — turns out I’m better at creating new ones than solving them!</a:t>
            </a:r>
            <a:endParaRPr>
              <a:solidFill>
                <a:srgbClr val="0E0E0E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•	寒暄話題通常包括</a:t>
            </a:r>
            <a:r>
              <a:rPr lang="zh-TW">
                <a:solidFill>
                  <a:srgbClr val="FF0000"/>
                </a:solidFill>
              </a:rPr>
              <a:t>天氣</a:t>
            </a:r>
            <a:r>
              <a:rPr lang="zh-TW"/>
              <a:t>、運動、園藝、週末活動。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•	透過輕鬆閒聊建立信任與默契。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	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分享 3 – Small Talk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分享 4 – 重視原則</a:t>
            </a:r>
            <a:endParaRPr sz="2500"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•	“Follow the contract” 契約精神與公平原則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•	偏好遵循制度與流程，不習慣為人情破例。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	•	明確規則讓溝通與責任界線更清楚。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</Words>
  <Application>Microsoft Macintosh PowerPoint</Application>
  <PresentationFormat>On-screen Show (16:9)</PresentationFormat>
  <Paragraphs>94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跨文化溝通分享 (英國)</vt:lpstr>
      <vt:lpstr>英國踩坑血淚</vt:lpstr>
      <vt:lpstr>Parking</vt:lpstr>
      <vt:lpstr>PowerPoint Presentation</vt:lpstr>
      <vt:lpstr>免責聲明</vt:lpstr>
      <vt:lpstr>分享 1 – 邊界感</vt:lpstr>
      <vt:lpstr>分享 2 – 幽默自嘲</vt:lpstr>
      <vt:lpstr>分享 3 – Small Talk</vt:lpstr>
      <vt:lpstr>分享 4 – 重視原則</vt:lpstr>
      <vt:lpstr>分享 5 – 強調平等</vt:lpstr>
      <vt:lpstr>分享 6 – 間接表達 避免衝突 </vt:lpstr>
      <vt:lpstr>分享 7 – 會議溝通決策</vt:lpstr>
      <vt:lpstr>分享 8 – 工作與生活平衡 </vt:lpstr>
      <vt:lpstr>分享 9 – 沒有明說的規則 </vt:lpstr>
      <vt:lpstr>One way of looking at it.</vt:lpstr>
      <vt:lpstr>It could be worse…</vt:lpstr>
      <vt:lpstr>Not my cup of tea.</vt:lpstr>
      <vt:lpstr>With the greatest respect…</vt:lpstr>
      <vt:lpstr>Take Away</vt:lpstr>
      <vt:lpstr>Sharing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Odin Shen</cp:lastModifiedBy>
  <cp:revision>1</cp:revision>
  <dcterms:modified xsi:type="dcterms:W3CDTF">2025-05-29T15:01:32Z</dcterms:modified>
</cp:coreProperties>
</file>