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1"/>
  </p:notesMasterIdLst>
  <p:sldIdLst>
    <p:sldId id="287" r:id="rId2"/>
    <p:sldId id="257" r:id="rId3"/>
    <p:sldId id="308" r:id="rId4"/>
    <p:sldId id="314" r:id="rId5"/>
    <p:sldId id="289" r:id="rId6"/>
    <p:sldId id="290" r:id="rId7"/>
    <p:sldId id="262" r:id="rId8"/>
    <p:sldId id="315" r:id="rId9"/>
    <p:sldId id="261" r:id="rId10"/>
    <p:sldId id="258" r:id="rId11"/>
    <p:sldId id="268" r:id="rId12"/>
    <p:sldId id="263" r:id="rId13"/>
    <p:sldId id="316" r:id="rId14"/>
    <p:sldId id="267" r:id="rId15"/>
    <p:sldId id="277" r:id="rId16"/>
    <p:sldId id="271" r:id="rId17"/>
    <p:sldId id="295" r:id="rId18"/>
    <p:sldId id="269" r:id="rId19"/>
    <p:sldId id="282" r:id="rId20"/>
    <p:sldId id="281" r:id="rId21"/>
    <p:sldId id="317" r:id="rId22"/>
    <p:sldId id="310" r:id="rId23"/>
    <p:sldId id="311" r:id="rId24"/>
    <p:sldId id="312" r:id="rId25"/>
    <p:sldId id="318" r:id="rId26"/>
    <p:sldId id="322" r:id="rId27"/>
    <p:sldId id="323" r:id="rId28"/>
    <p:sldId id="324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21" r:id="rId37"/>
    <p:sldId id="296" r:id="rId38"/>
    <p:sldId id="288" r:id="rId39"/>
    <p:sldId id="325" r:id="rId40"/>
    <p:sldId id="285" r:id="rId41"/>
    <p:sldId id="286" r:id="rId42"/>
    <p:sldId id="319" r:id="rId43"/>
    <p:sldId id="298" r:id="rId44"/>
    <p:sldId id="303" r:id="rId45"/>
    <p:sldId id="304" r:id="rId46"/>
    <p:sldId id="306" r:id="rId47"/>
    <p:sldId id="320" r:id="rId48"/>
    <p:sldId id="276" r:id="rId49"/>
    <p:sldId id="280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3846" autoAdjust="0"/>
  </p:normalViewPr>
  <p:slideViewPr>
    <p:cSldViewPr>
      <p:cViewPr>
        <p:scale>
          <a:sx n="100" d="100"/>
          <a:sy n="100" d="100"/>
        </p:scale>
        <p:origin x="-1320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1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C2F47-2C71-4EE1-BD6A-0C478DB6728D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A87000BF-C4C8-4522-8791-ED2045A87764}">
      <dgm:prSet phldrT="[文本]"/>
      <dgm:spPr/>
      <dgm:t>
        <a:bodyPr/>
        <a:lstStyle/>
        <a:p>
          <a:r>
            <a:rPr lang="zh-CN" altLang="en-US" dirty="0" smtClean="0"/>
            <a:t>创意</a:t>
          </a:r>
          <a:endParaRPr lang="zh-CN" altLang="en-US" dirty="0"/>
        </a:p>
      </dgm:t>
    </dgm:pt>
    <dgm:pt modelId="{728EFF32-D341-4A1E-A036-4D888F50DAAC}" type="parTrans" cxnId="{472EA402-0200-4842-80B0-B54A364D9F9D}">
      <dgm:prSet/>
      <dgm:spPr/>
      <dgm:t>
        <a:bodyPr/>
        <a:lstStyle/>
        <a:p>
          <a:endParaRPr lang="zh-CN" altLang="en-US"/>
        </a:p>
      </dgm:t>
    </dgm:pt>
    <dgm:pt modelId="{269AF40E-2184-496A-8536-6D79DD93ADFA}" type="sibTrans" cxnId="{472EA402-0200-4842-80B0-B54A364D9F9D}">
      <dgm:prSet/>
      <dgm:spPr/>
      <dgm:t>
        <a:bodyPr/>
        <a:lstStyle/>
        <a:p>
          <a:endParaRPr lang="zh-CN" altLang="en-US"/>
        </a:p>
      </dgm:t>
    </dgm:pt>
    <dgm:pt modelId="{B88E9444-F0A9-494D-8579-C53EDFD2D4CD}">
      <dgm:prSet phldrT="[文本]"/>
      <dgm:spPr/>
      <dgm:t>
        <a:bodyPr/>
        <a:lstStyle/>
        <a:p>
          <a:r>
            <a:rPr lang="zh-CN" altLang="en-US" dirty="0" smtClean="0"/>
            <a:t>体验</a:t>
          </a:r>
          <a:endParaRPr lang="zh-CN" altLang="en-US" dirty="0"/>
        </a:p>
      </dgm:t>
    </dgm:pt>
    <dgm:pt modelId="{AAB7565D-8A70-4973-BB90-3A5F054407F7}" type="parTrans" cxnId="{3C29BB35-B9DF-4FBF-AC50-45BEFA8128B1}">
      <dgm:prSet/>
      <dgm:spPr/>
      <dgm:t>
        <a:bodyPr/>
        <a:lstStyle/>
        <a:p>
          <a:endParaRPr lang="zh-CN" altLang="en-US"/>
        </a:p>
      </dgm:t>
    </dgm:pt>
    <dgm:pt modelId="{2C4F01F5-7325-43EB-AC99-EAE3F91CF702}" type="sibTrans" cxnId="{3C29BB35-B9DF-4FBF-AC50-45BEFA8128B1}">
      <dgm:prSet/>
      <dgm:spPr/>
      <dgm:t>
        <a:bodyPr/>
        <a:lstStyle/>
        <a:p>
          <a:endParaRPr lang="zh-CN" altLang="en-US"/>
        </a:p>
      </dgm:t>
    </dgm:pt>
    <dgm:pt modelId="{5710DCEB-7765-461C-BDCC-FFCEA36E28DE}">
      <dgm:prSet phldrT="[文本]"/>
      <dgm:spPr/>
      <dgm:t>
        <a:bodyPr/>
        <a:lstStyle/>
        <a:p>
          <a:r>
            <a:rPr lang="zh-CN" altLang="en-US" dirty="0" smtClean="0"/>
            <a:t>定向</a:t>
          </a:r>
          <a:endParaRPr lang="zh-CN" altLang="en-US" dirty="0"/>
        </a:p>
      </dgm:t>
    </dgm:pt>
    <dgm:pt modelId="{99B9B8A6-67D8-4AEF-AE78-059C363DC59D}" type="parTrans" cxnId="{5C9BCA88-AFE5-4EA1-95CB-F9DD9A6D707D}">
      <dgm:prSet/>
      <dgm:spPr/>
      <dgm:t>
        <a:bodyPr/>
        <a:lstStyle/>
        <a:p>
          <a:endParaRPr lang="zh-CN" altLang="en-US"/>
        </a:p>
      </dgm:t>
    </dgm:pt>
    <dgm:pt modelId="{5BB40C15-F7E0-469E-BCAD-F7B498B6FA99}" type="sibTrans" cxnId="{5C9BCA88-AFE5-4EA1-95CB-F9DD9A6D707D}">
      <dgm:prSet/>
      <dgm:spPr/>
      <dgm:t>
        <a:bodyPr/>
        <a:lstStyle/>
        <a:p>
          <a:endParaRPr lang="zh-CN" altLang="en-US"/>
        </a:p>
      </dgm:t>
    </dgm:pt>
    <dgm:pt modelId="{7C4F9A22-707F-4247-B804-0A2A7CE8E813}" type="pres">
      <dgm:prSet presAssocID="{560C2F47-2C71-4EE1-BD6A-0C478DB6728D}" presName="compositeShape" presStyleCnt="0">
        <dgm:presLayoutVars>
          <dgm:chMax val="7"/>
          <dgm:dir/>
          <dgm:resizeHandles val="exact"/>
        </dgm:presLayoutVars>
      </dgm:prSet>
      <dgm:spPr/>
    </dgm:pt>
    <dgm:pt modelId="{C2C3D522-3366-4029-B35A-6795CB844EE5}" type="pres">
      <dgm:prSet presAssocID="{560C2F47-2C71-4EE1-BD6A-0C478DB6728D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49AA0FAC-8352-47A4-8120-6EF746912837}" type="pres">
      <dgm:prSet presAssocID="{560C2F47-2C71-4EE1-BD6A-0C478DB6728D}" presName="dummy1a" presStyleCnt="0"/>
      <dgm:spPr/>
    </dgm:pt>
    <dgm:pt modelId="{AAD41B67-52A4-43DE-9C7A-A0A21ECA5BC4}" type="pres">
      <dgm:prSet presAssocID="{560C2F47-2C71-4EE1-BD6A-0C478DB6728D}" presName="dummy1b" presStyleCnt="0"/>
      <dgm:spPr/>
    </dgm:pt>
    <dgm:pt modelId="{2F8CCAEE-2037-4772-A93A-F5DBBFD9D7CE}" type="pres">
      <dgm:prSet presAssocID="{560C2F47-2C71-4EE1-BD6A-0C478DB6728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AEEB0-8CBD-499F-8CF7-3C7A7C7673F4}" type="pres">
      <dgm:prSet presAssocID="{560C2F47-2C71-4EE1-BD6A-0C478DB6728D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7306E1D-8716-4D78-9706-F4FC93A50EDF}" type="pres">
      <dgm:prSet presAssocID="{560C2F47-2C71-4EE1-BD6A-0C478DB6728D}" presName="dummy2a" presStyleCnt="0"/>
      <dgm:spPr/>
    </dgm:pt>
    <dgm:pt modelId="{063E9B12-1C54-41D1-823B-D5DFF8385445}" type="pres">
      <dgm:prSet presAssocID="{560C2F47-2C71-4EE1-BD6A-0C478DB6728D}" presName="dummy2b" presStyleCnt="0"/>
      <dgm:spPr/>
    </dgm:pt>
    <dgm:pt modelId="{7F5AB991-3D45-4BEB-8391-9F07DAB54476}" type="pres">
      <dgm:prSet presAssocID="{560C2F47-2C71-4EE1-BD6A-0C478DB6728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4B8B4-BC55-44FC-A14D-FA50CAF012C5}" type="pres">
      <dgm:prSet presAssocID="{560C2F47-2C71-4EE1-BD6A-0C478DB6728D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D23458EF-BD24-4985-A28D-0903E207303C}" type="pres">
      <dgm:prSet presAssocID="{560C2F47-2C71-4EE1-BD6A-0C478DB6728D}" presName="dummy3a" presStyleCnt="0"/>
      <dgm:spPr/>
    </dgm:pt>
    <dgm:pt modelId="{A5133074-9937-4317-92CB-5DEDEE1E3E5D}" type="pres">
      <dgm:prSet presAssocID="{560C2F47-2C71-4EE1-BD6A-0C478DB6728D}" presName="dummy3b" presStyleCnt="0"/>
      <dgm:spPr/>
    </dgm:pt>
    <dgm:pt modelId="{D9EF777F-FFA1-4DCF-9BAD-8AF035730881}" type="pres">
      <dgm:prSet presAssocID="{560C2F47-2C71-4EE1-BD6A-0C478DB6728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BAE6E-AE4D-40A7-AF6A-AB67A8872F2C}" type="pres">
      <dgm:prSet presAssocID="{269AF40E-2184-496A-8536-6D79DD93ADFA}" presName="arrowWedge1" presStyleLbl="fgSibTrans2D1" presStyleIdx="0" presStyleCnt="3"/>
      <dgm:spPr/>
    </dgm:pt>
    <dgm:pt modelId="{7CF2660C-5EB6-4B7E-8B07-D40BCD7A90A7}" type="pres">
      <dgm:prSet presAssocID="{2C4F01F5-7325-43EB-AC99-EAE3F91CF702}" presName="arrowWedge2" presStyleLbl="fgSibTrans2D1" presStyleIdx="1" presStyleCnt="3"/>
      <dgm:spPr/>
    </dgm:pt>
    <dgm:pt modelId="{A073438B-317D-4701-81A7-D5D2744903DC}" type="pres">
      <dgm:prSet presAssocID="{5BB40C15-F7E0-469E-BCAD-F7B498B6FA99}" presName="arrowWedge3" presStyleLbl="fgSibTrans2D1" presStyleIdx="2" presStyleCnt="3"/>
      <dgm:spPr/>
    </dgm:pt>
  </dgm:ptLst>
  <dgm:cxnLst>
    <dgm:cxn modelId="{5C9BCA88-AFE5-4EA1-95CB-F9DD9A6D707D}" srcId="{560C2F47-2C71-4EE1-BD6A-0C478DB6728D}" destId="{5710DCEB-7765-461C-BDCC-FFCEA36E28DE}" srcOrd="2" destOrd="0" parTransId="{99B9B8A6-67D8-4AEF-AE78-059C363DC59D}" sibTransId="{5BB40C15-F7E0-469E-BCAD-F7B498B6FA99}"/>
    <dgm:cxn modelId="{EC8B48BE-3CC8-4BDC-805D-779FEE77875B}" type="presOf" srcId="{560C2F47-2C71-4EE1-BD6A-0C478DB6728D}" destId="{7C4F9A22-707F-4247-B804-0A2A7CE8E813}" srcOrd="0" destOrd="0" presId="urn:microsoft.com/office/officeart/2005/8/layout/cycle8"/>
    <dgm:cxn modelId="{37DE289B-B7C4-4E51-8D95-1E3A7C0668FB}" type="presOf" srcId="{5710DCEB-7765-461C-BDCC-FFCEA36E28DE}" destId="{D9EF777F-FFA1-4DCF-9BAD-8AF035730881}" srcOrd="1" destOrd="0" presId="urn:microsoft.com/office/officeart/2005/8/layout/cycle8"/>
    <dgm:cxn modelId="{3C29BB35-B9DF-4FBF-AC50-45BEFA8128B1}" srcId="{560C2F47-2C71-4EE1-BD6A-0C478DB6728D}" destId="{B88E9444-F0A9-494D-8579-C53EDFD2D4CD}" srcOrd="1" destOrd="0" parTransId="{AAB7565D-8A70-4973-BB90-3A5F054407F7}" sibTransId="{2C4F01F5-7325-43EB-AC99-EAE3F91CF702}"/>
    <dgm:cxn modelId="{5B2AA280-DA9C-4810-9288-F1E80135FB71}" type="presOf" srcId="{A87000BF-C4C8-4522-8791-ED2045A87764}" destId="{C2C3D522-3366-4029-B35A-6795CB844EE5}" srcOrd="0" destOrd="0" presId="urn:microsoft.com/office/officeart/2005/8/layout/cycle8"/>
    <dgm:cxn modelId="{472EA402-0200-4842-80B0-B54A364D9F9D}" srcId="{560C2F47-2C71-4EE1-BD6A-0C478DB6728D}" destId="{A87000BF-C4C8-4522-8791-ED2045A87764}" srcOrd="0" destOrd="0" parTransId="{728EFF32-D341-4A1E-A036-4D888F50DAAC}" sibTransId="{269AF40E-2184-496A-8536-6D79DD93ADFA}"/>
    <dgm:cxn modelId="{12FB78DB-449A-4F15-ABD4-6E741A3E40F1}" type="presOf" srcId="{B88E9444-F0A9-494D-8579-C53EDFD2D4CD}" destId="{8DFAEEB0-8CBD-499F-8CF7-3C7A7C7673F4}" srcOrd="0" destOrd="0" presId="urn:microsoft.com/office/officeart/2005/8/layout/cycle8"/>
    <dgm:cxn modelId="{CDE67728-C97F-481A-9579-26AD44CC6627}" type="presOf" srcId="{A87000BF-C4C8-4522-8791-ED2045A87764}" destId="{2F8CCAEE-2037-4772-A93A-F5DBBFD9D7CE}" srcOrd="1" destOrd="0" presId="urn:microsoft.com/office/officeart/2005/8/layout/cycle8"/>
    <dgm:cxn modelId="{DD5CFF08-FA36-49D5-88DE-77C17D0B7D3D}" type="presOf" srcId="{B88E9444-F0A9-494D-8579-C53EDFD2D4CD}" destId="{7F5AB991-3D45-4BEB-8391-9F07DAB54476}" srcOrd="1" destOrd="0" presId="urn:microsoft.com/office/officeart/2005/8/layout/cycle8"/>
    <dgm:cxn modelId="{10E50752-23D2-4D18-B555-617F9F44DA19}" type="presOf" srcId="{5710DCEB-7765-461C-BDCC-FFCEA36E28DE}" destId="{14D4B8B4-BC55-44FC-A14D-FA50CAF012C5}" srcOrd="0" destOrd="0" presId="urn:microsoft.com/office/officeart/2005/8/layout/cycle8"/>
    <dgm:cxn modelId="{1B1591C7-E054-40B6-9C05-357EEE52C609}" type="presParOf" srcId="{7C4F9A22-707F-4247-B804-0A2A7CE8E813}" destId="{C2C3D522-3366-4029-B35A-6795CB844EE5}" srcOrd="0" destOrd="0" presId="urn:microsoft.com/office/officeart/2005/8/layout/cycle8"/>
    <dgm:cxn modelId="{743B7BC7-A422-47AD-9FB9-57012475593E}" type="presParOf" srcId="{7C4F9A22-707F-4247-B804-0A2A7CE8E813}" destId="{49AA0FAC-8352-47A4-8120-6EF746912837}" srcOrd="1" destOrd="0" presId="urn:microsoft.com/office/officeart/2005/8/layout/cycle8"/>
    <dgm:cxn modelId="{D979F63D-36DD-455C-AEAC-25D9B753AEF4}" type="presParOf" srcId="{7C4F9A22-707F-4247-B804-0A2A7CE8E813}" destId="{AAD41B67-52A4-43DE-9C7A-A0A21ECA5BC4}" srcOrd="2" destOrd="0" presId="urn:microsoft.com/office/officeart/2005/8/layout/cycle8"/>
    <dgm:cxn modelId="{18DCC822-B49D-44E5-B740-DCA7E6EFEF0C}" type="presParOf" srcId="{7C4F9A22-707F-4247-B804-0A2A7CE8E813}" destId="{2F8CCAEE-2037-4772-A93A-F5DBBFD9D7CE}" srcOrd="3" destOrd="0" presId="urn:microsoft.com/office/officeart/2005/8/layout/cycle8"/>
    <dgm:cxn modelId="{CA370C2C-43FA-4BCF-872D-7D6A6B1BD0AD}" type="presParOf" srcId="{7C4F9A22-707F-4247-B804-0A2A7CE8E813}" destId="{8DFAEEB0-8CBD-499F-8CF7-3C7A7C7673F4}" srcOrd="4" destOrd="0" presId="urn:microsoft.com/office/officeart/2005/8/layout/cycle8"/>
    <dgm:cxn modelId="{7B00BFE7-DF69-4B8A-A088-EBD705176ED7}" type="presParOf" srcId="{7C4F9A22-707F-4247-B804-0A2A7CE8E813}" destId="{57306E1D-8716-4D78-9706-F4FC93A50EDF}" srcOrd="5" destOrd="0" presId="urn:microsoft.com/office/officeart/2005/8/layout/cycle8"/>
    <dgm:cxn modelId="{4B049A12-EC19-47D1-86AA-9C811A178901}" type="presParOf" srcId="{7C4F9A22-707F-4247-B804-0A2A7CE8E813}" destId="{063E9B12-1C54-41D1-823B-D5DFF8385445}" srcOrd="6" destOrd="0" presId="urn:microsoft.com/office/officeart/2005/8/layout/cycle8"/>
    <dgm:cxn modelId="{C3E0930F-49E9-4CD5-BB69-3622257CA1C3}" type="presParOf" srcId="{7C4F9A22-707F-4247-B804-0A2A7CE8E813}" destId="{7F5AB991-3D45-4BEB-8391-9F07DAB54476}" srcOrd="7" destOrd="0" presId="urn:microsoft.com/office/officeart/2005/8/layout/cycle8"/>
    <dgm:cxn modelId="{B0C00FC0-DBCA-407C-935A-A45C03C5C171}" type="presParOf" srcId="{7C4F9A22-707F-4247-B804-0A2A7CE8E813}" destId="{14D4B8B4-BC55-44FC-A14D-FA50CAF012C5}" srcOrd="8" destOrd="0" presId="urn:microsoft.com/office/officeart/2005/8/layout/cycle8"/>
    <dgm:cxn modelId="{1567D1AA-D460-4D54-98F7-ACAD378E6BFC}" type="presParOf" srcId="{7C4F9A22-707F-4247-B804-0A2A7CE8E813}" destId="{D23458EF-BD24-4985-A28D-0903E207303C}" srcOrd="9" destOrd="0" presId="urn:microsoft.com/office/officeart/2005/8/layout/cycle8"/>
    <dgm:cxn modelId="{CBFFE8AD-0796-4406-86C0-882069517AB2}" type="presParOf" srcId="{7C4F9A22-707F-4247-B804-0A2A7CE8E813}" destId="{A5133074-9937-4317-92CB-5DEDEE1E3E5D}" srcOrd="10" destOrd="0" presId="urn:microsoft.com/office/officeart/2005/8/layout/cycle8"/>
    <dgm:cxn modelId="{C803B20A-C121-410F-955F-833091616CF5}" type="presParOf" srcId="{7C4F9A22-707F-4247-B804-0A2A7CE8E813}" destId="{D9EF777F-FFA1-4DCF-9BAD-8AF035730881}" srcOrd="11" destOrd="0" presId="urn:microsoft.com/office/officeart/2005/8/layout/cycle8"/>
    <dgm:cxn modelId="{BD555C94-7336-4F05-94F4-8BD57FD60619}" type="presParOf" srcId="{7C4F9A22-707F-4247-B804-0A2A7CE8E813}" destId="{7CABAE6E-AE4D-40A7-AF6A-AB67A8872F2C}" srcOrd="12" destOrd="0" presId="urn:microsoft.com/office/officeart/2005/8/layout/cycle8"/>
    <dgm:cxn modelId="{62AA9739-C990-47C1-8666-9BEF03B3F19B}" type="presParOf" srcId="{7C4F9A22-707F-4247-B804-0A2A7CE8E813}" destId="{7CF2660C-5EB6-4B7E-8B07-D40BCD7A90A7}" srcOrd="13" destOrd="0" presId="urn:microsoft.com/office/officeart/2005/8/layout/cycle8"/>
    <dgm:cxn modelId="{AC53FE1C-8158-49DD-A925-0D041B01F0E7}" type="presParOf" srcId="{7C4F9A22-707F-4247-B804-0A2A7CE8E813}" destId="{A073438B-317D-4701-81A7-D5D2744903D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3D522-3366-4029-B35A-6795CB844EE5}">
      <dsp:nvSpPr>
        <dsp:cNvPr id="0" name=""/>
        <dsp:cNvSpPr/>
      </dsp:nvSpPr>
      <dsp:spPr>
        <a:xfrm>
          <a:off x="423952" y="216329"/>
          <a:ext cx="2795640" cy="279564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创意</a:t>
          </a:r>
          <a:endParaRPr lang="zh-CN" altLang="en-US" sz="3500" kern="1200" dirty="0"/>
        </a:p>
      </dsp:txBody>
      <dsp:txXfrm>
        <a:off x="1897321" y="808738"/>
        <a:ext cx="998443" cy="832036"/>
      </dsp:txXfrm>
    </dsp:sp>
    <dsp:sp modelId="{8DFAEEB0-8CBD-499F-8CF7-3C7A7C7673F4}">
      <dsp:nvSpPr>
        <dsp:cNvPr id="0" name=""/>
        <dsp:cNvSpPr/>
      </dsp:nvSpPr>
      <dsp:spPr>
        <a:xfrm>
          <a:off x="366375" y="316173"/>
          <a:ext cx="2795640" cy="279564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体验</a:t>
          </a:r>
          <a:endParaRPr lang="zh-CN" altLang="en-US" sz="3500" kern="1200" dirty="0"/>
        </a:p>
      </dsp:txBody>
      <dsp:txXfrm>
        <a:off x="1032004" y="2130012"/>
        <a:ext cx="1497664" cy="732191"/>
      </dsp:txXfrm>
    </dsp:sp>
    <dsp:sp modelId="{14D4B8B4-BC55-44FC-A14D-FA50CAF012C5}">
      <dsp:nvSpPr>
        <dsp:cNvPr id="0" name=""/>
        <dsp:cNvSpPr/>
      </dsp:nvSpPr>
      <dsp:spPr>
        <a:xfrm>
          <a:off x="308798" y="216329"/>
          <a:ext cx="2795640" cy="279564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定向</a:t>
          </a:r>
          <a:endParaRPr lang="zh-CN" altLang="en-US" sz="3500" kern="1200" dirty="0"/>
        </a:p>
      </dsp:txBody>
      <dsp:txXfrm>
        <a:off x="632627" y="808738"/>
        <a:ext cx="998443" cy="832036"/>
      </dsp:txXfrm>
    </dsp:sp>
    <dsp:sp modelId="{7CABAE6E-AE4D-40A7-AF6A-AB67A8872F2C}">
      <dsp:nvSpPr>
        <dsp:cNvPr id="0" name=""/>
        <dsp:cNvSpPr/>
      </dsp:nvSpPr>
      <dsp:spPr>
        <a:xfrm>
          <a:off x="251119" y="43265"/>
          <a:ext cx="3141767" cy="314176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2660C-5EB6-4B7E-8B07-D40BCD7A90A7}">
      <dsp:nvSpPr>
        <dsp:cNvPr id="0" name=""/>
        <dsp:cNvSpPr/>
      </dsp:nvSpPr>
      <dsp:spPr>
        <a:xfrm>
          <a:off x="193312" y="142933"/>
          <a:ext cx="3141767" cy="314176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3438B-317D-4701-81A7-D5D2744903DC}">
      <dsp:nvSpPr>
        <dsp:cNvPr id="0" name=""/>
        <dsp:cNvSpPr/>
      </dsp:nvSpPr>
      <dsp:spPr>
        <a:xfrm>
          <a:off x="135504" y="43265"/>
          <a:ext cx="3141767" cy="314176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755BF-4A09-411F-8842-95C58DD81657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C32ED-785F-4CA2-9859-8D5165BC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C32ED-785F-4CA2-9859-8D5165BC9C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9DD1-9666-0E4B-935A-CFBC21D1D5D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9DD1-9666-0E4B-935A-CFBC21D1D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C32ED-785F-4CA2-9859-8D5165BC9CA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C32ED-785F-4CA2-9859-8D5165BC9CA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C32ED-785F-4CA2-9859-8D5165BC9CA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C32ED-785F-4CA2-9859-8D5165BC9CA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4" name="Picture 2" descr="C:\Users\suyonggang\Desktop\管理\蓬景logo_定稿_竖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714750"/>
            <a:ext cx="95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lang="zh-CN" altLang="en-US" sz="1200" b="1" kern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广告目标</a:t>
            </a:r>
            <a:r>
              <a:rPr lang="en-US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投放时间</a:t>
            </a:r>
            <a:r>
              <a:rPr lang="en-US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投放地域</a:t>
            </a:r>
            <a:r>
              <a:rPr lang="en-US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购买方式：</a:t>
            </a:r>
            <a:endParaRPr lang="zh-CN" altLang="en-US" sz="12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5323017"/>
              </p:ext>
            </p:extLst>
          </p:nvPr>
        </p:nvGraphicFramePr>
        <p:xfrm>
          <a:off x="539552" y="3194049"/>
          <a:ext cx="3906981" cy="12922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9818"/>
                <a:gridCol w="1022388"/>
                <a:gridCol w="1058901"/>
                <a:gridCol w="985874"/>
              </a:tblGrid>
              <a:tr h="3682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KPI</a:t>
                      </a:r>
                      <a:r>
                        <a:rPr lang="zh-CN" altLang="en-US" sz="1400" b="1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  <a:r>
                        <a:rPr lang="en-US" sz="1400" b="1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endParaRPr 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计划值 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实际值 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超额完成率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366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总曝光量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93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总点击数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93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点击率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2181210" y="4465110"/>
            <a:ext cx="23727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数据来源：蓬景数字营销平台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69601FB-FF3C-49F9-944E-0675DA7F2AF9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AF48AF5-F3A2-432D-83E6-FDD34889DC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suyonggang\Desktop\管理\蓬景logo_定稿_横版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8" y="0"/>
            <a:ext cx="1478756" cy="4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8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基于行为画像的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精准广告投放系统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蓬景数字广告系列产品（</a:t>
            </a:r>
            <a:r>
              <a:rPr lang="en-US" altLang="zh-CN" dirty="0" smtClean="0"/>
              <a:t>DSP &amp; DMP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smtClean="0"/>
              <a:t>2015/2/3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3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定向模式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7620000" cy="32801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地域定向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省份或城市定向，根据用户实时位置决定</a:t>
            </a:r>
            <a:r>
              <a:rPr lang="zh-CN" altLang="en-US" dirty="0"/>
              <a:t>是否投放</a:t>
            </a:r>
            <a:endParaRPr lang="en-US" altLang="zh-CN" dirty="0" smtClean="0"/>
          </a:p>
          <a:p>
            <a:pPr lvl="1"/>
            <a:r>
              <a:rPr lang="zh-CN" altLang="en-US" dirty="0"/>
              <a:t>商</a:t>
            </a:r>
            <a:r>
              <a:rPr lang="zh-CN" altLang="en-US" dirty="0" smtClean="0"/>
              <a:t>圈或门店定向，根据用户历史轨迹与实时位置决定是否投放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内容差异化，根据不同地区投放不同广告素材</a:t>
            </a:r>
            <a:endParaRPr lang="en-US" altLang="zh-CN" dirty="0"/>
          </a:p>
          <a:p>
            <a:r>
              <a:rPr lang="zh-CN" altLang="en-US" dirty="0" smtClean="0"/>
              <a:t>时间定向</a:t>
            </a:r>
            <a:endParaRPr lang="en-US" altLang="zh-CN" dirty="0" smtClean="0"/>
          </a:p>
          <a:p>
            <a:pPr lvl="1"/>
            <a:r>
              <a:rPr lang="zh-CN" altLang="en-US" dirty="0"/>
              <a:t>时段定向</a:t>
            </a:r>
            <a:r>
              <a:rPr lang="zh-CN" altLang="en-US" dirty="0" smtClean="0"/>
              <a:t>，根据用户作息习惯，选择热点时段投放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活动定向，配合广告主的特定促销等活动投放短期素材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6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竞价模式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7620000" cy="3280172"/>
          </a:xfrm>
        </p:spPr>
        <p:txBody>
          <a:bodyPr/>
          <a:lstStyle/>
          <a:p>
            <a:r>
              <a:rPr lang="zh-CN" altLang="en-US" dirty="0" smtClean="0"/>
              <a:t>人工定价（</a:t>
            </a:r>
            <a:r>
              <a:rPr lang="en-US" altLang="zh-CN" dirty="0" smtClean="0"/>
              <a:t>Human Programmatic Buying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HPB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固定竞价，广告素材在单一</a:t>
            </a:r>
            <a:r>
              <a:rPr lang="en-US" altLang="zh-CN" dirty="0" smtClean="0"/>
              <a:t>ADX</a:t>
            </a:r>
            <a:r>
              <a:rPr lang="zh-CN" altLang="en-US" dirty="0" smtClean="0"/>
              <a:t>的竞价价格由人工指定</a:t>
            </a:r>
            <a:endParaRPr lang="en-US" altLang="zh-CN" dirty="0"/>
          </a:p>
          <a:p>
            <a:r>
              <a:rPr lang="zh-CN" altLang="en-US" dirty="0" smtClean="0"/>
              <a:t>智能定价（</a:t>
            </a:r>
            <a:r>
              <a:rPr lang="en-US" altLang="zh-CN" dirty="0" smtClean="0"/>
              <a:t>Artificial Intelligence Buying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AIB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聪明竞价</a:t>
            </a:r>
            <a:r>
              <a:rPr lang="en-US" altLang="zh-CN" dirty="0" smtClean="0"/>
              <a:t>™</a:t>
            </a:r>
            <a:r>
              <a:rPr lang="zh-CN" altLang="en-US" dirty="0" smtClean="0"/>
              <a:t>，根据广告素材、呈现对象、投放量等因素，综合评估，动态决策竞价价格</a:t>
            </a:r>
            <a:endParaRPr lang="en-US" altLang="zh-CN" dirty="0" smtClean="0"/>
          </a:p>
          <a:p>
            <a:pPr lvl="1"/>
            <a:r>
              <a:rPr lang="zh-CN" altLang="en-US" dirty="0"/>
              <a:t>聪明</a:t>
            </a:r>
            <a:r>
              <a:rPr lang="zh-CN" altLang="en-US" dirty="0" smtClean="0"/>
              <a:t>定向</a:t>
            </a:r>
            <a:r>
              <a:rPr lang="en-US" altLang="zh-CN" dirty="0"/>
              <a:t>™</a:t>
            </a:r>
            <a:r>
              <a:rPr lang="zh-CN" altLang="en-US" dirty="0" smtClean="0"/>
              <a:t>，根据广告点击转化率的分布，动态调整广告投放预算在各个维度上的分布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7136"/>
              </p:ext>
            </p:extLst>
          </p:nvPr>
        </p:nvGraphicFramePr>
        <p:xfrm>
          <a:off x="161764" y="1347614"/>
          <a:ext cx="88204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236"/>
                <a:gridCol w="4410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非程序化购买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程序化购买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确定媒体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不确定媒体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确定价格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不确定价格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根据预定协议曝光广告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根据出价高低曝光广告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投放过程中不可干预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投放过程中可随时干预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不可选择受众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可选择受众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前期商务沟通，人力成本高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用户自助服务，人力成本低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http://www.haotu.net/up/1008/64/y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7157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haotu.net/up/1008/64/y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0758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haotu.net/up/1008/64/y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43584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43529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1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上箭头 31"/>
          <p:cNvSpPr/>
          <p:nvPr/>
        </p:nvSpPr>
        <p:spPr>
          <a:xfrm>
            <a:off x="5052047" y="2403179"/>
            <a:ext cx="1728000" cy="478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Calibri" panose="020F0502020204030204" pitchFamily="34" charset="0"/>
              </a:rPr>
              <a:t>广告内容</a:t>
            </a:r>
            <a:endParaRPr lang="zh-CN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33" name="左箭头 32"/>
          <p:cNvSpPr/>
          <p:nvPr/>
        </p:nvSpPr>
        <p:spPr>
          <a:xfrm>
            <a:off x="3609441" y="1480300"/>
            <a:ext cx="1703962" cy="66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Calibri" panose="020F0502020204030204" pitchFamily="34" charset="0"/>
              </a:rPr>
              <a:t>广告内容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897473" y="3387674"/>
            <a:ext cx="4142880" cy="17043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010671" y="3863924"/>
            <a:ext cx="1800201" cy="258435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IDFA: </a:t>
            </a:r>
            <a:r>
              <a:rPr lang="en-US" altLang="zh-CN" sz="900" dirty="0" smtClean="0"/>
              <a:t>123e4567-e89b-12d3-a456-426655440000</a:t>
            </a:r>
            <a:endParaRPr lang="zh-CN" altLang="en-US" sz="900" dirty="0"/>
          </a:p>
        </p:txBody>
      </p:sp>
      <p:sp>
        <p:nvSpPr>
          <p:cNvPr id="53" name="圆角矩形 52"/>
          <p:cNvSpPr/>
          <p:nvPr/>
        </p:nvSpPr>
        <p:spPr>
          <a:xfrm>
            <a:off x="4010575" y="3863924"/>
            <a:ext cx="1800201" cy="2584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IMEI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356199000015396</a:t>
            </a:r>
            <a:endParaRPr lang="zh-CN" altLang="en-US" sz="1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基于行为标签的程序化购买流程</a:t>
            </a:r>
            <a:endParaRPr lang="en-US" altLang="zh-CN" sz="2000" dirty="0"/>
          </a:p>
        </p:txBody>
      </p:sp>
      <p:pic>
        <p:nvPicPr>
          <p:cNvPr id="1026" name="Picture 2" descr="http://www.moodycampusradio.com/wp-content/uploads/2012/12/icon-person-App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95" y="1363700"/>
            <a:ext cx="914402" cy="91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ad-exchange.fr/wp-content/uploads/2014/06/TurbineIconBig_509_37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23" y="1369151"/>
            <a:ext cx="1212056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609441" y="1481427"/>
            <a:ext cx="1702020" cy="66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Calibri" panose="020F0502020204030204" pitchFamily="34" charset="0"/>
              </a:rPr>
              <a:t>广告请求</a:t>
            </a:r>
          </a:p>
        </p:txBody>
      </p:sp>
      <p:pic>
        <p:nvPicPr>
          <p:cNvPr id="16" name="Picture 17" descr="http://developer.mediaocean.com/files/dsp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97" y="29114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下箭头 43"/>
          <p:cNvSpPr/>
          <p:nvPr/>
        </p:nvSpPr>
        <p:spPr>
          <a:xfrm>
            <a:off x="5051855" y="2403179"/>
            <a:ext cx="1728192" cy="478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Calibri" panose="020F0502020204030204" pitchFamily="34" charset="0"/>
              </a:rPr>
              <a:t>广告请求</a:t>
            </a:r>
          </a:p>
        </p:txBody>
      </p:sp>
      <p:pic>
        <p:nvPicPr>
          <p:cNvPr id="24" name="Picture 4" descr="http://www.betsmartmedia.com/wp-content/themes/scope/images/svg/fallback/i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29" y="1159628"/>
            <a:ext cx="674370" cy="132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74" y="1396229"/>
            <a:ext cx="563880" cy="84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://www.larevueautomobile.com/images/Bmw/X5/Exterieur/Bmw_X5_0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2" y="1679804"/>
            <a:ext cx="423164" cy="2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themarketingbit.com/wp-content/uploads/2013/02/Sales-Funne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96" y="2759230"/>
            <a:ext cx="457200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955995" y="3734707"/>
            <a:ext cx="571277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BMW</a:t>
            </a:r>
            <a:endParaRPr lang="zh-CN" altLang="en-US" sz="1100" dirty="0"/>
          </a:p>
        </p:txBody>
      </p:sp>
      <p:sp>
        <p:nvSpPr>
          <p:cNvPr id="38" name="圆角矩形 37"/>
          <p:cNvSpPr/>
          <p:nvPr/>
        </p:nvSpPr>
        <p:spPr>
          <a:xfrm>
            <a:off x="955995" y="3476272"/>
            <a:ext cx="1800201" cy="2584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IMEI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356199000015396</a:t>
            </a:r>
            <a:endParaRPr lang="zh-CN" altLang="en-US" sz="1100" dirty="0"/>
          </a:p>
        </p:txBody>
      </p:sp>
      <p:sp>
        <p:nvSpPr>
          <p:cNvPr id="39" name="圆角矩形 38"/>
          <p:cNvSpPr/>
          <p:nvPr/>
        </p:nvSpPr>
        <p:spPr>
          <a:xfrm>
            <a:off x="1527272" y="3734707"/>
            <a:ext cx="807840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BMW X5</a:t>
            </a:r>
            <a:endParaRPr lang="zh-CN" altLang="en-US" sz="1100" dirty="0"/>
          </a:p>
        </p:txBody>
      </p:sp>
      <p:sp>
        <p:nvSpPr>
          <p:cNvPr id="40" name="圆角矩形 39"/>
          <p:cNvSpPr/>
          <p:nvPr/>
        </p:nvSpPr>
        <p:spPr>
          <a:xfrm>
            <a:off x="955995" y="3993142"/>
            <a:ext cx="648072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AUTO</a:t>
            </a:r>
            <a:endParaRPr lang="zh-CN" altLang="en-US" sz="1100" dirty="0"/>
          </a:p>
        </p:txBody>
      </p:sp>
      <p:sp>
        <p:nvSpPr>
          <p:cNvPr id="41" name="圆角矩形 40"/>
          <p:cNvSpPr/>
          <p:nvPr/>
        </p:nvSpPr>
        <p:spPr>
          <a:xfrm>
            <a:off x="1604067" y="3993141"/>
            <a:ext cx="511424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SUV</a:t>
            </a:r>
            <a:endParaRPr lang="zh-CN" altLang="en-US" sz="1100" dirty="0"/>
          </a:p>
        </p:txBody>
      </p:sp>
      <p:pic>
        <p:nvPicPr>
          <p:cNvPr id="13" name="Picture 13" descr="http://www.freshavalley.co.nz/pics/1103057793a2-milk_bottle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29" y="1554342"/>
            <a:ext cx="521970" cy="53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2115491" y="3993140"/>
            <a:ext cx="592238" cy="258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Food</a:t>
            </a:r>
            <a:endParaRPr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955995" y="4251575"/>
            <a:ext cx="592238" cy="258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Milk</a:t>
            </a:r>
            <a:endParaRPr lang="zh-CN" altLang="en-US" sz="1100" dirty="0"/>
          </a:p>
        </p:txBody>
      </p:sp>
      <p:sp>
        <p:nvSpPr>
          <p:cNvPr id="47" name="圆角矩形 46"/>
          <p:cNvSpPr/>
          <p:nvPr/>
        </p:nvSpPr>
        <p:spPr>
          <a:xfrm>
            <a:off x="1548233" y="4251575"/>
            <a:ext cx="981088" cy="258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Import Food</a:t>
            </a:r>
            <a:endParaRPr lang="zh-CN" altLang="en-US" sz="1100" dirty="0"/>
          </a:p>
        </p:txBody>
      </p: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547" y="1396229"/>
            <a:ext cx="560734" cy="14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圆角矩形 49"/>
          <p:cNvSpPr/>
          <p:nvPr/>
        </p:nvSpPr>
        <p:spPr>
          <a:xfrm>
            <a:off x="3561321" y="1169155"/>
            <a:ext cx="1800201" cy="258435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IDFA</a:t>
            </a:r>
            <a:r>
              <a:rPr lang="en-US" altLang="zh-CN" sz="900" dirty="0"/>
              <a:t>: 123e4567-e89b-12d3-a456-426655440000</a:t>
            </a:r>
            <a:endParaRPr lang="zh-CN" altLang="en-US" sz="900" dirty="0"/>
          </a:p>
        </p:txBody>
      </p:sp>
      <p:sp>
        <p:nvSpPr>
          <p:cNvPr id="51" name="圆角矩形 50"/>
          <p:cNvSpPr/>
          <p:nvPr/>
        </p:nvSpPr>
        <p:spPr>
          <a:xfrm>
            <a:off x="6372199" y="2144744"/>
            <a:ext cx="1800201" cy="258435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IDFA: </a:t>
            </a:r>
            <a:r>
              <a:rPr lang="en-US" altLang="zh-CN" sz="900" dirty="0" smtClean="0"/>
              <a:t>123e4567-e89b-12d3-a456-426655440000</a:t>
            </a:r>
            <a:endParaRPr lang="zh-CN" altLang="en-US" sz="900" dirty="0"/>
          </a:p>
        </p:txBody>
      </p:sp>
      <p:sp>
        <p:nvSpPr>
          <p:cNvPr id="54" name="圆角矩形 53"/>
          <p:cNvSpPr/>
          <p:nvPr/>
        </p:nvSpPr>
        <p:spPr>
          <a:xfrm>
            <a:off x="4007905" y="4122359"/>
            <a:ext cx="571277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BMW</a:t>
            </a:r>
            <a:endParaRPr lang="zh-CN" altLang="en-US" sz="1100" dirty="0"/>
          </a:p>
        </p:txBody>
      </p:sp>
      <p:sp>
        <p:nvSpPr>
          <p:cNvPr id="55" name="圆角矩形 54"/>
          <p:cNvSpPr/>
          <p:nvPr/>
        </p:nvSpPr>
        <p:spPr>
          <a:xfrm>
            <a:off x="4579182" y="4122359"/>
            <a:ext cx="807840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BMW X5</a:t>
            </a:r>
            <a:endParaRPr lang="zh-CN" altLang="en-US" sz="1100" dirty="0"/>
          </a:p>
        </p:txBody>
      </p:sp>
      <p:sp>
        <p:nvSpPr>
          <p:cNvPr id="56" name="圆角矩形 55"/>
          <p:cNvSpPr/>
          <p:nvPr/>
        </p:nvSpPr>
        <p:spPr>
          <a:xfrm>
            <a:off x="4007905" y="4380794"/>
            <a:ext cx="648072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AUTO</a:t>
            </a:r>
            <a:endParaRPr lang="zh-CN" altLang="en-US" sz="1100" dirty="0"/>
          </a:p>
        </p:txBody>
      </p:sp>
      <p:sp>
        <p:nvSpPr>
          <p:cNvPr id="57" name="圆角矩形 56"/>
          <p:cNvSpPr/>
          <p:nvPr/>
        </p:nvSpPr>
        <p:spPr>
          <a:xfrm>
            <a:off x="4655977" y="4380793"/>
            <a:ext cx="511424" cy="258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SUV</a:t>
            </a:r>
            <a:endParaRPr lang="zh-CN" altLang="en-US" sz="1100" dirty="0"/>
          </a:p>
        </p:txBody>
      </p:sp>
      <p:sp>
        <p:nvSpPr>
          <p:cNvPr id="58" name="圆角矩形 57"/>
          <p:cNvSpPr/>
          <p:nvPr/>
        </p:nvSpPr>
        <p:spPr>
          <a:xfrm>
            <a:off x="5167401" y="4380792"/>
            <a:ext cx="592238" cy="258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Food</a:t>
            </a:r>
            <a:endParaRPr lang="zh-CN" altLang="en-US" sz="1100" dirty="0"/>
          </a:p>
        </p:txBody>
      </p:sp>
      <p:sp>
        <p:nvSpPr>
          <p:cNvPr id="59" name="圆角矩形 58"/>
          <p:cNvSpPr/>
          <p:nvPr/>
        </p:nvSpPr>
        <p:spPr>
          <a:xfrm>
            <a:off x="4007905" y="4639227"/>
            <a:ext cx="592238" cy="258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Milk</a:t>
            </a:r>
            <a:endParaRPr lang="zh-CN" altLang="en-US" sz="1100" dirty="0"/>
          </a:p>
        </p:txBody>
      </p:sp>
      <p:sp>
        <p:nvSpPr>
          <p:cNvPr id="60" name="圆角矩形 59"/>
          <p:cNvSpPr/>
          <p:nvPr/>
        </p:nvSpPr>
        <p:spPr>
          <a:xfrm>
            <a:off x="4600143" y="4639227"/>
            <a:ext cx="981088" cy="258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Import Food</a:t>
            </a:r>
            <a:endParaRPr lang="zh-CN" altLang="en-US" sz="1100" dirty="0"/>
          </a:p>
        </p:txBody>
      </p:sp>
      <p:sp>
        <p:nvSpPr>
          <p:cNvPr id="61" name="圆角矩形 60"/>
          <p:cNvSpPr/>
          <p:nvPr/>
        </p:nvSpPr>
        <p:spPr>
          <a:xfrm>
            <a:off x="6202002" y="3859644"/>
            <a:ext cx="1082683" cy="258435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Benz GLK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202003" y="4261860"/>
            <a:ext cx="1082682" cy="258435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Whisky </a:t>
            </a:r>
            <a:r>
              <a:rPr lang="en-US" altLang="zh-CN" sz="1100" dirty="0">
                <a:solidFill>
                  <a:schemeClr val="bg1"/>
                </a:solidFill>
              </a:rPr>
              <a:t>Wine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202003" y="4667346"/>
            <a:ext cx="1082682" cy="258435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Diablo Game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420566" y="3859643"/>
            <a:ext cx="541340" cy="25843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85%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420566" y="4261859"/>
            <a:ext cx="541340" cy="25843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43%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420566" y="4667345"/>
            <a:ext cx="541340" cy="25843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12%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43" y="3658507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8.64198E-7 L -0.13125 0.1425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713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-0.1309 0.14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5" y="709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5679E-6 L -0.40347 -0.43981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-2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15" grpId="0" animBg="1"/>
      <p:bldP spid="52" grpId="0" animBg="1"/>
      <p:bldP spid="52" grpId="1" animBg="1"/>
      <p:bldP spid="53" grpId="0" animBg="1"/>
      <p:bldP spid="53" grpId="1" animBg="1"/>
      <p:bldP spid="6" grpId="0" animBg="1"/>
      <p:bldP spid="6" grpId="1" animBg="1"/>
      <p:bldP spid="44" grpId="0" animBg="1"/>
      <p:bldP spid="44" grpId="1" animBg="1"/>
      <p:bldP spid="12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50" grpId="1" animBg="1"/>
      <p:bldP spid="51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基于用户触媒习惯的媒体定向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根据产品猜测潜在客户特征</a:t>
            </a:r>
            <a:endParaRPr lang="en-US" altLang="zh-CN" dirty="0" smtClean="0"/>
          </a:p>
          <a:p>
            <a:pPr lvl="1"/>
            <a:r>
              <a:rPr lang="zh-CN" altLang="en-US" dirty="0"/>
              <a:t>根据潜在客户特征</a:t>
            </a:r>
            <a:r>
              <a:rPr lang="zh-CN" altLang="en-US" dirty="0" smtClean="0"/>
              <a:t>猜测人群触媒习惯</a:t>
            </a:r>
            <a:endParaRPr lang="en-US" altLang="zh-CN" dirty="0" smtClean="0"/>
          </a:p>
          <a:p>
            <a:pPr lvl="1"/>
            <a:r>
              <a:rPr lang="zh-CN" altLang="en-US" dirty="0"/>
              <a:t>根据触媒</a:t>
            </a:r>
            <a:r>
              <a:rPr lang="zh-CN" altLang="en-US" dirty="0" smtClean="0"/>
              <a:t>习惯无差别投放广告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用户上网行为的人群</a:t>
            </a:r>
            <a:r>
              <a:rPr lang="zh-CN" altLang="en-US" dirty="0" smtClean="0"/>
              <a:t>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根据用户行为生成一对一的用户画像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根据正在阅读广告的受体画像精准投放合适的产品广告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节约投放预算，有效提升转化率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55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\Users\suyonggang\Desktop\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86" y="915568"/>
            <a:ext cx="47625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为什么不倚重媒体定向？</a:t>
            </a:r>
            <a:endParaRPr lang="zh-CN" altLang="en-US" dirty="0"/>
          </a:p>
        </p:txBody>
      </p:sp>
      <p:pic>
        <p:nvPicPr>
          <p:cNvPr id="9" name="图片 8" descr="C:\Users\suyonggang\Desktop\c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41" b="96509" l="10000" r="98000">
                        <a14:foregroundMark x1="61800" y1="4239" x2="61800" y2="4239"/>
                        <a14:foregroundMark x1="93000" y1="33915" x2="93000" y2="33915"/>
                        <a14:foregroundMark x1="69400" y1="91521" x2="69400" y2="91521"/>
                        <a14:foregroundMark x1="98000" y1="45885" x2="98000" y2="45885"/>
                        <a14:foregroundMark x1="62000" y1="96509" x2="62000" y2="96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86" y="915568"/>
            <a:ext cx="476250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suyonggang\Desktop\a.png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26" b="89776" l="1000" r="90000">
                        <a14:foregroundMark x1="16400" y1="30673" x2="16400" y2="30673"/>
                        <a14:foregroundMark x1="4600" y1="43890" x2="4600" y2="43890"/>
                        <a14:foregroundMark x1="1000" y1="48130" x2="1000" y2="48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86" y="915567"/>
            <a:ext cx="476250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suyonggang\Desktop\b.png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75400" y1="24439" x2="75400" y2="244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86" y="915566"/>
            <a:ext cx="47625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860032" y="2363663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用户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或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网站</a:t>
            </a:r>
          </a:p>
        </p:txBody>
      </p:sp>
      <p:sp>
        <p:nvSpPr>
          <p:cNvPr id="14" name="矩形 13"/>
          <p:cNvSpPr/>
          <p:nvPr/>
        </p:nvSpPr>
        <p:spPr>
          <a:xfrm>
            <a:off x="3707904" y="2634466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潜在用户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1779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我们想触及到谁？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263446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我们把预算投到了哪里？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342655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我们真正触及到了谁？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32809" y="2640662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65%?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19092" y="2640664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15%!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62486" y="3579862"/>
            <a:ext cx="437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花的钱远比预想的要多！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/>
      <p:bldP spid="14" grpId="1"/>
      <p:bldP spid="15" grpId="0"/>
      <p:bldP spid="17" grpId="0"/>
      <p:bldP spid="18" grpId="0"/>
      <p:bldP spid="20" grpId="0"/>
      <p:bldP spid="20" grpId="1"/>
      <p:bldP spid="21" grpId="0"/>
      <p:bldP spid="21" grpId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效果改进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84772"/>
              </p:ext>
            </p:extLst>
          </p:nvPr>
        </p:nvGraphicFramePr>
        <p:xfrm>
          <a:off x="161764" y="1347614"/>
          <a:ext cx="88204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18"/>
                <a:gridCol w="2205118"/>
                <a:gridCol w="2205118"/>
                <a:gridCol w="220511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无标签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有标签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曝光数量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-40.00%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价格（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）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点击转化率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60.00%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点击数量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-4.00%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CPC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价格（广告主）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-4.00%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总价（广告主）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-7.84%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支出（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）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-10.00%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）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利润率（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）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9.37%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43768"/>
              </p:ext>
            </p:extLst>
          </p:nvPr>
        </p:nvGraphicFramePr>
        <p:xfrm>
          <a:off x="161764" y="1347614"/>
          <a:ext cx="88204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236"/>
                <a:gridCol w="4410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无数据支撑的媒体定向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有数据支撑的人群定向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根据历史投放经验选择媒体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不限制媒体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仅在媒体选择范围内投放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在任何可以触及目标受众的媒体投放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大量预算浪费在非目标受众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非目标不投放，节约成本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32581"/>
              </p:ext>
            </p:extLst>
          </p:nvPr>
        </p:nvGraphicFramePr>
        <p:xfrm>
          <a:off x="4355976" y="3363838"/>
          <a:ext cx="460851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4256"/>
                <a:gridCol w="230425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曝光次数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下降</a:t>
                      </a:r>
                      <a:r>
                        <a:rPr lang="zh-CN" altLang="en-US" dirty="0" smtClean="0"/>
                        <a:t>，单次曝光成本增加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点击次数基本持平，单次点击成本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下降</a:t>
                      </a:r>
                      <a:endParaRPr lang="zh-CN" altLang="en-US" sz="1800" b="1" i="0" u="none" strike="noStrike" kern="12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客户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获取相同的收益</a:t>
                      </a:r>
                      <a:r>
                        <a:rPr lang="zh-CN" altLang="en-US" dirty="0" smtClean="0"/>
                        <a:t>，开支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下降</a:t>
                      </a:r>
                      <a:endParaRPr lang="zh-CN" altLang="en-US" sz="1800" b="1" i="0" u="none" strike="noStrike" kern="12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平台开支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下降</a:t>
                      </a:r>
                      <a:r>
                        <a:rPr lang="zh-CN" altLang="en-US" dirty="0" smtClean="0"/>
                        <a:t>，毛利润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上升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，覆盖数据成本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5940152" y="2859782"/>
            <a:ext cx="144016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 descr="C:\Users\suyonggang\Documents\Tencent Files\105784070\FileRecv\红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123655" y="747142"/>
            <a:ext cx="1968254" cy="19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运营商</a:t>
            </a:r>
            <a:endParaRPr lang="en-US" altLang="zh-CN" dirty="0" smtClean="0"/>
          </a:p>
          <a:p>
            <a:pPr lvl="1"/>
            <a:r>
              <a:rPr lang="zh-CN" altLang="en-US" dirty="0"/>
              <a:t>手机</a:t>
            </a:r>
            <a:r>
              <a:rPr lang="zh-CN" altLang="en-US" dirty="0" smtClean="0"/>
              <a:t>、平板电脑、家庭</a:t>
            </a:r>
            <a:r>
              <a:rPr lang="en-US" altLang="zh-CN" dirty="0" smtClean="0"/>
              <a:t>PC</a:t>
            </a:r>
            <a:r>
              <a:rPr lang="zh-CN" altLang="en-US" dirty="0" smtClean="0"/>
              <a:t>等个人上网行为覆盖</a:t>
            </a:r>
            <a:endParaRPr lang="en-US" altLang="zh-CN" dirty="0" smtClean="0"/>
          </a:p>
          <a:p>
            <a:r>
              <a:rPr lang="zh-CN" altLang="en-US" dirty="0"/>
              <a:t>设备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公司、学校、机关等企业级网络上网行为覆盖</a:t>
            </a:r>
            <a:endParaRPr lang="en-US" altLang="zh-CN" dirty="0" smtClean="0"/>
          </a:p>
          <a:p>
            <a:r>
              <a:rPr lang="zh-CN" altLang="en-US" dirty="0"/>
              <a:t>服务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网吧、咖啡厅、商场等消费场所上网行为覆盖</a:t>
            </a:r>
            <a:endParaRPr lang="en-US" altLang="zh-CN" dirty="0" smtClean="0"/>
          </a:p>
          <a:p>
            <a:r>
              <a:rPr lang="zh-CN" altLang="en-US" dirty="0" smtClean="0"/>
              <a:t>广告投放历史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多年广告投放经验数据积累</a:t>
            </a:r>
            <a:endParaRPr lang="en-US" altLang="zh-CN" dirty="0" smtClean="0"/>
          </a:p>
          <a:p>
            <a:pPr lvl="1"/>
            <a:r>
              <a:rPr lang="zh-CN" altLang="en-US" dirty="0"/>
              <a:t>实时广告投放动态统计</a:t>
            </a:r>
          </a:p>
        </p:txBody>
      </p:sp>
    </p:spTree>
    <p:extLst>
      <p:ext uri="{BB962C8B-B14F-4D97-AF65-F5344CB8AC3E}">
        <p14:creationId xmlns:p14="http://schemas.microsoft.com/office/powerpoint/2010/main" val="37864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67188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关于蓬景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运营商数据优势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运营商数据以小时</a:t>
            </a:r>
            <a:r>
              <a:rPr lang="zh-CN" altLang="en-US" dirty="0"/>
              <a:t>为单位</a:t>
            </a:r>
            <a:r>
              <a:rPr lang="zh-CN" altLang="en-US" dirty="0" smtClean="0"/>
              <a:t>更新一次</a:t>
            </a:r>
            <a:endParaRPr lang="en-US" altLang="zh-CN" dirty="0" smtClean="0"/>
          </a:p>
          <a:p>
            <a:pPr algn="ctr"/>
            <a:r>
              <a:rPr lang="zh-CN" altLang="en-US" dirty="0"/>
              <a:t>行业报告以月或年为单位更新一次</a:t>
            </a:r>
            <a:endParaRPr lang="en-US" altLang="zh-CN" dirty="0"/>
          </a:p>
          <a:p>
            <a:endParaRPr lang="en-US" altLang="zh-CN" dirty="0" smtClean="0"/>
          </a:p>
          <a:p>
            <a:pPr algn="ctr"/>
            <a:r>
              <a:rPr lang="zh-CN" altLang="en-US" dirty="0" smtClean="0"/>
              <a:t>为什么要引入运营商数据？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用户</a:t>
            </a:r>
            <a:r>
              <a:rPr lang="zh-CN" altLang="en-US" dirty="0"/>
              <a:t>最新的行为变化</a:t>
            </a:r>
            <a:r>
              <a:rPr lang="zh-CN" altLang="en-US" dirty="0" smtClean="0"/>
              <a:t>，会导致对某些广告产生新的兴趣</a:t>
            </a:r>
            <a:endParaRPr lang="en-US" altLang="zh-CN" dirty="0" smtClean="0"/>
          </a:p>
          <a:p>
            <a:pPr algn="ctr"/>
            <a:r>
              <a:rPr lang="zh-CN" altLang="en-US" dirty="0"/>
              <a:t>用户已经发生过的行为</a:t>
            </a:r>
            <a:r>
              <a:rPr lang="zh-CN" altLang="en-US" dirty="0" smtClean="0"/>
              <a:t>，会导致对某些广告失去兴趣，甚至反感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样本更大，粒度更细，准确性更高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6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05464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地理位置定位手段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手机信号定位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发起数据网络访问时，需要连接距离最近的运营商基站</a:t>
            </a:r>
            <a:endParaRPr lang="en-US" altLang="zh-CN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信号定位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en-US" altLang="zh-CN" dirty="0"/>
              <a:t>ADX</a:t>
            </a:r>
            <a:r>
              <a:rPr lang="zh-CN" altLang="en-US" dirty="0"/>
              <a:t>发起竞价时，部分邀约会提供</a:t>
            </a:r>
            <a:r>
              <a:rPr lang="en-US" altLang="zh-CN" dirty="0"/>
              <a:t>GPS</a:t>
            </a:r>
            <a:r>
              <a:rPr lang="zh-CN" altLang="en-US" dirty="0"/>
              <a:t>位置信息</a:t>
            </a:r>
            <a:endParaRPr lang="en-US" altLang="zh-CN" dirty="0"/>
          </a:p>
          <a:p>
            <a:r>
              <a:rPr lang="en-US" altLang="zh-CN" dirty="0" smtClean="0"/>
              <a:t>Wi-Fi</a:t>
            </a:r>
            <a:r>
              <a:rPr lang="zh-CN" altLang="en-US" dirty="0" smtClean="0"/>
              <a:t>信号定位</a:t>
            </a:r>
            <a:endParaRPr lang="en-US" altLang="zh-CN" dirty="0" smtClean="0"/>
          </a:p>
          <a:p>
            <a:pPr lvl="1"/>
            <a:r>
              <a:rPr lang="en-US" altLang="zh-CN" dirty="0"/>
              <a:t>APP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网络</a:t>
            </a:r>
            <a:r>
              <a:rPr lang="zh-CN" altLang="en-US" dirty="0"/>
              <a:t>访问时，需要连接距离最近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</a:t>
            </a:r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SDK</a:t>
            </a:r>
            <a:r>
              <a:rPr lang="zh-CN" altLang="en-US" dirty="0" smtClean="0"/>
              <a:t>获取周围的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指纹信息，匹配指纹库的位置</a:t>
            </a:r>
            <a:endParaRPr lang="en-US" altLang="zh-CN" dirty="0"/>
          </a:p>
          <a:p>
            <a:pPr lvl="1"/>
            <a:r>
              <a:rPr lang="en-US" altLang="zh-CN" dirty="0" smtClean="0"/>
              <a:t>Wi-Fi</a:t>
            </a:r>
            <a:r>
              <a:rPr lang="zh-CN" altLang="en-US" dirty="0" smtClean="0"/>
              <a:t>雷达扫描周围的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设备，定位设备位置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1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室内定位技术差异分析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09841" y="1421680"/>
            <a:ext cx="8492783" cy="3246564"/>
            <a:chOff x="415374" y="1372428"/>
            <a:chExt cx="8492783" cy="4328752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1497722" y="5322091"/>
              <a:ext cx="61170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466190" y="1632961"/>
              <a:ext cx="0" cy="37206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646273" y="4859924"/>
              <a:ext cx="1261884" cy="841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规模化难易度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（实施成本）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5374" y="1372428"/>
              <a:ext cx="902811" cy="482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定位精度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82117" y="4859924"/>
              <a:ext cx="29472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21607" y="4726363"/>
              <a:ext cx="569387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分米级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482117" y="4445483"/>
              <a:ext cx="29472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721606" y="4303137"/>
              <a:ext cx="569387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亚米级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1482117" y="3822705"/>
              <a:ext cx="29472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785727" y="3680359"/>
              <a:ext cx="441146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米级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482117" y="2588378"/>
              <a:ext cx="29472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643046" y="4578971"/>
              <a:ext cx="494045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0.5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95944" y="4130635"/>
              <a:ext cx="388247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8274" y="3532851"/>
              <a:ext cx="463588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20603" y="2304369"/>
              <a:ext cx="538929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006590" y="3777887"/>
              <a:ext cx="684976" cy="700983"/>
            </a:xfrm>
            <a:prstGeom prst="ellipse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Wi-Fi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62690" y="4682396"/>
              <a:ext cx="643241" cy="6092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激光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6499476" y="4494634"/>
              <a:ext cx="779695" cy="7833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超宽带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077781" y="4041354"/>
              <a:ext cx="643241" cy="6136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蓝牙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3300099" y="3586760"/>
              <a:ext cx="832316" cy="7708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ZiBee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133020" y="1655240"/>
              <a:ext cx="777965" cy="74933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地磁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811400" y="3952311"/>
              <a:ext cx="643241" cy="6136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LED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200381" y="2990970"/>
              <a:ext cx="643241" cy="6136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RFID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856052" y="2855408"/>
              <a:ext cx="807389" cy="7784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超声波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556232" y="3039054"/>
              <a:ext cx="807389" cy="7784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Helvetica CE CondBold"/>
                </a:rPr>
                <a:t>计算机视觉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6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数据采集方案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Wi-Fi</a:t>
            </a:r>
            <a:r>
              <a:rPr lang="zh-CN" altLang="en-US" dirty="0"/>
              <a:t>指纹</a:t>
            </a:r>
          </a:p>
          <a:p>
            <a:pPr lvl="1"/>
            <a:r>
              <a:rPr lang="zh-CN" altLang="en-US" dirty="0"/>
              <a:t>预先在热点区域，</a:t>
            </a:r>
            <a:r>
              <a:rPr lang="zh-CN" altLang="en-US" dirty="0" smtClean="0"/>
              <a:t>使用专用设备采集周边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热点信号强度，形成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指纹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实时扫描周边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热点信号强度，一旦匹配指纹库中的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指纹，即可判断设备位置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Wi-Fi</a:t>
            </a:r>
            <a:r>
              <a:rPr lang="zh-CN" altLang="en-US" dirty="0"/>
              <a:t>雷达</a:t>
            </a:r>
          </a:p>
          <a:p>
            <a:pPr lvl="1"/>
            <a:r>
              <a:rPr lang="zh-CN" altLang="en-US" dirty="0" smtClean="0"/>
              <a:t>预先在热点门店内布置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雷达，形成雷达定位网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设备进入扫描范围时，雷达定位网根据信号强度实现精确定位</a:t>
            </a:r>
            <a:endParaRPr lang="en-US" altLang="zh-CN" dirty="0" smtClean="0"/>
          </a:p>
          <a:p>
            <a:pPr lvl="1"/>
            <a:r>
              <a:rPr lang="zh-CN" altLang="en-US" dirty="0"/>
              <a:t>可以</a:t>
            </a:r>
            <a:r>
              <a:rPr lang="zh-CN" altLang="en-US" dirty="0" smtClean="0"/>
              <a:t>判定用户在门店内的行动轨迹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56231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数据描述了人的行为，默默记录着每个人所思，所行；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单一数据是片面的，苍白的。来源于不同视角的数据加以整合，能够产生层出不穷的裂变反应，爆发出不可估量的价值；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数据不会撒谎，它洞察人类不曾认识的自我，呈现世界本来的面目。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6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</a:t>
            </a:r>
            <a:r>
              <a:rPr lang="zh-CN" altLang="en-US" dirty="0" smtClean="0"/>
              <a:t>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广告发布平台是联系产品与客户的纽带，帮助广告主实现价值；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任何欺诈行为，哪怕只是刻意提升中间环节的指标，都是浪费广告主宝贵的预算，都是背叛精准广告事业的理念，都是破坏数据世界的美；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忠诚的投放，忠诚的记录，忠诚的回顾，相信</a:t>
            </a:r>
            <a:r>
              <a:rPr lang="zh-CN" altLang="en-US" dirty="0">
                <a:solidFill>
                  <a:srgbClr val="FF0000"/>
                </a:solidFill>
              </a:rPr>
              <a:t>真</a:t>
            </a:r>
            <a:r>
              <a:rPr lang="zh-CN" altLang="en-US" dirty="0"/>
              <a:t>的</a:t>
            </a:r>
            <a:r>
              <a:rPr lang="zh-CN" altLang="en-US" dirty="0" smtClean="0"/>
              <a:t>力量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无为而治的精准力量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精准广告的三个</a:t>
            </a:r>
            <a:r>
              <a:rPr lang="zh-CN" altLang="en-US" dirty="0" smtClean="0">
                <a:solidFill>
                  <a:srgbClr val="FF0000"/>
                </a:solidFill>
              </a:rPr>
              <a:t>核心环节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定向找到合适的人</a:t>
            </a:r>
            <a:endParaRPr lang="en-US" altLang="zh-CN" dirty="0" smtClean="0"/>
          </a:p>
          <a:p>
            <a:pPr lvl="1"/>
            <a:r>
              <a:rPr lang="zh-CN" altLang="en-US" dirty="0"/>
              <a:t>创意吸引合适的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体验帮助合适的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核心</a:t>
            </a:r>
            <a:r>
              <a:rPr lang="zh-CN" altLang="en-US" dirty="0" smtClean="0"/>
              <a:t>环节能力的提升推动最终回报的提升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无需追求中间环节，无为而治，达成目标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55388959"/>
              </p:ext>
            </p:extLst>
          </p:nvPr>
        </p:nvGraphicFramePr>
        <p:xfrm>
          <a:off x="5220072" y="1347614"/>
          <a:ext cx="3528392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6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为客户带来种类丰富的服务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85342"/>
              </p:ext>
            </p:extLst>
          </p:nvPr>
        </p:nvGraphicFramePr>
        <p:xfrm>
          <a:off x="457200" y="1314450"/>
          <a:ext cx="761977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617"/>
                <a:gridCol w="1422789"/>
                <a:gridCol w="1422789"/>
                <a:gridCol w="1422789"/>
                <a:gridCol w="14227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服务种类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运营商数据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位置探查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广告投放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人群分类</a:t>
                      </a:r>
                      <a:endParaRPr lang="zh-CN" altLang="en-US" dirty="0"/>
                    </a:p>
                  </a:txBody>
                  <a:tcPr marL="84034" marR="840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精准广告投放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潜客信息收集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引导客户到店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引导客户消费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到店行为分析</a:t>
                      </a:r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/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客户群体分析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行业动态分析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marL="84034" marR="8403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第一方数据合作</a:t>
                      </a:r>
                      <a:endParaRPr lang="zh-CN" altLang="en-US" dirty="0"/>
                    </a:p>
                  </a:txBody>
                  <a:tcPr marL="84034" marR="840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4034" marR="840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84034" marR="8403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关于蓬景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蓬景数字，创立于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</a:t>
            </a:r>
            <a:r>
              <a:rPr lang="zh-CN" altLang="zh-CN" dirty="0" smtClean="0"/>
              <a:t>致力于</a:t>
            </a:r>
            <a:r>
              <a:rPr lang="zh-CN" altLang="zh-CN" dirty="0"/>
              <a:t>海量人群的个性化描述，集成分布在各个行业的多个大数据平台，通过分析用户网络行为、用户位置、宏观倾向和微观差异，推动精准广告、精准营销等领域的服务增值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蓬景数字开创了大数据平台在实际应用领域的互操作时代，将运营商、设备商、服务商各自的大数据平台，通过独创的</a:t>
            </a:r>
            <a:r>
              <a:rPr lang="en-US" altLang="zh-CN" dirty="0"/>
              <a:t>ID</a:t>
            </a:r>
            <a:r>
              <a:rPr lang="zh-CN" altLang="zh-CN" dirty="0"/>
              <a:t>互换机制，全方位提供个体描述的数据资源，实现</a:t>
            </a:r>
            <a:r>
              <a:rPr lang="zh-CN" altLang="zh-CN" dirty="0" smtClean="0"/>
              <a:t>了</a:t>
            </a:r>
            <a:r>
              <a:rPr lang="zh-CN" altLang="en-US" dirty="0" smtClean="0"/>
              <a:t>受众</a:t>
            </a:r>
            <a:r>
              <a:rPr lang="en-US" altLang="zh-CN" dirty="0" smtClean="0"/>
              <a:t>360</a:t>
            </a:r>
            <a:r>
              <a:rPr lang="zh-CN" altLang="zh-CN" dirty="0"/>
              <a:t>度的动态画像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通过对</a:t>
            </a:r>
            <a:r>
              <a:rPr lang="zh-CN" altLang="zh-CN" dirty="0" smtClean="0"/>
              <a:t>海量</a:t>
            </a:r>
            <a:r>
              <a:rPr lang="zh-CN" altLang="zh-CN" dirty="0"/>
              <a:t>数据</a:t>
            </a:r>
            <a:r>
              <a:rPr lang="zh-CN" altLang="zh-CN" dirty="0" smtClean="0"/>
              <a:t>实时处理</a:t>
            </a:r>
            <a:r>
              <a:rPr lang="zh-CN" altLang="en-US" dirty="0" smtClean="0"/>
              <a:t>，为客户提供及时、有效、精准的服务。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01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精准广告投放解决方案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根据用户画像做精准投放</a:t>
            </a:r>
            <a:endParaRPr lang="en-US" altLang="zh-CN" dirty="0" smtClean="0"/>
          </a:p>
          <a:p>
            <a:r>
              <a:rPr lang="zh-CN" altLang="en-US" dirty="0" smtClean="0"/>
              <a:t>每天拨付</a:t>
            </a:r>
            <a:r>
              <a:rPr lang="en-US" altLang="zh-CN" dirty="0" smtClean="0"/>
              <a:t>5%</a:t>
            </a:r>
            <a:r>
              <a:rPr lang="zh-CN" altLang="en-US" dirty="0" smtClean="0"/>
              <a:t>的预算做盲投，发现新的投放热点，形成优化</a:t>
            </a:r>
            <a:endParaRPr lang="en-US" altLang="zh-CN" dirty="0" smtClean="0"/>
          </a:p>
          <a:p>
            <a:r>
              <a:rPr lang="zh-CN" altLang="en-US" dirty="0" smtClean="0"/>
              <a:t>如果客户有关于产品的推荐标签，作为先验知识指导首日投放</a:t>
            </a:r>
            <a:endParaRPr lang="en-US" altLang="zh-CN" dirty="0" smtClean="0"/>
          </a:p>
          <a:p>
            <a:r>
              <a:rPr lang="zh-CN" altLang="en-US" dirty="0" smtClean="0"/>
              <a:t>聪明竞价</a:t>
            </a:r>
            <a:r>
              <a:rPr lang="en-US" altLang="zh-CN" dirty="0" smtClean="0"/>
              <a:t>™</a:t>
            </a:r>
            <a:r>
              <a:rPr lang="zh-CN" altLang="en-US" dirty="0" smtClean="0"/>
              <a:t>有助于降低盲目竞价的浪费</a:t>
            </a:r>
            <a:endParaRPr lang="en-US" altLang="zh-CN" dirty="0" smtClean="0"/>
          </a:p>
          <a:p>
            <a:r>
              <a:rPr lang="zh-CN" altLang="en-US" dirty="0" smtClean="0"/>
              <a:t>聪明定向</a:t>
            </a:r>
            <a:r>
              <a:rPr lang="en-US" altLang="zh-CN" dirty="0" smtClean="0"/>
              <a:t>™</a:t>
            </a:r>
            <a:r>
              <a:rPr lang="zh-CN" altLang="en-US" dirty="0" smtClean="0"/>
              <a:t>有助于广告主将预算向热点优质客户群体转移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帮助广告主以较低的成本，获取有效的点击，显著提升点击转化率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销售线索收集解决方案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通过精准广告投放，向用户推送活动详情，将着陆页面引导至销售线索收集页面</a:t>
            </a:r>
            <a:endParaRPr lang="en-US" altLang="zh-CN" dirty="0" smtClean="0"/>
          </a:p>
          <a:p>
            <a:r>
              <a:rPr lang="zh-CN" altLang="en-US" dirty="0"/>
              <a:t>首先通过简单</a:t>
            </a:r>
            <a:r>
              <a:rPr lang="zh-CN" altLang="en-US" dirty="0" smtClean="0"/>
              <a:t>问卷筛除非目标受众，然后通过自愿填写的方式收集销售线索</a:t>
            </a:r>
            <a:endParaRPr lang="en-US" altLang="zh-CN" dirty="0" smtClean="0"/>
          </a:p>
          <a:p>
            <a:r>
              <a:rPr lang="zh-CN" altLang="en-US" dirty="0" smtClean="0"/>
              <a:t>利用广告主自身的销售线索清洗与追踪系统，将销售线索转化为有效销售线索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帮助广告</a:t>
            </a:r>
            <a:r>
              <a:rPr lang="zh-CN" altLang="en-US" dirty="0" smtClean="0">
                <a:solidFill>
                  <a:srgbClr val="FF0000"/>
                </a:solidFill>
              </a:rPr>
              <a:t>主获取具有真实意愿的潜在客户参与活动互动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5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集客平台解决方案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根据广告主全线系列产品的不同需求，将着陆页面导向至：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专有销售线索收集页面</a:t>
            </a:r>
            <a:endParaRPr lang="en-US" altLang="zh-CN" dirty="0" smtClean="0"/>
          </a:p>
          <a:p>
            <a:pPr lvl="1"/>
            <a:r>
              <a:rPr lang="zh-CN" altLang="en-US" dirty="0"/>
              <a:t>广告主产品介绍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/>
              <a:t>广告</a:t>
            </a:r>
            <a:r>
              <a:rPr lang="zh-CN" altLang="en-US" dirty="0" smtClean="0"/>
              <a:t>主在线业务入口</a:t>
            </a:r>
            <a:endParaRPr lang="en-US" altLang="zh-CN" dirty="0"/>
          </a:p>
          <a:p>
            <a:r>
              <a:rPr lang="zh-CN" altLang="en-US" dirty="0" smtClean="0"/>
              <a:t>与广告主业务系统作深度整合，将精准广告、精准营销平台演变为广告主的集客平台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帮助广告主业务系统无缝成长为具备外部</a:t>
            </a:r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 smtClean="0">
                <a:solidFill>
                  <a:srgbClr val="FF0000"/>
                </a:solidFill>
              </a:rPr>
              <a:t>收集能力的综合平台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老客再推追投解决方案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与广告</a:t>
            </a:r>
            <a:r>
              <a:rPr lang="zh-CN" altLang="en-US" dirty="0" smtClean="0"/>
              <a:t>主官方网站、电商平台、产品子页等电子媒体与渠道紧密结合，分析访客在上述媒体或渠道中的行为模式</a:t>
            </a:r>
            <a:endParaRPr lang="en-US" altLang="zh-CN" dirty="0" smtClean="0"/>
          </a:p>
          <a:p>
            <a:r>
              <a:rPr lang="zh-CN" altLang="en-US" dirty="0" smtClean="0"/>
              <a:t>在实体店面布放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雷达，获取访客在店面的行为模式</a:t>
            </a:r>
            <a:endParaRPr lang="en-US" altLang="zh-CN" dirty="0" smtClean="0"/>
          </a:p>
          <a:p>
            <a:r>
              <a:rPr lang="zh-CN" altLang="en-US" dirty="0" smtClean="0"/>
              <a:t>通过分析结果，结合广告主的系列产品，给出产品推荐建议</a:t>
            </a:r>
            <a:endParaRPr lang="en-US" altLang="zh-CN" dirty="0" smtClean="0"/>
          </a:p>
          <a:p>
            <a:r>
              <a:rPr lang="zh-CN" altLang="en-US" dirty="0" smtClean="0"/>
              <a:t>通过精准广告投放系统，投放以人为依据的个性化广告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帮助广告主将老客、访客有针对性的转化为新的消费群体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店面行为分析解决方案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通过在店面布放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雷达，抓取访客在店面内的运动轨迹，尤其是在重点商品前停留时间、试衣间停留时间、收银台前行为时间，分析产品的受欢迎程度</a:t>
            </a:r>
            <a:endParaRPr lang="en-US" altLang="zh-CN" dirty="0" smtClean="0"/>
          </a:p>
          <a:p>
            <a:r>
              <a:rPr lang="zh-CN" altLang="en-US" dirty="0" smtClean="0"/>
              <a:t>统计访客运动轨迹，给出店面环境设计的人类工程学优化建议</a:t>
            </a:r>
            <a:endParaRPr lang="en-US" altLang="zh-CN" dirty="0" smtClean="0"/>
          </a:p>
          <a:p>
            <a:r>
              <a:rPr lang="zh-CN" altLang="en-US" dirty="0" smtClean="0"/>
              <a:t>通过在商品上附加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标签，分析商品在店内的运动轨迹，尤其是商品被鉴赏、试用的全过程，</a:t>
            </a:r>
            <a:r>
              <a:rPr lang="zh-CN" altLang="en-US" dirty="0"/>
              <a:t>分析产品的受欢迎程度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帮助广告</a:t>
            </a:r>
            <a:r>
              <a:rPr lang="zh-CN" altLang="en-US" dirty="0" smtClean="0">
                <a:solidFill>
                  <a:srgbClr val="FF0000"/>
                </a:solidFill>
              </a:rPr>
              <a:t>主分析客户与商品两方面的店面表现，优化店面布局与商品特性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第一方数据合作解决方案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在金融、电信等安全行业需要额外</a:t>
            </a:r>
            <a:r>
              <a:rPr lang="zh-CN" altLang="en-US" dirty="0" smtClean="0"/>
              <a:t>保护客户的</a:t>
            </a:r>
            <a:r>
              <a:rPr lang="zh-CN" altLang="en-US" dirty="0"/>
              <a:t>数据资产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广告业务转变为内部客户资源分析业务，形成新的合作形态</a:t>
            </a:r>
            <a:endParaRPr lang="zh-CN" altLang="en-US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DMP</a:t>
            </a:r>
            <a:r>
              <a:rPr lang="zh-CN" altLang="en-US" dirty="0" smtClean="0"/>
              <a:t>平台部署在</a:t>
            </a:r>
            <a:r>
              <a:rPr lang="zh-CN" altLang="en-US" dirty="0"/>
              <a:t>客户</a:t>
            </a:r>
            <a:r>
              <a:rPr lang="zh-CN" altLang="en-US" dirty="0" smtClean="0"/>
              <a:t>的第一方平台内部，数据只进不出，在第一方平台完成数据分析与处理，为客户的业务提供参考性意见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帮助客户实现内部数据挖掘，推动业务成长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48823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7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59399"/>
              </p:ext>
            </p:extLst>
          </p:nvPr>
        </p:nvGraphicFramePr>
        <p:xfrm>
          <a:off x="501785" y="1059582"/>
          <a:ext cx="8140430" cy="395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10853906" imgH="5273975" progId="Visio.Drawing.11">
                  <p:embed/>
                </p:oleObj>
              </mc:Choice>
              <mc:Fallback>
                <p:oleObj name="Visio" r:id="rId3" imgW="10853906" imgH="52739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85" y="1059582"/>
                        <a:ext cx="8140430" cy="3955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5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uyonggang\Desktop\QQ图片201501302008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4376"/>
            <a:ext cx="4566285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平台界面</a:t>
            </a:r>
            <a:endParaRPr lang="zh-CN" altLang="en-US" dirty="0"/>
          </a:p>
        </p:txBody>
      </p:sp>
      <p:pic>
        <p:nvPicPr>
          <p:cNvPr id="2052" name="Picture 4" descr="C:\Users\suyonggang\Desktop\QQ图片201501302013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59905"/>
            <a:ext cx="4520565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多租户服务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多租户自我管理</a:t>
            </a:r>
            <a:r>
              <a:rPr lang="zh-CN" altLang="en-US" dirty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定向引擎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聪明定向</a:t>
            </a:r>
            <a:r>
              <a:rPr lang="en-US" altLang="zh-CN" dirty="0" smtClean="0"/>
              <a:t>™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竞价引擎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聪明竞价</a:t>
            </a:r>
            <a:r>
              <a:rPr lang="en-US" altLang="zh-CN" dirty="0" smtClean="0"/>
              <a:t>™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广告投放引擎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CDN</a:t>
            </a:r>
            <a:r>
              <a:rPr lang="zh-CN" altLang="en-US" dirty="0" smtClean="0"/>
              <a:t>响应优化</a:t>
            </a:r>
            <a:endParaRPr lang="en-US" altLang="zh-CN" dirty="0" smtClean="0"/>
          </a:p>
          <a:p>
            <a:r>
              <a:rPr lang="zh-CN" altLang="en-US" dirty="0" smtClean="0"/>
              <a:t>监测引擎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实时监控</a:t>
            </a:r>
            <a:r>
              <a:rPr lang="zh-CN" altLang="en-US" dirty="0"/>
              <a:t>报表</a:t>
            </a:r>
            <a:endParaRPr lang="en-US" altLang="zh-CN" dirty="0" smtClean="0"/>
          </a:p>
          <a:p>
            <a:r>
              <a:rPr lang="zh-CN" altLang="en-US" dirty="0" smtClean="0"/>
              <a:t>推荐引擎</a:t>
            </a:r>
            <a:endParaRPr lang="en-US" altLang="zh-CN" dirty="0" smtClean="0"/>
          </a:p>
          <a:p>
            <a:pPr lvl="1"/>
            <a:r>
              <a:rPr lang="zh-CN" altLang="en-US" dirty="0"/>
              <a:t>广告内容推荐系统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5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33335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定向模式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人群基础属性</a:t>
            </a:r>
            <a:endParaRPr lang="en-US" altLang="zh-CN" dirty="0" smtClean="0"/>
          </a:p>
          <a:p>
            <a:pPr lvl="1"/>
            <a:r>
              <a:rPr lang="zh-CN" altLang="en-US" dirty="0"/>
              <a:t>人群兴趣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特定用户黑白名单</a:t>
            </a:r>
            <a:endParaRPr lang="en-US" altLang="zh-CN" dirty="0" smtClean="0"/>
          </a:p>
          <a:p>
            <a:r>
              <a:rPr lang="zh-CN" altLang="en-US" dirty="0" smtClean="0"/>
              <a:t>地域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省份</a:t>
            </a:r>
            <a:r>
              <a:rPr lang="en-US" altLang="zh-CN" dirty="0" smtClean="0"/>
              <a:t>/</a:t>
            </a:r>
            <a:r>
              <a:rPr lang="zh-CN" altLang="en-US" dirty="0" smtClean="0"/>
              <a:t>城市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商圈</a:t>
            </a:r>
            <a:r>
              <a:rPr lang="en-US" altLang="zh-CN" dirty="0" smtClean="0"/>
              <a:t>/</a:t>
            </a:r>
            <a:r>
              <a:rPr lang="zh-CN" altLang="en-US" dirty="0" smtClean="0"/>
              <a:t>门店</a:t>
            </a:r>
            <a:endParaRPr lang="en-US" altLang="zh-CN" dirty="0" smtClean="0"/>
          </a:p>
          <a:p>
            <a:pPr lvl="1"/>
            <a:r>
              <a:rPr lang="zh-CN" altLang="en-US" dirty="0"/>
              <a:t>实时位置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历史位置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/>
              <a:t>起止时间</a:t>
            </a:r>
            <a:r>
              <a:rPr lang="en-US" altLang="zh-CN" dirty="0"/>
              <a:t>/</a:t>
            </a:r>
            <a:r>
              <a:rPr lang="zh-CN" altLang="en-US" dirty="0"/>
              <a:t>每日时间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iOS/Android/</a:t>
            </a:r>
            <a:r>
              <a:rPr lang="zh-CN" altLang="en-US" dirty="0" smtClean="0"/>
              <a:t>其它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en-US" altLang="zh-CN" dirty="0"/>
          </a:p>
          <a:p>
            <a:pPr lvl="1"/>
            <a:r>
              <a:rPr lang="zh-CN" altLang="en-US" dirty="0" smtClean="0"/>
              <a:t>中国电信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中国联通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中国移动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移动数据网络</a:t>
            </a:r>
            <a:r>
              <a:rPr lang="en-US" altLang="zh-CN" dirty="0" smtClean="0"/>
              <a:t>/Wi-Fi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类别</a:t>
            </a:r>
            <a:endParaRPr lang="en-US" altLang="zh-CN" dirty="0" smtClean="0"/>
          </a:p>
          <a:p>
            <a:pPr lvl="1"/>
            <a:r>
              <a:rPr lang="zh-CN" altLang="en-US" dirty="0"/>
              <a:t>应用</a:t>
            </a:r>
            <a:r>
              <a:rPr lang="zh-CN" altLang="en-US" dirty="0" smtClean="0"/>
              <a:t>类别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特定应用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黑白名单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5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DMP</a:t>
            </a:r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受众</a:t>
            </a:r>
            <a:r>
              <a:rPr lang="en-US" altLang="zh-CN" dirty="0" smtClean="0"/>
              <a:t>ID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/>
              <a:t>跨平台用户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人群画像数据库</a:t>
            </a:r>
            <a:endParaRPr lang="en-US" altLang="zh-CN" dirty="0" smtClean="0"/>
          </a:p>
          <a:p>
            <a:pPr lvl="1"/>
            <a:r>
              <a:rPr lang="zh-CN" altLang="en-US" dirty="0"/>
              <a:t>用户画像数据库</a:t>
            </a:r>
            <a:endParaRPr lang="en-US" altLang="zh-CN" dirty="0" smtClean="0"/>
          </a:p>
          <a:p>
            <a:r>
              <a:rPr lang="zh-CN" altLang="en-US" dirty="0" smtClean="0"/>
              <a:t>实时标签计算模型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实时标签模型</a:t>
            </a:r>
            <a:endParaRPr lang="en-US" altLang="zh-CN" dirty="0" smtClean="0"/>
          </a:p>
          <a:p>
            <a:r>
              <a:rPr lang="zh-CN" altLang="en-US" dirty="0" smtClean="0"/>
              <a:t>机器学习引擎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标签模型持续优化引擎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0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00601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114675"/>
            <a:ext cx="179213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828363"/>
            <a:ext cx="2157411" cy="3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Placeholder 21"/>
          <p:cNvSpPr txBox="1">
            <a:spLocks noChangeArrowheads="1"/>
          </p:cNvSpPr>
          <p:nvPr/>
        </p:nvSpPr>
        <p:spPr bwMode="auto">
          <a:xfrm>
            <a:off x="5434013" y="4281488"/>
            <a:ext cx="766762" cy="204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Banner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 Placeholder 21"/>
          <p:cNvSpPr txBox="1">
            <a:spLocks noChangeArrowheads="1"/>
          </p:cNvSpPr>
          <p:nvPr/>
        </p:nvSpPr>
        <p:spPr bwMode="auto">
          <a:xfrm>
            <a:off x="7586663" y="4705349"/>
            <a:ext cx="766762" cy="1952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   屏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易车网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易车报价大全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广告目标：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通过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DSP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精准定向投放，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提高公众对易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车报价大全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APP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端“跨年送奔驰”活动的关注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度</a:t>
            </a:r>
            <a:endParaRPr lang="en-US" altLang="zh-CN" sz="1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投放时间：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— 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  </a:t>
            </a:r>
            <a:endParaRPr lang="en-US" altLang="zh-CN" sz="1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投放地域：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全国</a:t>
            </a:r>
            <a:endParaRPr lang="en-US" altLang="zh-CN" sz="1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b"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购买方式：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CPM</a:t>
            </a:r>
          </a:p>
          <a:p>
            <a:pPr fontAlgn="b"/>
            <a:r>
              <a:rPr lang="en-US" altLang="zh-CN" sz="1200" dirty="0" smtClean="0"/>
              <a:t>KPI</a:t>
            </a:r>
            <a:r>
              <a:rPr lang="zh-CN" altLang="zh-CN" sz="1200" dirty="0"/>
              <a:t>细</a:t>
            </a:r>
            <a:r>
              <a:rPr lang="zh-CN" altLang="zh-CN" sz="1200" dirty="0" smtClean="0"/>
              <a:t>项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计划值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实际值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超额完成率</a:t>
            </a:r>
            <a:endParaRPr lang="en-US" altLang="zh-CN" sz="1200" dirty="0" smtClean="0"/>
          </a:p>
          <a:p>
            <a:pPr fontAlgn="ctr"/>
            <a:r>
              <a:rPr lang="zh-CN" altLang="zh-CN" sz="1200" b="0" dirty="0" smtClean="0"/>
              <a:t>总曝光量</a:t>
            </a:r>
            <a:r>
              <a:rPr lang="en-US" altLang="zh-CN" sz="1200" b="0" dirty="0" smtClean="0"/>
              <a:t>	1,000,000	3,100,584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210%</a:t>
            </a:r>
          </a:p>
          <a:p>
            <a:pPr fontAlgn="ctr"/>
            <a:r>
              <a:rPr lang="zh-CN" altLang="zh-CN" sz="1200" b="0" dirty="0" smtClean="0"/>
              <a:t>总</a:t>
            </a:r>
            <a:r>
              <a:rPr lang="zh-CN" altLang="zh-CN" sz="1200" b="0" dirty="0"/>
              <a:t>点击</a:t>
            </a:r>
            <a:r>
              <a:rPr lang="zh-CN" altLang="zh-CN" sz="1200" b="0" dirty="0" smtClean="0"/>
              <a:t>数</a:t>
            </a:r>
            <a:r>
              <a:rPr lang="en-US" altLang="zh-CN" sz="1200" b="0" dirty="0" smtClean="0"/>
              <a:t>	5</a:t>
            </a:r>
            <a:r>
              <a:rPr lang="en-US" altLang="zh-CN" sz="1200" b="0" dirty="0"/>
              <a:t>,</a:t>
            </a:r>
            <a:r>
              <a:rPr lang="en-US" altLang="zh-CN" sz="1200" b="0" dirty="0" smtClean="0"/>
              <a:t>000	19,625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292.5</a:t>
            </a:r>
            <a:r>
              <a:rPr lang="en-US" altLang="zh-CN" sz="1200" b="0" dirty="0">
                <a:solidFill>
                  <a:srgbClr val="FF0000"/>
                </a:solidFill>
              </a:rPr>
              <a:t>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/>
            <a:r>
              <a:rPr lang="zh-CN" altLang="zh-CN" sz="1200" b="0" dirty="0" smtClean="0"/>
              <a:t>点击率</a:t>
            </a:r>
            <a:r>
              <a:rPr lang="en-US" altLang="zh-CN" sz="1200" b="0" dirty="0" smtClean="0"/>
              <a:t>	0.5%	0.62%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24%</a:t>
            </a:r>
          </a:p>
          <a:p>
            <a:pPr fontAlgn="ctr">
              <a:lnSpc>
                <a:spcPct val="150000"/>
              </a:lnSpc>
            </a:pPr>
            <a:r>
              <a:rPr lang="zh-CN" altLang="en-US" sz="1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数据来源：蓬景数字营销平台 </a:t>
            </a:r>
            <a:r>
              <a:rPr lang="en-US" altLang="zh-CN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2015.01</a:t>
            </a:r>
            <a:endParaRPr lang="zh-CN" altLang="zh-CN" sz="1000" b="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56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广告目标：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通过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DSP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精准定向投放，为红姐购车团迎春特惠团购车展事件做广告推广，提升 知名度与影响力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投放时间：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— 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06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  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12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— 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17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日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投放地域：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重庆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b"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购买方式：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CPM</a:t>
            </a:r>
          </a:p>
          <a:p>
            <a:pPr fontAlgn="b"/>
            <a:r>
              <a:rPr lang="en-US" altLang="zh-CN" sz="1200" dirty="0" smtClean="0"/>
              <a:t>KPI</a:t>
            </a:r>
            <a:r>
              <a:rPr lang="zh-CN" altLang="zh-CN" sz="1200" dirty="0"/>
              <a:t>细</a:t>
            </a:r>
            <a:r>
              <a:rPr lang="zh-CN" altLang="zh-CN" sz="1200" dirty="0" smtClean="0"/>
              <a:t>项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计划值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实际值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超额完成率</a:t>
            </a:r>
            <a:endParaRPr lang="en-US" altLang="zh-CN" sz="1200" dirty="0" smtClean="0"/>
          </a:p>
          <a:p>
            <a:pPr fontAlgn="ctr"/>
            <a:r>
              <a:rPr lang="zh-CN" altLang="zh-CN" sz="1200" b="0" dirty="0"/>
              <a:t>总</a:t>
            </a:r>
            <a:r>
              <a:rPr lang="zh-CN" altLang="zh-CN" sz="1200" b="0" dirty="0" smtClean="0"/>
              <a:t>曝光量</a:t>
            </a:r>
            <a:r>
              <a:rPr lang="en-US" altLang="zh-CN" sz="1200" b="0" dirty="0" smtClean="0"/>
              <a:t>	1,000,000	1,374,305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37.43</a:t>
            </a:r>
            <a:r>
              <a:rPr lang="en-US" altLang="zh-CN" sz="1200" b="0" dirty="0">
                <a:solidFill>
                  <a:srgbClr val="FF0000"/>
                </a:solidFill>
              </a:rPr>
              <a:t>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/>
            <a:r>
              <a:rPr lang="zh-CN" altLang="zh-CN" sz="1200" b="0" dirty="0"/>
              <a:t>总点击</a:t>
            </a:r>
            <a:r>
              <a:rPr lang="zh-CN" altLang="zh-CN" sz="1200" b="0" dirty="0" smtClean="0"/>
              <a:t>数</a:t>
            </a:r>
            <a:r>
              <a:rPr lang="en-US" altLang="zh-CN" sz="1200" b="0" dirty="0" smtClean="0"/>
              <a:t>	5,000	16,197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223.94</a:t>
            </a:r>
            <a:r>
              <a:rPr lang="en-US" altLang="zh-CN" sz="1200" b="0" dirty="0">
                <a:solidFill>
                  <a:srgbClr val="FF0000"/>
                </a:solidFill>
              </a:rPr>
              <a:t>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/>
            <a:r>
              <a:rPr lang="zh-CN" altLang="zh-CN" sz="1200" b="0" dirty="0" smtClean="0"/>
              <a:t>点击率</a:t>
            </a:r>
            <a:r>
              <a:rPr lang="en-US" altLang="zh-CN" sz="1200" b="0" dirty="0" smtClean="0"/>
              <a:t>	0.5%	1.18%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236%</a:t>
            </a:r>
          </a:p>
          <a:p>
            <a:pPr fontAlgn="ctr">
              <a:lnSpc>
                <a:spcPct val="150000"/>
              </a:lnSpc>
            </a:pPr>
            <a:r>
              <a:rPr lang="zh-CN" altLang="en-US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数据来源：蓬景数字营销平台 </a:t>
            </a:r>
            <a:r>
              <a:rPr lang="en-US" altLang="zh-CN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2015.01</a:t>
            </a:r>
            <a:endParaRPr lang="zh-CN" altLang="zh-CN" sz="1000" b="0" dirty="0" smtClean="0"/>
          </a:p>
          <a:p>
            <a:pPr>
              <a:lnSpc>
                <a:spcPct val="200000"/>
              </a:lnSpc>
            </a:pPr>
            <a:endParaRPr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重庆车展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红姐购车团</a:t>
            </a:r>
            <a:endParaRPr lang="zh-CN" altLang="en-US" dirty="0"/>
          </a:p>
        </p:txBody>
      </p:sp>
      <p:pic>
        <p:nvPicPr>
          <p:cNvPr id="8" name="Picture 2" descr="C:\Users\Administrator\Desktop\红姐\640x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463" y="2569363"/>
            <a:ext cx="1291937" cy="229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Users\Administrator\Desktop\红姐\300x25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7084" y="2805546"/>
            <a:ext cx="2513260" cy="141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21"/>
          <p:cNvSpPr txBox="1">
            <a:spLocks noChangeArrowheads="1"/>
          </p:cNvSpPr>
          <p:nvPr/>
        </p:nvSpPr>
        <p:spPr bwMode="auto">
          <a:xfrm>
            <a:off x="7358063" y="4314824"/>
            <a:ext cx="766762" cy="1952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   屏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21"/>
          <p:cNvSpPr txBox="1">
            <a:spLocks noChangeArrowheads="1"/>
          </p:cNvSpPr>
          <p:nvPr/>
        </p:nvSpPr>
        <p:spPr bwMode="auto">
          <a:xfrm>
            <a:off x="5243513" y="4910138"/>
            <a:ext cx="766762" cy="204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Banner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广告目标：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针对目标人群进行广告推送，提升消费者对两款车的关注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度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投放时间：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12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— 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30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日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投放地域：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全国</a:t>
            </a:r>
            <a:endParaRPr lang="en-US" altLang="zh-CN" sz="1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b"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购买方式：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CPC</a:t>
            </a:r>
          </a:p>
          <a:p>
            <a:pPr fontAlgn="b"/>
            <a:r>
              <a:rPr lang="en-US" altLang="zh-CN" sz="1200" dirty="0" smtClean="0"/>
              <a:t>KPI</a:t>
            </a:r>
            <a:r>
              <a:rPr lang="zh-CN" altLang="zh-CN" sz="1200" dirty="0"/>
              <a:t>细</a:t>
            </a:r>
            <a:r>
              <a:rPr lang="zh-CN" altLang="zh-CN" sz="1200" dirty="0" smtClean="0"/>
              <a:t>项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计划值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实际值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超额完成率</a:t>
            </a:r>
            <a:endParaRPr lang="en-US" altLang="zh-CN" sz="1200" dirty="0" smtClean="0"/>
          </a:p>
          <a:p>
            <a:pPr fontAlgn="ctr"/>
            <a:r>
              <a:rPr lang="zh-CN" altLang="zh-CN" sz="1200" b="0" dirty="0" smtClean="0"/>
              <a:t>总曝光量</a:t>
            </a:r>
            <a:r>
              <a:rPr lang="en-US" altLang="zh-CN" sz="1200" b="0" dirty="0" smtClean="0"/>
              <a:t>	88,236,000	50,872,048	</a:t>
            </a:r>
            <a:r>
              <a:rPr lang="en-US" altLang="zh-CN" sz="1200" b="0" dirty="0">
                <a:solidFill>
                  <a:srgbClr val="00B050"/>
                </a:solidFill>
              </a:rPr>
              <a:t>-42.34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%</a:t>
            </a:r>
            <a:endParaRPr lang="zh-CN" altLang="zh-CN" sz="1200" b="0" dirty="0" smtClean="0">
              <a:solidFill>
                <a:srgbClr val="00B050"/>
              </a:solidFill>
            </a:endParaRPr>
          </a:p>
          <a:p>
            <a:pPr fontAlgn="ctr"/>
            <a:r>
              <a:rPr lang="zh-CN" altLang="zh-CN" sz="1200" b="0" dirty="0" smtClean="0"/>
              <a:t>总点击数</a:t>
            </a:r>
            <a:r>
              <a:rPr lang="en-US" altLang="zh-CN" sz="1200" b="0" dirty="0"/>
              <a:t>	477,808	</a:t>
            </a:r>
            <a:r>
              <a:rPr lang="en-US" altLang="zh-CN" sz="1200" b="0" dirty="0" smtClean="0"/>
              <a:t>514,643	</a:t>
            </a:r>
            <a:r>
              <a:rPr lang="en-US" altLang="zh-CN" sz="1200" b="0" dirty="0">
                <a:solidFill>
                  <a:srgbClr val="FF0000"/>
                </a:solidFill>
              </a:rPr>
              <a:t>7.7%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/>
            <a:r>
              <a:rPr lang="zh-CN" altLang="zh-CN" sz="1200" b="0" dirty="0" smtClean="0"/>
              <a:t>点击率</a:t>
            </a:r>
            <a:r>
              <a:rPr lang="en-US" altLang="zh-CN" sz="1200" b="0" dirty="0"/>
              <a:t>	0.5%	</a:t>
            </a:r>
            <a:r>
              <a:rPr lang="en-US" altLang="zh-CN" sz="1200" b="0" dirty="0" smtClean="0"/>
              <a:t>0.94%</a:t>
            </a:r>
            <a:r>
              <a:rPr lang="en-US" altLang="zh-CN" sz="1200" b="0" dirty="0"/>
              <a:t>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88%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数据来源：蓬景数字营销平台 </a:t>
            </a:r>
            <a:r>
              <a:rPr lang="en-US" altLang="zh-CN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2015.01</a:t>
            </a:r>
            <a:endParaRPr lang="zh-CN" altLang="zh-CN" sz="1000" b="0" dirty="0" smtClean="0"/>
          </a:p>
          <a:p>
            <a:pPr>
              <a:lnSpc>
                <a:spcPct val="200000"/>
              </a:lnSpc>
            </a:pPr>
            <a:endParaRPr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广汽本田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凌派及锋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Placeholder 21"/>
          <p:cNvSpPr txBox="1">
            <a:spLocks noChangeArrowheads="1"/>
          </p:cNvSpPr>
          <p:nvPr/>
        </p:nvSpPr>
        <p:spPr bwMode="auto">
          <a:xfrm>
            <a:off x="7358063" y="4314824"/>
            <a:ext cx="766762" cy="1952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   屏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Placeholder 21"/>
          <p:cNvSpPr txBox="1">
            <a:spLocks noChangeArrowheads="1"/>
          </p:cNvSpPr>
          <p:nvPr/>
        </p:nvSpPr>
        <p:spPr bwMode="auto">
          <a:xfrm>
            <a:off x="5243513" y="4833938"/>
            <a:ext cx="766762" cy="204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Banner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 descr="E:\PowerXene\广汽\广汽锋范\20150120锋范投放示例图.jpg"/>
          <p:cNvPicPr>
            <a:picLocks noChangeAspect="1" noChangeArrowheads="1"/>
          </p:cNvPicPr>
          <p:nvPr/>
        </p:nvPicPr>
        <p:blipFill>
          <a:blip r:embed="rId3" cstate="print"/>
          <a:srcRect b="6735"/>
          <a:stretch>
            <a:fillRect/>
          </a:stretch>
        </p:blipFill>
        <p:spPr bwMode="auto">
          <a:xfrm>
            <a:off x="4891099" y="2638425"/>
            <a:ext cx="1357322" cy="2071702"/>
          </a:xfrm>
          <a:prstGeom prst="rect">
            <a:avLst/>
          </a:prstGeom>
          <a:noFill/>
        </p:spPr>
      </p:pic>
      <p:pic>
        <p:nvPicPr>
          <p:cNvPr id="15" name="Picture 1" descr="D:\private\QQ\1354496602\Image\C2C\L_~$35H]5VEV1MGS1]$]PF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64" y="2781299"/>
            <a:ext cx="2494486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广告目标：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针对目标人群进行广告推送，提升消费者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对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XC60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关注</a:t>
            </a: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度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投放时间：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16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 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— 2015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23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日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投放地域：</a:t>
            </a:r>
            <a:r>
              <a:rPr lang="zh-CN" altLang="en-US" sz="12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全国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b">
              <a:lnSpc>
                <a:spcPct val="150000"/>
              </a:lnSpc>
            </a:pPr>
            <a:r>
              <a:rPr lang="zh-CN" altLang="en-US" sz="1200" dirty="0" smtClean="0">
                <a:gradFill>
                  <a:gsLst>
                    <a:gs pos="22000">
                      <a:srgbClr val="00B0F0"/>
                    </a:gs>
                    <a:gs pos="88000">
                      <a:srgbClr val="0D7FC7"/>
                    </a:gs>
                  </a:gsLst>
                  <a:lin ang="6000000" scaled="0"/>
                </a:gradFill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购买方式：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CPM</a:t>
            </a:r>
          </a:p>
          <a:p>
            <a:pPr fontAlgn="b"/>
            <a:r>
              <a:rPr lang="en-US" altLang="zh-CN" sz="1200" dirty="0" smtClean="0"/>
              <a:t>KPI</a:t>
            </a:r>
            <a:r>
              <a:rPr lang="zh-CN" altLang="zh-CN" sz="1200" dirty="0"/>
              <a:t>细</a:t>
            </a:r>
            <a:r>
              <a:rPr lang="zh-CN" altLang="zh-CN" sz="1200" dirty="0" smtClean="0"/>
              <a:t>项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计划值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实际值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超额完成率</a:t>
            </a:r>
            <a:endParaRPr lang="en-US" altLang="zh-CN" sz="1200" dirty="0" smtClean="0"/>
          </a:p>
          <a:p>
            <a:pPr fontAlgn="ctr"/>
            <a:r>
              <a:rPr lang="zh-CN" altLang="zh-CN" sz="1200" b="0" dirty="0"/>
              <a:t>总</a:t>
            </a:r>
            <a:r>
              <a:rPr lang="zh-CN" altLang="zh-CN" sz="1200" b="0" dirty="0" smtClean="0"/>
              <a:t>曝光量</a:t>
            </a:r>
            <a:r>
              <a:rPr lang="en-US" altLang="zh-CN" sz="1200" b="0" dirty="0" smtClean="0"/>
              <a:t>	6,497,142	10,612,365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63</a:t>
            </a:r>
            <a:r>
              <a:rPr lang="en-US" altLang="zh-CN" sz="1200" b="0" dirty="0">
                <a:solidFill>
                  <a:srgbClr val="FF0000"/>
                </a:solidFill>
              </a:rPr>
              <a:t>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/>
            <a:r>
              <a:rPr lang="zh-CN" altLang="zh-CN" sz="1200" b="0" dirty="0"/>
              <a:t>总点击</a:t>
            </a:r>
            <a:r>
              <a:rPr lang="zh-CN" altLang="zh-CN" sz="1200" b="0" dirty="0" smtClean="0"/>
              <a:t>数</a:t>
            </a:r>
            <a:r>
              <a:rPr lang="en-US" altLang="zh-CN" sz="1200" b="0" dirty="0" smtClean="0"/>
              <a:t>	32,484	106,443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227</a:t>
            </a:r>
            <a:r>
              <a:rPr lang="en-US" altLang="zh-CN" sz="1200" b="0" dirty="0">
                <a:solidFill>
                  <a:srgbClr val="FF0000"/>
                </a:solidFill>
              </a:rPr>
              <a:t>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/>
            <a:r>
              <a:rPr lang="zh-CN" altLang="zh-CN" sz="1200" b="0" dirty="0" smtClean="0"/>
              <a:t>点击率</a:t>
            </a:r>
            <a:r>
              <a:rPr lang="en-US" altLang="zh-CN" sz="1200" b="0" dirty="0" smtClean="0"/>
              <a:t>	0.5%	1%	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100</a:t>
            </a:r>
            <a:r>
              <a:rPr lang="en-US" altLang="zh-CN" sz="1200" b="0" dirty="0">
                <a:solidFill>
                  <a:srgbClr val="FF0000"/>
                </a:solidFill>
              </a:rPr>
              <a:t>%</a:t>
            </a:r>
            <a:endParaRPr lang="zh-CN" altLang="zh-CN" sz="1200" b="0" dirty="0">
              <a:solidFill>
                <a:srgbClr val="FF0000"/>
              </a:solidFill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数据来源：蓬景数字营销平台 </a:t>
            </a:r>
            <a:r>
              <a:rPr lang="en-US" altLang="zh-CN" sz="1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2015.01</a:t>
            </a:r>
            <a:endParaRPr lang="zh-CN" altLang="zh-CN" sz="1000" b="0" dirty="0" smtClean="0"/>
          </a:p>
          <a:p>
            <a:pPr>
              <a:lnSpc>
                <a:spcPct val="200000"/>
              </a:lnSpc>
            </a:pPr>
            <a:endParaRPr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沃尔沃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XC60</a:t>
            </a:r>
            <a:endParaRPr lang="zh-CN" altLang="en-US" dirty="0"/>
          </a:p>
        </p:txBody>
      </p:sp>
      <p:pic>
        <p:nvPicPr>
          <p:cNvPr id="12" name="Picture 1" descr="D:\private\QQ\1354496602\Image\C2C\[88A88((2IV6W}298ESFF7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671995"/>
            <a:ext cx="3190875" cy="17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1"/>
          <p:cNvSpPr txBox="1">
            <a:spLocks noChangeArrowheads="1"/>
          </p:cNvSpPr>
          <p:nvPr/>
        </p:nvSpPr>
        <p:spPr bwMode="auto">
          <a:xfrm>
            <a:off x="6415088" y="4571999"/>
            <a:ext cx="766762" cy="1952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   屏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4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17948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7620000" cy="3280172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根据用户行为进行精准广告投放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是广告主和广告平台双赢的一次飞跃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运营商的</a:t>
            </a:r>
            <a:r>
              <a:rPr lang="zh-CN" altLang="en-US" dirty="0" smtClean="0"/>
              <a:t>参与使得精准程度进入“小时”时代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未来</a:t>
            </a:r>
            <a:r>
              <a:rPr lang="zh-CN" altLang="en-US" dirty="0" smtClean="0"/>
              <a:t>，有很多故事，值得期待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7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3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概念：平台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7620000" cy="32801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DSP</a:t>
            </a:r>
            <a:r>
              <a:rPr lang="en-US" altLang="zh-CN" dirty="0"/>
              <a:t> (demand side platform)</a:t>
            </a:r>
          </a:p>
          <a:p>
            <a:pPr lvl="1"/>
            <a:r>
              <a:rPr lang="zh-CN" altLang="en-US" dirty="0"/>
              <a:t>需求方平台，面向广告主提供服务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DMP</a:t>
            </a:r>
            <a:r>
              <a:rPr lang="en-US" altLang="zh-CN" dirty="0"/>
              <a:t> (data management platform)</a:t>
            </a:r>
          </a:p>
          <a:p>
            <a:pPr lvl="1"/>
            <a:r>
              <a:rPr lang="zh-CN" altLang="en-US" dirty="0"/>
              <a:t>数据管理平台，提供数据标准化与细分结果服务</a:t>
            </a:r>
            <a:endParaRPr lang="en-US" altLang="zh-CN" dirty="0"/>
          </a:p>
          <a:p>
            <a:r>
              <a:rPr lang="en-US" altLang="zh-CN" dirty="0" smtClean="0"/>
              <a:t>SSP </a:t>
            </a:r>
            <a:r>
              <a:rPr lang="en-US" altLang="zh-CN" dirty="0"/>
              <a:t>(supply side platform)</a:t>
            </a:r>
          </a:p>
          <a:p>
            <a:pPr lvl="1"/>
            <a:r>
              <a:rPr lang="zh-CN" altLang="en-US" dirty="0"/>
              <a:t>供给方平台，面向广告媒体提供服务</a:t>
            </a:r>
            <a:endParaRPr lang="en-US" altLang="zh-CN" dirty="0"/>
          </a:p>
          <a:p>
            <a:r>
              <a:rPr lang="en-US" altLang="zh-CN" dirty="0"/>
              <a:t>ADX (AD exchange)</a:t>
            </a:r>
          </a:p>
          <a:p>
            <a:pPr lvl="1"/>
            <a:r>
              <a:rPr lang="zh-CN" altLang="en-US" dirty="0"/>
              <a:t>广告交换平台，提供</a:t>
            </a:r>
            <a:r>
              <a:rPr lang="en-US" altLang="zh-CN" dirty="0"/>
              <a:t>RTB</a:t>
            </a:r>
            <a:r>
              <a:rPr lang="zh-CN" altLang="en-US" dirty="0"/>
              <a:t>（</a:t>
            </a:r>
            <a:r>
              <a:rPr lang="en-US" altLang="zh-CN" dirty="0"/>
              <a:t>real-time bidding</a:t>
            </a:r>
            <a:r>
              <a:rPr lang="zh-CN" altLang="en-US" dirty="0"/>
              <a:t>）服务</a:t>
            </a:r>
            <a:endParaRPr lang="en-US" altLang="zh-CN" dirty="0"/>
          </a:p>
          <a:p>
            <a:r>
              <a:rPr lang="en-US" altLang="zh-CN" dirty="0" smtClean="0"/>
              <a:t>ADN </a:t>
            </a:r>
            <a:r>
              <a:rPr lang="en-US" altLang="zh-CN" dirty="0"/>
              <a:t>(AD network)</a:t>
            </a:r>
          </a:p>
          <a:p>
            <a:pPr lvl="1"/>
            <a:r>
              <a:rPr lang="zh-CN" altLang="en-US" dirty="0"/>
              <a:t>广告联盟，将媒体联合起来形成联盟，统一提供广告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300" b="0" dirty="0" smtClean="0"/>
              <a:t>DSP</a:t>
            </a:r>
            <a:r>
              <a:rPr lang="zh-CN" altLang="en-US" sz="1300" b="0" dirty="0" smtClean="0"/>
              <a:t>、</a:t>
            </a:r>
            <a:r>
              <a:rPr lang="en-US" altLang="zh-CN" sz="1300" b="0" dirty="0" smtClean="0"/>
              <a:t>DMP</a:t>
            </a:r>
            <a:r>
              <a:rPr lang="zh-CN" altLang="en-US" sz="1300" b="0" dirty="0" smtClean="0"/>
              <a:t>为自主研发平台，</a:t>
            </a:r>
            <a:r>
              <a:rPr lang="en-US" altLang="zh-CN" sz="1300" b="0" dirty="0" smtClean="0"/>
              <a:t>SSP</a:t>
            </a:r>
            <a:r>
              <a:rPr lang="zh-CN" altLang="en-US" sz="1300" b="0" dirty="0" smtClean="0"/>
              <a:t>、</a:t>
            </a:r>
            <a:r>
              <a:rPr lang="en-US" altLang="zh-CN" sz="1300" b="0" dirty="0" smtClean="0"/>
              <a:t>ADX</a:t>
            </a:r>
            <a:r>
              <a:rPr lang="zh-CN" altLang="en-US" sz="1300" b="0" dirty="0" smtClean="0"/>
              <a:t>、</a:t>
            </a:r>
            <a:r>
              <a:rPr lang="en-US" altLang="zh-CN" sz="1300" b="0" dirty="0" smtClean="0"/>
              <a:t>AND</a:t>
            </a:r>
            <a:r>
              <a:rPr lang="zh-CN" altLang="en-US" sz="1300" b="0" dirty="0" smtClean="0"/>
              <a:t>为合作方平台</a:t>
            </a:r>
            <a:endParaRPr lang="en-US" altLang="zh-CN" sz="1300" b="0" dirty="0" smtClean="0"/>
          </a:p>
        </p:txBody>
      </p:sp>
    </p:spTree>
    <p:extLst>
      <p:ext uri="{BB962C8B-B14F-4D97-AF65-F5344CB8AC3E}">
        <p14:creationId xmlns:p14="http://schemas.microsoft.com/office/powerpoint/2010/main" val="11642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概念：定价方式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7620000" cy="32801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CPM (cost per mille)</a:t>
            </a:r>
          </a:p>
          <a:p>
            <a:pPr lvl="1"/>
            <a:r>
              <a:rPr lang="zh-CN" altLang="en-US" dirty="0" smtClean="0"/>
              <a:t>千次广告曝光价格</a:t>
            </a:r>
            <a:endParaRPr lang="en-US" altLang="zh-CN" dirty="0" smtClean="0"/>
          </a:p>
          <a:p>
            <a:r>
              <a:rPr lang="en-US" altLang="zh-CN" dirty="0" smtClean="0"/>
              <a:t>CPC (cost per </a:t>
            </a:r>
            <a:r>
              <a:rPr lang="en-US" altLang="zh-CN" dirty="0"/>
              <a:t>c</a:t>
            </a:r>
            <a:r>
              <a:rPr lang="en-US" altLang="zh-CN" dirty="0" smtClean="0"/>
              <a:t>lick)</a:t>
            </a:r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次</a:t>
            </a:r>
            <a:r>
              <a:rPr lang="zh-CN" altLang="en-US" dirty="0"/>
              <a:t>广告</a:t>
            </a:r>
            <a:r>
              <a:rPr lang="zh-CN" altLang="en-US" dirty="0" smtClean="0"/>
              <a:t>点击价格</a:t>
            </a:r>
            <a:endParaRPr lang="en-US" altLang="zh-CN" dirty="0" smtClean="0"/>
          </a:p>
          <a:p>
            <a:r>
              <a:rPr lang="en-US" altLang="zh-CN" dirty="0"/>
              <a:t>CPL (cost per lead)</a:t>
            </a:r>
          </a:p>
          <a:p>
            <a:pPr lvl="1"/>
            <a:r>
              <a:rPr lang="zh-CN" altLang="en-US" dirty="0"/>
              <a:t>潜在客户引导线索价格</a:t>
            </a:r>
            <a:endParaRPr lang="en-US" altLang="zh-CN" dirty="0"/>
          </a:p>
          <a:p>
            <a:r>
              <a:rPr lang="en-US" altLang="zh-CN" dirty="0"/>
              <a:t>CPA (cost per action)</a:t>
            </a:r>
          </a:p>
          <a:p>
            <a:pPr lvl="1"/>
            <a:r>
              <a:rPr lang="zh-CN" altLang="en-US" dirty="0"/>
              <a:t>线上下单或线下参加活动</a:t>
            </a:r>
            <a:r>
              <a:rPr lang="zh-CN" altLang="en-US" dirty="0" smtClean="0"/>
              <a:t>价格</a:t>
            </a:r>
            <a:endParaRPr lang="en-US" altLang="zh-CN" dirty="0" smtClean="0"/>
          </a:p>
          <a:p>
            <a:r>
              <a:rPr lang="en-US" altLang="zh-CN" dirty="0" smtClean="0"/>
              <a:t>CPD (cost per day)</a:t>
            </a:r>
          </a:p>
          <a:p>
            <a:pPr lvl="1"/>
            <a:r>
              <a:rPr lang="zh-CN" altLang="en-US" dirty="0"/>
              <a:t>按日</a:t>
            </a:r>
            <a:r>
              <a:rPr lang="zh-CN" altLang="en-US" dirty="0" smtClean="0"/>
              <a:t>采购广告位价格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概念：人群行为标签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7620000" cy="3280172"/>
          </a:xfrm>
        </p:spPr>
        <p:txBody>
          <a:bodyPr/>
          <a:lstStyle/>
          <a:p>
            <a:r>
              <a:rPr lang="zh-CN" altLang="en-US" dirty="0" smtClean="0"/>
              <a:t>关键词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浏览网页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过程中触发的关键字</a:t>
            </a:r>
            <a:endParaRPr lang="en-US" altLang="zh-CN" dirty="0" smtClean="0"/>
          </a:p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/>
              <a:t>根据</a:t>
            </a:r>
            <a:r>
              <a:rPr lang="zh-CN" altLang="en-US" dirty="0" smtClean="0"/>
              <a:t>关键字形成的类别标签</a:t>
            </a:r>
            <a:endParaRPr lang="en-US" altLang="zh-CN" dirty="0"/>
          </a:p>
          <a:p>
            <a:r>
              <a:rPr lang="zh-CN" altLang="en-US" dirty="0" smtClean="0"/>
              <a:t>权重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反复获得标签的权重</a:t>
            </a:r>
            <a:endParaRPr lang="en-US" altLang="zh-CN" dirty="0" smtClean="0"/>
          </a:p>
          <a:p>
            <a:r>
              <a:rPr lang="zh-CN" altLang="en-US" dirty="0" smtClean="0"/>
              <a:t>画像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用户带权重标签的集合，形成用户画像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95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16273"/>
              </p:ext>
            </p:extLst>
          </p:nvPr>
        </p:nvGraphicFramePr>
        <p:xfrm>
          <a:off x="1331640" y="699542"/>
          <a:ext cx="648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/>
                <a:gridCol w="2160000"/>
                <a:gridCol w="2160000"/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关于蓬景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概念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程序化购买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用户画像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定位技术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系统架构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投放案例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结论</a:t>
                      </a:r>
                      <a:endParaRPr lang="en-US" altLang="zh-CN" sz="2400" kern="12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下箭头 43"/>
          <p:cNvSpPr/>
          <p:nvPr/>
        </p:nvSpPr>
        <p:spPr>
          <a:xfrm>
            <a:off x="4943450" y="2915394"/>
            <a:ext cx="1728192" cy="478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Calibri" panose="020F0502020204030204" pitchFamily="34" charset="0"/>
              </a:rPr>
              <a:t>广告请求</a:t>
            </a:r>
            <a:endParaRPr lang="zh-CN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32" name="上箭头 31"/>
          <p:cNvSpPr/>
          <p:nvPr/>
        </p:nvSpPr>
        <p:spPr>
          <a:xfrm>
            <a:off x="4943642" y="2917900"/>
            <a:ext cx="1728000" cy="478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Calibri" panose="020F0502020204030204" pitchFamily="34" charset="0"/>
              </a:rPr>
              <a:t>广告内容</a:t>
            </a:r>
          </a:p>
        </p:txBody>
      </p:sp>
      <p:sp>
        <p:nvSpPr>
          <p:cNvPr id="6" name="右箭头 5"/>
          <p:cNvSpPr/>
          <p:nvPr/>
        </p:nvSpPr>
        <p:spPr>
          <a:xfrm>
            <a:off x="4121398" y="1712089"/>
            <a:ext cx="1081658" cy="66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Calibri" panose="020F0502020204030204" pitchFamily="34" charset="0"/>
              </a:rPr>
              <a:t>广告请求</a:t>
            </a:r>
            <a:endParaRPr lang="zh-CN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33" name="左箭头 32"/>
          <p:cNvSpPr/>
          <p:nvPr/>
        </p:nvSpPr>
        <p:spPr>
          <a:xfrm>
            <a:off x="4121398" y="1710962"/>
            <a:ext cx="1083600" cy="66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Calibri" panose="020F0502020204030204" pitchFamily="34" charset="0"/>
              </a:rPr>
              <a:t>广告内容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程序化购买流程</a:t>
            </a:r>
            <a:endParaRPr lang="en-US" altLang="zh-CN" sz="2000" dirty="0"/>
          </a:p>
        </p:txBody>
      </p:sp>
      <p:pic>
        <p:nvPicPr>
          <p:cNvPr id="1026" name="Picture 2" descr="http://www.moodycampusradio.com/wp-content/uploads/2012/12/icon-person-App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21" y="1585525"/>
            <a:ext cx="914402" cy="91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etsmartmedia.com/wp-content/themes/scope/images/svg/fallback/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868" y="1380889"/>
            <a:ext cx="674370" cy="132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42" y="1613836"/>
            <a:ext cx="560734" cy="14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http://www.hardwarezone.com.sg/img/core/icons/icon_bid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75" y="1747449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ad-exchange.fr/wp-content/uploads/2014/06/TurbineIconBig_509_37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18" y="1599813"/>
            <a:ext cx="1212056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developer.mediaocean.com/files/dsp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96" y="385149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7" descr="http://developer.mediaocean.com/files/dsp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92" y="385149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 descr="http://developer.mediaocean.com/files/dsp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96" y="385149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>
          <a:xfrm>
            <a:off x="4943450" y="2915394"/>
            <a:ext cx="1728192" cy="478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Calibri" panose="020F0502020204030204" pitchFamily="34" charset="0"/>
              </a:rPr>
              <a:t>竞价邀约</a:t>
            </a:r>
            <a:endParaRPr lang="zh-CN" alt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9" name="直接箭头连接符 8"/>
          <p:cNvCxnSpPr>
            <a:stCxn id="17" idx="0"/>
            <a:endCxn id="1039" idx="2"/>
          </p:cNvCxnSpPr>
          <p:nvPr/>
        </p:nvCxnSpPr>
        <p:spPr>
          <a:xfrm flipV="1">
            <a:off x="4855046" y="2485638"/>
            <a:ext cx="952500" cy="1365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41" idx="0"/>
            <a:endCxn id="1039" idx="2"/>
          </p:cNvCxnSpPr>
          <p:nvPr/>
        </p:nvCxnSpPr>
        <p:spPr>
          <a:xfrm flipH="1" flipV="1">
            <a:off x="5807546" y="2485638"/>
            <a:ext cx="952500" cy="1365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1039" idx="2"/>
          </p:cNvCxnSpPr>
          <p:nvPr/>
        </p:nvCxnSpPr>
        <p:spPr>
          <a:xfrm flipH="1" flipV="1">
            <a:off x="5807546" y="2485638"/>
            <a:ext cx="96" cy="1365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3900" y="3482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$3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0046" y="3482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$4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6400" y="3494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$5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99" y="4747610"/>
            <a:ext cx="535686" cy="1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http://tinyplex.azurewebsites.net/images/light_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32" y="1278142"/>
            <a:ext cx="40888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 tmFilter="0, 0; .2, .5; .8, .5; 1, 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0" autoRev="1" fill="hold"/>
                                        <p:tgtEl>
                                          <p:spTgt spid="10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62 L 5.55556E-7 -0.09167 L 5.55556E-7 -0.52963 L -0.25694 -0.52963 L -0.25608 -0.60617 " pathEditMode="relative" rAng="0" ptsTypes="AAAAA">
                                      <p:cBhvr>
                                        <p:cTn id="138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3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32" grpId="0" animBg="1"/>
      <p:bldP spid="6" grpId="0" animBg="1"/>
      <p:bldP spid="6" grpId="1" animBg="1"/>
      <p:bldP spid="33" grpId="0" animBg="1"/>
      <p:bldP spid="7" grpId="0" animBg="1"/>
      <p:bldP spid="7" grpId="1" animBg="1"/>
      <p:bldP spid="26" grpId="0"/>
      <p:bldP spid="26" grpId="1"/>
      <p:bldP spid="36" grpId="0"/>
      <p:bldP spid="36" grpId="1"/>
      <p:bldP spid="37" grpId="0"/>
      <p:bldP spid="37" grpId="1"/>
      <p:bldP spid="37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蓬景解决方案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3304</TotalTime>
  <Words>2651</Words>
  <Application>Microsoft Office PowerPoint</Application>
  <PresentationFormat>全屏显示(16:9)</PresentationFormat>
  <Paragraphs>517</Paragraphs>
  <Slides>49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蓬景解决方案</vt:lpstr>
      <vt:lpstr>Visio</vt:lpstr>
      <vt:lpstr>基于行为画像的 精准广告投放系统</vt:lpstr>
      <vt:lpstr>PowerPoint 演示文稿</vt:lpstr>
      <vt:lpstr>关于蓬景</vt:lpstr>
      <vt:lpstr>PowerPoint 演示文稿</vt:lpstr>
      <vt:lpstr>概念：平台</vt:lpstr>
      <vt:lpstr>概念：定价方式</vt:lpstr>
      <vt:lpstr>概念：人群行为标签</vt:lpstr>
      <vt:lpstr>PowerPoint 演示文稿</vt:lpstr>
      <vt:lpstr>程序化购买流程</vt:lpstr>
      <vt:lpstr>定向模式</vt:lpstr>
      <vt:lpstr>竞价模式</vt:lpstr>
      <vt:lpstr>比较</vt:lpstr>
      <vt:lpstr>PowerPoint 演示文稿</vt:lpstr>
      <vt:lpstr>基于行为标签的程序化购买流程</vt:lpstr>
      <vt:lpstr>定向模式</vt:lpstr>
      <vt:lpstr>为什么不倚重媒体定向？</vt:lpstr>
      <vt:lpstr>效果改进</vt:lpstr>
      <vt:lpstr>比较</vt:lpstr>
      <vt:lpstr>数据来源</vt:lpstr>
      <vt:lpstr>运营商数据优势</vt:lpstr>
      <vt:lpstr>PowerPoint 演示文稿</vt:lpstr>
      <vt:lpstr>地理位置定位手段</vt:lpstr>
      <vt:lpstr>室内定位技术差异分析</vt:lpstr>
      <vt:lpstr>基于Wi-Fi的位置数据采集方案</vt:lpstr>
      <vt:lpstr>PowerPoint 演示文稿</vt:lpstr>
      <vt:lpstr>数据价值</vt:lpstr>
      <vt:lpstr>平台价值</vt:lpstr>
      <vt:lpstr>无为而治的精准力量</vt:lpstr>
      <vt:lpstr>为客户带来种类丰富的服务</vt:lpstr>
      <vt:lpstr>精准广告投放解决方案</vt:lpstr>
      <vt:lpstr>销售线索收集解决方案</vt:lpstr>
      <vt:lpstr>集客平台解决方案</vt:lpstr>
      <vt:lpstr>老客再推追投解决方案</vt:lpstr>
      <vt:lpstr>店面行为分析解决方案</vt:lpstr>
      <vt:lpstr>第一方数据合作解决方案</vt:lpstr>
      <vt:lpstr>PowerPoint 演示文稿</vt:lpstr>
      <vt:lpstr>系统架构</vt:lpstr>
      <vt:lpstr>DSP平台界面</vt:lpstr>
      <vt:lpstr>DSP核心功能</vt:lpstr>
      <vt:lpstr>DSP定向模式</vt:lpstr>
      <vt:lpstr>DMP核心功能</vt:lpstr>
      <vt:lpstr>PowerPoint 演示文稿</vt:lpstr>
      <vt:lpstr>易车网-易车报价大全APP</vt:lpstr>
      <vt:lpstr>重庆车展-红姐购车团</vt:lpstr>
      <vt:lpstr>广汽本田-凌派及锋范</vt:lpstr>
      <vt:lpstr>沃尔沃-XC60</vt:lpstr>
      <vt:lpstr>PowerPoint 演示文稿</vt:lpstr>
      <vt:lpstr>结论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Performance-based Advertising</dc:title>
  <dc:creator>苏永刚</dc:creator>
  <cp:lastModifiedBy>Tony Hook</cp:lastModifiedBy>
  <cp:revision>137</cp:revision>
  <dcterms:created xsi:type="dcterms:W3CDTF">2015-01-05T09:26:00Z</dcterms:created>
  <dcterms:modified xsi:type="dcterms:W3CDTF">2015-02-05T13:39:51Z</dcterms:modified>
  <cp:contentStatus/>
</cp:coreProperties>
</file>