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Sansit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ieDJsa0ThNX2rDTVTGQV9Acuk+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516DD2-3517-44F3-8288-665E1F7693D2}">
  <a:tblStyle styleId="{DE516DD2-3517-44F3-8288-665E1F7693D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Sansit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Sansita-italic.fntdata"/><Relationship Id="rId21" Type="http://schemas.openxmlformats.org/officeDocument/2006/relationships/slide" Target="slides/slide16.xml"/><Relationship Id="rId43" Type="http://schemas.openxmlformats.org/officeDocument/2006/relationships/font" Target="fonts/Sansita-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Sansit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 name="Google Shape;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 name="Google Shape;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e011a4c8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2de011a4c8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 name="Google Shape;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e011a4c8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2de011a4c8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e011a4c8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2de011a4c8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e011a4c8d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2de011a4c8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04bff4b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g2e04bff4b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39f1747f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g2e39f1747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e011a4c8d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2de011a4c8d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e011a4c8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g2de011a4c8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3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hyperlink" Target="https://drive.google.com/file/d/1m-S4FMrblJ6J2dItKRl2h-S9zMyO4u-G/view?usp=drive_lin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4.png"/><Relationship Id="rId7" Type="http://schemas.openxmlformats.org/officeDocument/2006/relationships/image" Target="../media/image17.png"/><Relationship Id="rId8"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 name="Shape 10"/>
        <p:cNvGrpSpPr/>
        <p:nvPr/>
      </p:nvGrpSpPr>
      <p:grpSpPr>
        <a:xfrm>
          <a:off x="0" y="0"/>
          <a:ext cx="0" cy="0"/>
          <a:chOff x="0" y="0"/>
          <a:chExt cx="0" cy="0"/>
        </a:xfrm>
      </p:grpSpPr>
      <p:pic>
        <p:nvPicPr>
          <p:cNvPr id="11" name="Google Shape;11;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 name="Google Shape;12;p1"/>
          <p:cNvPicPr preferRelativeResize="0"/>
          <p:nvPr/>
        </p:nvPicPr>
        <p:blipFill rotWithShape="1">
          <a:blip r:embed="rId4">
            <a:alphaModFix/>
          </a:blip>
          <a:srcRect b="0" l="0" r="0" t="0"/>
          <a:stretch/>
        </p:blipFill>
        <p:spPr>
          <a:xfrm>
            <a:off x="0" y="1112249"/>
            <a:ext cx="9144000" cy="4031250"/>
          </a:xfrm>
          <a:prstGeom prst="rect">
            <a:avLst/>
          </a:prstGeom>
          <a:noFill/>
          <a:ln>
            <a:noFill/>
          </a:ln>
        </p:spPr>
      </p:pic>
      <p:sp>
        <p:nvSpPr>
          <p:cNvPr id="13" name="Google Shape;13;p1"/>
          <p:cNvSpPr/>
          <p:nvPr/>
        </p:nvSpPr>
        <p:spPr>
          <a:xfrm>
            <a:off x="1690274" y="2036175"/>
            <a:ext cx="3166200" cy="1393800"/>
          </a:xfrm>
          <a:prstGeom prst="rect">
            <a:avLst/>
          </a:prstGeom>
          <a:noFill/>
          <a:ln>
            <a:noFill/>
          </a:ln>
        </p:spPr>
        <p:txBody>
          <a:bodyPr anchorCtr="0" anchor="t" bIns="0" lIns="0" spcFirstLastPara="1" rIns="0" wrap="square" tIns="0">
            <a:noAutofit/>
          </a:bodyPr>
          <a:lstStyle/>
          <a:p>
            <a:pPr indent="0" lvl="0" marL="0" marR="0" rtl="0" algn="l">
              <a:lnSpc>
                <a:spcPct val="62403"/>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Arial"/>
                <a:ea typeface="Arial"/>
                <a:cs typeface="Arial"/>
                <a:sym typeface="Arial"/>
              </a:rPr>
              <a:t>APACHE  AIRFLOW</a:t>
            </a:r>
            <a:endParaRPr b="0" i="0" sz="5000" u="none" cap="none" strike="noStrike">
              <a:solidFill>
                <a:schemeClr val="dk1"/>
              </a:solidFill>
              <a:latin typeface="Arial"/>
              <a:ea typeface="Arial"/>
              <a:cs typeface="Arial"/>
              <a:sym typeface="Arial"/>
            </a:endParaRPr>
          </a:p>
        </p:txBody>
      </p:sp>
      <p:pic>
        <p:nvPicPr>
          <p:cNvPr id="14" name="Google Shape;14;p1"/>
          <p:cNvPicPr preferRelativeResize="0"/>
          <p:nvPr/>
        </p:nvPicPr>
        <p:blipFill rotWithShape="1">
          <a:blip r:embed="rId5">
            <a:alphaModFix/>
          </a:blip>
          <a:srcRect b="0" l="0" r="0" t="0"/>
          <a:stretch/>
        </p:blipFill>
        <p:spPr>
          <a:xfrm>
            <a:off x="1215024" y="3803074"/>
            <a:ext cx="7928974" cy="257175"/>
          </a:xfrm>
          <a:prstGeom prst="rect">
            <a:avLst/>
          </a:prstGeom>
          <a:noFill/>
          <a:ln>
            <a:noFill/>
          </a:ln>
        </p:spPr>
      </p:pic>
      <p:sp>
        <p:nvSpPr>
          <p:cNvPr id="15" name="Google Shape;15;p1"/>
          <p:cNvSpPr/>
          <p:nvPr/>
        </p:nvSpPr>
        <p:spPr>
          <a:xfrm>
            <a:off x="5412782" y="4381968"/>
            <a:ext cx="3166110" cy="203200"/>
          </a:xfrm>
          <a:prstGeom prst="rect">
            <a:avLst/>
          </a:prstGeom>
          <a:noFill/>
          <a:ln>
            <a:noFill/>
          </a:ln>
        </p:spPr>
        <p:txBody>
          <a:bodyPr anchorCtr="0" anchor="t" bIns="0" lIns="0" spcFirstLastPara="1" rIns="0" wrap="square" tIns="0">
            <a:noAutofit/>
          </a:bodyPr>
          <a:lstStyle/>
          <a:p>
            <a:pPr indent="0" lvl="0" marL="0" marR="0" rtl="0" algn="l">
              <a:lnSpc>
                <a:spcPct val="89440"/>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9000"/>
              </a:lnSpc>
              <a:spcBef>
                <a:spcPts val="0"/>
              </a:spcBef>
              <a:spcAft>
                <a:spcPts val="0"/>
              </a:spcAft>
              <a:buClr>
                <a:srgbClr val="000000"/>
              </a:buClr>
              <a:buSzPts val="1300"/>
              <a:buFont typeface="Arial"/>
              <a:buNone/>
            </a:pPr>
            <a:r>
              <a:rPr b="0" i="0" lang="en-US" sz="1300" u="none" cap="none" strike="noStrike">
                <a:solidFill>
                  <a:srgbClr val="FFFFFF"/>
                </a:solidFill>
                <a:latin typeface="Arial"/>
                <a:ea typeface="Arial"/>
                <a:cs typeface="Arial"/>
                <a:sym typeface="Arial"/>
              </a:rPr>
              <a:t>Orchestrating &amp; Scheduling Workflows</a:t>
            </a:r>
            <a:endParaRPr b="0" i="0" sz="1300" u="none" cap="none" strike="noStrike">
              <a:solidFill>
                <a:schemeClr val="dk1"/>
              </a:solidFill>
              <a:latin typeface="Arial"/>
              <a:ea typeface="Arial"/>
              <a:cs typeface="Arial"/>
              <a:sym typeface="Arial"/>
            </a:endParaRPr>
          </a:p>
        </p:txBody>
      </p:sp>
      <p:sp>
        <p:nvSpPr>
          <p:cNvPr id="16" name="Google Shape;16;p1"/>
          <p:cNvSpPr/>
          <p:nvPr/>
        </p:nvSpPr>
        <p:spPr>
          <a:xfrm>
            <a:off x="6616998" y="1073421"/>
            <a:ext cx="2527001" cy="1452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p:nvPr/>
        </p:nvSpPr>
        <p:spPr>
          <a:xfrm>
            <a:off x="7213600" y="3508814"/>
            <a:ext cx="1546176" cy="295909"/>
          </a:xfrm>
          <a:prstGeom prst="rect">
            <a:avLst/>
          </a:prstGeom>
          <a:noFill/>
          <a:ln>
            <a:noFill/>
          </a:ln>
        </p:spPr>
        <p:txBody>
          <a:bodyPr anchorCtr="0" anchor="t" bIns="0" lIns="0" spcFirstLastPara="1" rIns="0" wrap="square" tIns="0">
            <a:noAutofit/>
          </a:bodyPr>
          <a:lstStyle/>
          <a:p>
            <a:pPr indent="0" lvl="0" marL="0" marR="0" rtl="0" algn="l">
              <a:lnSpc>
                <a:spcPct val="83341"/>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163692"/>
              </a:lnSpc>
              <a:spcBef>
                <a:spcPts val="0"/>
              </a:spcBef>
              <a:spcAft>
                <a:spcPts val="0"/>
              </a:spcAft>
              <a:buClr>
                <a:srgbClr val="000000"/>
              </a:buClr>
              <a:buSzPts val="1300"/>
              <a:buFont typeface="Arial"/>
              <a:buNone/>
            </a:pPr>
            <a:r>
              <a:rPr b="0" i="0" lang="en-US" sz="1300" u="none" cap="none" strike="noStrike">
                <a:solidFill>
                  <a:srgbClr val="FFFFFF"/>
                </a:solidFill>
                <a:latin typeface="Arial"/>
                <a:ea typeface="Arial"/>
                <a:cs typeface="Arial"/>
                <a:sym typeface="Arial"/>
              </a:rPr>
              <a:t>by Dr Ughele E.N </a:t>
            </a:r>
            <a:endParaRPr b="0" i="0" sz="1300" u="none" cap="none" strike="noStrike">
              <a:solidFill>
                <a:schemeClr val="dk1"/>
              </a:solidFill>
              <a:latin typeface="Arial"/>
              <a:ea typeface="Arial"/>
              <a:cs typeface="Arial"/>
              <a:sym typeface="Arial"/>
            </a:endParaRPr>
          </a:p>
        </p:txBody>
      </p:sp>
      <p:pic>
        <p:nvPicPr>
          <p:cNvPr id="18" name="Google Shape;18;p1"/>
          <p:cNvPicPr preferRelativeResize="0"/>
          <p:nvPr/>
        </p:nvPicPr>
        <p:blipFill rotWithShape="1">
          <a:blip r:embed="rId6">
            <a:alphaModFix/>
          </a:blip>
          <a:srcRect b="0" l="0" r="0" t="0"/>
          <a:stretch/>
        </p:blipFill>
        <p:spPr>
          <a:xfrm>
            <a:off x="7351750" y="0"/>
            <a:ext cx="1792250" cy="84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10"/>
          <p:cNvSpPr/>
          <p:nvPr/>
        </p:nvSpPr>
        <p:spPr>
          <a:xfrm>
            <a:off x="944624" y="3698924"/>
            <a:ext cx="4775439" cy="27432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10"/>
          <p:cNvSpPr/>
          <p:nvPr/>
        </p:nvSpPr>
        <p:spPr>
          <a:xfrm>
            <a:off x="399204" y="3657172"/>
            <a:ext cx="4791000" cy="400200"/>
          </a:xfrm>
          <a:prstGeom prst="rect">
            <a:avLst/>
          </a:prstGeom>
          <a:noFill/>
          <a:ln>
            <a:noFill/>
          </a:ln>
        </p:spPr>
        <p:txBody>
          <a:bodyPr anchorCtr="0" anchor="t" bIns="0" lIns="0" spcFirstLastPara="1" rIns="0" wrap="square" tIns="0">
            <a:noAutofit/>
          </a:bodyPr>
          <a:lstStyle/>
          <a:p>
            <a:pPr indent="0" lvl="0" marL="0" marR="0" rtl="0" algn="l">
              <a:lnSpc>
                <a:spcPct val="83341"/>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0" marR="0" rtl="0" algn="r">
              <a:lnSpc>
                <a:spcPct val="163666"/>
              </a:lnSpc>
              <a:spcBef>
                <a:spcPts val="0"/>
              </a:spcBef>
              <a:spcAft>
                <a:spcPts val="0"/>
              </a:spcAft>
              <a:buClr>
                <a:srgbClr val="000000"/>
              </a:buClr>
              <a:buSzPts val="1800"/>
              <a:buFont typeface="Arial"/>
              <a:buNone/>
            </a:pPr>
            <a:r>
              <a:rPr b="0" i="0" lang="en-US" sz="1800" u="none" cap="none" strike="noStrike">
                <a:solidFill>
                  <a:srgbClr val="D01B48"/>
                </a:solidFill>
                <a:latin typeface="Arial"/>
                <a:ea typeface="Arial"/>
                <a:cs typeface="Arial"/>
                <a:sym typeface="Arial"/>
              </a:rPr>
              <a:t>Operators encapsulate the logic of a task.</a:t>
            </a:r>
            <a:endParaRPr b="0" i="0" sz="1800" u="none" cap="none" strike="noStrike">
              <a:solidFill>
                <a:schemeClr val="dk1"/>
              </a:solidFill>
              <a:latin typeface="Arial"/>
              <a:ea typeface="Arial"/>
              <a:cs typeface="Arial"/>
              <a:sym typeface="Arial"/>
            </a:endParaRPr>
          </a:p>
        </p:txBody>
      </p:sp>
      <p:sp>
        <p:nvSpPr>
          <p:cNvPr id="217" name="Google Shape;217;p10"/>
          <p:cNvSpPr/>
          <p:nvPr/>
        </p:nvSpPr>
        <p:spPr>
          <a:xfrm>
            <a:off x="944624" y="3150284"/>
            <a:ext cx="1173171" cy="27432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0"/>
          <p:cNvSpPr/>
          <p:nvPr/>
        </p:nvSpPr>
        <p:spPr>
          <a:xfrm>
            <a:off x="944624" y="955724"/>
            <a:ext cx="1129966" cy="27432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10"/>
          <p:cNvSpPr/>
          <p:nvPr/>
        </p:nvSpPr>
        <p:spPr>
          <a:xfrm>
            <a:off x="939475" y="997200"/>
            <a:ext cx="7057800" cy="596100"/>
          </a:xfrm>
          <a:prstGeom prst="rect">
            <a:avLst/>
          </a:prstGeom>
          <a:noFill/>
          <a:ln>
            <a:noFill/>
          </a:ln>
        </p:spPr>
        <p:txBody>
          <a:bodyPr anchorCtr="0" anchor="t" bIns="0" lIns="0" spcFirstLastPara="1" rIns="0" wrap="square" tIns="0">
            <a:noAutofit/>
          </a:bodyPr>
          <a:lstStyle/>
          <a:p>
            <a:pPr indent="0" lvl="0" marL="0" marR="0" rtl="0" algn="l">
              <a:lnSpc>
                <a:spcPct val="81555"/>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6000"/>
              </a:lnSpc>
              <a:spcBef>
                <a:spcPts val="0"/>
              </a:spcBef>
              <a:spcAft>
                <a:spcPts val="0"/>
              </a:spcAft>
              <a:buClr>
                <a:srgbClr val="000000"/>
              </a:buClr>
              <a:buSzPts val="1800"/>
              <a:buFont typeface="Arial"/>
              <a:buNone/>
            </a:pPr>
            <a:r>
              <a:rPr b="1" i="0" lang="en-US" sz="1800" u="none" cap="none" strike="noStrike">
                <a:solidFill>
                  <a:srgbClr val="D01B48"/>
                </a:solidFill>
                <a:latin typeface="Arial"/>
                <a:ea typeface="Arial"/>
                <a:cs typeface="Arial"/>
                <a:sym typeface="Arial"/>
              </a:rPr>
              <a:t>Operator:</a:t>
            </a:r>
            <a:endParaRPr b="1" i="0" sz="1800" u="none" cap="none" strike="noStrike">
              <a:solidFill>
                <a:srgbClr val="D01B48"/>
              </a:solidFill>
              <a:latin typeface="Arial"/>
              <a:ea typeface="Arial"/>
              <a:cs typeface="Arial"/>
              <a:sym typeface="Arial"/>
            </a:endParaRPr>
          </a:p>
          <a:p>
            <a:pPr indent="0" lvl="0" marL="0" marR="0" rtl="0" algn="l">
              <a:lnSpc>
                <a:spcPct val="83341"/>
              </a:lnSpc>
              <a:spcBef>
                <a:spcPts val="0"/>
              </a:spcBef>
              <a:spcAft>
                <a:spcPts val="0"/>
              </a:spcAft>
              <a:buClr>
                <a:schemeClr val="dk1"/>
              </a:buClr>
              <a:buSzPts val="100"/>
              <a:buFont typeface="Arial"/>
              <a:buNone/>
            </a:pPr>
            <a:r>
              <a:t/>
            </a:r>
            <a:endParaRPr b="0" i="0" sz="100" u="none" cap="none" strike="noStrike">
              <a:solidFill>
                <a:schemeClr val="dk1"/>
              </a:solidFill>
              <a:latin typeface="Arial"/>
              <a:ea typeface="Arial"/>
              <a:cs typeface="Arial"/>
              <a:sym typeface="Arial"/>
            </a:endParaRPr>
          </a:p>
          <a:p>
            <a:pPr indent="0" lvl="0" marL="0" marR="0" rtl="0" algn="l">
              <a:lnSpc>
                <a:spcPct val="163666"/>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 operator is a class that defines what the task actually does.</a:t>
            </a:r>
            <a:endParaRPr b="0" i="0" sz="1800" u="none" cap="none" strike="noStrike">
              <a:solidFill>
                <a:schemeClr val="dk1"/>
              </a:solidFill>
              <a:latin typeface="Arial"/>
              <a:ea typeface="Arial"/>
              <a:cs typeface="Arial"/>
              <a:sym typeface="Arial"/>
            </a:endParaRPr>
          </a:p>
          <a:p>
            <a:pPr indent="0" lvl="0" marL="12700" marR="0" rtl="0" algn="l">
              <a:lnSpc>
                <a:spcPct val="86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pic>
        <p:nvPicPr>
          <p:cNvPr id="220" name="Google Shape;220;p10"/>
          <p:cNvPicPr preferRelativeResize="0"/>
          <p:nvPr/>
        </p:nvPicPr>
        <p:blipFill rotWithShape="1">
          <a:blip r:embed="rId3">
            <a:alphaModFix/>
          </a:blip>
          <a:srcRect b="0" l="0" r="0" t="0"/>
          <a:stretch/>
        </p:blipFill>
        <p:spPr>
          <a:xfrm>
            <a:off x="7388850" y="0"/>
            <a:ext cx="1755150" cy="829124"/>
          </a:xfrm>
          <a:prstGeom prst="rect">
            <a:avLst/>
          </a:prstGeom>
          <a:noFill/>
          <a:ln>
            <a:noFill/>
          </a:ln>
        </p:spPr>
      </p:pic>
      <p:sp>
        <p:nvSpPr>
          <p:cNvPr id="221" name="Google Shape;221;p10"/>
          <p:cNvSpPr txBox="1"/>
          <p:nvPr/>
        </p:nvSpPr>
        <p:spPr>
          <a:xfrm>
            <a:off x="939475" y="1844725"/>
            <a:ext cx="6374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Airflow provides a variety of built-in operators, such as:</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Bash Operator for executing Bash commands,</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Python Operator for executing Python functions,</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SQL operators for running SQL queries, and more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p:nvPr/>
        </p:nvSpPr>
        <p:spPr>
          <a:xfrm>
            <a:off x="0" y="0"/>
            <a:ext cx="9144000" cy="5117224"/>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1"/>
          <p:cNvSpPr/>
          <p:nvPr/>
        </p:nvSpPr>
        <p:spPr>
          <a:xfrm>
            <a:off x="402834" y="364813"/>
            <a:ext cx="4924816"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The execution </a:t>
            </a:r>
            <a:r>
              <a:rPr b="1" i="0" lang="en-US" sz="2300" u="none" cap="none" strike="noStrike">
                <a:solidFill>
                  <a:srgbClr val="D01B48"/>
                </a:solidFill>
                <a:latin typeface="Arial"/>
                <a:ea typeface="Arial"/>
                <a:cs typeface="Arial"/>
                <a:sym typeface="Arial"/>
              </a:rPr>
              <a:t>algorithm of a DAG</a:t>
            </a:r>
            <a:endParaRPr b="0" i="0" sz="2300" u="none" cap="none" strike="noStrike">
              <a:solidFill>
                <a:schemeClr val="dk1"/>
              </a:solidFill>
              <a:latin typeface="Arial"/>
              <a:ea typeface="Arial"/>
              <a:cs typeface="Arial"/>
              <a:sym typeface="Arial"/>
            </a:endParaRPr>
          </a:p>
        </p:txBody>
      </p:sp>
      <p:sp>
        <p:nvSpPr>
          <p:cNvPr id="228" name="Google Shape;228;p11"/>
          <p:cNvSpPr/>
          <p:nvPr/>
        </p:nvSpPr>
        <p:spPr>
          <a:xfrm>
            <a:off x="402834" y="895360"/>
            <a:ext cx="7863342" cy="3701023"/>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For each open (unexecuted) node in the DAG: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Identify the upstream task(s) upon which the current task is dependent. </a:t>
            </a:r>
            <a:endParaRPr b="0" i="0" sz="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Determine if all upstream tasks identified have been successfully executed. </a:t>
            </a:r>
            <a:endParaRPr b="0" i="0" sz="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If all upstream tasks identified have not been successfully executed, move to the previous task and repeat steps a) and b). </a:t>
            </a:r>
            <a:endParaRPr b="0" i="0" sz="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If all dependent tasks have been successfully executed, add the current task to a queue of tasks to be executed.  </a:t>
            </a: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Sequentially execute the tasks in the queue: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Assign a </a:t>
            </a:r>
            <a:r>
              <a:rPr b="0" i="1" lang="en-US" sz="1800" u="none" cap="none" strike="noStrike">
                <a:solidFill>
                  <a:srgbClr val="000000"/>
                </a:solidFill>
                <a:latin typeface="Sansita"/>
                <a:ea typeface="Sansita"/>
                <a:cs typeface="Sansita"/>
                <a:sym typeface="Sansita"/>
              </a:rPr>
              <a:t>"completed" </a:t>
            </a:r>
            <a:r>
              <a:rPr b="0" i="0" lang="en-US" sz="1800" u="none" cap="none" strike="noStrike">
                <a:solidFill>
                  <a:srgbClr val="000000"/>
                </a:solidFill>
                <a:latin typeface="Arial"/>
                <a:ea typeface="Arial"/>
                <a:cs typeface="Arial"/>
                <a:sym typeface="Arial"/>
              </a:rPr>
              <a:t>status to the tasks that have been successfully executed. </a:t>
            </a: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Repeat steps 1) and 2) for the remaining tasks in the DAG</a:t>
            </a:r>
            <a:endParaRPr b="0" i="0" sz="800" u="none" cap="none" strike="noStrike">
              <a:solidFill>
                <a:schemeClr val="dk1"/>
              </a:solidFill>
              <a:latin typeface="Arial"/>
              <a:ea typeface="Arial"/>
              <a:cs typeface="Arial"/>
              <a:sym typeface="Arial"/>
            </a:endParaRPr>
          </a:p>
        </p:txBody>
      </p:sp>
      <p:pic>
        <p:nvPicPr>
          <p:cNvPr id="229" name="Google Shape;229;p11"/>
          <p:cNvPicPr preferRelativeResize="0"/>
          <p:nvPr/>
        </p:nvPicPr>
        <p:blipFill rotWithShape="1">
          <a:blip r:embed="rId3">
            <a:alphaModFix/>
          </a:blip>
          <a:srcRect b="0" l="0" r="0" t="0"/>
          <a:stretch/>
        </p:blipFill>
        <p:spPr>
          <a:xfrm>
            <a:off x="7388850" y="0"/>
            <a:ext cx="1755150" cy="829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2"/>
          <p:cNvPicPr preferRelativeResize="0"/>
          <p:nvPr/>
        </p:nvPicPr>
        <p:blipFill rotWithShape="1">
          <a:blip r:embed="rId3">
            <a:alphaModFix/>
          </a:blip>
          <a:srcRect b="0" l="0" r="0" t="0"/>
          <a:stretch/>
        </p:blipFill>
        <p:spPr>
          <a:xfrm>
            <a:off x="0" y="0"/>
            <a:ext cx="9144000" cy="5143499"/>
          </a:xfrm>
          <a:prstGeom prst="rect">
            <a:avLst/>
          </a:prstGeom>
          <a:noFill/>
          <a:ln>
            <a:noFill/>
          </a:ln>
        </p:spPr>
      </p:pic>
      <p:pic>
        <p:nvPicPr>
          <p:cNvPr id="235" name="Google Shape;235;p12"/>
          <p:cNvPicPr preferRelativeResize="0"/>
          <p:nvPr/>
        </p:nvPicPr>
        <p:blipFill rotWithShape="1">
          <a:blip r:embed="rId4">
            <a:alphaModFix/>
          </a:blip>
          <a:srcRect b="0" l="0" r="0" t="0"/>
          <a:stretch/>
        </p:blipFill>
        <p:spPr>
          <a:xfrm>
            <a:off x="7388850" y="0"/>
            <a:ext cx="1755150" cy="829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41" name="Google Shape;241;p13"/>
          <p:cNvPicPr preferRelativeResize="0"/>
          <p:nvPr/>
        </p:nvPicPr>
        <p:blipFill rotWithShape="1">
          <a:blip r:embed="rId4">
            <a:alphaModFix/>
          </a:blip>
          <a:srcRect b="0" l="0" r="0" t="0"/>
          <a:stretch/>
        </p:blipFill>
        <p:spPr>
          <a:xfrm>
            <a:off x="7388850" y="0"/>
            <a:ext cx="1755150" cy="829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4"/>
          <p:cNvPicPr preferRelativeResize="0"/>
          <p:nvPr/>
        </p:nvPicPr>
        <p:blipFill rotWithShape="1">
          <a:blip r:embed="rId3">
            <a:alphaModFix/>
          </a:blip>
          <a:srcRect b="0" l="0" r="0" t="0"/>
          <a:stretch/>
        </p:blipFill>
        <p:spPr>
          <a:xfrm>
            <a:off x="0" y="0"/>
            <a:ext cx="9144000" cy="5130375"/>
          </a:xfrm>
          <a:prstGeom prst="rect">
            <a:avLst/>
          </a:prstGeom>
          <a:noFill/>
          <a:ln>
            <a:noFill/>
          </a:ln>
        </p:spPr>
      </p:pic>
      <p:pic>
        <p:nvPicPr>
          <p:cNvPr id="247" name="Google Shape;247;p14"/>
          <p:cNvPicPr preferRelativeResize="0"/>
          <p:nvPr/>
        </p:nvPicPr>
        <p:blipFill rotWithShape="1">
          <a:blip r:embed="rId4">
            <a:alphaModFix/>
          </a:blip>
          <a:srcRect b="0" l="0" r="0" t="0"/>
          <a:stretch/>
        </p:blipFill>
        <p:spPr>
          <a:xfrm>
            <a:off x="7388850" y="0"/>
            <a:ext cx="1755150" cy="829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5"/>
          <p:cNvPicPr preferRelativeResize="0"/>
          <p:nvPr/>
        </p:nvPicPr>
        <p:blipFill rotWithShape="1">
          <a:blip r:embed="rId3">
            <a:alphaModFix/>
          </a:blip>
          <a:srcRect b="0" l="0" r="0" t="0"/>
          <a:stretch/>
        </p:blipFill>
        <p:spPr>
          <a:xfrm>
            <a:off x="0" y="0"/>
            <a:ext cx="9143999" cy="4991100"/>
          </a:xfrm>
          <a:prstGeom prst="rect">
            <a:avLst/>
          </a:prstGeom>
          <a:noFill/>
          <a:ln>
            <a:noFill/>
          </a:ln>
        </p:spPr>
      </p:pic>
      <p:pic>
        <p:nvPicPr>
          <p:cNvPr id="253" name="Google Shape;253;p15"/>
          <p:cNvPicPr preferRelativeResize="0"/>
          <p:nvPr/>
        </p:nvPicPr>
        <p:blipFill rotWithShape="1">
          <a:blip r:embed="rId4">
            <a:alphaModFix/>
          </a:blip>
          <a:srcRect b="0" l="0" r="0" t="0"/>
          <a:stretch/>
        </p:blipFill>
        <p:spPr>
          <a:xfrm>
            <a:off x="7388850" y="0"/>
            <a:ext cx="1755150" cy="829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16"/>
          <p:cNvPicPr preferRelativeResize="0"/>
          <p:nvPr/>
        </p:nvPicPr>
        <p:blipFill rotWithShape="1">
          <a:blip r:embed="rId3">
            <a:alphaModFix/>
          </a:blip>
          <a:srcRect b="0" l="0" r="0" t="0"/>
          <a:stretch/>
        </p:blipFill>
        <p:spPr>
          <a:xfrm>
            <a:off x="0" y="0"/>
            <a:ext cx="9144000" cy="5130378"/>
          </a:xfrm>
          <a:prstGeom prst="rect">
            <a:avLst/>
          </a:prstGeom>
          <a:noFill/>
          <a:ln>
            <a:noFill/>
          </a:ln>
        </p:spPr>
      </p:pic>
      <p:pic>
        <p:nvPicPr>
          <p:cNvPr id="259" name="Google Shape;259;p16"/>
          <p:cNvPicPr preferRelativeResize="0"/>
          <p:nvPr/>
        </p:nvPicPr>
        <p:blipFill rotWithShape="1">
          <a:blip r:embed="rId4">
            <a:alphaModFix/>
          </a:blip>
          <a:srcRect b="0" l="0" r="0" t="0"/>
          <a:stretch/>
        </p:blipFill>
        <p:spPr>
          <a:xfrm>
            <a:off x="7388850" y="0"/>
            <a:ext cx="1755150" cy="829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65" name="Google Shape;265;p17"/>
          <p:cNvPicPr preferRelativeResize="0"/>
          <p:nvPr/>
        </p:nvPicPr>
        <p:blipFill rotWithShape="1">
          <a:blip r:embed="rId4">
            <a:alphaModFix/>
          </a:blip>
          <a:srcRect b="0" l="0" r="0" t="0"/>
          <a:stretch/>
        </p:blipFill>
        <p:spPr>
          <a:xfrm>
            <a:off x="7388850" y="0"/>
            <a:ext cx="1755150" cy="829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1" name="Google Shape;271;p18"/>
          <p:cNvPicPr preferRelativeResize="0"/>
          <p:nvPr/>
        </p:nvPicPr>
        <p:blipFill rotWithShape="1">
          <a:blip r:embed="rId3">
            <a:alphaModFix/>
          </a:blip>
          <a:srcRect b="0" l="0" r="0" t="0"/>
          <a:stretch/>
        </p:blipFill>
        <p:spPr>
          <a:xfrm>
            <a:off x="1158240" y="886382"/>
            <a:ext cx="6577584" cy="2263846"/>
          </a:xfrm>
          <a:prstGeom prst="rect">
            <a:avLst/>
          </a:prstGeom>
          <a:noFill/>
          <a:ln>
            <a:noFill/>
          </a:ln>
        </p:spPr>
      </p:pic>
      <p:sp>
        <p:nvSpPr>
          <p:cNvPr id="272" name="Google Shape;272;p18"/>
          <p:cNvSpPr/>
          <p:nvPr/>
        </p:nvSpPr>
        <p:spPr>
          <a:xfrm>
            <a:off x="262129" y="3305436"/>
            <a:ext cx="8558783" cy="1662227"/>
          </a:xfrm>
          <a:prstGeom prst="rect">
            <a:avLst/>
          </a:prstGeom>
          <a:noFill/>
          <a:ln>
            <a:noFill/>
          </a:ln>
        </p:spPr>
        <p:txBody>
          <a:bodyPr anchorCtr="0" anchor="t" bIns="0" lIns="0" spcFirstLastPara="1" rIns="0" wrap="square" tIns="0">
            <a:noAutofit/>
          </a:bodyPr>
          <a:lstStyle/>
          <a:p>
            <a:pPr indent="-285750" lvl="1" marL="7429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first task in the pipeline is to fetch the student marks data.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Similarly, the last task in the pipeline is to push the transformed data to the BI application. </a:t>
            </a:r>
            <a:endParaRPr b="0" i="0" sz="12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direction of the edges indicates the direction of </a:t>
            </a:r>
            <a:r>
              <a:rPr b="0" i="1" lang="en-US" sz="1200" u="none" cap="none" strike="noStrike">
                <a:solidFill>
                  <a:srgbClr val="000000"/>
                </a:solidFill>
                <a:latin typeface="Sansita"/>
                <a:ea typeface="Sansita"/>
                <a:cs typeface="Sansita"/>
                <a:sym typeface="Sansita"/>
              </a:rPr>
              <a:t>task dependency </a:t>
            </a:r>
            <a:r>
              <a:rPr b="0" i="0" lang="en-US" sz="1200" u="none" cap="none" strike="noStrike">
                <a:solidFill>
                  <a:srgbClr val="000000"/>
                </a:solidFill>
                <a:latin typeface="Arial"/>
                <a:ea typeface="Arial"/>
                <a:cs typeface="Arial"/>
                <a:sym typeface="Arial"/>
              </a:rPr>
              <a:t>within the pipeline. For example, the arrow pointing from the </a:t>
            </a:r>
            <a:r>
              <a:rPr b="0" i="1" lang="en-US" sz="1200" u="none" cap="none" strike="noStrike">
                <a:solidFill>
                  <a:srgbClr val="000000"/>
                </a:solidFill>
                <a:latin typeface="Sansita"/>
                <a:ea typeface="Sansita"/>
                <a:cs typeface="Sansita"/>
                <a:sym typeface="Sansita"/>
              </a:rPr>
              <a:t>"Flag absent students" </a:t>
            </a:r>
            <a:r>
              <a:rPr b="0" i="0" lang="en-US" sz="1200" u="none" cap="none" strike="noStrike">
                <a:solidFill>
                  <a:srgbClr val="000000"/>
                </a:solidFill>
                <a:latin typeface="Arial"/>
                <a:ea typeface="Arial"/>
                <a:cs typeface="Arial"/>
                <a:sym typeface="Arial"/>
              </a:rPr>
              <a:t>node to the </a:t>
            </a:r>
            <a:r>
              <a:rPr b="0" i="1" lang="en-US" sz="1200" u="none" cap="none" strike="noStrike">
                <a:solidFill>
                  <a:srgbClr val="000000"/>
                </a:solidFill>
                <a:latin typeface="Sansita"/>
                <a:ea typeface="Sansita"/>
                <a:cs typeface="Sansita"/>
                <a:sym typeface="Sansita"/>
              </a:rPr>
              <a:t>"Fill missing question marks with zeroes“</a:t>
            </a:r>
            <a:r>
              <a:rPr b="0" i="1" lang="en-US" sz="1200" u="none" cap="none" strike="noStrike">
                <a:solidFill>
                  <a:schemeClr val="dk1"/>
                </a:solidFill>
                <a:latin typeface="Arial"/>
                <a:ea typeface="Arial"/>
                <a:cs typeface="Arial"/>
                <a:sym typeface="Arial"/>
              </a:rPr>
              <a:t> </a:t>
            </a:r>
            <a:r>
              <a:rPr b="0" i="0" lang="en-US" sz="1200" u="none" cap="none" strike="noStrike">
                <a:solidFill>
                  <a:srgbClr val="000000"/>
                </a:solidFill>
                <a:latin typeface="Arial"/>
                <a:ea typeface="Arial"/>
                <a:cs typeface="Arial"/>
                <a:sym typeface="Arial"/>
              </a:rPr>
              <a:t>node indicates that the flagging operation executes before the filling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This type of graph, where there is directional dependence, is referred to as a </a:t>
            </a:r>
            <a:r>
              <a:rPr b="1" i="0" lang="en-US" sz="1200" u="none" cap="none" strike="noStrike">
                <a:solidFill>
                  <a:srgbClr val="000000"/>
                </a:solidFill>
                <a:latin typeface="Arial"/>
                <a:ea typeface="Arial"/>
                <a:cs typeface="Arial"/>
                <a:sym typeface="Arial"/>
              </a:rPr>
              <a:t>directed graph</a:t>
            </a:r>
            <a:r>
              <a:rPr b="0" i="0" lang="en-US" sz="1200" u="none" cap="none" strike="noStrike">
                <a:solidFill>
                  <a:srgbClr val="000000"/>
                </a:solidFill>
                <a:latin typeface="Arial"/>
                <a:ea typeface="Arial"/>
                <a:cs typeface="Arial"/>
                <a:sym typeface="Arial"/>
              </a:rPr>
              <a:t>. When such a graph contains no loops or cycles (no node has a dependence on nodes further down the chain of execution), it is known as a </a:t>
            </a:r>
            <a:r>
              <a:rPr b="1" i="0" lang="en-US" sz="1200" u="none" cap="none" strike="noStrike">
                <a:solidFill>
                  <a:srgbClr val="000000"/>
                </a:solidFill>
                <a:latin typeface="Arial"/>
                <a:ea typeface="Arial"/>
                <a:cs typeface="Arial"/>
                <a:sym typeface="Arial"/>
              </a:rPr>
              <a:t>directed acyclic graph </a:t>
            </a:r>
            <a:r>
              <a:rPr b="0" i="0" lang="en-US" sz="1200" u="none" cap="none" strike="noStrike">
                <a:solidFill>
                  <a:srgbClr val="000000"/>
                </a:solidFill>
                <a:latin typeface="Arial"/>
                <a:ea typeface="Arial"/>
                <a:cs typeface="Arial"/>
                <a:sym typeface="Arial"/>
              </a:rPr>
              <a:t>(DAG). To illustrate this point, we can observe in our example graph how task dependence flows from the “Fetch student exam marks" node all the way to the "Send data to BI application" node, without ever referring to a previous task. As such, our example pipeline graph is a DAG. </a:t>
            </a:r>
            <a:endParaRPr b="0" i="0" sz="1200" u="none" cap="none" strike="noStrike">
              <a:solidFill>
                <a:schemeClr val="dk1"/>
              </a:solidFill>
              <a:latin typeface="Arial"/>
              <a:ea typeface="Arial"/>
              <a:cs typeface="Arial"/>
              <a:sym typeface="Arial"/>
            </a:endParaRPr>
          </a:p>
        </p:txBody>
      </p:sp>
      <p:sp>
        <p:nvSpPr>
          <p:cNvPr id="273" name="Google Shape;273;p18"/>
          <p:cNvSpPr/>
          <p:nvPr/>
        </p:nvSpPr>
        <p:spPr>
          <a:xfrm>
            <a:off x="482082" y="399704"/>
            <a:ext cx="7369566"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Representing our example</a:t>
            </a:r>
            <a:r>
              <a:rPr b="1" i="0" lang="en-US" sz="2300" u="none" cap="none" strike="noStrike">
                <a:solidFill>
                  <a:srgbClr val="D01B48"/>
                </a:solidFill>
                <a:latin typeface="Arial"/>
                <a:ea typeface="Arial"/>
                <a:cs typeface="Arial"/>
                <a:sym typeface="Arial"/>
              </a:rPr>
              <a:t> data pipeline as a graph</a:t>
            </a:r>
            <a:endParaRPr b="0" i="0" sz="2300" u="none" cap="none" strike="noStrike">
              <a:solidFill>
                <a:schemeClr val="dk1"/>
              </a:solidFill>
              <a:latin typeface="Arial"/>
              <a:ea typeface="Arial"/>
              <a:cs typeface="Arial"/>
              <a:sym typeface="Arial"/>
            </a:endParaRPr>
          </a:p>
        </p:txBody>
      </p:sp>
      <p:pic>
        <p:nvPicPr>
          <p:cNvPr id="274" name="Google Shape;274;p18"/>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19"/>
          <p:cNvSpPr/>
          <p:nvPr/>
        </p:nvSpPr>
        <p:spPr>
          <a:xfrm>
            <a:off x="262129" y="3481273"/>
            <a:ext cx="8558783" cy="155402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Let's imagine for a brief moment that there was no requirement for a pipeline, represented by a graph, to be acyclic. How would this affect the pipeline's execution? Figure 4 can help us reason this out. Here we can see directed connections from Task 1 to Task 2, and then to Task 3. However, we also see that Task 3 links back to its previous task. Following this chain of dependence, once Task 1 completes, we expect Task 2 to begin. However, Task 2 can't begin as it awaits output from Task 3, which will never occur as Task 3 needs the output from Task 2. Such a scenario leads to a flaw in our simple example's execution logic, and hence, a pipeline with a </a:t>
            </a:r>
            <a:r>
              <a:rPr b="0" i="1" lang="en-US" sz="1400" u="none" cap="none" strike="noStrike">
                <a:solidFill>
                  <a:srgbClr val="000000"/>
                </a:solidFill>
                <a:latin typeface="Sansita"/>
                <a:ea typeface="Sansita"/>
                <a:cs typeface="Sansita"/>
                <a:sym typeface="Sansita"/>
              </a:rPr>
              <a:t>cyclic </a:t>
            </a:r>
            <a:r>
              <a:rPr b="0" i="0" lang="en-US" sz="1400" u="none" cap="none" strike="noStrike">
                <a:solidFill>
                  <a:srgbClr val="000000"/>
                </a:solidFill>
                <a:latin typeface="Arial"/>
                <a:ea typeface="Arial"/>
                <a:cs typeface="Arial"/>
                <a:sym typeface="Arial"/>
              </a:rPr>
              <a:t>dependence will never execute, as it will remain in a </a:t>
            </a:r>
            <a:r>
              <a:rPr b="0" i="1" lang="en-US" sz="1400" u="none" cap="none" strike="noStrike">
                <a:solidFill>
                  <a:srgbClr val="0000EE"/>
                </a:solidFill>
                <a:latin typeface="Sansita"/>
                <a:ea typeface="Sansita"/>
                <a:cs typeface="Sansita"/>
                <a:sym typeface="Sansita"/>
              </a:rPr>
              <a:t>deadlock state.</a:t>
            </a:r>
            <a:endParaRPr b="0" i="0" sz="1050" u="none" cap="none" strike="noStrike">
              <a:solidFill>
                <a:schemeClr val="dk1"/>
              </a:solidFill>
              <a:latin typeface="Arial"/>
              <a:ea typeface="Arial"/>
              <a:cs typeface="Arial"/>
              <a:sym typeface="Arial"/>
            </a:endParaRPr>
          </a:p>
        </p:txBody>
      </p:sp>
      <p:sp>
        <p:nvSpPr>
          <p:cNvPr id="281" name="Google Shape;281;p19"/>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A Simple Cyclic Graph</a:t>
            </a:r>
            <a:r>
              <a:rPr b="1" i="0" lang="en-US" sz="2300" u="none" cap="none" strike="noStrike">
                <a:solidFill>
                  <a:srgbClr val="D01B48"/>
                </a:solidFill>
                <a:latin typeface="Arial"/>
                <a:ea typeface="Arial"/>
                <a:cs typeface="Arial"/>
                <a:sym typeface="Arial"/>
              </a:rPr>
              <a:t> Representing A Malformed Pipeline</a:t>
            </a:r>
            <a:endParaRPr b="0" i="0" sz="2300" u="none" cap="none" strike="noStrike">
              <a:solidFill>
                <a:schemeClr val="dk1"/>
              </a:solidFill>
              <a:latin typeface="Arial"/>
              <a:ea typeface="Arial"/>
              <a:cs typeface="Arial"/>
              <a:sym typeface="Arial"/>
            </a:endParaRPr>
          </a:p>
        </p:txBody>
      </p:sp>
      <p:pic>
        <p:nvPicPr>
          <p:cNvPr id="282" name="Google Shape;282;p19"/>
          <p:cNvPicPr preferRelativeResize="0"/>
          <p:nvPr/>
        </p:nvPicPr>
        <p:blipFill rotWithShape="1">
          <a:blip r:embed="rId3">
            <a:alphaModFix/>
          </a:blip>
          <a:srcRect b="0" l="0" r="0" t="0"/>
          <a:stretch/>
        </p:blipFill>
        <p:spPr>
          <a:xfrm>
            <a:off x="1609345" y="999173"/>
            <a:ext cx="3337290" cy="2219516"/>
          </a:xfrm>
          <a:prstGeom prst="rect">
            <a:avLst/>
          </a:prstGeom>
          <a:noFill/>
          <a:ln>
            <a:noFill/>
          </a:ln>
        </p:spPr>
      </p:pic>
      <p:sp>
        <p:nvSpPr>
          <p:cNvPr id="283" name="Google Shape;283;p19"/>
          <p:cNvSpPr/>
          <p:nvPr/>
        </p:nvSpPr>
        <p:spPr>
          <a:xfrm>
            <a:off x="5142455" y="1701317"/>
            <a:ext cx="2721385" cy="95653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Sansita"/>
                <a:ea typeface="Sansita"/>
                <a:cs typeface="Sansita"/>
                <a:sym typeface="Sansita"/>
              </a:rPr>
              <a:t>Task 2's dependence on Task 3 means that it can never successfully execute, leaving the pipeline in a deadlock.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2"/>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402339" y="499807"/>
            <a:ext cx="7874000" cy="3211829"/>
          </a:xfrm>
          <a:prstGeom prst="rect">
            <a:avLst/>
          </a:prstGeom>
          <a:noFill/>
          <a:ln>
            <a:noFill/>
          </a:ln>
        </p:spPr>
        <p:txBody>
          <a:bodyPr anchorCtr="0" anchor="t" bIns="0" lIns="0" spcFirstLastPara="1" rIns="0" wrap="square" tIns="0">
            <a:noAutofit/>
          </a:bodyPr>
          <a:lstStyle/>
          <a:p>
            <a:pPr indent="0" lvl="0" marL="0" marR="0" rtl="0" algn="l">
              <a:lnSpc>
                <a:spcPct val="83341"/>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9684" marR="0" rtl="0" algn="l">
              <a:lnSpc>
                <a:spcPct val="1404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Learning objectives</a:t>
            </a:r>
            <a:endParaRPr b="0" i="0" sz="2500" u="none" cap="none" strike="noStrike">
              <a:solidFill>
                <a:schemeClr val="dk1"/>
              </a:solidFill>
              <a:latin typeface="Arial"/>
              <a:ea typeface="Arial"/>
              <a:cs typeface="Arial"/>
              <a:sym typeface="Arial"/>
            </a:endParaRPr>
          </a:p>
          <a:p>
            <a:pPr indent="0" lvl="0" marL="0" marR="0" rtl="0" algn="l">
              <a:lnSpc>
                <a:spcPct val="129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12700" marR="0" rtl="0" algn="l">
              <a:lnSpc>
                <a:spcPct val="132894"/>
              </a:lnSpc>
              <a:spcBef>
                <a:spcPts val="570"/>
              </a:spcBef>
              <a:spcAft>
                <a:spcPts val="0"/>
              </a:spcAft>
              <a:buClr>
                <a:srgbClr val="000000"/>
              </a:buClr>
              <a:buSzPts val="1900"/>
              <a:buFont typeface="Arial"/>
              <a:buNone/>
            </a:pPr>
            <a:r>
              <a:rPr b="0" i="0" lang="en-US" sz="1900" u="none" cap="none" strike="noStrike">
                <a:solidFill>
                  <a:srgbClr val="24292E"/>
                </a:solidFill>
                <a:latin typeface="Arial"/>
                <a:ea typeface="Arial"/>
                <a:cs typeface="Arial"/>
                <a:sym typeface="Arial"/>
              </a:rPr>
              <a:t>By the end of this session, you should:</a:t>
            </a:r>
            <a:endParaRPr b="0" i="0" sz="1900" u="none" cap="none" strike="noStrike">
              <a:solidFill>
                <a:schemeClr val="dk1"/>
              </a:solidFill>
              <a:latin typeface="Arial"/>
              <a:ea typeface="Arial"/>
              <a:cs typeface="Arial"/>
              <a:sym typeface="Arial"/>
            </a:endParaRPr>
          </a:p>
          <a:p>
            <a:pPr indent="0" lvl="0" marL="98425" marR="0" rtl="0" algn="l">
              <a:lnSpc>
                <a:spcPct val="132894"/>
              </a:lnSpc>
              <a:spcBef>
                <a:spcPts val="1297"/>
              </a:spcBef>
              <a:spcAft>
                <a:spcPts val="0"/>
              </a:spcAft>
              <a:buClr>
                <a:srgbClr val="000000"/>
              </a:buClr>
              <a:buSzPts val="1900"/>
              <a:buFont typeface="Arial"/>
              <a:buNone/>
            </a:pPr>
            <a:r>
              <a:rPr b="0" i="0" lang="en-US" sz="1900" u="none" cap="none" strike="noStrike">
                <a:solidFill>
                  <a:srgbClr val="24292E"/>
                </a:solidFill>
                <a:latin typeface="Arial"/>
                <a:ea typeface="Arial"/>
                <a:cs typeface="Arial"/>
                <a:sym typeface="Arial"/>
              </a:rPr>
              <a:t>●   understand what data pipelines really are;</a:t>
            </a:r>
            <a:endParaRPr b="0" i="0" sz="1900" u="none" cap="none" strike="noStrike">
              <a:solidFill>
                <a:schemeClr val="dk1"/>
              </a:solidFill>
              <a:latin typeface="Arial"/>
              <a:ea typeface="Arial"/>
              <a:cs typeface="Arial"/>
              <a:sym typeface="Arial"/>
            </a:endParaRPr>
          </a:p>
          <a:p>
            <a:pPr indent="-360679" lvl="0" marL="459105" marR="0" rtl="0" algn="l">
              <a:lnSpc>
                <a:spcPct val="114000"/>
              </a:lnSpc>
              <a:spcBef>
                <a:spcPts val="102"/>
              </a:spcBef>
              <a:spcAft>
                <a:spcPts val="0"/>
              </a:spcAft>
              <a:buClr>
                <a:srgbClr val="000000"/>
              </a:buClr>
              <a:buSzPts val="1900"/>
              <a:buFont typeface="Arial"/>
              <a:buNone/>
            </a:pPr>
            <a:r>
              <a:rPr b="0" i="0" lang="en-US" sz="1900" u="none" cap="none" strike="noStrike">
                <a:solidFill>
                  <a:srgbClr val="24292E"/>
                </a:solidFill>
                <a:latin typeface="Arial"/>
                <a:ea typeface="Arial"/>
                <a:cs typeface="Arial"/>
                <a:sym typeface="Arial"/>
              </a:rPr>
              <a:t>●   know what the differences between directed acyclic graphs and cyclic  graphs are;</a:t>
            </a:r>
            <a:endParaRPr b="0" i="0" sz="1900" u="none" cap="none" strike="noStrike">
              <a:solidFill>
                <a:schemeClr val="dk1"/>
              </a:solidFill>
              <a:latin typeface="Arial"/>
              <a:ea typeface="Arial"/>
              <a:cs typeface="Arial"/>
              <a:sym typeface="Arial"/>
            </a:endParaRPr>
          </a:p>
          <a:p>
            <a:pPr indent="0" lvl="0" marL="98425" marR="0" rtl="0" algn="l">
              <a:lnSpc>
                <a:spcPct val="132894"/>
              </a:lnSpc>
              <a:spcBef>
                <a:spcPts val="41"/>
              </a:spcBef>
              <a:spcAft>
                <a:spcPts val="0"/>
              </a:spcAft>
              <a:buClr>
                <a:srgbClr val="000000"/>
              </a:buClr>
              <a:buSzPts val="1900"/>
              <a:buFont typeface="Arial"/>
              <a:buNone/>
            </a:pPr>
            <a:r>
              <a:rPr b="0" i="0" lang="en-US" sz="1900" u="none" cap="none" strike="noStrike">
                <a:solidFill>
                  <a:srgbClr val="24292E"/>
                </a:solidFill>
                <a:latin typeface="Arial"/>
                <a:ea typeface="Arial"/>
                <a:cs typeface="Arial"/>
                <a:sym typeface="Arial"/>
              </a:rPr>
              <a:t>●   be able to represent data pipelines in a graphical format;</a:t>
            </a:r>
            <a:endParaRPr b="0" i="0" sz="1900" u="none" cap="none" strike="noStrike">
              <a:solidFill>
                <a:schemeClr val="dk1"/>
              </a:solidFill>
              <a:latin typeface="Arial"/>
              <a:ea typeface="Arial"/>
              <a:cs typeface="Arial"/>
              <a:sym typeface="Arial"/>
            </a:endParaRPr>
          </a:p>
          <a:p>
            <a:pPr indent="0" lvl="0" marL="98425" marR="0" rtl="0" algn="l">
              <a:lnSpc>
                <a:spcPct val="132894"/>
              </a:lnSpc>
              <a:spcBef>
                <a:spcPts val="97"/>
              </a:spcBef>
              <a:spcAft>
                <a:spcPts val="0"/>
              </a:spcAft>
              <a:buClr>
                <a:srgbClr val="000000"/>
              </a:buClr>
              <a:buSzPts val="1900"/>
              <a:buFont typeface="Arial"/>
              <a:buNone/>
            </a:pPr>
            <a:r>
              <a:rPr b="0" i="0" lang="en-US" sz="1900" u="none" cap="none" strike="noStrike">
                <a:solidFill>
                  <a:srgbClr val="24292E"/>
                </a:solidFill>
                <a:latin typeface="Arial"/>
                <a:ea typeface="Arial"/>
                <a:cs typeface="Arial"/>
                <a:sym typeface="Arial"/>
              </a:rPr>
              <a:t>●   understand the core architectural components of Airflow; and</a:t>
            </a:r>
            <a:endParaRPr b="0" i="0" sz="1900" u="none" cap="none" strike="noStrike">
              <a:solidFill>
                <a:schemeClr val="dk1"/>
              </a:solidFill>
              <a:latin typeface="Arial"/>
              <a:ea typeface="Arial"/>
              <a:cs typeface="Arial"/>
              <a:sym typeface="Arial"/>
            </a:endParaRPr>
          </a:p>
          <a:p>
            <a:pPr indent="0" lvl="0" marL="98425" marR="0" rtl="0" algn="l">
              <a:lnSpc>
                <a:spcPct val="132894"/>
              </a:lnSpc>
              <a:spcBef>
                <a:spcPts val="97"/>
              </a:spcBef>
              <a:spcAft>
                <a:spcPts val="0"/>
              </a:spcAft>
              <a:buClr>
                <a:srgbClr val="000000"/>
              </a:buClr>
              <a:buSzPts val="1900"/>
              <a:buFont typeface="Arial"/>
              <a:buNone/>
            </a:pPr>
            <a:r>
              <a:rPr b="0" i="0" lang="en-US" sz="1900" u="none" cap="none" strike="noStrike">
                <a:solidFill>
                  <a:srgbClr val="24292E"/>
                </a:solidFill>
                <a:latin typeface="Arial"/>
                <a:ea typeface="Arial"/>
                <a:cs typeface="Arial"/>
                <a:sym typeface="Arial"/>
              </a:rPr>
              <a:t>●   know the process of using Python to define a DAG.</a:t>
            </a:r>
            <a:endParaRPr b="0" i="0" sz="1900" u="none" cap="none" strike="noStrike">
              <a:solidFill>
                <a:schemeClr val="dk1"/>
              </a:solidFill>
              <a:latin typeface="Arial"/>
              <a:ea typeface="Arial"/>
              <a:cs typeface="Arial"/>
              <a:sym typeface="Arial"/>
            </a:endParaRPr>
          </a:p>
        </p:txBody>
      </p:sp>
      <p:pic>
        <p:nvPicPr>
          <p:cNvPr id="25" name="Google Shape;25;p2"/>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p:nvPr/>
        </p:nvSpPr>
        <p:spPr>
          <a:xfrm>
            <a:off x="0" y="0"/>
            <a:ext cx="9144000" cy="5117224"/>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20"/>
          <p:cNvSpPr/>
          <p:nvPr/>
        </p:nvSpPr>
        <p:spPr>
          <a:xfrm>
            <a:off x="402834" y="364813"/>
            <a:ext cx="4924816"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pic>
        <p:nvPicPr>
          <p:cNvPr id="290" name="Google Shape;290;p20"/>
          <p:cNvPicPr preferRelativeResize="0"/>
          <p:nvPr/>
        </p:nvPicPr>
        <p:blipFill rotWithShape="1">
          <a:blip r:embed="rId3">
            <a:alphaModFix/>
          </a:blip>
          <a:srcRect b="0" l="0" r="0" t="0"/>
          <a:stretch/>
        </p:blipFill>
        <p:spPr>
          <a:xfrm>
            <a:off x="948076" y="1061096"/>
            <a:ext cx="6818228" cy="3582865"/>
          </a:xfrm>
          <a:prstGeom prst="rect">
            <a:avLst/>
          </a:prstGeom>
          <a:noFill/>
          <a:ln>
            <a:noFill/>
          </a:ln>
        </p:spPr>
      </p:pic>
      <p:pic>
        <p:nvPicPr>
          <p:cNvPr id="291" name="Google Shape;291;p20"/>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21"/>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sp>
        <p:nvSpPr>
          <p:cNvPr id="298" name="Google Shape;298;p21"/>
          <p:cNvSpPr/>
          <p:nvPr/>
        </p:nvSpPr>
        <p:spPr>
          <a:xfrm>
            <a:off x="5303520" y="2326386"/>
            <a:ext cx="2560320" cy="3314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Part 1: Importing modules </a:t>
            </a:r>
            <a:endParaRPr b="0" i="0" sz="900" u="none" cap="none" strike="noStrike">
              <a:solidFill>
                <a:schemeClr val="dk1"/>
              </a:solidFill>
              <a:latin typeface="Arial"/>
              <a:ea typeface="Arial"/>
              <a:cs typeface="Arial"/>
              <a:sym typeface="Arial"/>
            </a:endParaRPr>
          </a:p>
        </p:txBody>
      </p:sp>
      <p:pic>
        <p:nvPicPr>
          <p:cNvPr id="299" name="Google Shape;299;p21"/>
          <p:cNvPicPr preferRelativeResize="0"/>
          <p:nvPr/>
        </p:nvPicPr>
        <p:blipFill rotWithShape="1">
          <a:blip r:embed="rId3">
            <a:alphaModFix/>
          </a:blip>
          <a:srcRect b="0" l="0" r="0" t="0"/>
          <a:stretch/>
        </p:blipFill>
        <p:spPr>
          <a:xfrm>
            <a:off x="482083" y="1519329"/>
            <a:ext cx="4398880" cy="2277053"/>
          </a:xfrm>
          <a:prstGeom prst="rect">
            <a:avLst/>
          </a:prstGeom>
          <a:noFill/>
          <a:ln>
            <a:noFill/>
          </a:ln>
        </p:spPr>
      </p:pic>
      <p:pic>
        <p:nvPicPr>
          <p:cNvPr id="300" name="Google Shape;300;p21"/>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22"/>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sp>
        <p:nvSpPr>
          <p:cNvPr id="307" name="Google Shape;307;p22"/>
          <p:cNvSpPr/>
          <p:nvPr/>
        </p:nvSpPr>
        <p:spPr>
          <a:xfrm>
            <a:off x="5218176" y="2406015"/>
            <a:ext cx="3426939" cy="3314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Part 2: Default arguments and DAG instantiation</a:t>
            </a:r>
            <a:endParaRPr b="0" i="0" sz="900" u="none" cap="none" strike="noStrike">
              <a:solidFill>
                <a:schemeClr val="dk1"/>
              </a:solidFill>
              <a:latin typeface="Arial"/>
              <a:ea typeface="Arial"/>
              <a:cs typeface="Arial"/>
              <a:sym typeface="Arial"/>
            </a:endParaRPr>
          </a:p>
        </p:txBody>
      </p:sp>
      <p:pic>
        <p:nvPicPr>
          <p:cNvPr id="308" name="Google Shape;308;p22"/>
          <p:cNvPicPr preferRelativeResize="0"/>
          <p:nvPr/>
        </p:nvPicPr>
        <p:blipFill rotWithShape="1">
          <a:blip r:embed="rId3">
            <a:alphaModFix/>
          </a:blip>
          <a:srcRect b="0" l="0" r="0" t="0"/>
          <a:stretch/>
        </p:blipFill>
        <p:spPr>
          <a:xfrm>
            <a:off x="482082" y="831507"/>
            <a:ext cx="4363749" cy="2251509"/>
          </a:xfrm>
          <a:prstGeom prst="rect">
            <a:avLst/>
          </a:prstGeom>
          <a:noFill/>
          <a:ln>
            <a:noFill/>
          </a:ln>
        </p:spPr>
      </p:pic>
      <p:pic>
        <p:nvPicPr>
          <p:cNvPr id="309" name="Google Shape;309;p22"/>
          <p:cNvPicPr preferRelativeResize="0"/>
          <p:nvPr/>
        </p:nvPicPr>
        <p:blipFill rotWithShape="1">
          <a:blip r:embed="rId4">
            <a:alphaModFix/>
          </a:blip>
          <a:srcRect b="0" l="0" r="0" t="0"/>
          <a:stretch/>
        </p:blipFill>
        <p:spPr>
          <a:xfrm>
            <a:off x="482082" y="3214210"/>
            <a:ext cx="4736093" cy="1321214"/>
          </a:xfrm>
          <a:prstGeom prst="rect">
            <a:avLst/>
          </a:prstGeom>
          <a:noFill/>
          <a:ln>
            <a:noFill/>
          </a:ln>
        </p:spPr>
      </p:pic>
      <p:pic>
        <p:nvPicPr>
          <p:cNvPr id="310" name="Google Shape;310;p22"/>
          <p:cNvPicPr preferRelativeResize="0"/>
          <p:nvPr/>
        </p:nvPicPr>
        <p:blipFill rotWithShape="1">
          <a:blip r:embed="rId5">
            <a:alphaModFix/>
          </a:blip>
          <a:srcRect b="0" l="0" r="0" t="0"/>
          <a:stretch/>
        </p:blipFill>
        <p:spPr>
          <a:xfrm>
            <a:off x="7735825" y="0"/>
            <a:ext cx="1408175" cy="6652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23"/>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sp>
        <p:nvSpPr>
          <p:cNvPr id="317" name="Google Shape;317;p23"/>
          <p:cNvSpPr/>
          <p:nvPr/>
        </p:nvSpPr>
        <p:spPr>
          <a:xfrm>
            <a:off x="5609307" y="2406015"/>
            <a:ext cx="3035808" cy="3314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Part 3: Task definitions </a:t>
            </a:r>
            <a:endParaRPr b="0" i="0" sz="900" u="none" cap="none" strike="noStrike">
              <a:solidFill>
                <a:schemeClr val="dk1"/>
              </a:solidFill>
              <a:latin typeface="Arial"/>
              <a:ea typeface="Arial"/>
              <a:cs typeface="Arial"/>
              <a:sym typeface="Arial"/>
            </a:endParaRPr>
          </a:p>
        </p:txBody>
      </p:sp>
      <p:pic>
        <p:nvPicPr>
          <p:cNvPr id="318" name="Google Shape;318;p23"/>
          <p:cNvPicPr preferRelativeResize="0"/>
          <p:nvPr/>
        </p:nvPicPr>
        <p:blipFill rotWithShape="1">
          <a:blip r:embed="rId3">
            <a:alphaModFix/>
          </a:blip>
          <a:srcRect b="0" l="0" r="0" t="0"/>
          <a:stretch/>
        </p:blipFill>
        <p:spPr>
          <a:xfrm>
            <a:off x="610111" y="1130877"/>
            <a:ext cx="4729985" cy="3374159"/>
          </a:xfrm>
          <a:prstGeom prst="rect">
            <a:avLst/>
          </a:prstGeom>
          <a:noFill/>
          <a:ln>
            <a:noFill/>
          </a:ln>
        </p:spPr>
      </p:pic>
      <p:pic>
        <p:nvPicPr>
          <p:cNvPr id="319" name="Google Shape;319;p23"/>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24"/>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sp>
        <p:nvSpPr>
          <p:cNvPr id="326" name="Google Shape;326;p24"/>
          <p:cNvSpPr/>
          <p:nvPr/>
        </p:nvSpPr>
        <p:spPr>
          <a:xfrm>
            <a:off x="5529072" y="2252345"/>
            <a:ext cx="3499103" cy="3314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Part 4: Setting up task dependencies</a:t>
            </a:r>
            <a:endParaRPr b="0" i="0" sz="900" u="none" cap="none" strike="noStrike">
              <a:solidFill>
                <a:schemeClr val="dk1"/>
              </a:solidFill>
              <a:latin typeface="Arial"/>
              <a:ea typeface="Arial"/>
              <a:cs typeface="Arial"/>
              <a:sym typeface="Arial"/>
            </a:endParaRPr>
          </a:p>
        </p:txBody>
      </p:sp>
      <p:pic>
        <p:nvPicPr>
          <p:cNvPr id="327" name="Google Shape;327;p24"/>
          <p:cNvPicPr preferRelativeResize="0"/>
          <p:nvPr/>
        </p:nvPicPr>
        <p:blipFill rotWithShape="1">
          <a:blip r:embed="rId3">
            <a:alphaModFix/>
          </a:blip>
          <a:srcRect b="0" l="0" r="0" t="0"/>
          <a:stretch/>
        </p:blipFill>
        <p:spPr>
          <a:xfrm>
            <a:off x="287993" y="1090469"/>
            <a:ext cx="5125255" cy="3260301"/>
          </a:xfrm>
          <a:prstGeom prst="rect">
            <a:avLst/>
          </a:prstGeom>
          <a:noFill/>
          <a:ln>
            <a:noFill/>
          </a:ln>
        </p:spPr>
      </p:pic>
      <p:pic>
        <p:nvPicPr>
          <p:cNvPr id="328" name="Google Shape;328;p24"/>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5"/>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25"/>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sp>
        <p:nvSpPr>
          <p:cNvPr id="335" name="Google Shape;335;p25"/>
          <p:cNvSpPr/>
          <p:nvPr/>
        </p:nvSpPr>
        <p:spPr>
          <a:xfrm>
            <a:off x="5529072" y="2252345"/>
            <a:ext cx="3499103" cy="3314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Part 4: Setting up task dependencies</a:t>
            </a:r>
            <a:endParaRPr b="0" i="0" sz="900" u="none" cap="none" strike="noStrike">
              <a:solidFill>
                <a:schemeClr val="dk1"/>
              </a:solidFill>
              <a:latin typeface="Arial"/>
              <a:ea typeface="Arial"/>
              <a:cs typeface="Arial"/>
              <a:sym typeface="Arial"/>
            </a:endParaRPr>
          </a:p>
        </p:txBody>
      </p:sp>
      <p:pic>
        <p:nvPicPr>
          <p:cNvPr id="336" name="Google Shape;336;p25"/>
          <p:cNvPicPr preferRelativeResize="0"/>
          <p:nvPr/>
        </p:nvPicPr>
        <p:blipFill rotWithShape="1">
          <a:blip r:embed="rId3">
            <a:alphaModFix/>
          </a:blip>
          <a:srcRect b="0" l="0" r="0" t="0"/>
          <a:stretch/>
        </p:blipFill>
        <p:spPr>
          <a:xfrm>
            <a:off x="227994" y="1109458"/>
            <a:ext cx="5185253" cy="3437142"/>
          </a:xfrm>
          <a:prstGeom prst="rect">
            <a:avLst/>
          </a:prstGeom>
          <a:noFill/>
          <a:ln>
            <a:noFill/>
          </a:ln>
        </p:spPr>
      </p:pic>
      <p:pic>
        <p:nvPicPr>
          <p:cNvPr id="337" name="Google Shape;337;p25"/>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26"/>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Defining a</a:t>
            </a:r>
            <a:r>
              <a:rPr b="1" i="0" lang="en-US" sz="2300" u="none" cap="none" strike="noStrike">
                <a:solidFill>
                  <a:srgbClr val="D01B48"/>
                </a:solidFill>
                <a:latin typeface="Arial"/>
                <a:ea typeface="Arial"/>
                <a:cs typeface="Arial"/>
                <a:sym typeface="Arial"/>
              </a:rPr>
              <a:t> DAG as a python script</a:t>
            </a:r>
            <a:endParaRPr b="0" i="0" sz="2300" u="none" cap="none" strike="noStrike">
              <a:solidFill>
                <a:schemeClr val="dk1"/>
              </a:solidFill>
              <a:latin typeface="Arial"/>
              <a:ea typeface="Arial"/>
              <a:cs typeface="Arial"/>
              <a:sym typeface="Arial"/>
            </a:endParaRPr>
          </a:p>
        </p:txBody>
      </p:sp>
      <p:sp>
        <p:nvSpPr>
          <p:cNvPr id="344" name="Google Shape;344;p26"/>
          <p:cNvSpPr/>
          <p:nvPr/>
        </p:nvSpPr>
        <p:spPr>
          <a:xfrm>
            <a:off x="5529072" y="2252345"/>
            <a:ext cx="3499103" cy="3314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Part 4: Setting up task dependencies</a:t>
            </a:r>
            <a:endParaRPr b="0" i="0" sz="900" u="none" cap="none" strike="noStrike">
              <a:solidFill>
                <a:schemeClr val="dk1"/>
              </a:solidFill>
              <a:latin typeface="Arial"/>
              <a:ea typeface="Arial"/>
              <a:cs typeface="Arial"/>
              <a:sym typeface="Arial"/>
            </a:endParaRPr>
          </a:p>
        </p:txBody>
      </p:sp>
      <p:pic>
        <p:nvPicPr>
          <p:cNvPr id="345" name="Google Shape;345;p26"/>
          <p:cNvPicPr preferRelativeResize="0"/>
          <p:nvPr/>
        </p:nvPicPr>
        <p:blipFill rotWithShape="1">
          <a:blip r:embed="rId3">
            <a:alphaModFix/>
          </a:blip>
          <a:srcRect b="0" l="0" r="0" t="0"/>
          <a:stretch/>
        </p:blipFill>
        <p:spPr>
          <a:xfrm>
            <a:off x="242284" y="1009650"/>
            <a:ext cx="5170963" cy="3595971"/>
          </a:xfrm>
          <a:prstGeom prst="rect">
            <a:avLst/>
          </a:prstGeom>
          <a:noFill/>
          <a:ln>
            <a:noFill/>
          </a:ln>
        </p:spPr>
      </p:pic>
      <p:pic>
        <p:nvPicPr>
          <p:cNvPr id="346" name="Google Shape;346;p26"/>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27"/>
          <p:cNvSpPr/>
          <p:nvPr/>
        </p:nvSpPr>
        <p:spPr>
          <a:xfrm>
            <a:off x="482082" y="399704"/>
            <a:ext cx="833883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A Typical</a:t>
            </a:r>
            <a:r>
              <a:rPr b="1" i="0" lang="en-US" sz="2300" u="none" cap="none" strike="noStrike">
                <a:solidFill>
                  <a:srgbClr val="D01B48"/>
                </a:solidFill>
                <a:latin typeface="Arial"/>
                <a:ea typeface="Arial"/>
                <a:cs typeface="Arial"/>
                <a:sym typeface="Arial"/>
              </a:rPr>
              <a:t> Airflow Session</a:t>
            </a:r>
            <a:endParaRPr b="0" i="0" sz="2300" u="none" cap="none" strike="noStrike">
              <a:solidFill>
                <a:schemeClr val="dk1"/>
              </a:solidFill>
              <a:latin typeface="Arial"/>
              <a:ea typeface="Arial"/>
              <a:cs typeface="Arial"/>
              <a:sym typeface="Arial"/>
            </a:endParaRPr>
          </a:p>
        </p:txBody>
      </p:sp>
      <p:pic>
        <p:nvPicPr>
          <p:cNvPr id="353" name="Google Shape;353;p27"/>
          <p:cNvPicPr preferRelativeResize="0"/>
          <p:nvPr/>
        </p:nvPicPr>
        <p:blipFill rotWithShape="1">
          <a:blip r:embed="rId3">
            <a:alphaModFix/>
          </a:blip>
          <a:srcRect b="0" l="0" r="0" t="0"/>
          <a:stretch/>
        </p:blipFill>
        <p:spPr>
          <a:xfrm>
            <a:off x="1426465" y="836543"/>
            <a:ext cx="5986272" cy="3803437"/>
          </a:xfrm>
          <a:prstGeom prst="rect">
            <a:avLst/>
          </a:prstGeom>
          <a:noFill/>
          <a:ln>
            <a:noFill/>
          </a:ln>
        </p:spPr>
      </p:pic>
      <p:pic>
        <p:nvPicPr>
          <p:cNvPr id="354" name="Google Shape;354;p27"/>
          <p:cNvPicPr preferRelativeResize="0"/>
          <p:nvPr/>
        </p:nvPicPr>
        <p:blipFill rotWithShape="1">
          <a:blip r:embed="rId4">
            <a:alphaModFix/>
          </a:blip>
          <a:srcRect b="0" l="0" r="0" t="0"/>
          <a:stretch/>
        </p:blipFill>
        <p:spPr>
          <a:xfrm>
            <a:off x="7735825" y="0"/>
            <a:ext cx="1408175" cy="6652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31"/>
          <p:cNvSpPr/>
          <p:nvPr/>
        </p:nvSpPr>
        <p:spPr>
          <a:xfrm>
            <a:off x="3372737" y="2727300"/>
            <a:ext cx="2023328" cy="30480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31"/>
          <p:cNvSpPr/>
          <p:nvPr/>
        </p:nvSpPr>
        <p:spPr>
          <a:xfrm>
            <a:off x="3612544" y="2295500"/>
            <a:ext cx="2136060" cy="30480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31"/>
          <p:cNvSpPr/>
          <p:nvPr/>
        </p:nvSpPr>
        <p:spPr>
          <a:xfrm>
            <a:off x="683975" y="2288125"/>
            <a:ext cx="8043600" cy="798900"/>
          </a:xfrm>
          <a:prstGeom prst="rect">
            <a:avLst/>
          </a:prstGeom>
          <a:noFill/>
          <a:ln>
            <a:noFill/>
          </a:ln>
        </p:spPr>
        <p:txBody>
          <a:bodyPr anchorCtr="0" anchor="t" bIns="0" lIns="0" spcFirstLastPara="1" rIns="0" wrap="square" tIns="0">
            <a:noAutofit/>
          </a:bodyPr>
          <a:lstStyle/>
          <a:p>
            <a:pPr indent="0" lvl="0" marL="0" marR="0" rtl="0" algn="ctr">
              <a:lnSpc>
                <a:spcPct val="89000"/>
              </a:lnSpc>
              <a:spcBef>
                <a:spcPts val="0"/>
              </a:spcBef>
              <a:spcAft>
                <a:spcPts val="0"/>
              </a:spcAft>
              <a:buClr>
                <a:srgbClr val="000000"/>
              </a:buClr>
              <a:buSzPts val="2000"/>
              <a:buFont typeface="Arial"/>
              <a:buNone/>
            </a:pPr>
            <a:r>
              <a:rPr lang="en-US" sz="3300">
                <a:solidFill>
                  <a:schemeClr val="dk1"/>
                </a:solidFill>
              </a:rPr>
              <a:t>CASE STUDY FOR ZIPCO FOODS </a:t>
            </a:r>
            <a:endParaRPr b="0" i="0" sz="3300" u="none" cap="none" strike="noStrike">
              <a:solidFill>
                <a:schemeClr val="dk1"/>
              </a:solidFill>
              <a:latin typeface="Arial"/>
              <a:ea typeface="Arial"/>
              <a:cs typeface="Arial"/>
              <a:sym typeface="Arial"/>
            </a:endParaRPr>
          </a:p>
        </p:txBody>
      </p:sp>
      <p:pic>
        <p:nvPicPr>
          <p:cNvPr id="363" name="Google Shape;363;p31"/>
          <p:cNvPicPr preferRelativeResize="0"/>
          <p:nvPr/>
        </p:nvPicPr>
        <p:blipFill rotWithShape="1">
          <a:blip r:embed="rId3">
            <a:alphaModFix/>
          </a:blip>
          <a:srcRect b="0" l="0" r="0" t="0"/>
          <a:stretch/>
        </p:blipFill>
        <p:spPr>
          <a:xfrm>
            <a:off x="7735825" y="0"/>
            <a:ext cx="1408175" cy="6652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de011a4c8d_0_0"/>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g2de011a4c8d_0_0"/>
          <p:cNvSpPr/>
          <p:nvPr/>
        </p:nvSpPr>
        <p:spPr>
          <a:xfrm>
            <a:off x="402350" y="499806"/>
            <a:ext cx="7874100" cy="580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Executive Summary</a:t>
            </a:r>
            <a:r>
              <a:rPr b="1" lang="en-US" sz="2300">
                <a:solidFill>
                  <a:srgbClr val="D01B48"/>
                </a:solidFill>
              </a:rPr>
              <a:t> for Zipco Foods</a:t>
            </a:r>
            <a:endParaRPr sz="2300">
              <a:solidFill>
                <a:schemeClr val="dk1"/>
              </a:solidFill>
            </a:endParaRPr>
          </a:p>
          <a:p>
            <a:pPr indent="0" lvl="0" marL="19683" marR="0" rtl="0" algn="l">
              <a:lnSpc>
                <a:spcPct val="140400"/>
              </a:lnSpc>
              <a:spcBef>
                <a:spcPts val="0"/>
              </a:spcBef>
              <a:spcAft>
                <a:spcPts val="0"/>
              </a:spcAft>
              <a:buClr>
                <a:srgbClr val="000000"/>
              </a:buClr>
              <a:buSzPts val="2500"/>
              <a:buFont typeface="Arial"/>
              <a:buNone/>
            </a:pPr>
            <a:r>
              <a:t/>
            </a:r>
            <a:endParaRPr sz="100">
              <a:solidFill>
                <a:schemeClr val="dk1"/>
              </a:solidFill>
            </a:endParaRPr>
          </a:p>
          <a:p>
            <a:pPr indent="0" lvl="0" marL="98425"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370" name="Google Shape;370;g2de011a4c8d_0_0"/>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371" name="Google Shape;371;g2de011a4c8d_0_0"/>
          <p:cNvSpPr/>
          <p:nvPr/>
        </p:nvSpPr>
        <p:spPr>
          <a:xfrm>
            <a:off x="402339" y="1144682"/>
            <a:ext cx="7874100" cy="3211800"/>
          </a:xfrm>
          <a:prstGeom prst="rect">
            <a:avLst/>
          </a:prstGeom>
          <a:noFill/>
          <a:ln>
            <a:noFill/>
          </a:ln>
        </p:spPr>
        <p:txBody>
          <a:bodyPr anchorCtr="0" anchor="t" bIns="0" lIns="0" spcFirstLastPara="1" rIns="0" wrap="square" tIns="0">
            <a:noAutofit/>
          </a:bodyPr>
          <a:lstStyle/>
          <a:p>
            <a:pPr indent="0" lvl="0" marL="98425" marR="0" rtl="0" algn="l">
              <a:lnSpc>
                <a:spcPct val="132894"/>
              </a:lnSpc>
              <a:spcBef>
                <a:spcPts val="97"/>
              </a:spcBef>
              <a:spcAft>
                <a:spcPts val="0"/>
              </a:spcAft>
              <a:buClr>
                <a:srgbClr val="000000"/>
              </a:buClr>
              <a:buSzPts val="1900"/>
              <a:buFont typeface="Arial"/>
              <a:buNone/>
            </a:pPr>
            <a:r>
              <a:rPr lang="en-US" sz="1900">
                <a:solidFill>
                  <a:srgbClr val="24292E"/>
                </a:solidFill>
              </a:rPr>
              <a:t>Zipco Foods is a vibrant and growing business that specializes in the sales of pizzas and cakes. As a key player in the fast-casual dining industry, Zipco Foods operates numerous outlets across the country, serving a wide variety of pizzas and cakes that cater to local tastes and preferences. With a strong commitment to customer satisfaction and quality service, Zipco Foods aims to leverage advanced data engineering solutions to enhance operational efficiency, improve product offerings, and ultimately boost profitability.</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3"/>
          <p:cNvSpPr/>
          <p:nvPr/>
        </p:nvSpPr>
        <p:spPr>
          <a:xfrm>
            <a:off x="0" y="0"/>
            <a:ext cx="9144000" cy="51171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3"/>
          <p:cNvSpPr/>
          <p:nvPr/>
        </p:nvSpPr>
        <p:spPr>
          <a:xfrm>
            <a:off x="309744" y="2545062"/>
            <a:ext cx="3955415" cy="1796414"/>
          </a:xfrm>
          <a:prstGeom prst="rect">
            <a:avLst/>
          </a:prstGeom>
          <a:noFill/>
          <a:ln>
            <a:noFill/>
          </a:ln>
        </p:spPr>
        <p:txBody>
          <a:bodyPr anchorCtr="0" anchor="t" bIns="0" lIns="0" spcFirstLastPara="1" rIns="0" wrap="square" tIns="0">
            <a:noAutofit/>
          </a:bodyPr>
          <a:lstStyle/>
          <a:p>
            <a:pPr indent="0" lvl="0" marL="0" marR="0" rtl="0" algn="l">
              <a:lnSpc>
                <a:spcPct val="83526"/>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20954" marR="0" rtl="0" algn="l">
              <a:lnSpc>
                <a:spcPct val="81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Apache Airflow is an</a:t>
            </a:r>
            <a:endParaRPr b="0" i="0" sz="2400" u="none" cap="none" strike="noStrike">
              <a:solidFill>
                <a:schemeClr val="dk1"/>
              </a:solidFill>
              <a:latin typeface="Arial"/>
              <a:ea typeface="Arial"/>
              <a:cs typeface="Arial"/>
              <a:sym typeface="Arial"/>
            </a:endParaRPr>
          </a:p>
          <a:p>
            <a:pPr indent="0" lvl="0" marL="24129" marR="0" rtl="0" algn="l">
              <a:lnSpc>
                <a:spcPct val="135625"/>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open-source platform to</a:t>
            </a:r>
            <a:endParaRPr b="0" i="0" sz="2400" u="none" cap="none" strike="noStrike">
              <a:solidFill>
                <a:schemeClr val="dk1"/>
              </a:solidFill>
              <a:latin typeface="Arial"/>
              <a:ea typeface="Arial"/>
              <a:cs typeface="Arial"/>
              <a:sym typeface="Arial"/>
            </a:endParaRPr>
          </a:p>
          <a:p>
            <a:pPr indent="0" lvl="0" marL="0" marR="0" rtl="0" algn="l">
              <a:lnSpc>
                <a:spcPct val="134625"/>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programmatically </a:t>
            </a:r>
            <a:r>
              <a:rPr b="0" i="0" lang="en-US" sz="2400" u="none" cap="none" strike="noStrike">
                <a:solidFill>
                  <a:srgbClr val="D01B48"/>
                </a:solidFill>
                <a:latin typeface="Arial"/>
                <a:ea typeface="Arial"/>
                <a:cs typeface="Arial"/>
                <a:sym typeface="Arial"/>
              </a:rPr>
              <a:t>author</a:t>
            </a:r>
            <a:r>
              <a:rPr b="0" i="0" lang="en-US" sz="2400" u="none" cap="none" strike="noStrike">
                <a:solidFill>
                  <a:srgbClr val="000000"/>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25400" marR="0" rtl="0" algn="l">
              <a:lnSpc>
                <a:spcPct val="78000"/>
              </a:lnSpc>
              <a:spcBef>
                <a:spcPts val="11"/>
              </a:spcBef>
              <a:spcAft>
                <a:spcPts val="0"/>
              </a:spcAft>
              <a:buClr>
                <a:srgbClr val="000000"/>
              </a:buClr>
              <a:buSzPts val="2400"/>
              <a:buFont typeface="Arial"/>
              <a:buNone/>
            </a:pPr>
            <a:r>
              <a:rPr b="0" i="0" lang="en-US" sz="2400" u="none" cap="none" strike="noStrike">
                <a:solidFill>
                  <a:srgbClr val="D01B48"/>
                </a:solidFill>
                <a:latin typeface="Arial"/>
                <a:ea typeface="Arial"/>
                <a:cs typeface="Arial"/>
                <a:sym typeface="Arial"/>
              </a:rPr>
              <a:t>schedule</a:t>
            </a:r>
            <a:r>
              <a:rPr b="0" i="0" lang="en-US" sz="2400" u="none" cap="none" strike="noStrike">
                <a:solidFill>
                  <a:srgbClr val="000000"/>
                </a:solidFill>
                <a:latin typeface="Arial"/>
                <a:ea typeface="Arial"/>
                <a:cs typeface="Arial"/>
                <a:sym typeface="Arial"/>
              </a:rPr>
              <a:t>, and </a:t>
            </a:r>
            <a:r>
              <a:rPr b="0" i="0" lang="en-US" sz="2400" u="none" cap="none" strike="noStrike">
                <a:solidFill>
                  <a:srgbClr val="D01B48"/>
                </a:solidFill>
                <a:latin typeface="Arial"/>
                <a:ea typeface="Arial"/>
                <a:cs typeface="Arial"/>
                <a:sym typeface="Arial"/>
              </a:rPr>
              <a:t>monitor</a:t>
            </a:r>
            <a:endParaRPr b="0" i="0" sz="2400" u="none" cap="none" strike="noStrike">
              <a:solidFill>
                <a:schemeClr val="dk1"/>
              </a:solidFill>
              <a:latin typeface="Arial"/>
              <a:ea typeface="Arial"/>
              <a:cs typeface="Arial"/>
              <a:sym typeface="Arial"/>
            </a:endParaRPr>
          </a:p>
          <a:p>
            <a:pPr indent="0" lvl="0" marL="12700" marR="0" rtl="0" algn="l">
              <a:lnSpc>
                <a:spcPct val="86000"/>
              </a:lnSpc>
              <a:spcBef>
                <a:spcPts val="391"/>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workflows.</a:t>
            </a:r>
            <a:endParaRPr b="0" i="0" sz="2400" u="none" cap="none" strike="noStrike">
              <a:solidFill>
                <a:schemeClr val="dk1"/>
              </a:solidFill>
              <a:latin typeface="Arial"/>
              <a:ea typeface="Arial"/>
              <a:cs typeface="Arial"/>
              <a:sym typeface="Arial"/>
            </a:endParaRPr>
          </a:p>
        </p:txBody>
      </p:sp>
      <p:sp>
        <p:nvSpPr>
          <p:cNvPr id="32" name="Google Shape;32;p3"/>
          <p:cNvSpPr/>
          <p:nvPr/>
        </p:nvSpPr>
        <p:spPr>
          <a:xfrm>
            <a:off x="389851" y="565100"/>
            <a:ext cx="3798900" cy="536700"/>
          </a:xfrm>
          <a:prstGeom prst="rect">
            <a:avLst/>
          </a:prstGeom>
          <a:noFill/>
          <a:ln>
            <a:noFill/>
          </a:ln>
        </p:spPr>
        <p:txBody>
          <a:bodyPr anchorCtr="0" anchor="t" bIns="0" lIns="0" spcFirstLastPara="1" rIns="0" wrap="square" tIns="0">
            <a:noAutofit/>
          </a:bodyPr>
          <a:lstStyle/>
          <a:p>
            <a:pPr indent="0" lvl="0" marL="0" marR="0" rtl="0" algn="l">
              <a:lnSpc>
                <a:spcPct val="80505"/>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69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Airflow Introduction</a:t>
            </a:r>
            <a:endParaRPr b="0" i="0" sz="2500" u="none" cap="none" strike="noStrike">
              <a:solidFill>
                <a:schemeClr val="dk1"/>
              </a:solidFill>
              <a:latin typeface="Arial"/>
              <a:ea typeface="Arial"/>
              <a:cs typeface="Arial"/>
              <a:sym typeface="Arial"/>
            </a:endParaRPr>
          </a:p>
          <a:p>
            <a:pPr indent="0" lvl="0" marL="5252084" marR="0" rtl="0" algn="l">
              <a:lnSpc>
                <a:spcPct val="81000"/>
              </a:lnSpc>
              <a:spcBef>
                <a:spcPts val="11"/>
              </a:spcBef>
              <a:spcAft>
                <a:spcPts val="0"/>
              </a:spcAft>
              <a:buClr>
                <a:srgbClr val="000000"/>
              </a:buClr>
              <a:buSzPts val="1900"/>
              <a:buFont typeface="Arial"/>
              <a:buNone/>
            </a:pPr>
            <a:r>
              <a:rPr b="0" i="0" lang="en-US" sz="1900" u="sng" cap="none" strike="noStrike">
                <a:solidFill>
                  <a:srgbClr val="FBEDF1"/>
                </a:solidFill>
                <a:latin typeface="Arial"/>
                <a:ea typeface="Arial"/>
                <a:cs typeface="Arial"/>
                <a:sym typeface="Arial"/>
              </a:rPr>
              <a:t>	</a:t>
            </a:r>
            <a:r>
              <a:rPr b="1" i="0" lang="en-US" sz="1900" u="sng" cap="none" strike="noStrike">
                <a:solidFill>
                  <a:srgbClr val="FBEDF1"/>
                </a:solidFill>
                <a:latin typeface="Arial"/>
                <a:ea typeface="Arial"/>
                <a:cs typeface="Arial"/>
                <a:sym typeface="Arial"/>
              </a:rPr>
              <a:t>Alte</a:t>
            </a:r>
            <a:endParaRPr b="0" i="0" sz="1900" u="none" cap="none" strike="noStrike">
              <a:solidFill>
                <a:schemeClr val="dk1"/>
              </a:solidFill>
              <a:latin typeface="Arial"/>
              <a:ea typeface="Arial"/>
              <a:cs typeface="Arial"/>
              <a:sym typeface="Arial"/>
            </a:endParaRPr>
          </a:p>
        </p:txBody>
      </p:sp>
      <p:pic>
        <p:nvPicPr>
          <p:cNvPr id="33" name="Google Shape;33;p3"/>
          <p:cNvPicPr preferRelativeResize="0"/>
          <p:nvPr/>
        </p:nvPicPr>
        <p:blipFill rotWithShape="1">
          <a:blip r:embed="rId3">
            <a:alphaModFix/>
          </a:blip>
          <a:srcRect b="0" l="0" r="0" t="0"/>
          <a:stretch/>
        </p:blipFill>
        <p:spPr>
          <a:xfrm>
            <a:off x="311699" y="1439750"/>
            <a:ext cx="2818027" cy="1088650"/>
          </a:xfrm>
          <a:prstGeom prst="rect">
            <a:avLst/>
          </a:prstGeom>
          <a:noFill/>
          <a:ln>
            <a:noFill/>
          </a:ln>
        </p:spPr>
      </p:pic>
      <p:pic>
        <p:nvPicPr>
          <p:cNvPr id="34" name="Google Shape;34;p3"/>
          <p:cNvPicPr preferRelativeResize="0"/>
          <p:nvPr/>
        </p:nvPicPr>
        <p:blipFill rotWithShape="1">
          <a:blip r:embed="rId4">
            <a:alphaModFix/>
          </a:blip>
          <a:srcRect b="0" l="0" r="0" t="0"/>
          <a:stretch/>
        </p:blipFill>
        <p:spPr>
          <a:xfrm>
            <a:off x="5854048" y="1507099"/>
            <a:ext cx="3000000" cy="716351"/>
          </a:xfrm>
          <a:prstGeom prst="rect">
            <a:avLst/>
          </a:prstGeom>
          <a:noFill/>
          <a:ln>
            <a:noFill/>
          </a:ln>
        </p:spPr>
      </p:pic>
      <p:pic>
        <p:nvPicPr>
          <p:cNvPr id="35" name="Google Shape;35;p3"/>
          <p:cNvPicPr preferRelativeResize="0"/>
          <p:nvPr/>
        </p:nvPicPr>
        <p:blipFill rotWithShape="1">
          <a:blip r:embed="rId5">
            <a:alphaModFix/>
          </a:blip>
          <a:srcRect b="0" l="0" r="0" t="0"/>
          <a:stretch/>
        </p:blipFill>
        <p:spPr>
          <a:xfrm>
            <a:off x="6421479" y="2400857"/>
            <a:ext cx="1929297" cy="912436"/>
          </a:xfrm>
          <a:prstGeom prst="rect">
            <a:avLst/>
          </a:prstGeom>
          <a:noFill/>
          <a:ln>
            <a:noFill/>
          </a:ln>
        </p:spPr>
      </p:pic>
      <p:pic>
        <p:nvPicPr>
          <p:cNvPr id="36" name="Google Shape;36;p3"/>
          <p:cNvPicPr preferRelativeResize="0"/>
          <p:nvPr/>
        </p:nvPicPr>
        <p:blipFill rotWithShape="1">
          <a:blip r:embed="rId6">
            <a:alphaModFix/>
          </a:blip>
          <a:srcRect b="0" l="0" r="0" t="0"/>
          <a:stretch/>
        </p:blipFill>
        <p:spPr>
          <a:xfrm>
            <a:off x="6745112" y="3338398"/>
            <a:ext cx="941269" cy="1372100"/>
          </a:xfrm>
          <a:prstGeom prst="rect">
            <a:avLst/>
          </a:prstGeom>
          <a:noFill/>
          <a:ln>
            <a:noFill/>
          </a:ln>
        </p:spPr>
      </p:pic>
      <p:sp>
        <p:nvSpPr>
          <p:cNvPr id="37" name="Google Shape;37;p3"/>
          <p:cNvSpPr/>
          <p:nvPr/>
        </p:nvSpPr>
        <p:spPr>
          <a:xfrm>
            <a:off x="4944262" y="1740649"/>
            <a:ext cx="9525" cy="3147600"/>
          </a:xfrm>
          <a:custGeom>
            <a:rect b="b" l="l" r="r" t="t"/>
            <a:pathLst>
              <a:path extrusionOk="0" h="4956" w="15">
                <a:moveTo>
                  <a:pt x="7" y="0"/>
                </a:moveTo>
                <a:lnTo>
                  <a:pt x="7" y="4956"/>
                </a:lnTo>
              </a:path>
            </a:pathLst>
          </a:custGeom>
          <a:noFill/>
          <a:ln cap="flat" cmpd="sng" w="9525">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8" name="Google Shape;38;p3"/>
          <p:cNvPicPr preferRelativeResize="0"/>
          <p:nvPr/>
        </p:nvPicPr>
        <p:blipFill rotWithShape="1">
          <a:blip r:embed="rId7">
            <a:alphaModFix/>
          </a:blip>
          <a:srcRect b="0" l="0" r="0" t="0"/>
          <a:stretch/>
        </p:blipFill>
        <p:spPr>
          <a:xfrm>
            <a:off x="7627578" y="0"/>
            <a:ext cx="1516422" cy="716350"/>
          </a:xfrm>
          <a:prstGeom prst="rect">
            <a:avLst/>
          </a:prstGeom>
          <a:noFill/>
          <a:ln>
            <a:noFill/>
          </a:ln>
        </p:spPr>
      </p:pic>
      <p:sp>
        <p:nvSpPr>
          <p:cNvPr id="39" name="Google Shape;39;p3"/>
          <p:cNvSpPr/>
          <p:nvPr/>
        </p:nvSpPr>
        <p:spPr>
          <a:xfrm>
            <a:off x="5457875" y="565100"/>
            <a:ext cx="1929300" cy="536700"/>
          </a:xfrm>
          <a:prstGeom prst="rect">
            <a:avLst/>
          </a:prstGeom>
          <a:noFill/>
          <a:ln>
            <a:noFill/>
          </a:ln>
        </p:spPr>
        <p:txBody>
          <a:bodyPr anchorCtr="0" anchor="t" bIns="0" lIns="0" spcFirstLastPara="1" rIns="0" wrap="square" tIns="0">
            <a:noAutofit/>
          </a:bodyPr>
          <a:lstStyle/>
          <a:p>
            <a:pPr indent="0" lvl="0" marL="0" marR="0" rtl="0" algn="l">
              <a:lnSpc>
                <a:spcPct val="80505"/>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69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Alternatives</a:t>
            </a:r>
            <a:endParaRPr b="0" i="0" sz="2500" u="none" cap="none" strike="noStrike">
              <a:solidFill>
                <a:schemeClr val="dk1"/>
              </a:solidFill>
              <a:latin typeface="Arial"/>
              <a:ea typeface="Arial"/>
              <a:cs typeface="Arial"/>
              <a:sym typeface="Arial"/>
            </a:endParaRPr>
          </a:p>
          <a:p>
            <a:pPr indent="0" lvl="0" marL="5252083" marR="0" rtl="0" algn="l">
              <a:lnSpc>
                <a:spcPct val="81000"/>
              </a:lnSpc>
              <a:spcBef>
                <a:spcPts val="11"/>
              </a:spcBef>
              <a:spcAft>
                <a:spcPts val="0"/>
              </a:spcAft>
              <a:buClr>
                <a:srgbClr val="000000"/>
              </a:buClr>
              <a:buSzPts val="1900"/>
              <a:buFont typeface="Arial"/>
              <a:buNone/>
            </a:pPr>
            <a:r>
              <a:rPr b="0" i="0" lang="en-US" sz="1900" u="sng" cap="none" strike="noStrike">
                <a:solidFill>
                  <a:srgbClr val="FBEDF1"/>
                </a:solidFill>
                <a:latin typeface="Arial"/>
                <a:ea typeface="Arial"/>
                <a:cs typeface="Arial"/>
                <a:sym typeface="Arial"/>
              </a:rPr>
              <a:t>	</a:t>
            </a:r>
            <a:r>
              <a:rPr b="1" i="0" lang="en-US" sz="1900" u="sng" cap="none" strike="noStrike">
                <a:solidFill>
                  <a:srgbClr val="FBEDF1"/>
                </a:solidFill>
                <a:latin typeface="Arial"/>
                <a:ea typeface="Arial"/>
                <a:cs typeface="Arial"/>
                <a:sym typeface="Arial"/>
              </a:rPr>
              <a:t>Alte</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de011a4c8d_0_17"/>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g2de011a4c8d_0_17"/>
          <p:cNvSpPr/>
          <p:nvPr/>
        </p:nvSpPr>
        <p:spPr>
          <a:xfrm>
            <a:off x="402350" y="4998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Business Problem </a:t>
            </a:r>
            <a:r>
              <a:rPr b="1" lang="en-US" sz="2300">
                <a:solidFill>
                  <a:srgbClr val="D01B48"/>
                </a:solidFill>
              </a:rPr>
              <a:t>Statement</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378" name="Google Shape;378;g2de011a4c8d_0_17"/>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379" name="Google Shape;379;g2de011a4c8d_0_17"/>
          <p:cNvSpPr/>
          <p:nvPr/>
        </p:nvSpPr>
        <p:spPr>
          <a:xfrm>
            <a:off x="402339" y="1144682"/>
            <a:ext cx="7874100" cy="3211800"/>
          </a:xfrm>
          <a:prstGeom prst="rect">
            <a:avLst/>
          </a:prstGeom>
          <a:noFill/>
          <a:ln>
            <a:noFill/>
          </a:ln>
        </p:spPr>
        <p:txBody>
          <a:bodyPr anchorCtr="0" anchor="t" bIns="0" lIns="0" spcFirstLastPara="1" rIns="0" wrap="square" tIns="0">
            <a:noAutofit/>
          </a:bodyPr>
          <a:lstStyle/>
          <a:p>
            <a:pPr indent="0" lvl="0" marL="98425" marR="0" rtl="0" algn="l">
              <a:lnSpc>
                <a:spcPct val="132894"/>
              </a:lnSpc>
              <a:spcBef>
                <a:spcPts val="97"/>
              </a:spcBef>
              <a:spcAft>
                <a:spcPts val="0"/>
              </a:spcAft>
              <a:buClr>
                <a:srgbClr val="000000"/>
              </a:buClr>
              <a:buSzPts val="1900"/>
              <a:buFont typeface="Arial"/>
              <a:buNone/>
            </a:pPr>
            <a:r>
              <a:rPr lang="en-US" sz="1900">
                <a:solidFill>
                  <a:srgbClr val="24292E"/>
                </a:solidFill>
              </a:rPr>
              <a:t>Zipco Foods generates a significant amount of sales data daily, which is currently underutilized due to inefficient data handling and analysis processes. The primary challenge is the disparate nature of data collection and storage, with critical sales and inventory information scattered across multiple CSV files without a unified system for aggregation and analysis. This fragmentation leads to operational inefficiencies, including delays in data access, difficulty in obtaining real-time insights, and challenges in maintaining data integrity and accuracy.</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de011a4c8d_0_26"/>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g2de011a4c8d_0_26"/>
          <p:cNvSpPr/>
          <p:nvPr/>
        </p:nvSpPr>
        <p:spPr>
          <a:xfrm>
            <a:off x="402350" y="2712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Objectives &amp;</a:t>
            </a:r>
            <a:r>
              <a:rPr b="1" lang="en-US" sz="2300">
                <a:solidFill>
                  <a:schemeClr val="dk1"/>
                </a:solidFill>
              </a:rPr>
              <a:t> </a:t>
            </a:r>
            <a:r>
              <a:rPr b="1" lang="en-US" sz="2300">
                <a:solidFill>
                  <a:srgbClr val="D01B48"/>
                </a:solidFill>
              </a:rPr>
              <a:t>Benefits</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386" name="Google Shape;386;g2de011a4c8d_0_26"/>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387" name="Google Shape;387;g2de011a4c8d_0_26"/>
          <p:cNvSpPr/>
          <p:nvPr/>
        </p:nvSpPr>
        <p:spPr>
          <a:xfrm>
            <a:off x="326150" y="640550"/>
            <a:ext cx="8571300" cy="3211800"/>
          </a:xfrm>
          <a:prstGeom prst="rect">
            <a:avLst/>
          </a:prstGeom>
          <a:noFill/>
          <a:ln>
            <a:noFill/>
          </a:ln>
        </p:spPr>
        <p:txBody>
          <a:bodyPr anchorCtr="0" anchor="t" bIns="0" lIns="0" spcFirstLastPara="1" rIns="0" wrap="square" tIns="0">
            <a:noAutofit/>
          </a:bodyPr>
          <a:lstStyle/>
          <a:p>
            <a:pPr indent="0" lvl="0" marL="98425" rtl="0" algn="l">
              <a:lnSpc>
                <a:spcPct val="132894"/>
              </a:lnSpc>
              <a:spcBef>
                <a:spcPts val="97"/>
              </a:spcBef>
              <a:spcAft>
                <a:spcPts val="0"/>
              </a:spcAft>
              <a:buClr>
                <a:schemeClr val="dk1"/>
              </a:buClr>
              <a:buSzPts val="1100"/>
              <a:buFont typeface="Arial"/>
              <a:buNone/>
            </a:pPr>
            <a:r>
              <a:rPr lang="en-US" sz="1700">
                <a:solidFill>
                  <a:srgbClr val="24292E"/>
                </a:solidFill>
              </a:rPr>
              <a:t>Objectives:</a:t>
            </a:r>
            <a:endParaRPr sz="1700">
              <a:solidFill>
                <a:srgbClr val="24292E"/>
              </a:solidFill>
            </a:endParaRPr>
          </a:p>
          <a:p>
            <a:pPr indent="-317500" lvl="0" marL="457200" rtl="0" algn="l">
              <a:lnSpc>
                <a:spcPct val="132894"/>
              </a:lnSpc>
              <a:spcBef>
                <a:spcPts val="97"/>
              </a:spcBef>
              <a:spcAft>
                <a:spcPts val="0"/>
              </a:spcAft>
              <a:buClr>
                <a:srgbClr val="24292E"/>
              </a:buClr>
              <a:buSzPts val="1400"/>
              <a:buChar char="●"/>
            </a:pPr>
            <a:r>
              <a:rPr lang="en-US">
                <a:solidFill>
                  <a:srgbClr val="24292E"/>
                </a:solidFill>
              </a:rPr>
              <a:t>Implement a streamlined ETL (Extract, Transform, Load) pipeline to automate data processing and ensure data consistency.</a:t>
            </a:r>
            <a:endParaRPr>
              <a:solidFill>
                <a:srgbClr val="24292E"/>
              </a:solidFill>
            </a:endParaRPr>
          </a:p>
          <a:p>
            <a:pPr indent="-317500" lvl="0" marL="457200" rtl="0" algn="l">
              <a:lnSpc>
                <a:spcPct val="132894"/>
              </a:lnSpc>
              <a:spcBef>
                <a:spcPts val="0"/>
              </a:spcBef>
              <a:spcAft>
                <a:spcPts val="0"/>
              </a:spcAft>
              <a:buClr>
                <a:srgbClr val="24292E"/>
              </a:buClr>
              <a:buSzPts val="1400"/>
              <a:buChar char="●"/>
            </a:pPr>
            <a:r>
              <a:rPr lang="en-US">
                <a:solidFill>
                  <a:srgbClr val="24292E"/>
                </a:solidFill>
              </a:rPr>
              <a:t>Design a database schema that supports efficient data retrieval and scalability while adhering to 2NF/3NF normalization standards.</a:t>
            </a:r>
            <a:endParaRPr>
              <a:solidFill>
                <a:srgbClr val="24292E"/>
              </a:solidFill>
            </a:endParaRPr>
          </a:p>
          <a:p>
            <a:pPr indent="-317500" lvl="0" marL="457200" rtl="0" algn="l">
              <a:lnSpc>
                <a:spcPct val="132894"/>
              </a:lnSpc>
              <a:spcBef>
                <a:spcPts val="0"/>
              </a:spcBef>
              <a:spcAft>
                <a:spcPts val="0"/>
              </a:spcAft>
              <a:buClr>
                <a:srgbClr val="24292E"/>
              </a:buClr>
              <a:buSzPts val="1400"/>
              <a:buChar char="●"/>
            </a:pPr>
            <a:r>
              <a:rPr lang="en-US">
                <a:solidFill>
                  <a:srgbClr val="24292E"/>
                </a:solidFill>
              </a:rPr>
              <a:t>Develop a system for real-time data analytics to aid in decision-making processes.</a:t>
            </a:r>
            <a:endParaRPr>
              <a:solidFill>
                <a:srgbClr val="24292E"/>
              </a:solidFill>
            </a:endParaRPr>
          </a:p>
          <a:p>
            <a:pPr indent="-317500" lvl="0" marL="457200" rtl="0" algn="l">
              <a:lnSpc>
                <a:spcPct val="132894"/>
              </a:lnSpc>
              <a:spcBef>
                <a:spcPts val="0"/>
              </a:spcBef>
              <a:spcAft>
                <a:spcPts val="0"/>
              </a:spcAft>
              <a:buClr>
                <a:srgbClr val="24292E"/>
              </a:buClr>
              <a:buSzPts val="1400"/>
              <a:buChar char="●"/>
            </a:pPr>
            <a:r>
              <a:rPr lang="en-US">
                <a:solidFill>
                  <a:srgbClr val="24292E"/>
                </a:solidFill>
              </a:rPr>
              <a:t>Ensure robust data governance and compliance through effective version control and data orchestration.</a:t>
            </a:r>
            <a:endParaRPr>
              <a:solidFill>
                <a:srgbClr val="24292E"/>
              </a:solidFill>
            </a:endParaRPr>
          </a:p>
          <a:p>
            <a:pPr indent="0" lvl="0" marL="98425" rtl="0" algn="l">
              <a:lnSpc>
                <a:spcPct val="132894"/>
              </a:lnSpc>
              <a:spcBef>
                <a:spcPts val="97"/>
              </a:spcBef>
              <a:spcAft>
                <a:spcPts val="0"/>
              </a:spcAft>
              <a:buClr>
                <a:schemeClr val="dk1"/>
              </a:buClr>
              <a:buSzPts val="1100"/>
              <a:buFont typeface="Arial"/>
              <a:buNone/>
            </a:pPr>
            <a:r>
              <a:rPr lang="en-US" sz="1700">
                <a:solidFill>
                  <a:srgbClr val="24292E"/>
                </a:solidFill>
              </a:rPr>
              <a:t>Benefits:</a:t>
            </a:r>
            <a:endParaRPr sz="1700">
              <a:solidFill>
                <a:srgbClr val="24292E"/>
              </a:solidFill>
            </a:endParaRPr>
          </a:p>
          <a:p>
            <a:pPr indent="-323850" lvl="0" marL="457200" rtl="0" algn="l">
              <a:lnSpc>
                <a:spcPct val="132894"/>
              </a:lnSpc>
              <a:spcBef>
                <a:spcPts val="97"/>
              </a:spcBef>
              <a:spcAft>
                <a:spcPts val="0"/>
              </a:spcAft>
              <a:buClr>
                <a:srgbClr val="24292E"/>
              </a:buClr>
              <a:buSzPts val="1500"/>
              <a:buChar char="●"/>
            </a:pPr>
            <a:r>
              <a:rPr lang="en-US" sz="1500">
                <a:solidFill>
                  <a:srgbClr val="24292E"/>
                </a:solidFill>
              </a:rPr>
              <a:t>Enhanced decision-making capabilities through real-time, accurate data analytics.</a:t>
            </a:r>
            <a:endParaRPr sz="1500">
              <a:solidFill>
                <a:srgbClr val="24292E"/>
              </a:solidFill>
            </a:endParaRPr>
          </a:p>
          <a:p>
            <a:pPr indent="-323850" lvl="0" marL="457200" rtl="0" algn="l">
              <a:lnSpc>
                <a:spcPct val="132894"/>
              </a:lnSpc>
              <a:spcBef>
                <a:spcPts val="0"/>
              </a:spcBef>
              <a:spcAft>
                <a:spcPts val="0"/>
              </a:spcAft>
              <a:buClr>
                <a:srgbClr val="24292E"/>
              </a:buClr>
              <a:buSzPts val="1500"/>
              <a:buChar char="●"/>
            </a:pPr>
            <a:r>
              <a:rPr lang="en-US" sz="1500">
                <a:solidFill>
                  <a:srgbClr val="24292E"/>
                </a:solidFill>
              </a:rPr>
              <a:t>Improved operational efficiency and reduced manual labor by automating data processes.</a:t>
            </a:r>
            <a:endParaRPr sz="1500">
              <a:solidFill>
                <a:srgbClr val="24292E"/>
              </a:solidFill>
            </a:endParaRPr>
          </a:p>
          <a:p>
            <a:pPr indent="-323850" lvl="0" marL="457200" rtl="0" algn="l">
              <a:lnSpc>
                <a:spcPct val="132894"/>
              </a:lnSpc>
              <a:spcBef>
                <a:spcPts val="0"/>
              </a:spcBef>
              <a:spcAft>
                <a:spcPts val="0"/>
              </a:spcAft>
              <a:buClr>
                <a:srgbClr val="24292E"/>
              </a:buClr>
              <a:buSzPts val="1500"/>
              <a:buChar char="●"/>
            </a:pPr>
            <a:r>
              <a:rPr lang="en-US" sz="1500">
                <a:solidFill>
                  <a:srgbClr val="24292E"/>
                </a:solidFill>
              </a:rPr>
              <a:t>Greater scalability and flexibility in data management, accommodating future business growth.</a:t>
            </a:r>
            <a:endParaRPr sz="1500">
              <a:solidFill>
                <a:srgbClr val="24292E"/>
              </a:solidFill>
            </a:endParaRPr>
          </a:p>
          <a:p>
            <a:pPr indent="-323850" lvl="0" marL="457200" rtl="0" algn="l">
              <a:lnSpc>
                <a:spcPct val="132894"/>
              </a:lnSpc>
              <a:spcBef>
                <a:spcPts val="0"/>
              </a:spcBef>
              <a:spcAft>
                <a:spcPts val="0"/>
              </a:spcAft>
              <a:buClr>
                <a:srgbClr val="24292E"/>
              </a:buClr>
              <a:buSzPts val="1500"/>
              <a:buChar char="●"/>
            </a:pPr>
            <a:r>
              <a:rPr lang="en-US" sz="1500">
                <a:solidFill>
                  <a:srgbClr val="24292E"/>
                </a:solidFill>
              </a:rPr>
              <a:t>Strengthened data integrity and reliability, ensuring high-quality information for strategic planning.</a:t>
            </a:r>
            <a:endParaRPr sz="1500">
              <a:solidFill>
                <a:srgbClr val="24292E"/>
              </a:solidFill>
            </a:endParaRPr>
          </a:p>
          <a:p>
            <a:pPr indent="0" lvl="0" marL="98425" marR="0" rtl="0" algn="l">
              <a:lnSpc>
                <a:spcPct val="132894"/>
              </a:lnSpc>
              <a:spcBef>
                <a:spcPts val="97"/>
              </a:spcBef>
              <a:spcAft>
                <a:spcPts val="0"/>
              </a:spcAft>
              <a:buClr>
                <a:srgbClr val="000000"/>
              </a:buClr>
              <a:buSzPts val="1900"/>
              <a:buFont typeface="Arial"/>
              <a:buNone/>
            </a:pPr>
            <a:r>
              <a:t/>
            </a:r>
            <a:endParaRPr sz="1900">
              <a:solidFill>
                <a:srgbClr val="24292E"/>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de011a4c8d_0_36"/>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g2de011a4c8d_0_36"/>
          <p:cNvSpPr/>
          <p:nvPr/>
        </p:nvSpPr>
        <p:spPr>
          <a:xfrm>
            <a:off x="402350" y="4998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Tech</a:t>
            </a:r>
            <a:r>
              <a:rPr b="1" lang="en-US" sz="2300">
                <a:solidFill>
                  <a:schemeClr val="dk1"/>
                </a:solidFill>
              </a:rPr>
              <a:t> </a:t>
            </a:r>
            <a:r>
              <a:rPr b="1" lang="en-US" sz="2300">
                <a:solidFill>
                  <a:srgbClr val="D01B48"/>
                </a:solidFill>
              </a:rPr>
              <a:t>Stack</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394" name="Google Shape;394;g2de011a4c8d_0_36"/>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395" name="Google Shape;395;g2de011a4c8d_0_36"/>
          <p:cNvSpPr/>
          <p:nvPr/>
        </p:nvSpPr>
        <p:spPr>
          <a:xfrm>
            <a:off x="402351" y="992275"/>
            <a:ext cx="8256900" cy="3211800"/>
          </a:xfrm>
          <a:prstGeom prst="rect">
            <a:avLst/>
          </a:prstGeom>
          <a:noFill/>
          <a:ln>
            <a:noFill/>
          </a:ln>
        </p:spPr>
        <p:txBody>
          <a:bodyPr anchorCtr="0" anchor="t" bIns="0" lIns="0" spcFirstLastPara="1" rIns="0" wrap="square" tIns="0">
            <a:noAutofit/>
          </a:bodyPr>
          <a:lstStyle/>
          <a:p>
            <a:pPr indent="-336550" lvl="0" marL="457200" rtl="0" algn="l">
              <a:lnSpc>
                <a:spcPct val="132894"/>
              </a:lnSpc>
              <a:spcBef>
                <a:spcPts val="97"/>
              </a:spcBef>
              <a:spcAft>
                <a:spcPts val="0"/>
              </a:spcAft>
              <a:buClr>
                <a:srgbClr val="24292E"/>
              </a:buClr>
              <a:buSzPts val="1700"/>
              <a:buChar char="●"/>
            </a:pPr>
            <a:r>
              <a:rPr lang="en-US" sz="1700">
                <a:solidFill>
                  <a:srgbClr val="24292E"/>
                </a:solidFill>
              </a:rPr>
              <a:t>Python: Utilized for scripting the ETL processes, data cleaning, transformation, and analysis tasks due to its powerful libraries like pandas and NumPy.</a:t>
            </a:r>
            <a:endParaRPr sz="1700">
              <a:solidFill>
                <a:srgbClr val="24292E"/>
              </a:solidFill>
            </a:endParaRPr>
          </a:p>
          <a:p>
            <a:pPr indent="-336550" lvl="0" marL="457200" rtl="0" algn="l">
              <a:lnSpc>
                <a:spcPct val="132894"/>
              </a:lnSpc>
              <a:spcBef>
                <a:spcPts val="0"/>
              </a:spcBef>
              <a:spcAft>
                <a:spcPts val="0"/>
              </a:spcAft>
              <a:buClr>
                <a:srgbClr val="24292E"/>
              </a:buClr>
              <a:buSzPts val="1700"/>
              <a:buChar char="●"/>
            </a:pPr>
            <a:r>
              <a:rPr lang="en-US" sz="1700">
                <a:solidFill>
                  <a:srgbClr val="24292E"/>
                </a:solidFill>
              </a:rPr>
              <a:t>SQL: Employed for querying, updating, and managing the database stored in Azure, ensuring efficient data manipulation and retrieval.</a:t>
            </a:r>
            <a:endParaRPr sz="1700">
              <a:solidFill>
                <a:srgbClr val="24292E"/>
              </a:solidFill>
            </a:endParaRPr>
          </a:p>
          <a:p>
            <a:pPr indent="-336550" lvl="0" marL="457200" rtl="0" algn="l">
              <a:lnSpc>
                <a:spcPct val="132894"/>
              </a:lnSpc>
              <a:spcBef>
                <a:spcPts val="0"/>
              </a:spcBef>
              <a:spcAft>
                <a:spcPts val="0"/>
              </a:spcAft>
              <a:buClr>
                <a:srgbClr val="24292E"/>
              </a:buClr>
              <a:buSzPts val="1700"/>
              <a:buChar char="●"/>
            </a:pPr>
            <a:r>
              <a:rPr lang="en-US" sz="1700">
                <a:solidFill>
                  <a:srgbClr val="24292E"/>
                </a:solidFill>
              </a:rPr>
              <a:t>Azure Blob Storage: Chosen for its scalability and reliability, serving as the centralized data repository for storing processed data.</a:t>
            </a:r>
            <a:endParaRPr sz="1700">
              <a:solidFill>
                <a:srgbClr val="24292E"/>
              </a:solidFill>
            </a:endParaRPr>
          </a:p>
          <a:p>
            <a:pPr indent="-336550" lvl="0" marL="457200" rtl="0" algn="l">
              <a:lnSpc>
                <a:spcPct val="132894"/>
              </a:lnSpc>
              <a:spcBef>
                <a:spcPts val="0"/>
              </a:spcBef>
              <a:spcAft>
                <a:spcPts val="0"/>
              </a:spcAft>
              <a:buClr>
                <a:srgbClr val="24292E"/>
              </a:buClr>
              <a:buSzPts val="1700"/>
              <a:buChar char="●"/>
            </a:pPr>
            <a:r>
              <a:rPr lang="en-US" sz="1700">
                <a:solidFill>
                  <a:srgbClr val="24292E"/>
                </a:solidFill>
              </a:rPr>
              <a:t>Github: Used for version control, allowing for collaborative development and maintenance of the ETL scripts and other project documents.</a:t>
            </a:r>
            <a:endParaRPr sz="1700">
              <a:solidFill>
                <a:srgbClr val="24292E"/>
              </a:solidFill>
            </a:endParaRPr>
          </a:p>
          <a:p>
            <a:pPr indent="-336550" lvl="0" marL="457200" rtl="0" algn="l">
              <a:lnSpc>
                <a:spcPct val="132894"/>
              </a:lnSpc>
              <a:spcBef>
                <a:spcPts val="0"/>
              </a:spcBef>
              <a:spcAft>
                <a:spcPts val="0"/>
              </a:spcAft>
              <a:buClr>
                <a:srgbClr val="24292E"/>
              </a:buClr>
              <a:buSzPts val="1700"/>
              <a:buChar char="●"/>
            </a:pPr>
            <a:r>
              <a:rPr lang="en-US" sz="1700">
                <a:solidFill>
                  <a:srgbClr val="24292E"/>
                </a:solidFill>
              </a:rPr>
              <a:t>Apache Airflow: Orchestrates the ETL processes, scheduling jobs efficiently and monitoring the workflow of data through various stages of the pipeline.</a:t>
            </a:r>
            <a:endParaRPr sz="1700">
              <a:solidFill>
                <a:srgbClr val="24292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e04bff4b1c_0_0"/>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g2e04bff4b1c_0_0"/>
          <p:cNvSpPr/>
          <p:nvPr/>
        </p:nvSpPr>
        <p:spPr>
          <a:xfrm>
            <a:off x="402350" y="4998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Data</a:t>
            </a:r>
            <a:r>
              <a:rPr b="1" lang="en-US" sz="2300">
                <a:solidFill>
                  <a:schemeClr val="dk1"/>
                </a:solidFill>
              </a:rPr>
              <a:t> </a:t>
            </a:r>
            <a:r>
              <a:rPr b="1" lang="en-US" sz="2300">
                <a:solidFill>
                  <a:srgbClr val="D01B48"/>
                </a:solidFill>
              </a:rPr>
              <a:t>Architecture</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402" name="Google Shape;402;g2e04bff4b1c_0_0"/>
          <p:cNvPicPr preferRelativeResize="0"/>
          <p:nvPr/>
        </p:nvPicPr>
        <p:blipFill rotWithShape="1">
          <a:blip r:embed="rId3">
            <a:alphaModFix/>
          </a:blip>
          <a:srcRect b="0" l="0" r="0" t="0"/>
          <a:stretch/>
        </p:blipFill>
        <p:spPr>
          <a:xfrm>
            <a:off x="7351750" y="0"/>
            <a:ext cx="1792250" cy="846650"/>
          </a:xfrm>
          <a:prstGeom prst="rect">
            <a:avLst/>
          </a:prstGeom>
          <a:noFill/>
          <a:ln>
            <a:noFill/>
          </a:ln>
        </p:spPr>
      </p:pic>
      <p:pic>
        <p:nvPicPr>
          <p:cNvPr id="403" name="Google Shape;403;g2e04bff4b1c_0_0"/>
          <p:cNvPicPr preferRelativeResize="0"/>
          <p:nvPr/>
        </p:nvPicPr>
        <p:blipFill>
          <a:blip r:embed="rId4">
            <a:alphaModFix/>
          </a:blip>
          <a:stretch>
            <a:fillRect/>
          </a:stretch>
        </p:blipFill>
        <p:spPr>
          <a:xfrm>
            <a:off x="402350" y="1262200"/>
            <a:ext cx="8368051" cy="3415850"/>
          </a:xfrm>
          <a:prstGeom prst="rect">
            <a:avLst/>
          </a:prstGeom>
          <a:solidFill>
            <a:srgbClr val="D01B48">
              <a:alpha val="6669"/>
            </a:srgbClr>
          </a:solid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e39f1747fe_0_0"/>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g2e39f1747fe_0_0"/>
          <p:cNvSpPr/>
          <p:nvPr/>
        </p:nvSpPr>
        <p:spPr>
          <a:xfrm>
            <a:off x="402350" y="4998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Data </a:t>
            </a:r>
            <a:r>
              <a:rPr b="1" lang="en-US" sz="2300">
                <a:solidFill>
                  <a:srgbClr val="D01B48"/>
                </a:solidFill>
              </a:rPr>
              <a:t>Source</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410" name="Google Shape;410;g2e39f1747fe_0_0"/>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411" name="Google Shape;411;g2e39f1747fe_0_0"/>
          <p:cNvSpPr/>
          <p:nvPr/>
        </p:nvSpPr>
        <p:spPr>
          <a:xfrm>
            <a:off x="402351" y="992275"/>
            <a:ext cx="8256900" cy="3211800"/>
          </a:xfrm>
          <a:prstGeom prst="rect">
            <a:avLst/>
          </a:prstGeom>
          <a:noFill/>
          <a:ln>
            <a:noFill/>
          </a:ln>
        </p:spPr>
        <p:txBody>
          <a:bodyPr anchorCtr="0" anchor="t" bIns="0" lIns="0" spcFirstLastPara="1" rIns="0" wrap="square" tIns="0">
            <a:noAutofit/>
          </a:bodyPr>
          <a:lstStyle/>
          <a:p>
            <a:pPr indent="-336550" lvl="0" marL="457200" rtl="0" algn="l">
              <a:lnSpc>
                <a:spcPct val="132894"/>
              </a:lnSpc>
              <a:spcBef>
                <a:spcPts val="97"/>
              </a:spcBef>
              <a:spcAft>
                <a:spcPts val="0"/>
              </a:spcAft>
              <a:buClr>
                <a:srgbClr val="24292E"/>
              </a:buClr>
              <a:buSzPts val="1700"/>
              <a:buChar char="●"/>
            </a:pPr>
            <a:r>
              <a:rPr lang="en-US" sz="1700">
                <a:solidFill>
                  <a:srgbClr val="24292E"/>
                </a:solidFill>
              </a:rPr>
              <a:t>This is the link to the data source ⇒ </a:t>
            </a:r>
            <a:r>
              <a:rPr lang="en-US" sz="1700" u="sng">
                <a:solidFill>
                  <a:srgbClr val="D01B48"/>
                </a:solidFill>
                <a:hlinkClick r:id="rId4">
                  <a:extLst>
                    <a:ext uri="{A12FA001-AC4F-418D-AE19-62706E023703}">
                      <ahyp:hlinkClr val="tx"/>
                    </a:ext>
                  </a:extLst>
                </a:hlinkClick>
              </a:rPr>
              <a:t>LINK</a:t>
            </a:r>
            <a:endParaRPr sz="1700">
              <a:solidFill>
                <a:srgbClr val="D01B4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de011a4c8d_0_53"/>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g2de011a4c8d_0_53"/>
          <p:cNvSpPr/>
          <p:nvPr/>
        </p:nvSpPr>
        <p:spPr>
          <a:xfrm>
            <a:off x="402350" y="4998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Project </a:t>
            </a:r>
            <a:r>
              <a:rPr b="1" lang="en-US" sz="2300">
                <a:solidFill>
                  <a:srgbClr val="D01B48"/>
                </a:solidFill>
              </a:rPr>
              <a:t>Scope</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418" name="Google Shape;418;g2de011a4c8d_0_53"/>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419" name="Google Shape;419;g2de011a4c8d_0_53"/>
          <p:cNvSpPr/>
          <p:nvPr/>
        </p:nvSpPr>
        <p:spPr>
          <a:xfrm>
            <a:off x="402350" y="992275"/>
            <a:ext cx="8530500" cy="3211800"/>
          </a:xfrm>
          <a:prstGeom prst="rect">
            <a:avLst/>
          </a:prstGeom>
          <a:noFill/>
          <a:ln>
            <a:noFill/>
          </a:ln>
        </p:spPr>
        <p:txBody>
          <a:bodyPr anchorCtr="0" anchor="t" bIns="0" lIns="0" spcFirstLastPara="1" rIns="0" wrap="square" tIns="0">
            <a:noAutofit/>
          </a:bodyPr>
          <a:lstStyle/>
          <a:p>
            <a:pPr indent="-336550" lvl="0" marL="457200" rtl="0" algn="l">
              <a:lnSpc>
                <a:spcPct val="132894"/>
              </a:lnSpc>
              <a:spcBef>
                <a:spcPts val="97"/>
              </a:spcBef>
              <a:spcAft>
                <a:spcPts val="0"/>
              </a:spcAft>
              <a:buClr>
                <a:srgbClr val="24292E"/>
              </a:buClr>
              <a:buSzPts val="1700"/>
              <a:buChar char="●"/>
            </a:pPr>
            <a:r>
              <a:rPr lang="en-US" sz="1700">
                <a:solidFill>
                  <a:srgbClr val="24292E"/>
                </a:solidFill>
              </a:rPr>
              <a:t>Data Extraction</a:t>
            </a:r>
            <a:endParaRPr sz="1700">
              <a:solidFill>
                <a:srgbClr val="24292E"/>
              </a:solidFill>
            </a:endParaRPr>
          </a:p>
          <a:p>
            <a:pPr indent="-336550" lvl="1" marL="914400" rtl="0" algn="l">
              <a:lnSpc>
                <a:spcPct val="132894"/>
              </a:lnSpc>
              <a:spcBef>
                <a:spcPts val="0"/>
              </a:spcBef>
              <a:spcAft>
                <a:spcPts val="0"/>
              </a:spcAft>
              <a:buClr>
                <a:srgbClr val="24292E"/>
              </a:buClr>
              <a:buSzPts val="1700"/>
              <a:buChar char="○"/>
            </a:pPr>
            <a:r>
              <a:rPr lang="en-US" sz="1700">
                <a:solidFill>
                  <a:srgbClr val="24292E"/>
                </a:solidFill>
              </a:rPr>
              <a:t>Extract data from various CSV files into a Pandas DataFrame. This step involves reading large datasets efficiently, handling different data formats, and managing incomplete or corrupt data files.</a:t>
            </a:r>
            <a:br>
              <a:rPr lang="en-US" sz="1700">
                <a:solidFill>
                  <a:srgbClr val="24292E"/>
                </a:solidFill>
              </a:rPr>
            </a:br>
            <a:endParaRPr sz="1700">
              <a:solidFill>
                <a:srgbClr val="24292E"/>
              </a:solidFill>
            </a:endParaRPr>
          </a:p>
          <a:p>
            <a:pPr indent="-336550" lvl="0" marL="457200" rtl="0" algn="l">
              <a:lnSpc>
                <a:spcPct val="132894"/>
              </a:lnSpc>
              <a:spcBef>
                <a:spcPts val="0"/>
              </a:spcBef>
              <a:spcAft>
                <a:spcPts val="0"/>
              </a:spcAft>
              <a:buClr>
                <a:srgbClr val="24292E"/>
              </a:buClr>
              <a:buSzPts val="1700"/>
              <a:buChar char="●"/>
            </a:pPr>
            <a:r>
              <a:rPr lang="en-US" sz="1700">
                <a:solidFill>
                  <a:srgbClr val="24292E"/>
                </a:solidFill>
              </a:rPr>
              <a:t>Data Transformation</a:t>
            </a:r>
            <a:endParaRPr sz="1700">
              <a:solidFill>
                <a:srgbClr val="24292E"/>
              </a:solidFill>
            </a:endParaRPr>
          </a:p>
          <a:p>
            <a:pPr indent="-336550" lvl="1" marL="914400" rtl="0" algn="l">
              <a:lnSpc>
                <a:spcPct val="132894"/>
              </a:lnSpc>
              <a:spcBef>
                <a:spcPts val="0"/>
              </a:spcBef>
              <a:spcAft>
                <a:spcPts val="0"/>
              </a:spcAft>
              <a:buClr>
                <a:srgbClr val="24292E"/>
              </a:buClr>
              <a:buSzPts val="1700"/>
              <a:buChar char="○"/>
            </a:pPr>
            <a:r>
              <a:rPr lang="en-US" sz="1700">
                <a:solidFill>
                  <a:srgbClr val="24292E"/>
                </a:solidFill>
              </a:rPr>
              <a:t>Clean the extracted data to remove inconsistencies, duplicates, and handle missing values.</a:t>
            </a:r>
            <a:endParaRPr sz="1700">
              <a:solidFill>
                <a:srgbClr val="24292E"/>
              </a:solidFill>
            </a:endParaRPr>
          </a:p>
          <a:p>
            <a:pPr indent="-336550" lvl="1" marL="914400" rtl="0" algn="l">
              <a:lnSpc>
                <a:spcPct val="132894"/>
              </a:lnSpc>
              <a:spcBef>
                <a:spcPts val="0"/>
              </a:spcBef>
              <a:spcAft>
                <a:spcPts val="0"/>
              </a:spcAft>
              <a:buClr>
                <a:srgbClr val="24292E"/>
              </a:buClr>
              <a:buSzPts val="1700"/>
              <a:buChar char="○"/>
            </a:pPr>
            <a:r>
              <a:rPr lang="en-US" sz="1700">
                <a:solidFill>
                  <a:srgbClr val="24292E"/>
                </a:solidFill>
              </a:rPr>
              <a:t>Transform the data to fit into a designed schema that adheres to the principles of 2NF and 3NF. This involves decomposing tables to reduce redundancy, ensuring referential integrity, and optimizing the schema for query performance.</a:t>
            </a:r>
            <a:endParaRPr sz="1700">
              <a:solidFill>
                <a:srgbClr val="24292E"/>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de011a4c8d_0_45"/>
          <p:cNvSpPr/>
          <p:nvPr/>
        </p:nvSpPr>
        <p:spPr>
          <a:xfrm>
            <a:off x="0" y="0"/>
            <a:ext cx="9144000" cy="5143500"/>
          </a:xfrm>
          <a:prstGeom prst="rect">
            <a:avLst/>
          </a:prstGeom>
          <a:solidFill>
            <a:srgbClr val="D01B48">
              <a:alpha val="6669"/>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g2de011a4c8d_0_45"/>
          <p:cNvSpPr/>
          <p:nvPr/>
        </p:nvSpPr>
        <p:spPr>
          <a:xfrm>
            <a:off x="402350" y="499803"/>
            <a:ext cx="7874100" cy="346800"/>
          </a:xfrm>
          <a:prstGeom prst="rect">
            <a:avLst/>
          </a:prstGeom>
          <a:noFill/>
          <a:ln>
            <a:noFill/>
          </a:ln>
        </p:spPr>
        <p:txBody>
          <a:bodyPr anchorCtr="0" anchor="t" bIns="0" lIns="0" spcFirstLastPara="1" rIns="0" wrap="square" tIns="0">
            <a:noAutofit/>
          </a:bodyPr>
          <a:lstStyle/>
          <a:p>
            <a:pPr indent="0" lvl="0" marL="12700" rtl="0" algn="l">
              <a:lnSpc>
                <a:spcPct val="87000"/>
              </a:lnSpc>
              <a:spcBef>
                <a:spcPts val="0"/>
              </a:spcBef>
              <a:spcAft>
                <a:spcPts val="0"/>
              </a:spcAft>
              <a:buClr>
                <a:schemeClr val="dk1"/>
              </a:buClr>
              <a:buSzPts val="2300"/>
              <a:buFont typeface="Arial"/>
              <a:buNone/>
            </a:pPr>
            <a:r>
              <a:rPr b="1" lang="en-US" sz="2300">
                <a:solidFill>
                  <a:schemeClr val="dk1"/>
                </a:solidFill>
              </a:rPr>
              <a:t>Project</a:t>
            </a:r>
            <a:r>
              <a:rPr b="1" lang="en-US" sz="2300">
                <a:solidFill>
                  <a:schemeClr val="dk1"/>
                </a:solidFill>
              </a:rPr>
              <a:t> </a:t>
            </a:r>
            <a:r>
              <a:rPr b="1" lang="en-US" sz="2300">
                <a:solidFill>
                  <a:srgbClr val="D01B48"/>
                </a:solidFill>
              </a:rPr>
              <a:t>Scope</a:t>
            </a:r>
            <a:endParaRPr sz="2300">
              <a:solidFill>
                <a:schemeClr val="dk1"/>
              </a:solidFill>
            </a:endParaRPr>
          </a:p>
          <a:p>
            <a:pPr indent="0" lvl="0" marL="0" marR="0" rtl="0" algn="l">
              <a:lnSpc>
                <a:spcPct val="132894"/>
              </a:lnSpc>
              <a:spcBef>
                <a:spcPts val="97"/>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426" name="Google Shape;426;g2de011a4c8d_0_45"/>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427" name="Google Shape;427;g2de011a4c8d_0_45"/>
          <p:cNvSpPr/>
          <p:nvPr/>
        </p:nvSpPr>
        <p:spPr>
          <a:xfrm>
            <a:off x="402350" y="992275"/>
            <a:ext cx="8530500" cy="3211800"/>
          </a:xfrm>
          <a:prstGeom prst="rect">
            <a:avLst/>
          </a:prstGeom>
          <a:noFill/>
          <a:ln>
            <a:noFill/>
          </a:ln>
        </p:spPr>
        <p:txBody>
          <a:bodyPr anchorCtr="0" anchor="t" bIns="0" lIns="0" spcFirstLastPara="1" rIns="0" wrap="square" tIns="0">
            <a:noAutofit/>
          </a:bodyPr>
          <a:lstStyle/>
          <a:p>
            <a:pPr indent="-336550" lvl="0" marL="457200" rtl="0" algn="l">
              <a:lnSpc>
                <a:spcPct val="132894"/>
              </a:lnSpc>
              <a:spcBef>
                <a:spcPts val="97"/>
              </a:spcBef>
              <a:spcAft>
                <a:spcPts val="0"/>
              </a:spcAft>
              <a:buClr>
                <a:srgbClr val="24292E"/>
              </a:buClr>
              <a:buSzPts val="1700"/>
              <a:buChar char="●"/>
            </a:pPr>
            <a:r>
              <a:rPr lang="en-US" sz="1700">
                <a:solidFill>
                  <a:srgbClr val="24292E"/>
                </a:solidFill>
              </a:rPr>
              <a:t>Data Loading</a:t>
            </a:r>
            <a:endParaRPr sz="1700">
              <a:solidFill>
                <a:srgbClr val="24292E"/>
              </a:solidFill>
            </a:endParaRPr>
          </a:p>
          <a:p>
            <a:pPr indent="-323850" lvl="1" marL="914400" rtl="0" algn="l">
              <a:lnSpc>
                <a:spcPct val="132894"/>
              </a:lnSpc>
              <a:spcBef>
                <a:spcPts val="0"/>
              </a:spcBef>
              <a:spcAft>
                <a:spcPts val="0"/>
              </a:spcAft>
              <a:buClr>
                <a:srgbClr val="24292E"/>
              </a:buClr>
              <a:buSzPts val="1500"/>
              <a:buChar char="○"/>
            </a:pPr>
            <a:r>
              <a:rPr lang="en-US" sz="1500">
                <a:solidFill>
                  <a:srgbClr val="24292E"/>
                </a:solidFill>
              </a:rPr>
              <a:t>Load the cleaned and transformed data into Azure Blob Storage, which serves as the centralized repository for all analytical data.</a:t>
            </a:r>
            <a:endParaRPr sz="1500">
              <a:solidFill>
                <a:srgbClr val="24292E"/>
              </a:solidFill>
            </a:endParaRPr>
          </a:p>
          <a:p>
            <a:pPr indent="-323850" lvl="1" marL="914400" rtl="0" algn="l">
              <a:lnSpc>
                <a:spcPct val="132894"/>
              </a:lnSpc>
              <a:spcBef>
                <a:spcPts val="0"/>
              </a:spcBef>
              <a:spcAft>
                <a:spcPts val="0"/>
              </a:spcAft>
              <a:buClr>
                <a:srgbClr val="24292E"/>
              </a:buClr>
              <a:buSzPts val="1500"/>
              <a:buChar char="○"/>
            </a:pPr>
            <a:r>
              <a:rPr lang="en-US" sz="1500">
                <a:solidFill>
                  <a:srgbClr val="24292E"/>
                </a:solidFill>
              </a:rPr>
              <a:t>Implement version control using GitHub to maintain revisions of the data transformation scripts and other configurations.</a:t>
            </a:r>
            <a:endParaRPr sz="1500">
              <a:solidFill>
                <a:srgbClr val="24292E"/>
              </a:solidFill>
            </a:endParaRPr>
          </a:p>
          <a:p>
            <a:pPr indent="-323850" lvl="1" marL="914400" rtl="0" algn="l">
              <a:lnSpc>
                <a:spcPct val="132894"/>
              </a:lnSpc>
              <a:spcBef>
                <a:spcPts val="0"/>
              </a:spcBef>
              <a:spcAft>
                <a:spcPts val="0"/>
              </a:spcAft>
              <a:buClr>
                <a:srgbClr val="24292E"/>
              </a:buClr>
              <a:buSzPts val="1500"/>
              <a:buChar char="○"/>
            </a:pPr>
            <a:r>
              <a:rPr lang="en-US" sz="1500">
                <a:solidFill>
                  <a:srgbClr val="24292E"/>
                </a:solidFill>
              </a:rPr>
              <a:t>Use Apache Airflow to orchestrate the entire ETL process. Define DAGs (Directed Acyclic Graphs) to manage the workflow of tasks including dependencies and sequence of operations, ensuring that the data flows smoothly from extraction through to loading, with logging and error handling to manage failures or retries effectively.</a:t>
            </a:r>
            <a:endParaRPr sz="1500">
              <a:solidFill>
                <a:srgbClr val="24292E"/>
              </a:solidFill>
            </a:endParaRPr>
          </a:p>
          <a:p>
            <a:pPr indent="-323850" lvl="1" marL="914400" rtl="0" algn="l">
              <a:lnSpc>
                <a:spcPct val="132894"/>
              </a:lnSpc>
              <a:spcBef>
                <a:spcPts val="0"/>
              </a:spcBef>
              <a:spcAft>
                <a:spcPts val="0"/>
              </a:spcAft>
              <a:buClr>
                <a:srgbClr val="24292E"/>
              </a:buClr>
              <a:buSzPts val="1500"/>
              <a:buChar char="○"/>
            </a:pPr>
            <a:r>
              <a:rPr lang="en-US" sz="1500">
                <a:solidFill>
                  <a:srgbClr val="24292E"/>
                </a:solidFill>
              </a:rPr>
              <a:t>This case study outlines the strategic approach for utilizing advanced data engineering techniques to drive operational improvements and business growth for Zipco Foods.</a:t>
            </a:r>
            <a:endParaRPr sz="1500">
              <a:solidFill>
                <a:srgbClr val="24292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id="44" name="Google Shape;44;p4"/>
          <p:cNvPicPr preferRelativeResize="0"/>
          <p:nvPr/>
        </p:nvPicPr>
        <p:blipFill rotWithShape="1">
          <a:blip r:embed="rId3">
            <a:alphaModFix/>
          </a:blip>
          <a:srcRect b="0" l="0" r="0" t="0"/>
          <a:stretch/>
        </p:blipFill>
        <p:spPr>
          <a:xfrm>
            <a:off x="0" y="0"/>
            <a:ext cx="9144000" cy="1458200"/>
          </a:xfrm>
          <a:prstGeom prst="rect">
            <a:avLst/>
          </a:prstGeom>
          <a:noFill/>
          <a:ln>
            <a:noFill/>
          </a:ln>
        </p:spPr>
      </p:pic>
      <p:pic>
        <p:nvPicPr>
          <p:cNvPr id="45" name="Google Shape;45;p4"/>
          <p:cNvPicPr preferRelativeResize="0"/>
          <p:nvPr/>
        </p:nvPicPr>
        <p:blipFill rotWithShape="1">
          <a:blip r:embed="rId4">
            <a:alphaModFix/>
          </a:blip>
          <a:srcRect b="0" l="0" r="0" t="0"/>
          <a:stretch/>
        </p:blipFill>
        <p:spPr>
          <a:xfrm>
            <a:off x="0" y="1166696"/>
            <a:ext cx="9144000" cy="3972150"/>
          </a:xfrm>
          <a:prstGeom prst="rect">
            <a:avLst/>
          </a:prstGeom>
          <a:noFill/>
          <a:ln>
            <a:noFill/>
          </a:ln>
        </p:spPr>
      </p:pic>
      <p:grpSp>
        <p:nvGrpSpPr>
          <p:cNvPr id="46" name="Google Shape;46;p4"/>
          <p:cNvGrpSpPr/>
          <p:nvPr/>
        </p:nvGrpSpPr>
        <p:grpSpPr>
          <a:xfrm>
            <a:off x="1510545" y="2234127"/>
            <a:ext cx="5929629" cy="2954020"/>
            <a:chOff x="-12700" y="-12700"/>
            <a:chExt cx="5929629" cy="2954020"/>
          </a:xfrm>
        </p:grpSpPr>
        <p:pic>
          <p:nvPicPr>
            <p:cNvPr id="47" name="Google Shape;47;p4"/>
            <p:cNvPicPr preferRelativeResize="0"/>
            <p:nvPr/>
          </p:nvPicPr>
          <p:blipFill rotWithShape="1">
            <a:blip r:embed="rId5">
              <a:alphaModFix/>
            </a:blip>
            <a:srcRect b="0" l="0" r="0" t="0"/>
            <a:stretch/>
          </p:blipFill>
          <p:spPr>
            <a:xfrm>
              <a:off x="0" y="0"/>
              <a:ext cx="5903903" cy="2896672"/>
            </a:xfrm>
            <a:prstGeom prst="rect">
              <a:avLst/>
            </a:prstGeom>
            <a:noFill/>
            <a:ln>
              <a:noFill/>
            </a:ln>
          </p:spPr>
        </p:pic>
        <p:sp>
          <p:nvSpPr>
            <p:cNvPr id="48" name="Google Shape;48;p4"/>
            <p:cNvSpPr/>
            <p:nvPr/>
          </p:nvSpPr>
          <p:spPr>
            <a:xfrm>
              <a:off x="-12700" y="-12700"/>
              <a:ext cx="5929629" cy="29540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6718"/>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5147945" marR="0" rtl="0" algn="l">
                <a:lnSpc>
                  <a:spcPct val="81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Database</a:t>
              </a:r>
              <a:endParaRPr b="0" i="0" sz="1100" u="none" cap="none" strike="noStrike">
                <a:solidFill>
                  <a:schemeClr val="dk1"/>
                </a:solidFill>
                <a:latin typeface="Arial"/>
                <a:ea typeface="Arial"/>
                <a:cs typeface="Arial"/>
                <a:sym typeface="Arial"/>
              </a:endParaRPr>
            </a:p>
          </p:txBody>
        </p:sp>
      </p:grpSp>
      <p:sp>
        <p:nvSpPr>
          <p:cNvPr id="49" name="Google Shape;49;p4"/>
          <p:cNvSpPr/>
          <p:nvPr/>
        </p:nvSpPr>
        <p:spPr>
          <a:xfrm>
            <a:off x="2240962" y="2242666"/>
            <a:ext cx="4540439" cy="25907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50" name="Google Shape;50;p4"/>
          <p:cNvGraphicFramePr/>
          <p:nvPr/>
        </p:nvGraphicFramePr>
        <p:xfrm>
          <a:off x="807612" y="2219997"/>
          <a:ext cx="3000000" cy="3000000"/>
        </p:xfrm>
        <a:graphic>
          <a:graphicData uri="http://schemas.openxmlformats.org/drawingml/2006/table">
            <a:tbl>
              <a:tblPr>
                <a:noFill/>
                <a:tableStyleId>{DE516DD2-3517-44F3-8288-665E1F7693D2}</a:tableStyleId>
              </a:tblPr>
              <a:tblGrid>
                <a:gridCol w="7700000"/>
              </a:tblGrid>
              <a:tr h="2731125">
                <a:tc>
                  <a:txBody>
                    <a:bodyPr/>
                    <a:lstStyle/>
                    <a:p>
                      <a:pPr indent="0" lvl="0" marL="1449705" marR="0" rtl="0" algn="l">
                        <a:lnSpc>
                          <a:spcPct val="163647"/>
                        </a:lnSpc>
                        <a:spcBef>
                          <a:spcPts val="0"/>
                        </a:spcBef>
                        <a:spcAft>
                          <a:spcPts val="0"/>
                        </a:spcAft>
                        <a:buClr>
                          <a:srgbClr val="000000"/>
                        </a:buClr>
                        <a:buSzPts val="1700"/>
                        <a:buFont typeface="Arial"/>
                        <a:buNone/>
                      </a:pPr>
                      <a:r>
                        <a:rPr lang="en-US" sz="1700" u="none" cap="none" strike="noStrike">
                          <a:solidFill>
                            <a:srgbClr val="000000"/>
                          </a:solidFill>
                          <a:latin typeface="Arial"/>
                          <a:ea typeface="Arial"/>
                          <a:cs typeface="Arial"/>
                          <a:sym typeface="Arial"/>
                        </a:rPr>
                        <a:t>In airflow, this sequence is defined by </a:t>
                      </a:r>
                      <a:r>
                        <a:rPr b="1" lang="en-US" sz="1700" u="none" cap="none" strike="noStrike">
                          <a:solidFill>
                            <a:srgbClr val="000000"/>
                          </a:solidFill>
                          <a:latin typeface="Arial"/>
                          <a:ea typeface="Arial"/>
                          <a:cs typeface="Arial"/>
                          <a:sym typeface="Arial"/>
                        </a:rPr>
                        <a:t>DAG</a:t>
                      </a:r>
                      <a:endParaRPr sz="1700" u="none" cap="none" strike="noStrike"/>
                    </a:p>
                  </a:txBody>
                  <a:tcPr marT="0" marB="0" marR="0" marL="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graphicFrame>
        <p:nvGraphicFramePr>
          <p:cNvPr id="51" name="Google Shape;51;p4"/>
          <p:cNvGraphicFramePr/>
          <p:nvPr/>
        </p:nvGraphicFramePr>
        <p:xfrm>
          <a:off x="738562" y="94412"/>
          <a:ext cx="3000000" cy="3000000"/>
        </p:xfrm>
        <a:graphic>
          <a:graphicData uri="http://schemas.openxmlformats.org/drawingml/2006/table">
            <a:tbl>
              <a:tblPr>
                <a:noFill/>
                <a:tableStyleId>{DE516DD2-3517-44F3-8288-665E1F7693D2}</a:tableStyleId>
              </a:tblPr>
              <a:tblGrid>
                <a:gridCol w="2150100"/>
                <a:gridCol w="3131825"/>
                <a:gridCol w="2418075"/>
              </a:tblGrid>
              <a:tr h="1855475">
                <a:tc>
                  <a:txBody>
                    <a:bodyPr/>
                    <a:lstStyle/>
                    <a:p>
                      <a:pPr indent="0" lvl="0" marL="0" marR="0" rtl="0" algn="l">
                        <a:lnSpc>
                          <a:spcPct val="107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584200" marR="0" rtl="0" algn="l">
                        <a:lnSpc>
                          <a:spcPct val="82000"/>
                        </a:lnSpc>
                        <a:spcBef>
                          <a:spcPts val="4"/>
                        </a:spcBef>
                        <a:spcAft>
                          <a:spcPts val="0"/>
                        </a:spcAft>
                        <a:buClr>
                          <a:srgbClr val="000000"/>
                        </a:buClr>
                        <a:buSzPts val="1400"/>
                        <a:buFont typeface="Arial"/>
                        <a:buNone/>
                      </a:pPr>
                      <a:r>
                        <a:rPr b="1" lang="en-US" sz="1400" u="none" cap="none" strike="noStrike">
                          <a:solidFill>
                            <a:srgbClr val="434343"/>
                          </a:solidFill>
                          <a:latin typeface="Arial"/>
                          <a:ea typeface="Arial"/>
                          <a:cs typeface="Arial"/>
                          <a:sym typeface="Arial"/>
                        </a:rPr>
                        <a:t>Source</a:t>
                      </a:r>
                      <a:endParaRPr sz="1400" u="none" cap="none" strike="noStrike"/>
                    </a:p>
                  </a:txBody>
                  <a:tcPr marT="0" marB="0" marR="0" marL="0">
                    <a:lnL cap="flat" cmpd="sng" w="9525">
                      <a:solidFill>
                        <a:srgbClr val="5959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969010" marR="0" rtl="0" algn="l">
                        <a:lnSpc>
                          <a:spcPct val="82000"/>
                        </a:lnSpc>
                        <a:spcBef>
                          <a:spcPts val="4"/>
                        </a:spcBef>
                        <a:spcAft>
                          <a:spcPts val="0"/>
                        </a:spcAft>
                        <a:buClr>
                          <a:srgbClr val="000000"/>
                        </a:buClr>
                        <a:buSzPts val="1400"/>
                        <a:buFont typeface="Arial"/>
                        <a:buNone/>
                      </a:pPr>
                      <a:r>
                        <a:rPr b="1" lang="en-US" sz="1400" u="none" cap="none" strike="noStrike">
                          <a:solidFill>
                            <a:srgbClr val="434343"/>
                          </a:solidFill>
                          <a:latin typeface="Arial"/>
                          <a:ea typeface="Arial"/>
                          <a:cs typeface="Arial"/>
                          <a:sym typeface="Arial"/>
                        </a:rPr>
                        <a:t>Transformations</a:t>
                      </a:r>
                      <a:endParaRPr sz="14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108000"/>
                        </a:lnSpc>
                        <a:spcBef>
                          <a:spcPts val="0"/>
                        </a:spcBef>
                        <a:spcAft>
                          <a:spcPts val="0"/>
                        </a:spcAft>
                        <a:buClr>
                          <a:srgbClr val="000000"/>
                        </a:buClr>
                        <a:buSzPts val="1000"/>
                        <a:buFont typeface="Arial"/>
                        <a:buNone/>
                      </a:pPr>
                      <a:r>
                        <a:t/>
                      </a:r>
                      <a:endParaRPr sz="1000" u="none" cap="none" strike="noStrike"/>
                    </a:p>
                    <a:p>
                      <a:pPr indent="0" lvl="0" marL="0" marR="0" rtl="0" algn="l">
                        <a:lnSpc>
                          <a:spcPct val="7708"/>
                        </a:lnSpc>
                        <a:spcBef>
                          <a:spcPts val="0"/>
                        </a:spcBef>
                        <a:spcAft>
                          <a:spcPts val="0"/>
                        </a:spcAft>
                        <a:buClr>
                          <a:srgbClr val="000000"/>
                        </a:buClr>
                        <a:buSzPts val="100"/>
                        <a:buFont typeface="Arial"/>
                        <a:buNone/>
                      </a:pPr>
                      <a:r>
                        <a:t/>
                      </a:r>
                      <a:endParaRPr sz="100" u="none" cap="none" strike="noStrike"/>
                    </a:p>
                    <a:p>
                      <a:pPr indent="0" lvl="0" marL="773430" marR="0" rtl="0" algn="l">
                        <a:lnSpc>
                          <a:spcPct val="81000"/>
                        </a:lnSpc>
                        <a:spcBef>
                          <a:spcPts val="0"/>
                        </a:spcBef>
                        <a:spcAft>
                          <a:spcPts val="0"/>
                        </a:spcAft>
                        <a:buClr>
                          <a:srgbClr val="000000"/>
                        </a:buClr>
                        <a:buSzPts val="1400"/>
                        <a:buFont typeface="Arial"/>
                        <a:buNone/>
                      </a:pPr>
                      <a:r>
                        <a:rPr b="1" lang="en-US" sz="1400" u="none" cap="none" strike="noStrike">
                          <a:solidFill>
                            <a:srgbClr val="434343"/>
                          </a:solidFill>
                          <a:latin typeface="Arial"/>
                          <a:ea typeface="Arial"/>
                          <a:cs typeface="Arial"/>
                          <a:sym typeface="Arial"/>
                        </a:rPr>
                        <a:t>Destination</a:t>
                      </a:r>
                      <a:endParaRPr sz="1400" u="none" cap="none" strike="noStrike"/>
                    </a:p>
                  </a:txBody>
                  <a:tcPr marT="0" marB="0" marR="0" marL="0">
                    <a:lnL cap="flat" cmpd="sng" w="9525">
                      <a:solidFill>
                        <a:srgbClr val="000000">
                          <a:alpha val="0"/>
                        </a:srgbClr>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52" name="Google Shape;52;p4"/>
          <p:cNvSpPr/>
          <p:nvPr/>
        </p:nvSpPr>
        <p:spPr>
          <a:xfrm>
            <a:off x="2529202" y="1785466"/>
            <a:ext cx="3587750" cy="263525"/>
          </a:xfrm>
          <a:prstGeom prst="rect">
            <a:avLst/>
          </a:prstGeom>
          <a:solidFill>
            <a:srgbClr val="FBEDF1"/>
          </a:solidFill>
          <a:ln>
            <a:noFill/>
          </a:ln>
        </p:spPr>
        <p:txBody>
          <a:bodyPr anchorCtr="0" anchor="t" bIns="0" lIns="0" spcFirstLastPara="1" rIns="0" wrap="square" tIns="0">
            <a:noAutofit/>
          </a:bodyPr>
          <a:lstStyle/>
          <a:p>
            <a:pPr indent="0" lvl="0" marL="0" marR="0" rtl="0" algn="l">
              <a:lnSpc>
                <a:spcPct val="127000"/>
              </a:lnSpc>
              <a:spcBef>
                <a:spcPts val="0"/>
              </a:spcBef>
              <a:spcAft>
                <a:spcPts val="0"/>
              </a:spcAft>
              <a:buClr>
                <a:srgbClr val="000000"/>
              </a:buClr>
              <a:buSzPts val="200"/>
              <a:buFont typeface="Arial"/>
              <a:buNone/>
            </a:pPr>
            <a:r>
              <a:t/>
            </a:r>
            <a:endParaRPr b="0" i="0" sz="200" u="none" cap="none" strike="noStrike">
              <a:solidFill>
                <a:schemeClr val="dk1"/>
              </a:solidFill>
              <a:latin typeface="Arial"/>
              <a:ea typeface="Arial"/>
              <a:cs typeface="Arial"/>
              <a:sym typeface="Arial"/>
            </a:endParaRPr>
          </a:p>
          <a:p>
            <a:pPr indent="0" lvl="0" marL="0" marR="0" rtl="0" algn="r">
              <a:lnSpc>
                <a:spcPct val="90000"/>
              </a:lnSpc>
              <a:spcBef>
                <a:spcPts val="2"/>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A workflow is a sequence of tasks</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8" name="Google Shape;58;p5"/>
          <p:cNvSpPr/>
          <p:nvPr/>
        </p:nvSpPr>
        <p:spPr>
          <a:xfrm>
            <a:off x="6237397" y="1349215"/>
            <a:ext cx="2707004" cy="1228089"/>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2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2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3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3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3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3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546734" marR="0" rtl="0" algn="l">
              <a:lnSpc>
                <a:spcPct val="82000"/>
              </a:lnSpc>
              <a:spcBef>
                <a:spcPts val="5"/>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Absent Students</a:t>
            </a:r>
            <a:endParaRPr b="0" i="0" sz="1800" u="none" cap="none" strike="noStrike">
              <a:solidFill>
                <a:schemeClr val="dk1"/>
              </a:solidFill>
              <a:latin typeface="Arial"/>
              <a:ea typeface="Arial"/>
              <a:cs typeface="Arial"/>
              <a:sym typeface="Arial"/>
            </a:endParaRPr>
          </a:p>
        </p:txBody>
      </p:sp>
      <p:grpSp>
        <p:nvGrpSpPr>
          <p:cNvPr id="59" name="Google Shape;59;p5"/>
          <p:cNvGrpSpPr/>
          <p:nvPr/>
        </p:nvGrpSpPr>
        <p:grpSpPr>
          <a:xfrm>
            <a:off x="3400122" y="2822041"/>
            <a:ext cx="2706905" cy="1227567"/>
            <a:chOff x="0" y="0"/>
            <a:chExt cx="2706905" cy="1227567"/>
          </a:xfrm>
        </p:grpSpPr>
        <p:sp>
          <p:nvSpPr>
            <p:cNvPr id="60" name="Google Shape;60;p5"/>
            <p:cNvSpPr/>
            <p:nvPr/>
          </p:nvSpPr>
          <p:spPr>
            <a:xfrm>
              <a:off x="0" y="0"/>
              <a:ext cx="2706905" cy="1227567"/>
            </a:xfrm>
            <a:prstGeom prst="rect">
              <a:avLst/>
            </a:prstGeom>
            <a:solidFill>
              <a:srgbClr val="000000">
                <a:alpha val="42352"/>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5"/>
            <p:cNvSpPr/>
            <p:nvPr/>
          </p:nvSpPr>
          <p:spPr>
            <a:xfrm>
              <a:off x="19202" y="133"/>
              <a:ext cx="2668499" cy="118919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5"/>
            <p:cNvSpPr/>
            <p:nvPr/>
          </p:nvSpPr>
          <p:spPr>
            <a:xfrm>
              <a:off x="1044528" y="214085"/>
              <a:ext cx="632345" cy="608969"/>
            </a:xfrm>
            <a:custGeom>
              <a:rect b="b" l="l" r="r" t="t"/>
              <a:pathLst>
                <a:path extrusionOk="0" h="959" w="995">
                  <a:moveTo>
                    <a:pt x="497" y="561"/>
                  </a:moveTo>
                  <a:cubicBezTo>
                    <a:pt x="468" y="561"/>
                    <a:pt x="448" y="541"/>
                    <a:pt x="448" y="512"/>
                  </a:cubicBezTo>
                  <a:cubicBezTo>
                    <a:pt x="448" y="483"/>
                    <a:pt x="468" y="462"/>
                    <a:pt x="497" y="462"/>
                  </a:cubicBezTo>
                  <a:cubicBezTo>
                    <a:pt x="526" y="462"/>
                    <a:pt x="547" y="483"/>
                    <a:pt x="547" y="512"/>
                  </a:cubicBezTo>
                  <a:cubicBezTo>
                    <a:pt x="547" y="541"/>
                    <a:pt x="526" y="561"/>
                    <a:pt x="497" y="561"/>
                  </a:cubicBezTo>
                  <a:moveTo>
                    <a:pt x="497" y="495"/>
                  </a:moveTo>
                  <a:cubicBezTo>
                    <a:pt x="489" y="495"/>
                    <a:pt x="481" y="504"/>
                    <a:pt x="481" y="512"/>
                  </a:cubicBezTo>
                  <a:cubicBezTo>
                    <a:pt x="481" y="520"/>
                    <a:pt x="489" y="528"/>
                    <a:pt x="497" y="528"/>
                  </a:cubicBezTo>
                  <a:cubicBezTo>
                    <a:pt x="506" y="528"/>
                    <a:pt x="514" y="520"/>
                    <a:pt x="514" y="512"/>
                  </a:cubicBezTo>
                  <a:cubicBezTo>
                    <a:pt x="514" y="504"/>
                    <a:pt x="506" y="495"/>
                    <a:pt x="497" y="495"/>
                  </a:cubicBezTo>
                </a:path>
                <a:path extrusionOk="0" h="959" w="995">
                  <a:moveTo>
                    <a:pt x="240" y="958"/>
                  </a:moveTo>
                  <a:cubicBezTo>
                    <a:pt x="240" y="958"/>
                    <a:pt x="236" y="958"/>
                    <a:pt x="232" y="954"/>
                  </a:cubicBezTo>
                  <a:cubicBezTo>
                    <a:pt x="91" y="863"/>
                    <a:pt x="0" y="694"/>
                    <a:pt x="0" y="512"/>
                  </a:cubicBezTo>
                  <a:cubicBezTo>
                    <a:pt x="0" y="231"/>
                    <a:pt x="224" y="0"/>
                    <a:pt x="497" y="0"/>
                  </a:cubicBezTo>
                  <a:cubicBezTo>
                    <a:pt x="771" y="0"/>
                    <a:pt x="995" y="231"/>
                    <a:pt x="995" y="512"/>
                  </a:cubicBezTo>
                  <a:cubicBezTo>
                    <a:pt x="995" y="690"/>
                    <a:pt x="904" y="863"/>
                    <a:pt x="763" y="954"/>
                  </a:cubicBezTo>
                  <a:cubicBezTo>
                    <a:pt x="755" y="962"/>
                    <a:pt x="746" y="958"/>
                    <a:pt x="738" y="950"/>
                  </a:cubicBezTo>
                  <a:cubicBezTo>
                    <a:pt x="734" y="942"/>
                    <a:pt x="738" y="933"/>
                    <a:pt x="746" y="929"/>
                  </a:cubicBezTo>
                  <a:cubicBezTo>
                    <a:pt x="875" y="842"/>
                    <a:pt x="962" y="677"/>
                    <a:pt x="962" y="512"/>
                  </a:cubicBezTo>
                  <a:cubicBezTo>
                    <a:pt x="962" y="247"/>
                    <a:pt x="755" y="33"/>
                    <a:pt x="497" y="33"/>
                  </a:cubicBezTo>
                  <a:cubicBezTo>
                    <a:pt x="240" y="33"/>
                    <a:pt x="33" y="247"/>
                    <a:pt x="33" y="512"/>
                  </a:cubicBezTo>
                  <a:cubicBezTo>
                    <a:pt x="33" y="677"/>
                    <a:pt x="120" y="842"/>
                    <a:pt x="253" y="929"/>
                  </a:cubicBezTo>
                  <a:cubicBezTo>
                    <a:pt x="261" y="933"/>
                    <a:pt x="261" y="942"/>
                    <a:pt x="257" y="950"/>
                  </a:cubicBezTo>
                  <a:cubicBezTo>
                    <a:pt x="253" y="954"/>
                    <a:pt x="248" y="958"/>
                    <a:pt x="240" y="958"/>
                  </a:cubicBezTo>
                </a:path>
                <a:path extrusionOk="0" h="959" w="995">
                  <a:moveTo>
                    <a:pt x="979" y="528"/>
                  </a:moveTo>
                  <a:cubicBezTo>
                    <a:pt x="913" y="528"/>
                    <a:pt x="913" y="528"/>
                    <a:pt x="913" y="528"/>
                  </a:cubicBezTo>
                  <a:cubicBezTo>
                    <a:pt x="904" y="528"/>
                    <a:pt x="896" y="520"/>
                    <a:pt x="896" y="512"/>
                  </a:cubicBezTo>
                  <a:cubicBezTo>
                    <a:pt x="896" y="504"/>
                    <a:pt x="904" y="495"/>
                    <a:pt x="913" y="495"/>
                  </a:cubicBezTo>
                  <a:cubicBezTo>
                    <a:pt x="979" y="495"/>
                    <a:pt x="979" y="495"/>
                    <a:pt x="979" y="495"/>
                  </a:cubicBezTo>
                  <a:cubicBezTo>
                    <a:pt x="987" y="495"/>
                    <a:pt x="995" y="504"/>
                    <a:pt x="995" y="512"/>
                  </a:cubicBezTo>
                  <a:cubicBezTo>
                    <a:pt x="995" y="520"/>
                    <a:pt x="987" y="528"/>
                    <a:pt x="979" y="528"/>
                  </a:cubicBezTo>
                </a:path>
                <a:path extrusionOk="0" h="959" w="995">
                  <a:moveTo>
                    <a:pt x="497" y="99"/>
                  </a:moveTo>
                  <a:cubicBezTo>
                    <a:pt x="489" y="99"/>
                    <a:pt x="481" y="90"/>
                    <a:pt x="481" y="82"/>
                  </a:cubicBezTo>
                  <a:cubicBezTo>
                    <a:pt x="481" y="16"/>
                    <a:pt x="481" y="16"/>
                    <a:pt x="481" y="16"/>
                  </a:cubicBezTo>
                  <a:cubicBezTo>
                    <a:pt x="481" y="8"/>
                    <a:pt x="489" y="0"/>
                    <a:pt x="497" y="0"/>
                  </a:cubicBezTo>
                  <a:cubicBezTo>
                    <a:pt x="506" y="0"/>
                    <a:pt x="514" y="8"/>
                    <a:pt x="514" y="16"/>
                  </a:cubicBezTo>
                  <a:cubicBezTo>
                    <a:pt x="514" y="82"/>
                    <a:pt x="514" y="82"/>
                    <a:pt x="514" y="82"/>
                  </a:cubicBezTo>
                  <a:cubicBezTo>
                    <a:pt x="514" y="90"/>
                    <a:pt x="506" y="99"/>
                    <a:pt x="497" y="99"/>
                  </a:cubicBezTo>
                </a:path>
                <a:path extrusionOk="0" h="959" w="995">
                  <a:moveTo>
                    <a:pt x="696" y="148"/>
                  </a:moveTo>
                  <a:cubicBezTo>
                    <a:pt x="692" y="148"/>
                    <a:pt x="687" y="148"/>
                    <a:pt x="687" y="144"/>
                  </a:cubicBezTo>
                  <a:cubicBezTo>
                    <a:pt x="679" y="140"/>
                    <a:pt x="675" y="128"/>
                    <a:pt x="683" y="123"/>
                  </a:cubicBezTo>
                  <a:cubicBezTo>
                    <a:pt x="721" y="70"/>
                    <a:pt x="721" y="70"/>
                    <a:pt x="721" y="70"/>
                  </a:cubicBezTo>
                  <a:cubicBezTo>
                    <a:pt x="725" y="61"/>
                    <a:pt x="737" y="61"/>
                    <a:pt x="741" y="66"/>
                  </a:cubicBezTo>
                  <a:cubicBezTo>
                    <a:pt x="749" y="74"/>
                    <a:pt x="754" y="82"/>
                    <a:pt x="745" y="90"/>
                  </a:cubicBezTo>
                  <a:cubicBezTo>
                    <a:pt x="708" y="140"/>
                    <a:pt x="708" y="140"/>
                    <a:pt x="708" y="140"/>
                  </a:cubicBezTo>
                  <a:cubicBezTo>
                    <a:pt x="704" y="144"/>
                    <a:pt x="700" y="148"/>
                    <a:pt x="696" y="148"/>
                  </a:cubicBezTo>
                </a:path>
                <a:path extrusionOk="0" h="959" w="995">
                  <a:moveTo>
                    <a:pt x="861" y="314"/>
                  </a:moveTo>
                  <a:cubicBezTo>
                    <a:pt x="857" y="314"/>
                    <a:pt x="849" y="309"/>
                    <a:pt x="849" y="305"/>
                  </a:cubicBezTo>
                  <a:cubicBezTo>
                    <a:pt x="840" y="297"/>
                    <a:pt x="845" y="289"/>
                    <a:pt x="853" y="285"/>
                  </a:cubicBezTo>
                  <a:cubicBezTo>
                    <a:pt x="904" y="247"/>
                    <a:pt x="904" y="247"/>
                    <a:pt x="904" y="247"/>
                  </a:cubicBezTo>
                  <a:cubicBezTo>
                    <a:pt x="912" y="243"/>
                    <a:pt x="921" y="247"/>
                    <a:pt x="929" y="252"/>
                  </a:cubicBezTo>
                  <a:cubicBezTo>
                    <a:pt x="933" y="260"/>
                    <a:pt x="929" y="272"/>
                    <a:pt x="925" y="276"/>
                  </a:cubicBezTo>
                  <a:cubicBezTo>
                    <a:pt x="870" y="309"/>
                    <a:pt x="870" y="309"/>
                    <a:pt x="870" y="309"/>
                  </a:cubicBezTo>
                  <a:cubicBezTo>
                    <a:pt x="870" y="314"/>
                    <a:pt x="866" y="314"/>
                    <a:pt x="861" y="314"/>
                  </a:cubicBezTo>
                </a:path>
                <a:path extrusionOk="0" h="959" w="995">
                  <a:moveTo>
                    <a:pt x="912" y="776"/>
                  </a:moveTo>
                  <a:cubicBezTo>
                    <a:pt x="908" y="776"/>
                    <a:pt x="908" y="776"/>
                    <a:pt x="904" y="776"/>
                  </a:cubicBezTo>
                  <a:cubicBezTo>
                    <a:pt x="853" y="739"/>
                    <a:pt x="853" y="739"/>
                    <a:pt x="853" y="739"/>
                  </a:cubicBezTo>
                  <a:cubicBezTo>
                    <a:pt x="845" y="735"/>
                    <a:pt x="840" y="727"/>
                    <a:pt x="849" y="718"/>
                  </a:cubicBezTo>
                  <a:cubicBezTo>
                    <a:pt x="853" y="710"/>
                    <a:pt x="861" y="706"/>
                    <a:pt x="870" y="714"/>
                  </a:cubicBezTo>
                  <a:cubicBezTo>
                    <a:pt x="921" y="747"/>
                    <a:pt x="921" y="747"/>
                    <a:pt x="921" y="747"/>
                  </a:cubicBezTo>
                  <a:cubicBezTo>
                    <a:pt x="929" y="752"/>
                    <a:pt x="933" y="764"/>
                    <a:pt x="929" y="772"/>
                  </a:cubicBezTo>
                  <a:cubicBezTo>
                    <a:pt x="925" y="776"/>
                    <a:pt x="916" y="776"/>
                    <a:pt x="912" y="776"/>
                  </a:cubicBezTo>
                </a:path>
                <a:path extrusionOk="0" h="959" w="995">
                  <a:moveTo>
                    <a:pt x="82" y="528"/>
                  </a:moveTo>
                  <a:cubicBezTo>
                    <a:pt x="16" y="528"/>
                    <a:pt x="16" y="528"/>
                    <a:pt x="16" y="528"/>
                  </a:cubicBezTo>
                  <a:cubicBezTo>
                    <a:pt x="8" y="528"/>
                    <a:pt x="0" y="520"/>
                    <a:pt x="0" y="512"/>
                  </a:cubicBezTo>
                  <a:cubicBezTo>
                    <a:pt x="0" y="504"/>
                    <a:pt x="8" y="495"/>
                    <a:pt x="16" y="495"/>
                  </a:cubicBezTo>
                  <a:cubicBezTo>
                    <a:pt x="82" y="495"/>
                    <a:pt x="82" y="495"/>
                    <a:pt x="82" y="495"/>
                  </a:cubicBezTo>
                  <a:cubicBezTo>
                    <a:pt x="90" y="495"/>
                    <a:pt x="99" y="504"/>
                    <a:pt x="99" y="512"/>
                  </a:cubicBezTo>
                  <a:cubicBezTo>
                    <a:pt x="99" y="520"/>
                    <a:pt x="90" y="528"/>
                    <a:pt x="82" y="528"/>
                  </a:cubicBezTo>
                </a:path>
                <a:path extrusionOk="0" h="959" w="995">
                  <a:moveTo>
                    <a:pt x="299" y="148"/>
                  </a:moveTo>
                  <a:cubicBezTo>
                    <a:pt x="294" y="148"/>
                    <a:pt x="290" y="144"/>
                    <a:pt x="286" y="140"/>
                  </a:cubicBezTo>
                  <a:cubicBezTo>
                    <a:pt x="248" y="90"/>
                    <a:pt x="248" y="90"/>
                    <a:pt x="248" y="90"/>
                  </a:cubicBezTo>
                  <a:cubicBezTo>
                    <a:pt x="239" y="82"/>
                    <a:pt x="243" y="74"/>
                    <a:pt x="252" y="66"/>
                  </a:cubicBezTo>
                  <a:cubicBezTo>
                    <a:pt x="256" y="61"/>
                    <a:pt x="269" y="61"/>
                    <a:pt x="273" y="70"/>
                  </a:cubicBezTo>
                  <a:cubicBezTo>
                    <a:pt x="311" y="123"/>
                    <a:pt x="311" y="123"/>
                    <a:pt x="311" y="123"/>
                  </a:cubicBezTo>
                  <a:cubicBezTo>
                    <a:pt x="320" y="128"/>
                    <a:pt x="315" y="140"/>
                    <a:pt x="307" y="144"/>
                  </a:cubicBezTo>
                  <a:cubicBezTo>
                    <a:pt x="307" y="148"/>
                    <a:pt x="303" y="148"/>
                    <a:pt x="299" y="148"/>
                  </a:cubicBezTo>
                </a:path>
                <a:path extrusionOk="0" h="959" w="995">
                  <a:moveTo>
                    <a:pt x="132" y="314"/>
                  </a:moveTo>
                  <a:cubicBezTo>
                    <a:pt x="128" y="314"/>
                    <a:pt x="123" y="314"/>
                    <a:pt x="123" y="309"/>
                  </a:cubicBezTo>
                  <a:cubicBezTo>
                    <a:pt x="70" y="276"/>
                    <a:pt x="70" y="276"/>
                    <a:pt x="70" y="276"/>
                  </a:cubicBezTo>
                  <a:cubicBezTo>
                    <a:pt x="66" y="272"/>
                    <a:pt x="61" y="260"/>
                    <a:pt x="66" y="252"/>
                  </a:cubicBezTo>
                  <a:cubicBezTo>
                    <a:pt x="74" y="247"/>
                    <a:pt x="82" y="243"/>
                    <a:pt x="90" y="247"/>
                  </a:cubicBezTo>
                  <a:cubicBezTo>
                    <a:pt x="140" y="285"/>
                    <a:pt x="140" y="285"/>
                    <a:pt x="140" y="285"/>
                  </a:cubicBezTo>
                  <a:cubicBezTo>
                    <a:pt x="148" y="289"/>
                    <a:pt x="152" y="297"/>
                    <a:pt x="144" y="305"/>
                  </a:cubicBezTo>
                  <a:cubicBezTo>
                    <a:pt x="144" y="309"/>
                    <a:pt x="136" y="314"/>
                    <a:pt x="132" y="314"/>
                  </a:cubicBezTo>
                </a:path>
                <a:path extrusionOk="0" h="959" w="995">
                  <a:moveTo>
                    <a:pt x="82" y="776"/>
                  </a:moveTo>
                  <a:cubicBezTo>
                    <a:pt x="78" y="776"/>
                    <a:pt x="70" y="776"/>
                    <a:pt x="66" y="772"/>
                  </a:cubicBezTo>
                  <a:cubicBezTo>
                    <a:pt x="61" y="764"/>
                    <a:pt x="66" y="752"/>
                    <a:pt x="74" y="747"/>
                  </a:cubicBezTo>
                  <a:cubicBezTo>
                    <a:pt x="123" y="714"/>
                    <a:pt x="123" y="714"/>
                    <a:pt x="123" y="714"/>
                  </a:cubicBezTo>
                  <a:cubicBezTo>
                    <a:pt x="132" y="706"/>
                    <a:pt x="140" y="710"/>
                    <a:pt x="144" y="718"/>
                  </a:cubicBezTo>
                  <a:cubicBezTo>
                    <a:pt x="152" y="727"/>
                    <a:pt x="148" y="735"/>
                    <a:pt x="140" y="739"/>
                  </a:cubicBezTo>
                  <a:cubicBezTo>
                    <a:pt x="90" y="776"/>
                    <a:pt x="90" y="776"/>
                    <a:pt x="90" y="776"/>
                  </a:cubicBezTo>
                  <a:cubicBezTo>
                    <a:pt x="86" y="776"/>
                    <a:pt x="86" y="776"/>
                    <a:pt x="82" y="776"/>
                  </a:cubicBezTo>
                </a:path>
                <a:path extrusionOk="0" h="959" w="995">
                  <a:moveTo>
                    <a:pt x="526" y="512"/>
                  </a:moveTo>
                  <a:cubicBezTo>
                    <a:pt x="522" y="512"/>
                    <a:pt x="514" y="512"/>
                    <a:pt x="514" y="504"/>
                  </a:cubicBezTo>
                  <a:cubicBezTo>
                    <a:pt x="510" y="495"/>
                    <a:pt x="510" y="487"/>
                    <a:pt x="518" y="483"/>
                  </a:cubicBezTo>
                  <a:cubicBezTo>
                    <a:pt x="721" y="367"/>
                    <a:pt x="721" y="367"/>
                    <a:pt x="721" y="367"/>
                  </a:cubicBezTo>
                  <a:cubicBezTo>
                    <a:pt x="729" y="359"/>
                    <a:pt x="737" y="363"/>
                    <a:pt x="741" y="371"/>
                  </a:cubicBezTo>
                  <a:cubicBezTo>
                    <a:pt x="749" y="380"/>
                    <a:pt x="745" y="388"/>
                    <a:pt x="737" y="392"/>
                  </a:cubicBezTo>
                  <a:cubicBezTo>
                    <a:pt x="535" y="512"/>
                    <a:pt x="535" y="512"/>
                    <a:pt x="535" y="512"/>
                  </a:cubicBezTo>
                  <a:cubicBezTo>
                    <a:pt x="530" y="512"/>
                    <a:pt x="530" y="512"/>
                    <a:pt x="526" y="512"/>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 name="Google Shape;63;p5"/>
            <p:cNvSpPr/>
            <p:nvPr/>
          </p:nvSpPr>
          <p:spPr>
            <a:xfrm>
              <a:off x="233104" y="919434"/>
              <a:ext cx="2473800" cy="238200"/>
            </a:xfrm>
            <a:prstGeom prst="rect">
              <a:avLst/>
            </a:prstGeom>
            <a:noFill/>
            <a:ln>
              <a:noFill/>
            </a:ln>
          </p:spPr>
          <p:txBody>
            <a:bodyPr anchorCtr="0" anchor="t" bIns="0" lIns="0" spcFirstLastPara="1" rIns="0" wrap="square" tIns="0">
              <a:noAutofit/>
            </a:bodyPr>
            <a:lstStyle/>
            <a:p>
              <a:pPr indent="0" lvl="0" marL="0" marR="0" rtl="0" algn="l">
                <a:lnSpc>
                  <a:spcPct val="91361"/>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77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Erroneous Data Entries</a:t>
              </a:r>
              <a:endParaRPr b="0" i="0" sz="1800" u="none" cap="none" strike="noStrike">
                <a:solidFill>
                  <a:schemeClr val="dk1"/>
                </a:solidFill>
                <a:latin typeface="Arial"/>
                <a:ea typeface="Arial"/>
                <a:cs typeface="Arial"/>
                <a:sym typeface="Arial"/>
              </a:endParaRPr>
            </a:p>
          </p:txBody>
        </p:sp>
      </p:grpSp>
      <p:sp>
        <p:nvSpPr>
          <p:cNvPr id="64" name="Google Shape;64;p5"/>
          <p:cNvSpPr/>
          <p:nvPr/>
        </p:nvSpPr>
        <p:spPr>
          <a:xfrm>
            <a:off x="3400122" y="1374240"/>
            <a:ext cx="2707004" cy="1228089"/>
          </a:xfrm>
          <a:prstGeom prst="rect">
            <a:avLst/>
          </a:prstGeom>
          <a:solidFill>
            <a:srgbClr val="D01B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6945"/>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254634" marR="0" rtl="0" algn="l">
              <a:lnSpc>
                <a:spcPct val="83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Data Transformations:</a:t>
            </a:r>
            <a:endParaRPr b="0" i="0" sz="1800" u="none" cap="none" strike="noStrike">
              <a:solidFill>
                <a:schemeClr val="dk1"/>
              </a:solidFill>
              <a:latin typeface="Arial"/>
              <a:ea typeface="Arial"/>
              <a:cs typeface="Arial"/>
              <a:sym typeface="Arial"/>
            </a:endParaRPr>
          </a:p>
        </p:txBody>
      </p:sp>
      <p:grpSp>
        <p:nvGrpSpPr>
          <p:cNvPr id="65" name="Google Shape;65;p5"/>
          <p:cNvGrpSpPr/>
          <p:nvPr/>
        </p:nvGrpSpPr>
        <p:grpSpPr>
          <a:xfrm>
            <a:off x="6232643" y="2822041"/>
            <a:ext cx="2706904" cy="1227567"/>
            <a:chOff x="0" y="0"/>
            <a:chExt cx="2706904" cy="1227567"/>
          </a:xfrm>
        </p:grpSpPr>
        <p:sp>
          <p:nvSpPr>
            <p:cNvPr id="66" name="Google Shape;66;p5"/>
            <p:cNvSpPr/>
            <p:nvPr/>
          </p:nvSpPr>
          <p:spPr>
            <a:xfrm>
              <a:off x="0" y="0"/>
              <a:ext cx="2706904" cy="1227567"/>
            </a:xfrm>
            <a:prstGeom prst="rect">
              <a:avLst/>
            </a:prstGeom>
            <a:solidFill>
              <a:srgbClr val="000000">
                <a:alpha val="42352"/>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5"/>
            <p:cNvSpPr/>
            <p:nvPr/>
          </p:nvSpPr>
          <p:spPr>
            <a:xfrm>
              <a:off x="19202" y="133"/>
              <a:ext cx="2668500" cy="118919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p5"/>
            <p:cNvSpPr/>
            <p:nvPr/>
          </p:nvSpPr>
          <p:spPr>
            <a:xfrm>
              <a:off x="477423" y="870662"/>
              <a:ext cx="1791970" cy="285750"/>
            </a:xfrm>
            <a:prstGeom prst="rect">
              <a:avLst/>
            </a:prstGeom>
            <a:noFill/>
            <a:ln>
              <a:noFill/>
            </a:ln>
          </p:spPr>
          <p:txBody>
            <a:bodyPr anchorCtr="0" anchor="t" bIns="0" lIns="0" spcFirstLastPara="1" rIns="0" wrap="square" tIns="0">
              <a:noAutofit/>
            </a:bodyPr>
            <a:lstStyle/>
            <a:p>
              <a:pPr indent="0" lvl="0" marL="0" marR="0" rtl="0" algn="l">
                <a:lnSpc>
                  <a:spcPct val="79795"/>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9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Wrong formatting</a:t>
              </a:r>
              <a:endParaRPr b="0" i="0" sz="1800" u="none" cap="none" strike="noStrike">
                <a:solidFill>
                  <a:schemeClr val="dk1"/>
                </a:solidFill>
                <a:latin typeface="Arial"/>
                <a:ea typeface="Arial"/>
                <a:cs typeface="Arial"/>
                <a:sym typeface="Arial"/>
              </a:endParaRPr>
            </a:p>
          </p:txBody>
        </p:sp>
        <p:sp>
          <p:nvSpPr>
            <p:cNvPr id="69" name="Google Shape;69;p5"/>
            <p:cNvSpPr/>
            <p:nvPr/>
          </p:nvSpPr>
          <p:spPr>
            <a:xfrm>
              <a:off x="1440086" y="154488"/>
              <a:ext cx="153341" cy="651358"/>
            </a:xfrm>
            <a:custGeom>
              <a:rect b="b" l="l" r="r" t="t"/>
              <a:pathLst>
                <a:path extrusionOk="0" h="1025" w="241">
                  <a:moveTo>
                    <a:pt x="224" y="1025"/>
                  </a:moveTo>
                  <a:cubicBezTo>
                    <a:pt x="17" y="1025"/>
                    <a:pt x="17" y="1025"/>
                    <a:pt x="17" y="1025"/>
                  </a:cubicBezTo>
                  <a:cubicBezTo>
                    <a:pt x="8" y="1025"/>
                    <a:pt x="0" y="1017"/>
                    <a:pt x="0" y="1008"/>
                  </a:cubicBezTo>
                  <a:cubicBezTo>
                    <a:pt x="0" y="17"/>
                    <a:pt x="0" y="17"/>
                    <a:pt x="0" y="17"/>
                  </a:cubicBezTo>
                  <a:cubicBezTo>
                    <a:pt x="0" y="8"/>
                    <a:pt x="8" y="0"/>
                    <a:pt x="17" y="0"/>
                  </a:cubicBezTo>
                  <a:cubicBezTo>
                    <a:pt x="224" y="0"/>
                    <a:pt x="224" y="0"/>
                    <a:pt x="224" y="0"/>
                  </a:cubicBezTo>
                  <a:cubicBezTo>
                    <a:pt x="232" y="0"/>
                    <a:pt x="241" y="8"/>
                    <a:pt x="241" y="17"/>
                  </a:cubicBezTo>
                  <a:cubicBezTo>
                    <a:pt x="241" y="1008"/>
                    <a:pt x="241" y="1008"/>
                    <a:pt x="241" y="1008"/>
                  </a:cubicBezTo>
                  <a:cubicBezTo>
                    <a:pt x="241" y="1017"/>
                    <a:pt x="232" y="1025"/>
                    <a:pt x="224" y="1025"/>
                  </a:cubicBezTo>
                  <a:moveTo>
                    <a:pt x="34" y="991"/>
                  </a:moveTo>
                  <a:cubicBezTo>
                    <a:pt x="206" y="991"/>
                    <a:pt x="206" y="991"/>
                    <a:pt x="206" y="991"/>
                  </a:cubicBezTo>
                  <a:cubicBezTo>
                    <a:pt x="206" y="34"/>
                    <a:pt x="206" y="34"/>
                    <a:pt x="206" y="34"/>
                  </a:cubicBezTo>
                  <a:cubicBezTo>
                    <a:pt x="34" y="34"/>
                    <a:pt x="34" y="34"/>
                    <a:pt x="34" y="34"/>
                  </a:cubicBezTo>
                  <a:lnTo>
                    <a:pt x="34" y="991"/>
                  </a:lnTo>
                  <a:close/>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5"/>
            <p:cNvSpPr/>
            <p:nvPr/>
          </p:nvSpPr>
          <p:spPr>
            <a:xfrm>
              <a:off x="961067" y="371607"/>
              <a:ext cx="153339" cy="434239"/>
            </a:xfrm>
            <a:custGeom>
              <a:rect b="b" l="l" r="r" t="t"/>
              <a:pathLst>
                <a:path extrusionOk="0" h="683" w="241">
                  <a:moveTo>
                    <a:pt x="224" y="683"/>
                  </a:moveTo>
                  <a:cubicBezTo>
                    <a:pt x="17" y="683"/>
                    <a:pt x="17" y="683"/>
                    <a:pt x="17" y="683"/>
                  </a:cubicBezTo>
                  <a:cubicBezTo>
                    <a:pt x="8" y="683"/>
                    <a:pt x="0" y="675"/>
                    <a:pt x="0" y="666"/>
                  </a:cubicBezTo>
                  <a:cubicBezTo>
                    <a:pt x="0" y="17"/>
                    <a:pt x="0" y="17"/>
                    <a:pt x="0" y="17"/>
                  </a:cubicBezTo>
                  <a:cubicBezTo>
                    <a:pt x="0" y="8"/>
                    <a:pt x="8" y="0"/>
                    <a:pt x="17" y="0"/>
                  </a:cubicBezTo>
                  <a:cubicBezTo>
                    <a:pt x="224" y="0"/>
                    <a:pt x="224" y="0"/>
                    <a:pt x="224" y="0"/>
                  </a:cubicBezTo>
                  <a:cubicBezTo>
                    <a:pt x="232" y="0"/>
                    <a:pt x="241" y="8"/>
                    <a:pt x="241" y="17"/>
                  </a:cubicBezTo>
                  <a:cubicBezTo>
                    <a:pt x="241" y="666"/>
                    <a:pt x="241" y="666"/>
                    <a:pt x="241" y="666"/>
                  </a:cubicBezTo>
                  <a:cubicBezTo>
                    <a:pt x="241" y="675"/>
                    <a:pt x="232" y="683"/>
                    <a:pt x="224" y="683"/>
                  </a:cubicBezTo>
                  <a:moveTo>
                    <a:pt x="34" y="649"/>
                  </a:moveTo>
                  <a:cubicBezTo>
                    <a:pt x="206" y="649"/>
                    <a:pt x="206" y="649"/>
                    <a:pt x="206" y="649"/>
                  </a:cubicBezTo>
                  <a:cubicBezTo>
                    <a:pt x="206" y="34"/>
                    <a:pt x="206" y="34"/>
                    <a:pt x="206" y="34"/>
                  </a:cubicBezTo>
                  <a:cubicBezTo>
                    <a:pt x="34" y="34"/>
                    <a:pt x="34" y="34"/>
                    <a:pt x="34" y="34"/>
                  </a:cubicBezTo>
                  <a:lnTo>
                    <a:pt x="34" y="649"/>
                  </a:lnTo>
                  <a:close/>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 name="Google Shape;71;p5"/>
            <p:cNvSpPr/>
            <p:nvPr/>
          </p:nvSpPr>
          <p:spPr>
            <a:xfrm>
              <a:off x="1201254" y="480167"/>
              <a:ext cx="151984" cy="325679"/>
            </a:xfrm>
            <a:custGeom>
              <a:rect b="b" l="l" r="r" t="t"/>
              <a:pathLst>
                <a:path extrusionOk="0" h="512" w="239">
                  <a:moveTo>
                    <a:pt x="222" y="512"/>
                  </a:moveTo>
                  <a:cubicBezTo>
                    <a:pt x="17" y="512"/>
                    <a:pt x="17" y="512"/>
                    <a:pt x="17" y="512"/>
                  </a:cubicBezTo>
                  <a:cubicBezTo>
                    <a:pt x="8" y="512"/>
                    <a:pt x="0" y="504"/>
                    <a:pt x="0" y="495"/>
                  </a:cubicBezTo>
                  <a:cubicBezTo>
                    <a:pt x="0" y="17"/>
                    <a:pt x="0" y="17"/>
                    <a:pt x="0" y="17"/>
                  </a:cubicBezTo>
                  <a:cubicBezTo>
                    <a:pt x="0" y="8"/>
                    <a:pt x="8" y="0"/>
                    <a:pt x="17" y="0"/>
                  </a:cubicBezTo>
                  <a:cubicBezTo>
                    <a:pt x="222" y="0"/>
                    <a:pt x="222" y="0"/>
                    <a:pt x="222" y="0"/>
                  </a:cubicBezTo>
                  <a:cubicBezTo>
                    <a:pt x="230" y="0"/>
                    <a:pt x="239" y="8"/>
                    <a:pt x="239" y="17"/>
                  </a:cubicBezTo>
                  <a:cubicBezTo>
                    <a:pt x="239" y="495"/>
                    <a:pt x="239" y="495"/>
                    <a:pt x="239" y="495"/>
                  </a:cubicBezTo>
                  <a:cubicBezTo>
                    <a:pt x="239" y="504"/>
                    <a:pt x="230" y="512"/>
                    <a:pt x="222" y="512"/>
                  </a:cubicBezTo>
                  <a:moveTo>
                    <a:pt x="34" y="478"/>
                  </a:moveTo>
                  <a:cubicBezTo>
                    <a:pt x="205" y="478"/>
                    <a:pt x="205" y="478"/>
                    <a:pt x="205" y="478"/>
                  </a:cubicBezTo>
                  <a:cubicBezTo>
                    <a:pt x="205" y="34"/>
                    <a:pt x="205" y="34"/>
                    <a:pt x="205" y="34"/>
                  </a:cubicBezTo>
                  <a:cubicBezTo>
                    <a:pt x="34" y="34"/>
                    <a:pt x="34" y="34"/>
                    <a:pt x="34" y="34"/>
                  </a:cubicBezTo>
                  <a:lnTo>
                    <a:pt x="34" y="478"/>
                  </a:lnTo>
                  <a:close/>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2" name="Google Shape;72;p5"/>
          <p:cNvGrpSpPr/>
          <p:nvPr/>
        </p:nvGrpSpPr>
        <p:grpSpPr>
          <a:xfrm>
            <a:off x="2495237" y="1553001"/>
            <a:ext cx="5381152" cy="615080"/>
            <a:chOff x="0" y="0"/>
            <a:chExt cx="5381152" cy="615080"/>
          </a:xfrm>
        </p:grpSpPr>
        <p:sp>
          <p:nvSpPr>
            <p:cNvPr id="73" name="Google Shape;73;p5"/>
            <p:cNvSpPr/>
            <p:nvPr/>
          </p:nvSpPr>
          <p:spPr>
            <a:xfrm>
              <a:off x="1862302" y="0"/>
              <a:ext cx="509073" cy="611404"/>
            </a:xfrm>
            <a:custGeom>
              <a:rect b="b" l="l" r="r" t="t"/>
              <a:pathLst>
                <a:path extrusionOk="0" h="962" w="801">
                  <a:moveTo>
                    <a:pt x="320" y="416"/>
                  </a:moveTo>
                  <a:cubicBezTo>
                    <a:pt x="26" y="416"/>
                    <a:pt x="26" y="416"/>
                    <a:pt x="26" y="416"/>
                  </a:cubicBezTo>
                  <a:cubicBezTo>
                    <a:pt x="13" y="416"/>
                    <a:pt x="0" y="400"/>
                    <a:pt x="0" y="384"/>
                  </a:cubicBezTo>
                  <a:cubicBezTo>
                    <a:pt x="0" y="32"/>
                    <a:pt x="0" y="32"/>
                    <a:pt x="0" y="32"/>
                  </a:cubicBezTo>
                  <a:cubicBezTo>
                    <a:pt x="0" y="16"/>
                    <a:pt x="13" y="0"/>
                    <a:pt x="26" y="0"/>
                  </a:cubicBezTo>
                  <a:cubicBezTo>
                    <a:pt x="320" y="0"/>
                    <a:pt x="320" y="0"/>
                    <a:pt x="320" y="0"/>
                  </a:cubicBezTo>
                  <a:cubicBezTo>
                    <a:pt x="334" y="0"/>
                    <a:pt x="347" y="16"/>
                    <a:pt x="347" y="32"/>
                  </a:cubicBezTo>
                  <a:cubicBezTo>
                    <a:pt x="347" y="384"/>
                    <a:pt x="347" y="384"/>
                    <a:pt x="347" y="384"/>
                  </a:cubicBezTo>
                  <a:cubicBezTo>
                    <a:pt x="347" y="400"/>
                    <a:pt x="334" y="416"/>
                    <a:pt x="320" y="416"/>
                  </a:cubicBezTo>
                  <a:moveTo>
                    <a:pt x="320" y="384"/>
                  </a:moveTo>
                  <a:cubicBezTo>
                    <a:pt x="320" y="400"/>
                    <a:pt x="320" y="400"/>
                    <a:pt x="320" y="400"/>
                  </a:cubicBezTo>
                  <a:cubicBezTo>
                    <a:pt x="320" y="384"/>
                    <a:pt x="320" y="384"/>
                    <a:pt x="320" y="384"/>
                  </a:cubicBezTo>
                  <a:cubicBezTo>
                    <a:pt x="320" y="384"/>
                    <a:pt x="320" y="384"/>
                    <a:pt x="320" y="384"/>
                  </a:cubicBezTo>
                  <a:moveTo>
                    <a:pt x="26" y="32"/>
                  </a:moveTo>
                  <a:cubicBezTo>
                    <a:pt x="26" y="384"/>
                    <a:pt x="26" y="384"/>
                    <a:pt x="26" y="384"/>
                  </a:cubicBezTo>
                  <a:cubicBezTo>
                    <a:pt x="320" y="384"/>
                    <a:pt x="320" y="384"/>
                    <a:pt x="320" y="384"/>
                  </a:cubicBezTo>
                  <a:cubicBezTo>
                    <a:pt x="320" y="32"/>
                    <a:pt x="320" y="32"/>
                    <a:pt x="320" y="32"/>
                  </a:cubicBezTo>
                  <a:lnTo>
                    <a:pt x="26" y="32"/>
                  </a:lnTo>
                  <a:close/>
                </a:path>
                <a:path extrusionOk="0" h="962" w="801">
                  <a:moveTo>
                    <a:pt x="774" y="416"/>
                  </a:moveTo>
                  <a:cubicBezTo>
                    <a:pt x="480" y="416"/>
                    <a:pt x="480" y="416"/>
                    <a:pt x="480" y="416"/>
                  </a:cubicBezTo>
                  <a:cubicBezTo>
                    <a:pt x="467" y="416"/>
                    <a:pt x="454" y="400"/>
                    <a:pt x="454" y="384"/>
                  </a:cubicBezTo>
                  <a:cubicBezTo>
                    <a:pt x="454" y="32"/>
                    <a:pt x="454" y="32"/>
                    <a:pt x="454" y="32"/>
                  </a:cubicBezTo>
                  <a:cubicBezTo>
                    <a:pt x="454" y="16"/>
                    <a:pt x="467" y="0"/>
                    <a:pt x="480" y="0"/>
                  </a:cubicBezTo>
                  <a:cubicBezTo>
                    <a:pt x="774" y="0"/>
                    <a:pt x="774" y="0"/>
                    <a:pt x="774" y="0"/>
                  </a:cubicBezTo>
                  <a:cubicBezTo>
                    <a:pt x="788" y="0"/>
                    <a:pt x="801" y="16"/>
                    <a:pt x="801" y="32"/>
                  </a:cubicBezTo>
                  <a:cubicBezTo>
                    <a:pt x="801" y="384"/>
                    <a:pt x="801" y="384"/>
                    <a:pt x="801" y="384"/>
                  </a:cubicBezTo>
                  <a:cubicBezTo>
                    <a:pt x="801" y="400"/>
                    <a:pt x="788" y="416"/>
                    <a:pt x="774" y="416"/>
                  </a:cubicBezTo>
                  <a:moveTo>
                    <a:pt x="774" y="384"/>
                  </a:moveTo>
                  <a:cubicBezTo>
                    <a:pt x="774" y="400"/>
                    <a:pt x="774" y="400"/>
                    <a:pt x="774" y="400"/>
                  </a:cubicBezTo>
                  <a:cubicBezTo>
                    <a:pt x="774" y="384"/>
                    <a:pt x="774" y="384"/>
                    <a:pt x="774" y="384"/>
                  </a:cubicBezTo>
                  <a:cubicBezTo>
                    <a:pt x="774" y="384"/>
                    <a:pt x="774" y="384"/>
                    <a:pt x="774" y="384"/>
                  </a:cubicBezTo>
                  <a:moveTo>
                    <a:pt x="480" y="32"/>
                  </a:moveTo>
                  <a:cubicBezTo>
                    <a:pt x="480" y="384"/>
                    <a:pt x="480" y="384"/>
                    <a:pt x="480" y="384"/>
                  </a:cubicBezTo>
                  <a:cubicBezTo>
                    <a:pt x="774" y="384"/>
                    <a:pt x="774" y="384"/>
                    <a:pt x="774" y="384"/>
                  </a:cubicBezTo>
                  <a:cubicBezTo>
                    <a:pt x="774" y="32"/>
                    <a:pt x="774" y="32"/>
                    <a:pt x="774" y="32"/>
                  </a:cubicBezTo>
                  <a:lnTo>
                    <a:pt x="480" y="32"/>
                  </a:lnTo>
                  <a:close/>
                </a:path>
                <a:path extrusionOk="0" h="962" w="801">
                  <a:moveTo>
                    <a:pt x="320" y="962"/>
                  </a:moveTo>
                  <a:cubicBezTo>
                    <a:pt x="26" y="962"/>
                    <a:pt x="26" y="962"/>
                    <a:pt x="26" y="962"/>
                  </a:cubicBezTo>
                  <a:cubicBezTo>
                    <a:pt x="13" y="962"/>
                    <a:pt x="0" y="946"/>
                    <a:pt x="0" y="930"/>
                  </a:cubicBezTo>
                  <a:cubicBezTo>
                    <a:pt x="0" y="576"/>
                    <a:pt x="0" y="576"/>
                    <a:pt x="0" y="576"/>
                  </a:cubicBezTo>
                  <a:cubicBezTo>
                    <a:pt x="0" y="560"/>
                    <a:pt x="13" y="544"/>
                    <a:pt x="26" y="544"/>
                  </a:cubicBezTo>
                  <a:cubicBezTo>
                    <a:pt x="320" y="544"/>
                    <a:pt x="320" y="544"/>
                    <a:pt x="320" y="544"/>
                  </a:cubicBezTo>
                  <a:cubicBezTo>
                    <a:pt x="334" y="544"/>
                    <a:pt x="347" y="560"/>
                    <a:pt x="347" y="576"/>
                  </a:cubicBezTo>
                  <a:cubicBezTo>
                    <a:pt x="347" y="930"/>
                    <a:pt x="347" y="930"/>
                    <a:pt x="347" y="930"/>
                  </a:cubicBezTo>
                  <a:cubicBezTo>
                    <a:pt x="347" y="946"/>
                    <a:pt x="334" y="962"/>
                    <a:pt x="320" y="962"/>
                  </a:cubicBezTo>
                  <a:moveTo>
                    <a:pt x="320" y="930"/>
                  </a:moveTo>
                  <a:cubicBezTo>
                    <a:pt x="320" y="946"/>
                    <a:pt x="320" y="946"/>
                    <a:pt x="320" y="946"/>
                  </a:cubicBezTo>
                  <a:cubicBezTo>
                    <a:pt x="320" y="930"/>
                    <a:pt x="320" y="930"/>
                    <a:pt x="320" y="930"/>
                  </a:cubicBezTo>
                  <a:cubicBezTo>
                    <a:pt x="320" y="930"/>
                    <a:pt x="320" y="930"/>
                    <a:pt x="320" y="930"/>
                  </a:cubicBezTo>
                  <a:moveTo>
                    <a:pt x="26" y="576"/>
                  </a:moveTo>
                  <a:cubicBezTo>
                    <a:pt x="26" y="930"/>
                    <a:pt x="26" y="930"/>
                    <a:pt x="26" y="930"/>
                  </a:cubicBezTo>
                  <a:cubicBezTo>
                    <a:pt x="320" y="930"/>
                    <a:pt x="320" y="930"/>
                    <a:pt x="320" y="930"/>
                  </a:cubicBezTo>
                  <a:cubicBezTo>
                    <a:pt x="320" y="576"/>
                    <a:pt x="320" y="576"/>
                    <a:pt x="320" y="576"/>
                  </a:cubicBezTo>
                  <a:lnTo>
                    <a:pt x="26" y="576"/>
                  </a:lnTo>
                  <a:close/>
                </a:path>
                <a:path extrusionOk="0" h="962" w="801">
                  <a:moveTo>
                    <a:pt x="774" y="962"/>
                  </a:moveTo>
                  <a:cubicBezTo>
                    <a:pt x="480" y="962"/>
                    <a:pt x="480" y="962"/>
                    <a:pt x="480" y="962"/>
                  </a:cubicBezTo>
                  <a:cubicBezTo>
                    <a:pt x="467" y="962"/>
                    <a:pt x="454" y="946"/>
                    <a:pt x="454" y="930"/>
                  </a:cubicBezTo>
                  <a:cubicBezTo>
                    <a:pt x="454" y="576"/>
                    <a:pt x="454" y="576"/>
                    <a:pt x="454" y="576"/>
                  </a:cubicBezTo>
                  <a:cubicBezTo>
                    <a:pt x="454" y="560"/>
                    <a:pt x="467" y="544"/>
                    <a:pt x="480" y="544"/>
                  </a:cubicBezTo>
                  <a:cubicBezTo>
                    <a:pt x="774" y="544"/>
                    <a:pt x="774" y="544"/>
                    <a:pt x="774" y="544"/>
                  </a:cubicBezTo>
                  <a:cubicBezTo>
                    <a:pt x="788" y="544"/>
                    <a:pt x="801" y="560"/>
                    <a:pt x="801" y="576"/>
                  </a:cubicBezTo>
                  <a:cubicBezTo>
                    <a:pt x="801" y="930"/>
                    <a:pt x="801" y="930"/>
                    <a:pt x="801" y="930"/>
                  </a:cubicBezTo>
                  <a:cubicBezTo>
                    <a:pt x="801" y="946"/>
                    <a:pt x="788" y="962"/>
                    <a:pt x="774" y="962"/>
                  </a:cubicBezTo>
                  <a:moveTo>
                    <a:pt x="774" y="930"/>
                  </a:moveTo>
                  <a:cubicBezTo>
                    <a:pt x="774" y="946"/>
                    <a:pt x="774" y="946"/>
                    <a:pt x="774" y="946"/>
                  </a:cubicBezTo>
                  <a:cubicBezTo>
                    <a:pt x="774" y="930"/>
                    <a:pt x="774" y="930"/>
                    <a:pt x="774" y="930"/>
                  </a:cubicBezTo>
                  <a:cubicBezTo>
                    <a:pt x="774" y="930"/>
                    <a:pt x="774" y="930"/>
                    <a:pt x="774" y="930"/>
                  </a:cubicBezTo>
                  <a:moveTo>
                    <a:pt x="480" y="576"/>
                  </a:moveTo>
                  <a:cubicBezTo>
                    <a:pt x="480" y="930"/>
                    <a:pt x="480" y="930"/>
                    <a:pt x="480" y="930"/>
                  </a:cubicBezTo>
                  <a:cubicBezTo>
                    <a:pt x="774" y="930"/>
                    <a:pt x="774" y="930"/>
                    <a:pt x="774" y="930"/>
                  </a:cubicBezTo>
                  <a:cubicBezTo>
                    <a:pt x="774" y="576"/>
                    <a:pt x="774" y="576"/>
                    <a:pt x="774" y="576"/>
                  </a:cubicBezTo>
                  <a:lnTo>
                    <a:pt x="480" y="576"/>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5"/>
            <p:cNvSpPr/>
            <p:nvPr/>
          </p:nvSpPr>
          <p:spPr>
            <a:xfrm>
              <a:off x="5190994" y="106579"/>
              <a:ext cx="185396" cy="184319"/>
            </a:xfrm>
            <a:custGeom>
              <a:rect b="b" l="l" r="r" t="t"/>
              <a:pathLst>
                <a:path extrusionOk="0" h="290" w="291">
                  <a:moveTo>
                    <a:pt x="145" y="290"/>
                  </a:moveTo>
                  <a:cubicBezTo>
                    <a:pt x="139" y="290"/>
                    <a:pt x="132" y="283"/>
                    <a:pt x="132" y="277"/>
                  </a:cubicBezTo>
                  <a:cubicBezTo>
                    <a:pt x="132" y="267"/>
                    <a:pt x="139" y="263"/>
                    <a:pt x="145" y="263"/>
                  </a:cubicBezTo>
                  <a:cubicBezTo>
                    <a:pt x="212" y="263"/>
                    <a:pt x="265" y="207"/>
                    <a:pt x="265" y="145"/>
                  </a:cubicBezTo>
                  <a:cubicBezTo>
                    <a:pt x="265" y="79"/>
                    <a:pt x="212" y="26"/>
                    <a:pt x="145" y="26"/>
                  </a:cubicBezTo>
                  <a:cubicBezTo>
                    <a:pt x="82" y="26"/>
                    <a:pt x="26" y="79"/>
                    <a:pt x="26" y="145"/>
                  </a:cubicBezTo>
                  <a:cubicBezTo>
                    <a:pt x="26" y="151"/>
                    <a:pt x="23" y="158"/>
                    <a:pt x="13" y="158"/>
                  </a:cubicBezTo>
                  <a:cubicBezTo>
                    <a:pt x="6" y="158"/>
                    <a:pt x="0" y="151"/>
                    <a:pt x="0" y="145"/>
                  </a:cubicBezTo>
                  <a:cubicBezTo>
                    <a:pt x="0" y="65"/>
                    <a:pt x="66" y="0"/>
                    <a:pt x="145" y="0"/>
                  </a:cubicBezTo>
                  <a:cubicBezTo>
                    <a:pt x="225" y="0"/>
                    <a:pt x="291" y="65"/>
                    <a:pt x="291" y="145"/>
                  </a:cubicBezTo>
                  <a:cubicBezTo>
                    <a:pt x="291" y="224"/>
                    <a:pt x="225" y="290"/>
                    <a:pt x="145" y="290"/>
                  </a:cubicBezTo>
                </a:path>
              </a:pathLst>
            </a:custGeom>
            <a:solidFill>
              <a:srgbClr val="EA99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5"/>
            <p:cNvSpPr/>
            <p:nvPr/>
          </p:nvSpPr>
          <p:spPr>
            <a:xfrm>
              <a:off x="0" y="101817"/>
              <a:ext cx="5381152" cy="193844"/>
            </a:xfrm>
            <a:custGeom>
              <a:rect b="b" l="l" r="r" t="t"/>
              <a:pathLst>
                <a:path extrusionOk="0" h="305" w="8474">
                  <a:moveTo>
                    <a:pt x="8320" y="297"/>
                  </a:moveTo>
                  <a:cubicBezTo>
                    <a:pt x="8314" y="297"/>
                    <a:pt x="8307" y="291"/>
                    <a:pt x="8307" y="284"/>
                  </a:cubicBezTo>
                  <a:cubicBezTo>
                    <a:pt x="8307" y="274"/>
                    <a:pt x="8314" y="271"/>
                    <a:pt x="8320" y="271"/>
                  </a:cubicBezTo>
                  <a:cubicBezTo>
                    <a:pt x="8387" y="271"/>
                    <a:pt x="8440" y="215"/>
                    <a:pt x="8440" y="152"/>
                  </a:cubicBezTo>
                  <a:cubicBezTo>
                    <a:pt x="8440" y="86"/>
                    <a:pt x="8387" y="33"/>
                    <a:pt x="8320" y="33"/>
                  </a:cubicBezTo>
                  <a:cubicBezTo>
                    <a:pt x="8257" y="33"/>
                    <a:pt x="8201" y="86"/>
                    <a:pt x="8201" y="152"/>
                  </a:cubicBezTo>
                  <a:cubicBezTo>
                    <a:pt x="8201" y="159"/>
                    <a:pt x="8198" y="165"/>
                    <a:pt x="8188" y="165"/>
                  </a:cubicBezTo>
                  <a:cubicBezTo>
                    <a:pt x="8181" y="165"/>
                    <a:pt x="8174" y="159"/>
                    <a:pt x="8174" y="152"/>
                  </a:cubicBezTo>
                  <a:cubicBezTo>
                    <a:pt x="8174" y="73"/>
                    <a:pt x="8241" y="7"/>
                    <a:pt x="8320" y="7"/>
                  </a:cubicBezTo>
                  <a:cubicBezTo>
                    <a:pt x="8400" y="7"/>
                    <a:pt x="8466" y="73"/>
                    <a:pt x="8466" y="152"/>
                  </a:cubicBezTo>
                  <a:cubicBezTo>
                    <a:pt x="8466" y="231"/>
                    <a:pt x="8400" y="297"/>
                    <a:pt x="8320" y="297"/>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5"/>
            <p:cNvSpPr/>
            <p:nvPr/>
          </p:nvSpPr>
          <p:spPr>
            <a:xfrm>
              <a:off x="4867337" y="114957"/>
              <a:ext cx="500669" cy="495360"/>
            </a:xfrm>
            <a:custGeom>
              <a:rect b="b" l="l" r="r" t="t"/>
              <a:pathLst>
                <a:path extrusionOk="0" h="780" w="788">
                  <a:moveTo>
                    <a:pt x="394" y="780"/>
                  </a:moveTo>
                  <a:cubicBezTo>
                    <a:pt x="377" y="780"/>
                    <a:pt x="361" y="773"/>
                    <a:pt x="347" y="760"/>
                  </a:cubicBezTo>
                  <a:cubicBezTo>
                    <a:pt x="26" y="439"/>
                    <a:pt x="26" y="439"/>
                    <a:pt x="26" y="439"/>
                  </a:cubicBezTo>
                  <a:cubicBezTo>
                    <a:pt x="0" y="416"/>
                    <a:pt x="0" y="373"/>
                    <a:pt x="26" y="347"/>
                  </a:cubicBezTo>
                  <a:cubicBezTo>
                    <a:pt x="82" y="294"/>
                    <a:pt x="82" y="294"/>
                    <a:pt x="82" y="294"/>
                  </a:cubicBezTo>
                  <a:cubicBezTo>
                    <a:pt x="96" y="280"/>
                    <a:pt x="112" y="274"/>
                    <a:pt x="125" y="277"/>
                  </a:cubicBezTo>
                  <a:cubicBezTo>
                    <a:pt x="142" y="280"/>
                    <a:pt x="155" y="290"/>
                    <a:pt x="162" y="307"/>
                  </a:cubicBezTo>
                  <a:cubicBezTo>
                    <a:pt x="162" y="310"/>
                    <a:pt x="198" y="383"/>
                    <a:pt x="261" y="383"/>
                  </a:cubicBezTo>
                  <a:cubicBezTo>
                    <a:pt x="324" y="383"/>
                    <a:pt x="377" y="327"/>
                    <a:pt x="377" y="261"/>
                  </a:cubicBezTo>
                  <a:cubicBezTo>
                    <a:pt x="377" y="198"/>
                    <a:pt x="304" y="165"/>
                    <a:pt x="304" y="165"/>
                  </a:cubicBezTo>
                  <a:cubicBezTo>
                    <a:pt x="284" y="158"/>
                    <a:pt x="274" y="145"/>
                    <a:pt x="271" y="128"/>
                  </a:cubicBezTo>
                  <a:cubicBezTo>
                    <a:pt x="268" y="112"/>
                    <a:pt x="274" y="99"/>
                    <a:pt x="288" y="85"/>
                  </a:cubicBezTo>
                  <a:cubicBezTo>
                    <a:pt x="344" y="19"/>
                    <a:pt x="344" y="19"/>
                    <a:pt x="344" y="19"/>
                  </a:cubicBezTo>
                  <a:cubicBezTo>
                    <a:pt x="357" y="6"/>
                    <a:pt x="374" y="0"/>
                    <a:pt x="394" y="0"/>
                  </a:cubicBezTo>
                  <a:cubicBezTo>
                    <a:pt x="394" y="0"/>
                    <a:pt x="394" y="0"/>
                    <a:pt x="394" y="0"/>
                  </a:cubicBezTo>
                  <a:cubicBezTo>
                    <a:pt x="410" y="0"/>
                    <a:pt x="427" y="6"/>
                    <a:pt x="440" y="19"/>
                  </a:cubicBezTo>
                  <a:cubicBezTo>
                    <a:pt x="533" y="122"/>
                    <a:pt x="533" y="122"/>
                    <a:pt x="533" y="122"/>
                  </a:cubicBezTo>
                  <a:cubicBezTo>
                    <a:pt x="539" y="128"/>
                    <a:pt x="539" y="135"/>
                    <a:pt x="533" y="142"/>
                  </a:cubicBezTo>
                  <a:cubicBezTo>
                    <a:pt x="530" y="145"/>
                    <a:pt x="520" y="145"/>
                    <a:pt x="516" y="138"/>
                  </a:cubicBezTo>
                  <a:cubicBezTo>
                    <a:pt x="420" y="36"/>
                    <a:pt x="420" y="36"/>
                    <a:pt x="420" y="36"/>
                  </a:cubicBezTo>
                  <a:cubicBezTo>
                    <a:pt x="414" y="29"/>
                    <a:pt x="404" y="26"/>
                    <a:pt x="394" y="26"/>
                  </a:cubicBezTo>
                  <a:cubicBezTo>
                    <a:pt x="394" y="26"/>
                    <a:pt x="394" y="26"/>
                    <a:pt x="394" y="26"/>
                  </a:cubicBezTo>
                  <a:cubicBezTo>
                    <a:pt x="384" y="26"/>
                    <a:pt x="374" y="29"/>
                    <a:pt x="364" y="36"/>
                  </a:cubicBezTo>
                  <a:cubicBezTo>
                    <a:pt x="308" y="102"/>
                    <a:pt x="308" y="102"/>
                    <a:pt x="308" y="102"/>
                  </a:cubicBezTo>
                  <a:cubicBezTo>
                    <a:pt x="301" y="109"/>
                    <a:pt x="298" y="118"/>
                    <a:pt x="298" y="125"/>
                  </a:cubicBezTo>
                  <a:cubicBezTo>
                    <a:pt x="298" y="132"/>
                    <a:pt x="304" y="135"/>
                    <a:pt x="314" y="142"/>
                  </a:cubicBezTo>
                  <a:cubicBezTo>
                    <a:pt x="318" y="142"/>
                    <a:pt x="404" y="181"/>
                    <a:pt x="404" y="261"/>
                  </a:cubicBezTo>
                  <a:cubicBezTo>
                    <a:pt x="404" y="343"/>
                    <a:pt x="341" y="409"/>
                    <a:pt x="261" y="409"/>
                  </a:cubicBezTo>
                  <a:cubicBezTo>
                    <a:pt x="182" y="409"/>
                    <a:pt x="142" y="323"/>
                    <a:pt x="139" y="320"/>
                  </a:cubicBezTo>
                  <a:cubicBezTo>
                    <a:pt x="135" y="310"/>
                    <a:pt x="129" y="304"/>
                    <a:pt x="122" y="304"/>
                  </a:cubicBezTo>
                  <a:cubicBezTo>
                    <a:pt x="115" y="304"/>
                    <a:pt x="109" y="307"/>
                    <a:pt x="102" y="314"/>
                  </a:cubicBezTo>
                  <a:cubicBezTo>
                    <a:pt x="43" y="366"/>
                    <a:pt x="43" y="366"/>
                    <a:pt x="43" y="366"/>
                  </a:cubicBezTo>
                  <a:cubicBezTo>
                    <a:pt x="29" y="383"/>
                    <a:pt x="29" y="406"/>
                    <a:pt x="43" y="423"/>
                  </a:cubicBezTo>
                  <a:cubicBezTo>
                    <a:pt x="364" y="743"/>
                    <a:pt x="364" y="743"/>
                    <a:pt x="364" y="743"/>
                  </a:cubicBezTo>
                  <a:cubicBezTo>
                    <a:pt x="380" y="756"/>
                    <a:pt x="404" y="756"/>
                    <a:pt x="420" y="743"/>
                  </a:cubicBezTo>
                  <a:cubicBezTo>
                    <a:pt x="751" y="423"/>
                    <a:pt x="751" y="423"/>
                    <a:pt x="751" y="423"/>
                  </a:cubicBezTo>
                  <a:cubicBezTo>
                    <a:pt x="765" y="406"/>
                    <a:pt x="765" y="383"/>
                    <a:pt x="751" y="366"/>
                  </a:cubicBezTo>
                  <a:cubicBezTo>
                    <a:pt x="649" y="271"/>
                    <a:pt x="649" y="271"/>
                    <a:pt x="649" y="271"/>
                  </a:cubicBezTo>
                  <a:cubicBezTo>
                    <a:pt x="642" y="267"/>
                    <a:pt x="642" y="257"/>
                    <a:pt x="645" y="254"/>
                  </a:cubicBezTo>
                  <a:cubicBezTo>
                    <a:pt x="652" y="247"/>
                    <a:pt x="659" y="247"/>
                    <a:pt x="665" y="254"/>
                  </a:cubicBezTo>
                  <a:cubicBezTo>
                    <a:pt x="768" y="347"/>
                    <a:pt x="768" y="347"/>
                    <a:pt x="768" y="347"/>
                  </a:cubicBezTo>
                  <a:cubicBezTo>
                    <a:pt x="795" y="373"/>
                    <a:pt x="795" y="416"/>
                    <a:pt x="768" y="439"/>
                  </a:cubicBezTo>
                  <a:cubicBezTo>
                    <a:pt x="440" y="760"/>
                    <a:pt x="440" y="760"/>
                    <a:pt x="440" y="760"/>
                  </a:cubicBezTo>
                  <a:cubicBezTo>
                    <a:pt x="427" y="773"/>
                    <a:pt x="410" y="780"/>
                    <a:pt x="394" y="780"/>
                  </a:cubicBezTo>
                </a:path>
              </a:pathLst>
            </a:custGeom>
            <a:solidFill>
              <a:srgbClr val="EA99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5"/>
            <p:cNvSpPr/>
            <p:nvPr/>
          </p:nvSpPr>
          <p:spPr>
            <a:xfrm>
              <a:off x="0" y="110195"/>
              <a:ext cx="5372755" cy="504885"/>
            </a:xfrm>
            <a:custGeom>
              <a:rect b="b" l="l" r="r" t="t"/>
              <a:pathLst>
                <a:path extrusionOk="0" h="795" w="8461">
                  <a:moveTo>
                    <a:pt x="8059" y="787"/>
                  </a:moveTo>
                  <a:cubicBezTo>
                    <a:pt x="8042" y="787"/>
                    <a:pt x="8026" y="780"/>
                    <a:pt x="8012" y="767"/>
                  </a:cubicBezTo>
                  <a:cubicBezTo>
                    <a:pt x="7691" y="447"/>
                    <a:pt x="7691" y="447"/>
                    <a:pt x="7691" y="447"/>
                  </a:cubicBezTo>
                  <a:cubicBezTo>
                    <a:pt x="7665" y="423"/>
                    <a:pt x="7665" y="381"/>
                    <a:pt x="7691" y="354"/>
                  </a:cubicBezTo>
                  <a:cubicBezTo>
                    <a:pt x="7747" y="301"/>
                    <a:pt x="7747" y="301"/>
                    <a:pt x="7747" y="301"/>
                  </a:cubicBezTo>
                  <a:cubicBezTo>
                    <a:pt x="7761" y="288"/>
                    <a:pt x="7777" y="281"/>
                    <a:pt x="7790" y="285"/>
                  </a:cubicBezTo>
                  <a:cubicBezTo>
                    <a:pt x="7807" y="288"/>
                    <a:pt x="7820" y="298"/>
                    <a:pt x="7827" y="314"/>
                  </a:cubicBezTo>
                  <a:cubicBezTo>
                    <a:pt x="7827" y="318"/>
                    <a:pt x="7863" y="390"/>
                    <a:pt x="7926" y="390"/>
                  </a:cubicBezTo>
                  <a:cubicBezTo>
                    <a:pt x="7989" y="390"/>
                    <a:pt x="8042" y="334"/>
                    <a:pt x="8042" y="268"/>
                  </a:cubicBezTo>
                  <a:cubicBezTo>
                    <a:pt x="8042" y="205"/>
                    <a:pt x="7969" y="172"/>
                    <a:pt x="7969" y="172"/>
                  </a:cubicBezTo>
                  <a:cubicBezTo>
                    <a:pt x="7949" y="166"/>
                    <a:pt x="7940" y="152"/>
                    <a:pt x="7936" y="136"/>
                  </a:cubicBezTo>
                  <a:cubicBezTo>
                    <a:pt x="7933" y="119"/>
                    <a:pt x="7940" y="106"/>
                    <a:pt x="7953" y="93"/>
                  </a:cubicBezTo>
                  <a:cubicBezTo>
                    <a:pt x="8009" y="27"/>
                    <a:pt x="8009" y="27"/>
                    <a:pt x="8009" y="27"/>
                  </a:cubicBezTo>
                  <a:cubicBezTo>
                    <a:pt x="8022" y="14"/>
                    <a:pt x="8039" y="7"/>
                    <a:pt x="8059" y="7"/>
                  </a:cubicBezTo>
                  <a:cubicBezTo>
                    <a:pt x="8059" y="7"/>
                    <a:pt x="8059" y="7"/>
                    <a:pt x="8059" y="7"/>
                  </a:cubicBezTo>
                  <a:cubicBezTo>
                    <a:pt x="8075" y="7"/>
                    <a:pt x="8092" y="14"/>
                    <a:pt x="8105" y="27"/>
                  </a:cubicBezTo>
                  <a:cubicBezTo>
                    <a:pt x="8198" y="129"/>
                    <a:pt x="8198" y="129"/>
                    <a:pt x="8198" y="129"/>
                  </a:cubicBezTo>
                  <a:cubicBezTo>
                    <a:pt x="8205" y="136"/>
                    <a:pt x="8205" y="143"/>
                    <a:pt x="8198" y="149"/>
                  </a:cubicBezTo>
                  <a:cubicBezTo>
                    <a:pt x="8195" y="152"/>
                    <a:pt x="8185" y="152"/>
                    <a:pt x="8181" y="146"/>
                  </a:cubicBezTo>
                  <a:cubicBezTo>
                    <a:pt x="8085" y="43"/>
                    <a:pt x="8085" y="43"/>
                    <a:pt x="8085" y="43"/>
                  </a:cubicBezTo>
                  <a:cubicBezTo>
                    <a:pt x="8079" y="37"/>
                    <a:pt x="8069" y="33"/>
                    <a:pt x="8059" y="33"/>
                  </a:cubicBezTo>
                  <a:cubicBezTo>
                    <a:pt x="8059" y="33"/>
                    <a:pt x="8059" y="33"/>
                    <a:pt x="8059" y="33"/>
                  </a:cubicBezTo>
                  <a:cubicBezTo>
                    <a:pt x="8049" y="33"/>
                    <a:pt x="8039" y="37"/>
                    <a:pt x="8029" y="43"/>
                  </a:cubicBezTo>
                  <a:cubicBezTo>
                    <a:pt x="7973" y="109"/>
                    <a:pt x="7973" y="109"/>
                    <a:pt x="7973" y="109"/>
                  </a:cubicBezTo>
                  <a:cubicBezTo>
                    <a:pt x="7966" y="116"/>
                    <a:pt x="7963" y="126"/>
                    <a:pt x="7963" y="133"/>
                  </a:cubicBezTo>
                  <a:cubicBezTo>
                    <a:pt x="7963" y="139"/>
                    <a:pt x="7969" y="143"/>
                    <a:pt x="7979" y="149"/>
                  </a:cubicBezTo>
                  <a:cubicBezTo>
                    <a:pt x="7983" y="149"/>
                    <a:pt x="8069" y="189"/>
                    <a:pt x="8069" y="268"/>
                  </a:cubicBezTo>
                  <a:cubicBezTo>
                    <a:pt x="8069" y="351"/>
                    <a:pt x="8006" y="417"/>
                    <a:pt x="7926" y="417"/>
                  </a:cubicBezTo>
                  <a:cubicBezTo>
                    <a:pt x="7847" y="417"/>
                    <a:pt x="7807" y="331"/>
                    <a:pt x="7804" y="328"/>
                  </a:cubicBezTo>
                  <a:cubicBezTo>
                    <a:pt x="7800" y="318"/>
                    <a:pt x="7794" y="311"/>
                    <a:pt x="7787" y="311"/>
                  </a:cubicBezTo>
                  <a:cubicBezTo>
                    <a:pt x="7781" y="311"/>
                    <a:pt x="7774" y="314"/>
                    <a:pt x="7767" y="321"/>
                  </a:cubicBezTo>
                  <a:cubicBezTo>
                    <a:pt x="7708" y="374"/>
                    <a:pt x="7708" y="374"/>
                    <a:pt x="7708" y="374"/>
                  </a:cubicBezTo>
                  <a:cubicBezTo>
                    <a:pt x="7694" y="390"/>
                    <a:pt x="7694" y="414"/>
                    <a:pt x="7708" y="430"/>
                  </a:cubicBezTo>
                  <a:cubicBezTo>
                    <a:pt x="8029" y="751"/>
                    <a:pt x="8029" y="751"/>
                    <a:pt x="8029" y="751"/>
                  </a:cubicBezTo>
                  <a:cubicBezTo>
                    <a:pt x="8046" y="764"/>
                    <a:pt x="8069" y="764"/>
                    <a:pt x="8085" y="751"/>
                  </a:cubicBezTo>
                  <a:cubicBezTo>
                    <a:pt x="8417" y="430"/>
                    <a:pt x="8417" y="430"/>
                    <a:pt x="8417" y="430"/>
                  </a:cubicBezTo>
                  <a:cubicBezTo>
                    <a:pt x="8430" y="414"/>
                    <a:pt x="8430" y="390"/>
                    <a:pt x="8417" y="374"/>
                  </a:cubicBezTo>
                  <a:cubicBezTo>
                    <a:pt x="8314" y="278"/>
                    <a:pt x="8314" y="278"/>
                    <a:pt x="8314" y="278"/>
                  </a:cubicBezTo>
                  <a:cubicBezTo>
                    <a:pt x="8307" y="275"/>
                    <a:pt x="8307" y="265"/>
                    <a:pt x="8311" y="262"/>
                  </a:cubicBezTo>
                  <a:cubicBezTo>
                    <a:pt x="8317" y="255"/>
                    <a:pt x="8324" y="255"/>
                    <a:pt x="8330" y="262"/>
                  </a:cubicBezTo>
                  <a:cubicBezTo>
                    <a:pt x="8433" y="354"/>
                    <a:pt x="8433" y="354"/>
                    <a:pt x="8433" y="354"/>
                  </a:cubicBezTo>
                  <a:cubicBezTo>
                    <a:pt x="8460" y="381"/>
                    <a:pt x="8460" y="423"/>
                    <a:pt x="8433" y="447"/>
                  </a:cubicBezTo>
                  <a:cubicBezTo>
                    <a:pt x="8105" y="767"/>
                    <a:pt x="8105" y="767"/>
                    <a:pt x="8105" y="767"/>
                  </a:cubicBezTo>
                  <a:cubicBezTo>
                    <a:pt x="8092" y="780"/>
                    <a:pt x="8075" y="787"/>
                    <a:pt x="8059" y="787"/>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5"/>
            <p:cNvSpPr/>
            <p:nvPr/>
          </p:nvSpPr>
          <p:spPr>
            <a:xfrm>
              <a:off x="4835228" y="32328"/>
              <a:ext cx="193274" cy="182800"/>
            </a:xfrm>
            <a:custGeom>
              <a:rect b="b" l="l" r="r" t="t"/>
              <a:pathLst>
                <a:path extrusionOk="0" h="287" w="304">
                  <a:moveTo>
                    <a:pt x="18" y="178"/>
                  </a:moveTo>
                  <a:cubicBezTo>
                    <a:pt x="19" y="185"/>
                    <a:pt x="27" y="190"/>
                    <a:pt x="34" y="188"/>
                  </a:cubicBezTo>
                  <a:cubicBezTo>
                    <a:pt x="43" y="186"/>
                    <a:pt x="45" y="179"/>
                    <a:pt x="44" y="172"/>
                  </a:cubicBezTo>
                  <a:cubicBezTo>
                    <a:pt x="28" y="108"/>
                    <a:pt x="71" y="43"/>
                    <a:pt x="132" y="29"/>
                  </a:cubicBezTo>
                  <a:cubicBezTo>
                    <a:pt x="196" y="14"/>
                    <a:pt x="259" y="53"/>
                    <a:pt x="275" y="118"/>
                  </a:cubicBezTo>
                  <a:cubicBezTo>
                    <a:pt x="289" y="179"/>
                    <a:pt x="251" y="246"/>
                    <a:pt x="187" y="261"/>
                  </a:cubicBezTo>
                  <a:cubicBezTo>
                    <a:pt x="180" y="263"/>
                    <a:pt x="175" y="268"/>
                    <a:pt x="177" y="277"/>
                  </a:cubicBezTo>
                  <a:cubicBezTo>
                    <a:pt x="178" y="284"/>
                    <a:pt x="186" y="289"/>
                    <a:pt x="193" y="287"/>
                  </a:cubicBezTo>
                  <a:cubicBezTo>
                    <a:pt x="270" y="269"/>
                    <a:pt x="319" y="189"/>
                    <a:pt x="300" y="112"/>
                  </a:cubicBezTo>
                  <a:cubicBezTo>
                    <a:pt x="282" y="34"/>
                    <a:pt x="202" y="-14"/>
                    <a:pt x="125" y="3"/>
                  </a:cubicBezTo>
                  <a:cubicBezTo>
                    <a:pt x="48" y="21"/>
                    <a:pt x="0" y="101"/>
                    <a:pt x="18" y="178"/>
                  </a:cubicBezTo>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5"/>
            <p:cNvSpPr/>
            <p:nvPr/>
          </p:nvSpPr>
          <p:spPr>
            <a:xfrm>
              <a:off x="0" y="27578"/>
              <a:ext cx="5033253" cy="192301"/>
            </a:xfrm>
            <a:custGeom>
              <a:rect b="b" l="l" r="r" t="t"/>
              <a:pathLst>
                <a:path extrusionOk="0" h="302" w="7926">
                  <a:moveTo>
                    <a:pt x="7632" y="186"/>
                  </a:moveTo>
                  <a:cubicBezTo>
                    <a:pt x="7634" y="192"/>
                    <a:pt x="7642" y="197"/>
                    <a:pt x="7648" y="196"/>
                  </a:cubicBezTo>
                  <a:cubicBezTo>
                    <a:pt x="7658" y="194"/>
                    <a:pt x="7660" y="186"/>
                    <a:pt x="7658" y="180"/>
                  </a:cubicBezTo>
                  <a:cubicBezTo>
                    <a:pt x="7643" y="115"/>
                    <a:pt x="7685" y="51"/>
                    <a:pt x="7746" y="36"/>
                  </a:cubicBezTo>
                  <a:cubicBezTo>
                    <a:pt x="7810" y="21"/>
                    <a:pt x="7874" y="61"/>
                    <a:pt x="7889" y="125"/>
                  </a:cubicBezTo>
                  <a:cubicBezTo>
                    <a:pt x="7904" y="187"/>
                    <a:pt x="7865" y="254"/>
                    <a:pt x="7801" y="269"/>
                  </a:cubicBezTo>
                  <a:cubicBezTo>
                    <a:pt x="7795" y="270"/>
                    <a:pt x="7789" y="275"/>
                    <a:pt x="7791" y="285"/>
                  </a:cubicBezTo>
                  <a:cubicBezTo>
                    <a:pt x="7793" y="291"/>
                    <a:pt x="7801" y="296"/>
                    <a:pt x="7807" y="295"/>
                  </a:cubicBezTo>
                  <a:cubicBezTo>
                    <a:pt x="7884" y="276"/>
                    <a:pt x="7933" y="197"/>
                    <a:pt x="7915" y="119"/>
                  </a:cubicBezTo>
                  <a:cubicBezTo>
                    <a:pt x="7897" y="42"/>
                    <a:pt x="7817" y="-7"/>
                    <a:pt x="7740" y="10"/>
                  </a:cubicBezTo>
                  <a:cubicBezTo>
                    <a:pt x="7663" y="29"/>
                    <a:pt x="7614" y="108"/>
                    <a:pt x="7632" y="186"/>
                  </a:cubicBezTo>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5"/>
            <p:cNvSpPr/>
            <p:nvPr/>
          </p:nvSpPr>
          <p:spPr>
            <a:xfrm>
              <a:off x="4571853" y="80141"/>
              <a:ext cx="485888" cy="485061"/>
            </a:xfrm>
            <a:custGeom>
              <a:rect b="b" l="l" r="r" t="t"/>
              <a:pathLst>
                <a:path extrusionOk="0" h="763" w="765">
                  <a:moveTo>
                    <a:pt x="3" y="473"/>
                  </a:moveTo>
                  <a:cubicBezTo>
                    <a:pt x="7" y="490"/>
                    <a:pt x="17" y="504"/>
                    <a:pt x="33" y="514"/>
                  </a:cubicBezTo>
                  <a:cubicBezTo>
                    <a:pt x="419" y="753"/>
                    <a:pt x="419" y="753"/>
                    <a:pt x="419" y="753"/>
                  </a:cubicBezTo>
                  <a:cubicBezTo>
                    <a:pt x="448" y="773"/>
                    <a:pt x="490" y="763"/>
                    <a:pt x="509" y="732"/>
                  </a:cubicBezTo>
                  <a:cubicBezTo>
                    <a:pt x="548" y="665"/>
                    <a:pt x="548" y="665"/>
                    <a:pt x="548" y="665"/>
                  </a:cubicBezTo>
                  <a:cubicBezTo>
                    <a:pt x="558" y="649"/>
                    <a:pt x="560" y="631"/>
                    <a:pt x="554" y="619"/>
                  </a:cubicBezTo>
                  <a:cubicBezTo>
                    <a:pt x="547" y="603"/>
                    <a:pt x="534" y="593"/>
                    <a:pt x="517" y="590"/>
                  </a:cubicBezTo>
                  <a:cubicBezTo>
                    <a:pt x="514" y="591"/>
                    <a:pt x="434" y="572"/>
                    <a:pt x="420" y="511"/>
                  </a:cubicBezTo>
                  <a:cubicBezTo>
                    <a:pt x="405" y="450"/>
                    <a:pt x="448" y="385"/>
                    <a:pt x="512" y="370"/>
                  </a:cubicBezTo>
                  <a:cubicBezTo>
                    <a:pt x="573" y="356"/>
                    <a:pt x="622" y="419"/>
                    <a:pt x="622" y="419"/>
                  </a:cubicBezTo>
                  <a:cubicBezTo>
                    <a:pt x="633" y="437"/>
                    <a:pt x="648" y="443"/>
                    <a:pt x="665" y="443"/>
                  </a:cubicBezTo>
                  <a:cubicBezTo>
                    <a:pt x="682" y="442"/>
                    <a:pt x="693" y="433"/>
                    <a:pt x="703" y="417"/>
                  </a:cubicBezTo>
                  <a:cubicBezTo>
                    <a:pt x="755" y="347"/>
                    <a:pt x="755" y="347"/>
                    <a:pt x="755" y="347"/>
                  </a:cubicBezTo>
                  <a:cubicBezTo>
                    <a:pt x="764" y="331"/>
                    <a:pt x="767" y="313"/>
                    <a:pt x="762" y="294"/>
                  </a:cubicBezTo>
                  <a:cubicBezTo>
                    <a:pt x="762" y="294"/>
                    <a:pt x="762" y="294"/>
                    <a:pt x="762" y="294"/>
                  </a:cubicBezTo>
                  <a:cubicBezTo>
                    <a:pt x="759" y="278"/>
                    <a:pt x="748" y="263"/>
                    <a:pt x="732" y="253"/>
                  </a:cubicBezTo>
                  <a:cubicBezTo>
                    <a:pt x="611" y="187"/>
                    <a:pt x="611" y="187"/>
                    <a:pt x="611" y="187"/>
                  </a:cubicBezTo>
                  <a:cubicBezTo>
                    <a:pt x="603" y="182"/>
                    <a:pt x="597" y="183"/>
                    <a:pt x="592" y="191"/>
                  </a:cubicBezTo>
                  <a:cubicBezTo>
                    <a:pt x="590" y="195"/>
                    <a:pt x="592" y="205"/>
                    <a:pt x="599" y="206"/>
                  </a:cubicBezTo>
                  <a:cubicBezTo>
                    <a:pt x="721" y="276"/>
                    <a:pt x="721" y="276"/>
                    <a:pt x="721" y="276"/>
                  </a:cubicBezTo>
                  <a:cubicBezTo>
                    <a:pt x="729" y="281"/>
                    <a:pt x="734" y="290"/>
                    <a:pt x="737" y="300"/>
                  </a:cubicBezTo>
                  <a:cubicBezTo>
                    <a:pt x="737" y="300"/>
                    <a:pt x="737" y="300"/>
                    <a:pt x="737" y="300"/>
                  </a:cubicBezTo>
                  <a:cubicBezTo>
                    <a:pt x="739" y="310"/>
                    <a:pt x="738" y="320"/>
                    <a:pt x="734" y="331"/>
                  </a:cubicBezTo>
                  <a:cubicBezTo>
                    <a:pt x="683" y="401"/>
                    <a:pt x="683" y="401"/>
                    <a:pt x="683" y="401"/>
                  </a:cubicBezTo>
                  <a:cubicBezTo>
                    <a:pt x="678" y="409"/>
                    <a:pt x="669" y="415"/>
                    <a:pt x="662" y="416"/>
                  </a:cubicBezTo>
                  <a:cubicBezTo>
                    <a:pt x="656" y="418"/>
                    <a:pt x="651" y="412"/>
                    <a:pt x="642" y="404"/>
                  </a:cubicBezTo>
                  <a:cubicBezTo>
                    <a:pt x="642" y="401"/>
                    <a:pt x="583" y="326"/>
                    <a:pt x="506" y="344"/>
                  </a:cubicBezTo>
                  <a:cubicBezTo>
                    <a:pt x="426" y="363"/>
                    <a:pt x="376" y="440"/>
                    <a:pt x="394" y="517"/>
                  </a:cubicBezTo>
                  <a:cubicBezTo>
                    <a:pt x="412" y="594"/>
                    <a:pt x="505" y="613"/>
                    <a:pt x="509" y="616"/>
                  </a:cubicBezTo>
                  <a:cubicBezTo>
                    <a:pt x="520" y="617"/>
                    <a:pt x="528" y="622"/>
                    <a:pt x="529" y="628"/>
                  </a:cubicBezTo>
                  <a:cubicBezTo>
                    <a:pt x="531" y="635"/>
                    <a:pt x="529" y="642"/>
                    <a:pt x="524" y="650"/>
                  </a:cubicBezTo>
                  <a:cubicBezTo>
                    <a:pt x="486" y="720"/>
                    <a:pt x="486" y="720"/>
                    <a:pt x="486" y="720"/>
                  </a:cubicBezTo>
                  <a:cubicBezTo>
                    <a:pt x="473" y="737"/>
                    <a:pt x="451" y="742"/>
                    <a:pt x="432" y="733"/>
                  </a:cubicBezTo>
                  <a:cubicBezTo>
                    <a:pt x="46" y="494"/>
                    <a:pt x="46" y="494"/>
                    <a:pt x="46" y="494"/>
                  </a:cubicBezTo>
                  <a:cubicBezTo>
                    <a:pt x="29" y="481"/>
                    <a:pt x="24" y="458"/>
                    <a:pt x="33" y="439"/>
                  </a:cubicBezTo>
                  <a:cubicBezTo>
                    <a:pt x="268" y="43"/>
                    <a:pt x="268" y="43"/>
                    <a:pt x="268" y="43"/>
                  </a:cubicBezTo>
                  <a:cubicBezTo>
                    <a:pt x="281" y="26"/>
                    <a:pt x="304" y="21"/>
                    <a:pt x="323" y="30"/>
                  </a:cubicBezTo>
                  <a:cubicBezTo>
                    <a:pt x="440" y="108"/>
                    <a:pt x="440" y="108"/>
                    <a:pt x="440" y="108"/>
                  </a:cubicBezTo>
                  <a:cubicBezTo>
                    <a:pt x="445" y="114"/>
                    <a:pt x="454" y="111"/>
                    <a:pt x="457" y="107"/>
                  </a:cubicBezTo>
                  <a:cubicBezTo>
                    <a:pt x="462" y="99"/>
                    <a:pt x="460" y="93"/>
                    <a:pt x="452" y="88"/>
                  </a:cubicBezTo>
                  <a:cubicBezTo>
                    <a:pt x="338" y="9"/>
                    <a:pt x="338" y="9"/>
                    <a:pt x="338" y="9"/>
                  </a:cubicBezTo>
                  <a:cubicBezTo>
                    <a:pt x="307" y="-9"/>
                    <a:pt x="265" y="0"/>
                    <a:pt x="248" y="31"/>
                  </a:cubicBezTo>
                  <a:cubicBezTo>
                    <a:pt x="12" y="424"/>
                    <a:pt x="12" y="424"/>
                    <a:pt x="12" y="424"/>
                  </a:cubicBezTo>
                  <a:cubicBezTo>
                    <a:pt x="2" y="440"/>
                    <a:pt x="0" y="457"/>
                    <a:pt x="3" y="473"/>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5"/>
            <p:cNvSpPr/>
            <p:nvPr/>
          </p:nvSpPr>
          <p:spPr>
            <a:xfrm>
              <a:off x="0" y="75391"/>
              <a:ext cx="5062492" cy="494561"/>
            </a:xfrm>
            <a:custGeom>
              <a:rect b="b" l="l" r="r" t="t"/>
              <a:pathLst>
                <a:path extrusionOk="0" h="778" w="7972">
                  <a:moveTo>
                    <a:pt x="7203" y="481"/>
                  </a:moveTo>
                  <a:cubicBezTo>
                    <a:pt x="7207" y="497"/>
                    <a:pt x="7217" y="512"/>
                    <a:pt x="7233" y="522"/>
                  </a:cubicBezTo>
                  <a:cubicBezTo>
                    <a:pt x="7619" y="760"/>
                    <a:pt x="7619" y="760"/>
                    <a:pt x="7619" y="760"/>
                  </a:cubicBezTo>
                  <a:cubicBezTo>
                    <a:pt x="7648" y="781"/>
                    <a:pt x="7690" y="771"/>
                    <a:pt x="7709" y="739"/>
                  </a:cubicBezTo>
                  <a:cubicBezTo>
                    <a:pt x="7748" y="672"/>
                    <a:pt x="7748" y="672"/>
                    <a:pt x="7748" y="672"/>
                  </a:cubicBezTo>
                  <a:cubicBezTo>
                    <a:pt x="7758" y="656"/>
                    <a:pt x="7760" y="638"/>
                    <a:pt x="7754" y="626"/>
                  </a:cubicBezTo>
                  <a:cubicBezTo>
                    <a:pt x="7747" y="611"/>
                    <a:pt x="7734" y="600"/>
                    <a:pt x="7717" y="598"/>
                  </a:cubicBezTo>
                  <a:cubicBezTo>
                    <a:pt x="7713" y="598"/>
                    <a:pt x="7634" y="580"/>
                    <a:pt x="7620" y="519"/>
                  </a:cubicBezTo>
                  <a:cubicBezTo>
                    <a:pt x="7605" y="457"/>
                    <a:pt x="7648" y="393"/>
                    <a:pt x="7712" y="378"/>
                  </a:cubicBezTo>
                  <a:cubicBezTo>
                    <a:pt x="7773" y="363"/>
                    <a:pt x="7822" y="426"/>
                    <a:pt x="7822" y="426"/>
                  </a:cubicBezTo>
                  <a:cubicBezTo>
                    <a:pt x="7833" y="444"/>
                    <a:pt x="7848" y="451"/>
                    <a:pt x="7865" y="450"/>
                  </a:cubicBezTo>
                  <a:cubicBezTo>
                    <a:pt x="7882" y="450"/>
                    <a:pt x="7893" y="440"/>
                    <a:pt x="7903" y="424"/>
                  </a:cubicBezTo>
                  <a:cubicBezTo>
                    <a:pt x="7954" y="354"/>
                    <a:pt x="7954" y="354"/>
                    <a:pt x="7954" y="354"/>
                  </a:cubicBezTo>
                  <a:cubicBezTo>
                    <a:pt x="7964" y="338"/>
                    <a:pt x="7967" y="321"/>
                    <a:pt x="7962" y="301"/>
                  </a:cubicBezTo>
                  <a:cubicBezTo>
                    <a:pt x="7962" y="301"/>
                    <a:pt x="7962" y="301"/>
                    <a:pt x="7962" y="301"/>
                  </a:cubicBezTo>
                  <a:cubicBezTo>
                    <a:pt x="7958" y="285"/>
                    <a:pt x="7948" y="271"/>
                    <a:pt x="7932" y="261"/>
                  </a:cubicBezTo>
                  <a:cubicBezTo>
                    <a:pt x="7811" y="194"/>
                    <a:pt x="7811" y="194"/>
                    <a:pt x="7811" y="194"/>
                  </a:cubicBezTo>
                  <a:cubicBezTo>
                    <a:pt x="7803" y="189"/>
                    <a:pt x="7797" y="191"/>
                    <a:pt x="7792" y="199"/>
                  </a:cubicBezTo>
                  <a:cubicBezTo>
                    <a:pt x="7789" y="203"/>
                    <a:pt x="7792" y="212"/>
                    <a:pt x="7799" y="214"/>
                  </a:cubicBezTo>
                  <a:cubicBezTo>
                    <a:pt x="7921" y="284"/>
                    <a:pt x="7921" y="284"/>
                    <a:pt x="7921" y="284"/>
                  </a:cubicBezTo>
                  <a:cubicBezTo>
                    <a:pt x="7929" y="289"/>
                    <a:pt x="7934" y="298"/>
                    <a:pt x="7937" y="307"/>
                  </a:cubicBezTo>
                  <a:cubicBezTo>
                    <a:pt x="7937" y="307"/>
                    <a:pt x="7937" y="307"/>
                    <a:pt x="7937" y="307"/>
                  </a:cubicBezTo>
                  <a:cubicBezTo>
                    <a:pt x="7939" y="317"/>
                    <a:pt x="7938" y="327"/>
                    <a:pt x="7934" y="339"/>
                  </a:cubicBezTo>
                  <a:cubicBezTo>
                    <a:pt x="7882" y="409"/>
                    <a:pt x="7882" y="409"/>
                    <a:pt x="7882" y="409"/>
                  </a:cubicBezTo>
                  <a:cubicBezTo>
                    <a:pt x="7877" y="417"/>
                    <a:pt x="7869" y="422"/>
                    <a:pt x="7862" y="424"/>
                  </a:cubicBezTo>
                  <a:cubicBezTo>
                    <a:pt x="7856" y="425"/>
                    <a:pt x="7851" y="419"/>
                    <a:pt x="7842" y="411"/>
                  </a:cubicBezTo>
                  <a:cubicBezTo>
                    <a:pt x="7841" y="408"/>
                    <a:pt x="7783" y="333"/>
                    <a:pt x="7706" y="352"/>
                  </a:cubicBezTo>
                  <a:cubicBezTo>
                    <a:pt x="7625" y="371"/>
                    <a:pt x="7576" y="447"/>
                    <a:pt x="7594" y="525"/>
                  </a:cubicBezTo>
                  <a:cubicBezTo>
                    <a:pt x="7612" y="602"/>
                    <a:pt x="7705" y="621"/>
                    <a:pt x="7709" y="623"/>
                  </a:cubicBezTo>
                  <a:cubicBezTo>
                    <a:pt x="7719" y="624"/>
                    <a:pt x="7727" y="629"/>
                    <a:pt x="7729" y="636"/>
                  </a:cubicBezTo>
                  <a:cubicBezTo>
                    <a:pt x="7730" y="642"/>
                    <a:pt x="7729" y="649"/>
                    <a:pt x="7724" y="657"/>
                  </a:cubicBezTo>
                  <a:cubicBezTo>
                    <a:pt x="7686" y="727"/>
                    <a:pt x="7686" y="727"/>
                    <a:pt x="7686" y="727"/>
                  </a:cubicBezTo>
                  <a:cubicBezTo>
                    <a:pt x="7673" y="744"/>
                    <a:pt x="7651" y="749"/>
                    <a:pt x="7631" y="740"/>
                  </a:cubicBezTo>
                  <a:cubicBezTo>
                    <a:pt x="7245" y="502"/>
                    <a:pt x="7245" y="502"/>
                    <a:pt x="7245" y="502"/>
                  </a:cubicBezTo>
                  <a:cubicBezTo>
                    <a:pt x="7229" y="489"/>
                    <a:pt x="7223" y="466"/>
                    <a:pt x="7232" y="447"/>
                  </a:cubicBezTo>
                  <a:cubicBezTo>
                    <a:pt x="7468" y="51"/>
                    <a:pt x="7468" y="51"/>
                    <a:pt x="7468" y="51"/>
                  </a:cubicBezTo>
                  <a:cubicBezTo>
                    <a:pt x="7481" y="34"/>
                    <a:pt x="7504" y="29"/>
                    <a:pt x="7523" y="38"/>
                  </a:cubicBezTo>
                  <a:cubicBezTo>
                    <a:pt x="7640" y="115"/>
                    <a:pt x="7640" y="115"/>
                    <a:pt x="7640" y="115"/>
                  </a:cubicBezTo>
                  <a:cubicBezTo>
                    <a:pt x="7644" y="121"/>
                    <a:pt x="7654" y="119"/>
                    <a:pt x="7657" y="115"/>
                  </a:cubicBezTo>
                  <a:cubicBezTo>
                    <a:pt x="7661" y="107"/>
                    <a:pt x="7660" y="100"/>
                    <a:pt x="7652" y="96"/>
                  </a:cubicBezTo>
                  <a:cubicBezTo>
                    <a:pt x="7538" y="17"/>
                    <a:pt x="7538" y="17"/>
                    <a:pt x="7538" y="17"/>
                  </a:cubicBezTo>
                  <a:cubicBezTo>
                    <a:pt x="7506" y="-2"/>
                    <a:pt x="7465" y="7"/>
                    <a:pt x="7448" y="38"/>
                  </a:cubicBezTo>
                  <a:cubicBezTo>
                    <a:pt x="7212" y="431"/>
                    <a:pt x="7212" y="431"/>
                    <a:pt x="7212" y="431"/>
                  </a:cubicBezTo>
                  <a:cubicBezTo>
                    <a:pt x="7202" y="447"/>
                    <a:pt x="7199" y="465"/>
                    <a:pt x="7203" y="481"/>
                  </a:cubicBezTo>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2" name="Google Shape;82;p5"/>
          <p:cNvSpPr/>
          <p:nvPr/>
        </p:nvSpPr>
        <p:spPr>
          <a:xfrm>
            <a:off x="4763334" y="652839"/>
            <a:ext cx="2829560" cy="282575"/>
          </a:xfrm>
          <a:prstGeom prst="rect">
            <a:avLst/>
          </a:prstGeom>
          <a:noFill/>
          <a:ln>
            <a:noFill/>
          </a:ln>
        </p:spPr>
        <p:txBody>
          <a:bodyPr anchorCtr="0" anchor="t" bIns="0" lIns="0" spcFirstLastPara="1" rIns="0" wrap="square" tIns="0">
            <a:noAutofit/>
          </a:bodyPr>
          <a:lstStyle/>
          <a:p>
            <a:pPr indent="0" lvl="0" marL="0" marR="0" rtl="0" algn="l">
              <a:lnSpc>
                <a:spcPct val="88932"/>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4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Data Transformations:</a:t>
            </a:r>
            <a:endParaRPr b="0" i="0" sz="2000" u="none" cap="none" strike="noStrike">
              <a:solidFill>
                <a:schemeClr val="dk1"/>
              </a:solidFill>
              <a:latin typeface="Arial"/>
              <a:ea typeface="Arial"/>
              <a:cs typeface="Arial"/>
              <a:sym typeface="Arial"/>
            </a:endParaRPr>
          </a:p>
        </p:txBody>
      </p:sp>
      <p:sp>
        <p:nvSpPr>
          <p:cNvPr id="83" name="Google Shape;83;p5"/>
          <p:cNvSpPr/>
          <p:nvPr/>
        </p:nvSpPr>
        <p:spPr>
          <a:xfrm>
            <a:off x="39671" y="4107750"/>
            <a:ext cx="1682196" cy="167639"/>
          </a:xfrm>
          <a:prstGeom prst="rect">
            <a:avLst/>
          </a:pr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4" name="Google Shape;84;p5"/>
          <p:cNvPicPr preferRelativeResize="0"/>
          <p:nvPr/>
        </p:nvPicPr>
        <p:blipFill rotWithShape="1">
          <a:blip r:embed="rId4">
            <a:alphaModFix/>
          </a:blip>
          <a:srcRect b="0" l="0" r="0" t="0"/>
          <a:stretch/>
        </p:blipFill>
        <p:spPr>
          <a:xfrm>
            <a:off x="7592900" y="0"/>
            <a:ext cx="1551100" cy="732732"/>
          </a:xfrm>
          <a:prstGeom prst="rect">
            <a:avLst/>
          </a:prstGeom>
          <a:noFill/>
          <a:ln>
            <a:noFill/>
          </a:ln>
        </p:spPr>
      </p:pic>
      <p:sp>
        <p:nvSpPr>
          <p:cNvPr id="85" name="Google Shape;85;p5"/>
          <p:cNvSpPr txBox="1"/>
          <p:nvPr/>
        </p:nvSpPr>
        <p:spPr>
          <a:xfrm>
            <a:off x="126775" y="184475"/>
            <a:ext cx="23685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lt1"/>
                </a:solidFill>
                <a:latin typeface="Arial"/>
                <a:ea typeface="Arial"/>
                <a:cs typeface="Arial"/>
                <a:sym typeface="Arial"/>
              </a:rPr>
              <a:t>The </a:t>
            </a:r>
            <a:endParaRPr b="1" i="0" sz="2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lt1"/>
                </a:solidFill>
                <a:latin typeface="Arial"/>
                <a:ea typeface="Arial"/>
                <a:cs typeface="Arial"/>
                <a:sym typeface="Arial"/>
              </a:rPr>
              <a:t>Objective:</a:t>
            </a:r>
            <a:endParaRPr b="1" i="0" sz="2500" u="none" cap="none" strike="noStrike">
              <a:solidFill>
                <a:schemeClr val="lt1"/>
              </a:solidFill>
              <a:latin typeface="Arial"/>
              <a:ea typeface="Arial"/>
              <a:cs typeface="Arial"/>
              <a:sym typeface="Arial"/>
            </a:endParaRPr>
          </a:p>
        </p:txBody>
      </p:sp>
      <p:sp>
        <p:nvSpPr>
          <p:cNvPr id="86" name="Google Shape;86;p5"/>
          <p:cNvSpPr txBox="1"/>
          <p:nvPr/>
        </p:nvSpPr>
        <p:spPr>
          <a:xfrm>
            <a:off x="214975" y="1075600"/>
            <a:ext cx="2192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Design a data pipeline for processing student and making it ready for further analysis and insights by data consumers.</a:t>
            </a:r>
            <a:endParaRPr b="0" i="0" sz="1500" u="none" cap="none" strike="noStrike">
              <a:solidFill>
                <a:schemeClr val="lt1"/>
              </a:solidFill>
              <a:latin typeface="Arial"/>
              <a:ea typeface="Arial"/>
              <a:cs typeface="Arial"/>
              <a:sym typeface="Arial"/>
            </a:endParaRPr>
          </a:p>
        </p:txBody>
      </p:sp>
      <p:sp>
        <p:nvSpPr>
          <p:cNvPr id="87" name="Google Shape;87;p5"/>
          <p:cNvSpPr txBox="1"/>
          <p:nvPr/>
        </p:nvSpPr>
        <p:spPr>
          <a:xfrm>
            <a:off x="126775" y="3176513"/>
            <a:ext cx="205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Metrics:</a:t>
            </a:r>
            <a:endParaRPr b="1" i="0" sz="1400" u="none" cap="none" strike="noStrike">
              <a:solidFill>
                <a:schemeClr val="lt1"/>
              </a:solidFill>
              <a:latin typeface="Arial"/>
              <a:ea typeface="Arial"/>
              <a:cs typeface="Arial"/>
              <a:sym typeface="Arial"/>
            </a:endParaRPr>
          </a:p>
        </p:txBody>
      </p:sp>
      <p:sp>
        <p:nvSpPr>
          <p:cNvPr id="88" name="Google Shape;88;p5"/>
          <p:cNvSpPr txBox="1"/>
          <p:nvPr/>
        </p:nvSpPr>
        <p:spPr>
          <a:xfrm>
            <a:off x="80700" y="3439850"/>
            <a:ext cx="31938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Class Average </a:t>
            </a:r>
            <a:endParaRPr b="0"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Best Performing Student</a:t>
            </a:r>
            <a:endParaRPr b="0"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Lowest and Highest Scoring Questions</a:t>
            </a:r>
            <a:endParaRPr b="0" i="0" sz="13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p:nvPr/>
        </p:nvSpPr>
        <p:spPr>
          <a:xfrm>
            <a:off x="3331" y="4206"/>
            <a:ext cx="9140700" cy="51393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6"/>
          <p:cNvSpPr/>
          <p:nvPr/>
        </p:nvSpPr>
        <p:spPr>
          <a:xfrm>
            <a:off x="6069324" y="1388406"/>
            <a:ext cx="2484300" cy="2825093"/>
          </a:xfrm>
          <a:custGeom>
            <a:rect b="b" l="l" r="r" t="t"/>
            <a:pathLst>
              <a:path extrusionOk="0" h="4448" w="3912">
                <a:moveTo>
                  <a:pt x="424" y="575"/>
                </a:moveTo>
                <a:lnTo>
                  <a:pt x="568" y="0"/>
                </a:lnTo>
                <a:lnTo>
                  <a:pt x="1144" y="0"/>
                </a:lnTo>
                <a:lnTo>
                  <a:pt x="1000" y="575"/>
                </a:lnTo>
                <a:lnTo>
                  <a:pt x="424" y="575"/>
                </a:lnTo>
                <a:close/>
              </a:path>
              <a:path extrusionOk="0" h="4448" w="3912">
                <a:moveTo>
                  <a:pt x="3912" y="295"/>
                </a:moveTo>
                <a:lnTo>
                  <a:pt x="1956" y="295"/>
                </a:lnTo>
                <a:lnTo>
                  <a:pt x="0" y="2251"/>
                </a:lnTo>
                <a:lnTo>
                  <a:pt x="0" y="4448"/>
                </a:lnTo>
                <a:lnTo>
                  <a:pt x="3912" y="4448"/>
                </a:lnTo>
                <a:lnTo>
                  <a:pt x="3912" y="295"/>
                </a:lnTo>
                <a:close/>
              </a:path>
            </a:pathLst>
          </a:custGeom>
          <a:solidFill>
            <a:srgbClr val="274E1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6"/>
          <p:cNvSpPr/>
          <p:nvPr/>
        </p:nvSpPr>
        <p:spPr>
          <a:xfrm>
            <a:off x="6100198" y="1615023"/>
            <a:ext cx="2378902" cy="2565303"/>
          </a:xfrm>
          <a:prstGeom prst="rect">
            <a:avLst/>
          </a:prstGeom>
          <a:solidFill>
            <a:srgbClr val="000000">
              <a:alpha val="4745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6"/>
          <p:cNvSpPr/>
          <p:nvPr/>
        </p:nvSpPr>
        <p:spPr>
          <a:xfrm>
            <a:off x="6124149" y="1619975"/>
            <a:ext cx="2330999" cy="251729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97" name="Google Shape;97;p6"/>
          <p:cNvGraphicFramePr/>
          <p:nvPr/>
        </p:nvGraphicFramePr>
        <p:xfrm>
          <a:off x="6069324" y="1388406"/>
          <a:ext cx="3000000" cy="3000000"/>
        </p:xfrm>
        <a:graphic>
          <a:graphicData uri="http://schemas.openxmlformats.org/drawingml/2006/table">
            <a:tbl>
              <a:tblPr>
                <a:noFill/>
                <a:tableStyleId>{DE516DD2-3517-44F3-8288-665E1F7693D2}</a:tableStyleId>
              </a:tblPr>
              <a:tblGrid>
                <a:gridCol w="2484125"/>
              </a:tblGrid>
              <a:tr h="2814950">
                <a:tc>
                  <a:txBody>
                    <a:bodyPr/>
                    <a:lstStyle/>
                    <a:p>
                      <a:pPr indent="0" lvl="0" marL="0" marR="0" rtl="0" algn="l">
                        <a:lnSpc>
                          <a:spcPct val="103000"/>
                        </a:lnSpc>
                        <a:spcBef>
                          <a:spcPts val="0"/>
                        </a:spcBef>
                        <a:spcAft>
                          <a:spcPts val="0"/>
                        </a:spcAft>
                        <a:buClr>
                          <a:srgbClr val="000000"/>
                        </a:buClr>
                        <a:buSzPts val="1000"/>
                        <a:buFont typeface="Arial"/>
                        <a:buNone/>
                      </a:pPr>
                      <a:r>
                        <a:t/>
                      </a:r>
                      <a:endParaRPr sz="1000" u="none" cap="none" strike="noStrike"/>
                    </a:p>
                    <a:p>
                      <a:pPr indent="0" lvl="0" marL="0" marR="0" rtl="0" algn="l">
                        <a:lnSpc>
                          <a:spcPct val="103000"/>
                        </a:lnSpc>
                        <a:spcBef>
                          <a:spcPts val="0"/>
                        </a:spcBef>
                        <a:spcAft>
                          <a:spcPts val="0"/>
                        </a:spcAft>
                        <a:buClr>
                          <a:srgbClr val="000000"/>
                        </a:buClr>
                        <a:buSzPts val="1000"/>
                        <a:buFont typeface="Arial"/>
                        <a:buNone/>
                      </a:pPr>
                      <a:r>
                        <a:t/>
                      </a:r>
                      <a:endParaRPr sz="1000" u="none" cap="none" strike="noStrike"/>
                    </a:p>
                    <a:p>
                      <a:pPr indent="0" lvl="0" marL="0" marR="0" rtl="0" algn="l">
                        <a:lnSpc>
                          <a:spcPct val="103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13970" lvl="0" marL="368934" marR="0" rtl="0" algn="l">
                        <a:lnSpc>
                          <a:spcPct val="104000"/>
                        </a:lnSpc>
                        <a:spcBef>
                          <a:spcPts val="1"/>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Aggregate data &amp;    make it ready for     Data consumers</a:t>
                      </a:r>
                      <a:endParaRPr sz="1800" u="none" cap="none" strike="noStrike"/>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98" name="Google Shape;98;p6"/>
          <p:cNvSpPr/>
          <p:nvPr/>
        </p:nvSpPr>
        <p:spPr>
          <a:xfrm>
            <a:off x="430524" y="1388406"/>
            <a:ext cx="2484299" cy="2825093"/>
          </a:xfrm>
          <a:custGeom>
            <a:rect b="b" l="l" r="r" t="t"/>
            <a:pathLst>
              <a:path extrusionOk="0" h="4448" w="3912">
                <a:moveTo>
                  <a:pt x="424" y="575"/>
                </a:moveTo>
                <a:lnTo>
                  <a:pt x="568" y="0"/>
                </a:lnTo>
                <a:lnTo>
                  <a:pt x="1144" y="0"/>
                </a:lnTo>
                <a:lnTo>
                  <a:pt x="1000" y="575"/>
                </a:lnTo>
                <a:lnTo>
                  <a:pt x="424" y="575"/>
                </a:lnTo>
                <a:close/>
              </a:path>
              <a:path extrusionOk="0" h="4448" w="3912">
                <a:moveTo>
                  <a:pt x="3912" y="295"/>
                </a:moveTo>
                <a:lnTo>
                  <a:pt x="1956" y="295"/>
                </a:lnTo>
                <a:lnTo>
                  <a:pt x="0" y="2251"/>
                </a:lnTo>
                <a:lnTo>
                  <a:pt x="0" y="4448"/>
                </a:lnTo>
                <a:lnTo>
                  <a:pt x="3912" y="4448"/>
                </a:lnTo>
                <a:lnTo>
                  <a:pt x="3912" y="295"/>
                </a:lnTo>
                <a:close/>
              </a:path>
            </a:pathLst>
          </a:custGeom>
          <a:solidFill>
            <a:srgbClr val="FF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6"/>
          <p:cNvSpPr/>
          <p:nvPr/>
        </p:nvSpPr>
        <p:spPr>
          <a:xfrm>
            <a:off x="3249925" y="1388406"/>
            <a:ext cx="2484299" cy="2825093"/>
          </a:xfrm>
          <a:custGeom>
            <a:rect b="b" l="l" r="r" t="t"/>
            <a:pathLst>
              <a:path extrusionOk="0" h="4448" w="3912">
                <a:moveTo>
                  <a:pt x="424" y="575"/>
                </a:moveTo>
                <a:lnTo>
                  <a:pt x="568" y="0"/>
                </a:lnTo>
                <a:lnTo>
                  <a:pt x="1144" y="0"/>
                </a:lnTo>
                <a:lnTo>
                  <a:pt x="1000" y="575"/>
                </a:lnTo>
                <a:lnTo>
                  <a:pt x="424" y="575"/>
                </a:lnTo>
                <a:close/>
              </a:path>
              <a:path extrusionOk="0" h="4448" w="3912">
                <a:moveTo>
                  <a:pt x="3912" y="295"/>
                </a:moveTo>
                <a:lnTo>
                  <a:pt x="1956" y="295"/>
                </a:lnTo>
                <a:lnTo>
                  <a:pt x="0" y="2251"/>
                </a:lnTo>
                <a:lnTo>
                  <a:pt x="0" y="4448"/>
                </a:lnTo>
                <a:lnTo>
                  <a:pt x="3912" y="4448"/>
                </a:lnTo>
                <a:lnTo>
                  <a:pt x="3912" y="295"/>
                </a:lnTo>
                <a:close/>
              </a:path>
            </a:pathLst>
          </a:custGeom>
          <a:solidFill>
            <a:srgbClr val="FF99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6"/>
          <p:cNvSpPr/>
          <p:nvPr/>
        </p:nvSpPr>
        <p:spPr>
          <a:xfrm>
            <a:off x="461398" y="1615023"/>
            <a:ext cx="2378902" cy="2565303"/>
          </a:xfrm>
          <a:prstGeom prst="rect">
            <a:avLst/>
          </a:prstGeom>
          <a:solidFill>
            <a:srgbClr val="000000">
              <a:alpha val="47058"/>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1" name="Google Shape;101;p6"/>
          <p:cNvSpPr/>
          <p:nvPr/>
        </p:nvSpPr>
        <p:spPr>
          <a:xfrm>
            <a:off x="485349" y="1619975"/>
            <a:ext cx="2330999" cy="251729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02" name="Google Shape;102;p6"/>
          <p:cNvGraphicFramePr/>
          <p:nvPr/>
        </p:nvGraphicFramePr>
        <p:xfrm>
          <a:off x="461398" y="1388406"/>
          <a:ext cx="3000000" cy="3000000"/>
        </p:xfrm>
        <a:graphic>
          <a:graphicData uri="http://schemas.openxmlformats.org/drawingml/2006/table">
            <a:tbl>
              <a:tblPr>
                <a:noFill/>
                <a:tableStyleId>{DE516DD2-3517-44F3-8288-665E1F7693D2}</a:tableStyleId>
              </a:tblPr>
              <a:tblGrid>
                <a:gridCol w="2378700"/>
              </a:tblGrid>
              <a:tr h="2781925">
                <a:tc>
                  <a:txBody>
                    <a:bodyPr/>
                    <a:lstStyle/>
                    <a:p>
                      <a:pPr indent="0" lvl="0" marL="0" marR="0" rtl="0" algn="l">
                        <a:lnSpc>
                          <a:spcPct val="103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7228"/>
                        </a:lnSpc>
                        <a:spcBef>
                          <a:spcPts val="0"/>
                        </a:spcBef>
                        <a:spcAft>
                          <a:spcPts val="0"/>
                        </a:spcAft>
                        <a:buClr>
                          <a:srgbClr val="000000"/>
                        </a:buClr>
                        <a:buSzPts val="100"/>
                        <a:buFont typeface="Arial"/>
                        <a:buNone/>
                      </a:pPr>
                      <a:r>
                        <a:t/>
                      </a:r>
                      <a:endParaRPr sz="100" u="none" cap="none" strike="noStrike"/>
                    </a:p>
                    <a:p>
                      <a:pPr indent="0" lvl="0" marL="340359" marR="0" rtl="0" algn="l">
                        <a:lnSpc>
                          <a:spcPct val="73777"/>
                        </a:lnSpc>
                        <a:spcBef>
                          <a:spcPts val="0"/>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Extract data</a:t>
                      </a:r>
                      <a:endParaRPr sz="1800" u="none" cap="none" strike="noStrike"/>
                    </a:p>
                    <a:p>
                      <a:pPr indent="0" lvl="0" marL="327025" marR="0" rtl="0" algn="l">
                        <a:lnSpc>
                          <a:spcPct val="137944"/>
                        </a:lnSpc>
                        <a:spcBef>
                          <a:spcPts val="0"/>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from the</a:t>
                      </a:r>
                      <a:endParaRPr sz="1800" u="none" cap="none" strike="noStrike"/>
                    </a:p>
                    <a:p>
                      <a:pPr indent="0" lvl="0" marL="0" marR="0" rtl="0" algn="l">
                        <a:lnSpc>
                          <a:spcPct val="106000"/>
                        </a:lnSpc>
                        <a:spcBef>
                          <a:spcPts val="0"/>
                        </a:spcBef>
                        <a:spcAft>
                          <a:spcPts val="0"/>
                        </a:spcAft>
                        <a:buClr>
                          <a:srgbClr val="000000"/>
                        </a:buClr>
                        <a:buSzPts val="900"/>
                        <a:buFont typeface="Arial"/>
                        <a:buNone/>
                      </a:pPr>
                      <a:r>
                        <a:t/>
                      </a:r>
                      <a:endParaRPr sz="900" u="none" cap="none" strike="noStrike"/>
                    </a:p>
                    <a:p>
                      <a:pPr indent="0" lvl="0" marL="333375" marR="0" rtl="0" algn="l">
                        <a:lnSpc>
                          <a:spcPct val="81000"/>
                        </a:lnSpc>
                        <a:spcBef>
                          <a:spcPts val="1"/>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dataset</a:t>
                      </a:r>
                      <a:endParaRPr sz="1800" u="none" cap="none" strike="noStrike"/>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03" name="Google Shape;103;p6"/>
          <p:cNvSpPr/>
          <p:nvPr/>
        </p:nvSpPr>
        <p:spPr>
          <a:xfrm>
            <a:off x="3280798" y="1615023"/>
            <a:ext cx="2378902" cy="2565303"/>
          </a:xfrm>
          <a:prstGeom prst="rect">
            <a:avLst/>
          </a:prstGeom>
          <a:solidFill>
            <a:srgbClr val="000000">
              <a:alpha val="47058"/>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6"/>
          <p:cNvSpPr/>
          <p:nvPr/>
        </p:nvSpPr>
        <p:spPr>
          <a:xfrm>
            <a:off x="3304749" y="1619975"/>
            <a:ext cx="2330999" cy="251729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05" name="Google Shape;105;p6"/>
          <p:cNvGraphicFramePr/>
          <p:nvPr/>
        </p:nvGraphicFramePr>
        <p:xfrm>
          <a:off x="3299987" y="1388406"/>
          <a:ext cx="3000000" cy="3000000"/>
        </p:xfrm>
        <a:graphic>
          <a:graphicData uri="http://schemas.openxmlformats.org/drawingml/2006/table">
            <a:tbl>
              <a:tblPr>
                <a:noFill/>
                <a:tableStyleId>{DE516DD2-3517-44F3-8288-665E1F7693D2}</a:tableStyleId>
              </a:tblPr>
              <a:tblGrid>
                <a:gridCol w="2339975"/>
              </a:tblGrid>
              <a:tr h="2743825">
                <a:tc>
                  <a:txBody>
                    <a:bodyPr/>
                    <a:lstStyle/>
                    <a:p>
                      <a:pPr indent="0" lvl="0" marL="0" marR="0" rtl="0" algn="l">
                        <a:lnSpc>
                          <a:spcPct val="103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104000"/>
                        </a:lnSpc>
                        <a:spcBef>
                          <a:spcPts val="0"/>
                        </a:spcBef>
                        <a:spcAft>
                          <a:spcPts val="0"/>
                        </a:spcAft>
                        <a:buClr>
                          <a:srgbClr val="000000"/>
                        </a:buClr>
                        <a:buSzPts val="1000"/>
                        <a:buFont typeface="Arial"/>
                        <a:buNone/>
                      </a:pPr>
                      <a:r>
                        <a:t/>
                      </a:r>
                      <a:endParaRPr sz="1000" u="none" cap="none" strike="noStrike"/>
                    </a:p>
                    <a:p>
                      <a:pPr indent="0" lvl="0" marL="0" marR="0" rtl="0" algn="l">
                        <a:lnSpc>
                          <a:spcPct val="7361"/>
                        </a:lnSpc>
                        <a:spcBef>
                          <a:spcPts val="0"/>
                        </a:spcBef>
                        <a:spcAft>
                          <a:spcPts val="0"/>
                        </a:spcAft>
                        <a:buClr>
                          <a:srgbClr val="000000"/>
                        </a:buClr>
                        <a:buSzPts val="100"/>
                        <a:buFont typeface="Arial"/>
                        <a:buNone/>
                      </a:pPr>
                      <a:r>
                        <a:t/>
                      </a:r>
                      <a:endParaRPr sz="100" u="none" cap="none" strike="noStrike"/>
                    </a:p>
                    <a:p>
                      <a:pPr indent="0" lvl="0" marL="304800" marR="0" rtl="0" algn="l">
                        <a:lnSpc>
                          <a:spcPct val="78000"/>
                        </a:lnSpc>
                        <a:spcBef>
                          <a:spcPts val="0"/>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Apply data</a:t>
                      </a:r>
                      <a:endParaRPr sz="1800" u="none" cap="none" strike="noStrike"/>
                    </a:p>
                    <a:p>
                      <a:pPr indent="0" lvl="0" marL="314325" marR="0" rtl="0" algn="l">
                        <a:lnSpc>
                          <a:spcPct val="154666"/>
                        </a:lnSpc>
                        <a:spcBef>
                          <a:spcPts val="0"/>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cleaning</a:t>
                      </a:r>
                      <a:endParaRPr sz="1800" u="none" cap="none" strike="noStrike"/>
                    </a:p>
                    <a:p>
                      <a:pPr indent="0" lvl="0" marL="307975" marR="0" rtl="0" algn="l">
                        <a:lnSpc>
                          <a:spcPct val="82000"/>
                        </a:lnSpc>
                        <a:spcBef>
                          <a:spcPts val="467"/>
                        </a:spcBef>
                        <a:spcAft>
                          <a:spcPts val="0"/>
                        </a:spcAft>
                        <a:buClr>
                          <a:srgbClr val="000000"/>
                        </a:buClr>
                        <a:buSzPts val="1800"/>
                        <a:buFont typeface="Arial"/>
                        <a:buNone/>
                      </a:pPr>
                      <a:r>
                        <a:rPr b="1" lang="en-US" sz="1800" u="none" cap="none" strike="noStrike">
                          <a:solidFill>
                            <a:srgbClr val="595959"/>
                          </a:solidFill>
                          <a:latin typeface="Arial"/>
                          <a:ea typeface="Arial"/>
                          <a:cs typeface="Arial"/>
                          <a:sym typeface="Arial"/>
                        </a:rPr>
                        <a:t>transformations</a:t>
                      </a:r>
                      <a:endParaRPr sz="1800" u="none" cap="none" strike="noStrike"/>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06" name="Google Shape;106;p6"/>
          <p:cNvSpPr/>
          <p:nvPr/>
        </p:nvSpPr>
        <p:spPr>
          <a:xfrm>
            <a:off x="398555" y="425811"/>
            <a:ext cx="2048510" cy="925194"/>
          </a:xfrm>
          <a:prstGeom prst="rect">
            <a:avLst/>
          </a:prstGeom>
          <a:noFill/>
          <a:ln>
            <a:noFill/>
          </a:ln>
        </p:spPr>
        <p:txBody>
          <a:bodyPr anchorCtr="0" anchor="t" bIns="0" lIns="0" spcFirstLastPara="1" rIns="0" wrap="square" tIns="0">
            <a:noAutofit/>
          </a:bodyPr>
          <a:lstStyle/>
          <a:p>
            <a:pPr indent="0" lvl="0" marL="0" marR="0" rtl="0" algn="l">
              <a:lnSpc>
                <a:spcPct val="81548"/>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24765" marR="0" rtl="0" algn="l">
              <a:lnSpc>
                <a:spcPct val="79000"/>
              </a:lnSpc>
              <a:spcBef>
                <a:spcPts val="0"/>
              </a:spcBef>
              <a:spcAft>
                <a:spcPts val="0"/>
              </a:spcAft>
              <a:buClr>
                <a:srgbClr val="000000"/>
              </a:buClr>
              <a:buSzPts val="3300"/>
              <a:buFont typeface="Arial"/>
              <a:buNone/>
            </a:pPr>
            <a:r>
              <a:rPr b="1" i="0" lang="en-US" sz="3300" u="none" cap="none" strike="noStrike">
                <a:solidFill>
                  <a:srgbClr val="000000"/>
                </a:solidFill>
                <a:latin typeface="Arial"/>
                <a:ea typeface="Arial"/>
                <a:cs typeface="Arial"/>
                <a:sym typeface="Arial"/>
              </a:rPr>
              <a:t>Process</a:t>
            </a:r>
            <a:endParaRPr b="0" i="0" sz="3300" u="none" cap="none" strike="noStrike">
              <a:solidFill>
                <a:schemeClr val="dk1"/>
              </a:solidFill>
              <a:latin typeface="Arial"/>
              <a:ea typeface="Arial"/>
              <a:cs typeface="Arial"/>
              <a:sym typeface="Arial"/>
            </a:endParaRPr>
          </a:p>
          <a:p>
            <a:pPr indent="0" lvl="0" marL="12700" marR="0" rtl="0" algn="l">
              <a:lnSpc>
                <a:spcPct val="87000"/>
              </a:lnSpc>
              <a:spcBef>
                <a:spcPts val="514"/>
              </a:spcBef>
              <a:spcAft>
                <a:spcPts val="0"/>
              </a:spcAft>
              <a:buClr>
                <a:srgbClr val="000000"/>
              </a:buClr>
              <a:buSzPts val="3300"/>
              <a:buFont typeface="Arial"/>
              <a:buNone/>
            </a:pPr>
            <a:r>
              <a:rPr b="1" i="0" lang="en-US" sz="3300" u="none" cap="none" strike="noStrike">
                <a:solidFill>
                  <a:srgbClr val="D01B48"/>
                </a:solidFill>
                <a:latin typeface="Arial"/>
                <a:ea typeface="Arial"/>
                <a:cs typeface="Arial"/>
                <a:sym typeface="Arial"/>
              </a:rPr>
              <a:t>Overview</a:t>
            </a:r>
            <a:endParaRPr b="0" i="0" sz="3300" u="none" cap="none" strike="noStrike">
              <a:solidFill>
                <a:schemeClr val="dk1"/>
              </a:solidFill>
              <a:latin typeface="Arial"/>
              <a:ea typeface="Arial"/>
              <a:cs typeface="Arial"/>
              <a:sym typeface="Arial"/>
            </a:endParaRPr>
          </a:p>
        </p:txBody>
      </p:sp>
      <p:sp>
        <p:nvSpPr>
          <p:cNvPr id="107" name="Google Shape;107;p6"/>
          <p:cNvSpPr/>
          <p:nvPr/>
        </p:nvSpPr>
        <p:spPr>
          <a:xfrm>
            <a:off x="5119418" y="4908568"/>
            <a:ext cx="948451" cy="16764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8" name="Google Shape;108;p6"/>
          <p:cNvGrpSpPr/>
          <p:nvPr/>
        </p:nvGrpSpPr>
        <p:grpSpPr>
          <a:xfrm>
            <a:off x="6344358" y="3178522"/>
            <a:ext cx="820672" cy="840041"/>
            <a:chOff x="0" y="0"/>
            <a:chExt cx="820672" cy="840041"/>
          </a:xfrm>
        </p:grpSpPr>
        <p:sp>
          <p:nvSpPr>
            <p:cNvPr id="109" name="Google Shape;109;p6"/>
            <p:cNvSpPr/>
            <p:nvPr/>
          </p:nvSpPr>
          <p:spPr>
            <a:xfrm>
              <a:off x="322391" y="342793"/>
              <a:ext cx="498281" cy="497248"/>
            </a:xfrm>
            <a:custGeom>
              <a:rect b="b" l="l" r="r" t="t"/>
              <a:pathLst>
                <a:path extrusionOk="0" h="783" w="784">
                  <a:moveTo>
                    <a:pt x="392" y="548"/>
                  </a:moveTo>
                  <a:cubicBezTo>
                    <a:pt x="304" y="548"/>
                    <a:pt x="236" y="476"/>
                    <a:pt x="236" y="391"/>
                  </a:cubicBezTo>
                  <a:cubicBezTo>
                    <a:pt x="236" y="303"/>
                    <a:pt x="304" y="234"/>
                    <a:pt x="392" y="234"/>
                  </a:cubicBezTo>
                  <a:cubicBezTo>
                    <a:pt x="477" y="234"/>
                    <a:pt x="548" y="303"/>
                    <a:pt x="548" y="391"/>
                  </a:cubicBezTo>
                  <a:cubicBezTo>
                    <a:pt x="548" y="476"/>
                    <a:pt x="477" y="548"/>
                    <a:pt x="392" y="548"/>
                  </a:cubicBezTo>
                  <a:moveTo>
                    <a:pt x="392" y="260"/>
                  </a:moveTo>
                  <a:cubicBezTo>
                    <a:pt x="317" y="260"/>
                    <a:pt x="262" y="319"/>
                    <a:pt x="262" y="391"/>
                  </a:cubicBezTo>
                  <a:cubicBezTo>
                    <a:pt x="262" y="463"/>
                    <a:pt x="317" y="522"/>
                    <a:pt x="392" y="522"/>
                  </a:cubicBezTo>
                  <a:cubicBezTo>
                    <a:pt x="463" y="522"/>
                    <a:pt x="522" y="463"/>
                    <a:pt x="522" y="391"/>
                  </a:cubicBezTo>
                  <a:cubicBezTo>
                    <a:pt x="522" y="319"/>
                    <a:pt x="463" y="260"/>
                    <a:pt x="392" y="260"/>
                  </a:cubicBezTo>
                </a:path>
                <a:path extrusionOk="0" h="783" w="784">
                  <a:moveTo>
                    <a:pt x="343" y="783"/>
                  </a:moveTo>
                  <a:cubicBezTo>
                    <a:pt x="336" y="783"/>
                    <a:pt x="333" y="779"/>
                    <a:pt x="330" y="773"/>
                  </a:cubicBezTo>
                  <a:cubicBezTo>
                    <a:pt x="317" y="678"/>
                    <a:pt x="317" y="678"/>
                    <a:pt x="317" y="678"/>
                  </a:cubicBezTo>
                  <a:cubicBezTo>
                    <a:pt x="290" y="672"/>
                    <a:pt x="264" y="662"/>
                    <a:pt x="241" y="649"/>
                  </a:cubicBezTo>
                  <a:cubicBezTo>
                    <a:pt x="166" y="704"/>
                    <a:pt x="166" y="704"/>
                    <a:pt x="166" y="704"/>
                  </a:cubicBezTo>
                  <a:cubicBezTo>
                    <a:pt x="163" y="708"/>
                    <a:pt x="156" y="708"/>
                    <a:pt x="150" y="704"/>
                  </a:cubicBezTo>
                  <a:cubicBezTo>
                    <a:pt x="81" y="632"/>
                    <a:pt x="81" y="632"/>
                    <a:pt x="81" y="632"/>
                  </a:cubicBezTo>
                  <a:cubicBezTo>
                    <a:pt x="75" y="629"/>
                    <a:pt x="75" y="623"/>
                    <a:pt x="78" y="616"/>
                  </a:cubicBezTo>
                  <a:cubicBezTo>
                    <a:pt x="134" y="541"/>
                    <a:pt x="134" y="541"/>
                    <a:pt x="134" y="541"/>
                  </a:cubicBezTo>
                  <a:cubicBezTo>
                    <a:pt x="120" y="518"/>
                    <a:pt x="111" y="492"/>
                    <a:pt x="101" y="466"/>
                  </a:cubicBezTo>
                  <a:cubicBezTo>
                    <a:pt x="13" y="453"/>
                    <a:pt x="13" y="453"/>
                    <a:pt x="13" y="453"/>
                  </a:cubicBezTo>
                  <a:cubicBezTo>
                    <a:pt x="6" y="453"/>
                    <a:pt x="0" y="450"/>
                    <a:pt x="0" y="440"/>
                  </a:cubicBezTo>
                  <a:cubicBezTo>
                    <a:pt x="0" y="342"/>
                    <a:pt x="0" y="342"/>
                    <a:pt x="0" y="342"/>
                  </a:cubicBezTo>
                  <a:cubicBezTo>
                    <a:pt x="0" y="336"/>
                    <a:pt x="3" y="332"/>
                    <a:pt x="9" y="329"/>
                  </a:cubicBezTo>
                  <a:cubicBezTo>
                    <a:pt x="104" y="316"/>
                    <a:pt x="104" y="316"/>
                    <a:pt x="104" y="316"/>
                  </a:cubicBezTo>
                  <a:cubicBezTo>
                    <a:pt x="111" y="290"/>
                    <a:pt x="120" y="264"/>
                    <a:pt x="134" y="241"/>
                  </a:cubicBezTo>
                  <a:cubicBezTo>
                    <a:pt x="78" y="166"/>
                    <a:pt x="78" y="166"/>
                    <a:pt x="78" y="166"/>
                  </a:cubicBezTo>
                  <a:cubicBezTo>
                    <a:pt x="75" y="163"/>
                    <a:pt x="75" y="156"/>
                    <a:pt x="78" y="150"/>
                  </a:cubicBezTo>
                  <a:cubicBezTo>
                    <a:pt x="150" y="81"/>
                    <a:pt x="150" y="81"/>
                    <a:pt x="150" y="81"/>
                  </a:cubicBezTo>
                  <a:cubicBezTo>
                    <a:pt x="153" y="75"/>
                    <a:pt x="160" y="75"/>
                    <a:pt x="166" y="78"/>
                  </a:cubicBezTo>
                  <a:cubicBezTo>
                    <a:pt x="241" y="137"/>
                    <a:pt x="241" y="137"/>
                    <a:pt x="241" y="137"/>
                  </a:cubicBezTo>
                  <a:cubicBezTo>
                    <a:pt x="264" y="120"/>
                    <a:pt x="290" y="110"/>
                    <a:pt x="317" y="104"/>
                  </a:cubicBezTo>
                  <a:cubicBezTo>
                    <a:pt x="330" y="13"/>
                    <a:pt x="330" y="13"/>
                    <a:pt x="330" y="13"/>
                  </a:cubicBezTo>
                  <a:cubicBezTo>
                    <a:pt x="330" y="6"/>
                    <a:pt x="333" y="0"/>
                    <a:pt x="340" y="0"/>
                  </a:cubicBezTo>
                  <a:cubicBezTo>
                    <a:pt x="441" y="0"/>
                    <a:pt x="441" y="0"/>
                    <a:pt x="441" y="0"/>
                  </a:cubicBezTo>
                  <a:cubicBezTo>
                    <a:pt x="441" y="0"/>
                    <a:pt x="441" y="0"/>
                    <a:pt x="441" y="0"/>
                  </a:cubicBezTo>
                  <a:cubicBezTo>
                    <a:pt x="447" y="0"/>
                    <a:pt x="451" y="3"/>
                    <a:pt x="454" y="9"/>
                  </a:cubicBezTo>
                  <a:cubicBezTo>
                    <a:pt x="467" y="104"/>
                    <a:pt x="467" y="104"/>
                    <a:pt x="467" y="104"/>
                  </a:cubicBezTo>
                  <a:cubicBezTo>
                    <a:pt x="493" y="110"/>
                    <a:pt x="516" y="120"/>
                    <a:pt x="542" y="133"/>
                  </a:cubicBezTo>
                  <a:cubicBezTo>
                    <a:pt x="617" y="78"/>
                    <a:pt x="617" y="78"/>
                    <a:pt x="617" y="78"/>
                  </a:cubicBezTo>
                  <a:cubicBezTo>
                    <a:pt x="621" y="75"/>
                    <a:pt x="627" y="75"/>
                    <a:pt x="634" y="78"/>
                  </a:cubicBezTo>
                  <a:cubicBezTo>
                    <a:pt x="702" y="150"/>
                    <a:pt x="702" y="150"/>
                    <a:pt x="702" y="150"/>
                  </a:cubicBezTo>
                  <a:cubicBezTo>
                    <a:pt x="709" y="153"/>
                    <a:pt x="709" y="159"/>
                    <a:pt x="706" y="166"/>
                  </a:cubicBezTo>
                  <a:cubicBezTo>
                    <a:pt x="647" y="241"/>
                    <a:pt x="647" y="241"/>
                    <a:pt x="647" y="241"/>
                  </a:cubicBezTo>
                  <a:cubicBezTo>
                    <a:pt x="663" y="264"/>
                    <a:pt x="673" y="290"/>
                    <a:pt x="680" y="316"/>
                  </a:cubicBezTo>
                  <a:cubicBezTo>
                    <a:pt x="771" y="329"/>
                    <a:pt x="771" y="329"/>
                    <a:pt x="771" y="329"/>
                  </a:cubicBezTo>
                  <a:cubicBezTo>
                    <a:pt x="778" y="329"/>
                    <a:pt x="784" y="336"/>
                    <a:pt x="784" y="342"/>
                  </a:cubicBezTo>
                  <a:cubicBezTo>
                    <a:pt x="784" y="440"/>
                    <a:pt x="784" y="440"/>
                    <a:pt x="784" y="440"/>
                  </a:cubicBezTo>
                  <a:cubicBezTo>
                    <a:pt x="784" y="447"/>
                    <a:pt x="781" y="450"/>
                    <a:pt x="774" y="453"/>
                  </a:cubicBezTo>
                  <a:cubicBezTo>
                    <a:pt x="680" y="466"/>
                    <a:pt x="680" y="466"/>
                    <a:pt x="680" y="466"/>
                  </a:cubicBezTo>
                  <a:cubicBezTo>
                    <a:pt x="673" y="492"/>
                    <a:pt x="663" y="518"/>
                    <a:pt x="650" y="541"/>
                  </a:cubicBezTo>
                  <a:cubicBezTo>
                    <a:pt x="706" y="616"/>
                    <a:pt x="706" y="616"/>
                    <a:pt x="706" y="616"/>
                  </a:cubicBezTo>
                  <a:cubicBezTo>
                    <a:pt x="709" y="619"/>
                    <a:pt x="709" y="626"/>
                    <a:pt x="706" y="632"/>
                  </a:cubicBezTo>
                  <a:cubicBezTo>
                    <a:pt x="634" y="701"/>
                    <a:pt x="634" y="701"/>
                    <a:pt x="634" y="701"/>
                  </a:cubicBezTo>
                  <a:cubicBezTo>
                    <a:pt x="631" y="708"/>
                    <a:pt x="624" y="708"/>
                    <a:pt x="617" y="704"/>
                  </a:cubicBezTo>
                  <a:cubicBezTo>
                    <a:pt x="542" y="649"/>
                    <a:pt x="542" y="649"/>
                    <a:pt x="542" y="649"/>
                  </a:cubicBezTo>
                  <a:cubicBezTo>
                    <a:pt x="519" y="662"/>
                    <a:pt x="493" y="672"/>
                    <a:pt x="467" y="678"/>
                  </a:cubicBezTo>
                  <a:cubicBezTo>
                    <a:pt x="454" y="770"/>
                    <a:pt x="454" y="770"/>
                    <a:pt x="454" y="770"/>
                  </a:cubicBezTo>
                  <a:cubicBezTo>
                    <a:pt x="454" y="776"/>
                    <a:pt x="451" y="783"/>
                    <a:pt x="444" y="783"/>
                  </a:cubicBezTo>
                  <a:cubicBezTo>
                    <a:pt x="343" y="783"/>
                    <a:pt x="343" y="783"/>
                    <a:pt x="343" y="783"/>
                  </a:cubicBezTo>
                  <a:cubicBezTo>
                    <a:pt x="343" y="783"/>
                    <a:pt x="343" y="783"/>
                    <a:pt x="343" y="783"/>
                  </a:cubicBezTo>
                  <a:moveTo>
                    <a:pt x="241" y="619"/>
                  </a:moveTo>
                  <a:cubicBezTo>
                    <a:pt x="245" y="619"/>
                    <a:pt x="245" y="619"/>
                    <a:pt x="248" y="623"/>
                  </a:cubicBezTo>
                  <a:cubicBezTo>
                    <a:pt x="274" y="639"/>
                    <a:pt x="300" y="649"/>
                    <a:pt x="330" y="655"/>
                  </a:cubicBezTo>
                  <a:cubicBezTo>
                    <a:pt x="336" y="659"/>
                    <a:pt x="340" y="662"/>
                    <a:pt x="343" y="668"/>
                  </a:cubicBezTo>
                  <a:cubicBezTo>
                    <a:pt x="356" y="756"/>
                    <a:pt x="356" y="756"/>
                    <a:pt x="356" y="756"/>
                  </a:cubicBezTo>
                  <a:cubicBezTo>
                    <a:pt x="431" y="756"/>
                    <a:pt x="431" y="756"/>
                    <a:pt x="431" y="756"/>
                  </a:cubicBezTo>
                  <a:cubicBezTo>
                    <a:pt x="444" y="668"/>
                    <a:pt x="444" y="668"/>
                    <a:pt x="444" y="668"/>
                  </a:cubicBezTo>
                  <a:cubicBezTo>
                    <a:pt x="444" y="662"/>
                    <a:pt x="447" y="659"/>
                    <a:pt x="454" y="655"/>
                  </a:cubicBezTo>
                  <a:cubicBezTo>
                    <a:pt x="483" y="649"/>
                    <a:pt x="510" y="639"/>
                    <a:pt x="536" y="623"/>
                  </a:cubicBezTo>
                  <a:cubicBezTo>
                    <a:pt x="542" y="619"/>
                    <a:pt x="546" y="619"/>
                    <a:pt x="552" y="623"/>
                  </a:cubicBezTo>
                  <a:cubicBezTo>
                    <a:pt x="624" y="675"/>
                    <a:pt x="624" y="675"/>
                    <a:pt x="624" y="675"/>
                  </a:cubicBezTo>
                  <a:cubicBezTo>
                    <a:pt x="680" y="623"/>
                    <a:pt x="680" y="623"/>
                    <a:pt x="680" y="623"/>
                  </a:cubicBezTo>
                  <a:cubicBezTo>
                    <a:pt x="624" y="551"/>
                    <a:pt x="624" y="551"/>
                    <a:pt x="624" y="551"/>
                  </a:cubicBezTo>
                  <a:cubicBezTo>
                    <a:pt x="621" y="544"/>
                    <a:pt x="621" y="541"/>
                    <a:pt x="624" y="535"/>
                  </a:cubicBezTo>
                  <a:cubicBezTo>
                    <a:pt x="640" y="508"/>
                    <a:pt x="650" y="482"/>
                    <a:pt x="657" y="453"/>
                  </a:cubicBezTo>
                  <a:cubicBezTo>
                    <a:pt x="660" y="447"/>
                    <a:pt x="663" y="443"/>
                    <a:pt x="670" y="443"/>
                  </a:cubicBezTo>
                  <a:cubicBezTo>
                    <a:pt x="758" y="427"/>
                    <a:pt x="758" y="427"/>
                    <a:pt x="758" y="427"/>
                  </a:cubicBezTo>
                  <a:cubicBezTo>
                    <a:pt x="758" y="352"/>
                    <a:pt x="758" y="352"/>
                    <a:pt x="758" y="352"/>
                  </a:cubicBezTo>
                  <a:cubicBezTo>
                    <a:pt x="666" y="339"/>
                    <a:pt x="666" y="339"/>
                    <a:pt x="666" y="339"/>
                  </a:cubicBezTo>
                  <a:cubicBezTo>
                    <a:pt x="663" y="339"/>
                    <a:pt x="657" y="336"/>
                    <a:pt x="657" y="329"/>
                  </a:cubicBezTo>
                  <a:cubicBezTo>
                    <a:pt x="650" y="300"/>
                    <a:pt x="637" y="274"/>
                    <a:pt x="621" y="247"/>
                  </a:cubicBezTo>
                  <a:cubicBezTo>
                    <a:pt x="617" y="241"/>
                    <a:pt x="617" y="234"/>
                    <a:pt x="621" y="231"/>
                  </a:cubicBezTo>
                  <a:cubicBezTo>
                    <a:pt x="676" y="159"/>
                    <a:pt x="676" y="159"/>
                    <a:pt x="676" y="159"/>
                  </a:cubicBezTo>
                  <a:cubicBezTo>
                    <a:pt x="624" y="104"/>
                    <a:pt x="624" y="104"/>
                    <a:pt x="624" y="104"/>
                  </a:cubicBezTo>
                  <a:cubicBezTo>
                    <a:pt x="549" y="159"/>
                    <a:pt x="549" y="159"/>
                    <a:pt x="549" y="159"/>
                  </a:cubicBezTo>
                  <a:cubicBezTo>
                    <a:pt x="546" y="163"/>
                    <a:pt x="539" y="163"/>
                    <a:pt x="536" y="163"/>
                  </a:cubicBezTo>
                  <a:cubicBezTo>
                    <a:pt x="510" y="146"/>
                    <a:pt x="480" y="133"/>
                    <a:pt x="451" y="127"/>
                  </a:cubicBezTo>
                  <a:cubicBezTo>
                    <a:pt x="447" y="127"/>
                    <a:pt x="444" y="120"/>
                    <a:pt x="441" y="117"/>
                  </a:cubicBezTo>
                  <a:cubicBezTo>
                    <a:pt x="428" y="26"/>
                    <a:pt x="428" y="26"/>
                    <a:pt x="428" y="26"/>
                  </a:cubicBezTo>
                  <a:cubicBezTo>
                    <a:pt x="353" y="26"/>
                    <a:pt x="353" y="26"/>
                    <a:pt x="353" y="26"/>
                  </a:cubicBezTo>
                  <a:cubicBezTo>
                    <a:pt x="340" y="117"/>
                    <a:pt x="340" y="117"/>
                    <a:pt x="340" y="117"/>
                  </a:cubicBezTo>
                  <a:cubicBezTo>
                    <a:pt x="340" y="120"/>
                    <a:pt x="336" y="127"/>
                    <a:pt x="330" y="127"/>
                  </a:cubicBezTo>
                  <a:cubicBezTo>
                    <a:pt x="300" y="133"/>
                    <a:pt x="274" y="146"/>
                    <a:pt x="248" y="163"/>
                  </a:cubicBezTo>
                  <a:cubicBezTo>
                    <a:pt x="241" y="166"/>
                    <a:pt x="235" y="166"/>
                    <a:pt x="232" y="163"/>
                  </a:cubicBezTo>
                  <a:cubicBezTo>
                    <a:pt x="160" y="107"/>
                    <a:pt x="160" y="107"/>
                    <a:pt x="160" y="107"/>
                  </a:cubicBezTo>
                  <a:cubicBezTo>
                    <a:pt x="104" y="159"/>
                    <a:pt x="104" y="159"/>
                    <a:pt x="104" y="159"/>
                  </a:cubicBezTo>
                  <a:cubicBezTo>
                    <a:pt x="160" y="231"/>
                    <a:pt x="160" y="231"/>
                    <a:pt x="160" y="231"/>
                  </a:cubicBezTo>
                  <a:cubicBezTo>
                    <a:pt x="163" y="234"/>
                    <a:pt x="166" y="241"/>
                    <a:pt x="163" y="247"/>
                  </a:cubicBezTo>
                  <a:cubicBezTo>
                    <a:pt x="147" y="274"/>
                    <a:pt x="134" y="300"/>
                    <a:pt x="127" y="332"/>
                  </a:cubicBezTo>
                  <a:cubicBezTo>
                    <a:pt x="124" y="336"/>
                    <a:pt x="120" y="339"/>
                    <a:pt x="114" y="342"/>
                  </a:cubicBezTo>
                  <a:cubicBezTo>
                    <a:pt x="26" y="355"/>
                    <a:pt x="26" y="355"/>
                    <a:pt x="26" y="355"/>
                  </a:cubicBezTo>
                  <a:cubicBezTo>
                    <a:pt x="26" y="430"/>
                    <a:pt x="26" y="430"/>
                    <a:pt x="26" y="430"/>
                  </a:cubicBezTo>
                  <a:cubicBezTo>
                    <a:pt x="114" y="440"/>
                    <a:pt x="114" y="440"/>
                    <a:pt x="114" y="440"/>
                  </a:cubicBezTo>
                  <a:cubicBezTo>
                    <a:pt x="120" y="443"/>
                    <a:pt x="124" y="447"/>
                    <a:pt x="127" y="450"/>
                  </a:cubicBezTo>
                  <a:cubicBezTo>
                    <a:pt x="134" y="482"/>
                    <a:pt x="143" y="508"/>
                    <a:pt x="160" y="535"/>
                  </a:cubicBezTo>
                  <a:cubicBezTo>
                    <a:pt x="163" y="541"/>
                    <a:pt x="163" y="544"/>
                    <a:pt x="160" y="551"/>
                  </a:cubicBezTo>
                  <a:cubicBezTo>
                    <a:pt x="107" y="623"/>
                    <a:pt x="107" y="623"/>
                    <a:pt x="107" y="623"/>
                  </a:cubicBezTo>
                  <a:cubicBezTo>
                    <a:pt x="160" y="678"/>
                    <a:pt x="160" y="678"/>
                    <a:pt x="160" y="678"/>
                  </a:cubicBezTo>
                  <a:cubicBezTo>
                    <a:pt x="232" y="623"/>
                    <a:pt x="232" y="623"/>
                    <a:pt x="232" y="623"/>
                  </a:cubicBezTo>
                  <a:cubicBezTo>
                    <a:pt x="235" y="619"/>
                    <a:pt x="238" y="619"/>
                    <a:pt x="241" y="619"/>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6"/>
            <p:cNvSpPr/>
            <p:nvPr/>
          </p:nvSpPr>
          <p:spPr>
            <a:xfrm>
              <a:off x="0" y="0"/>
              <a:ext cx="535140" cy="545931"/>
            </a:xfrm>
            <a:custGeom>
              <a:rect b="b" l="l" r="r" t="t"/>
              <a:pathLst>
                <a:path extrusionOk="0" h="859" w="842">
                  <a:moveTo>
                    <a:pt x="463" y="492"/>
                  </a:moveTo>
                  <a:cubicBezTo>
                    <a:pt x="442" y="501"/>
                    <a:pt x="420" y="492"/>
                    <a:pt x="411" y="471"/>
                  </a:cubicBezTo>
                  <a:cubicBezTo>
                    <a:pt x="402" y="450"/>
                    <a:pt x="411" y="429"/>
                    <a:pt x="432" y="420"/>
                  </a:cubicBezTo>
                  <a:cubicBezTo>
                    <a:pt x="453" y="411"/>
                    <a:pt x="474" y="419"/>
                    <a:pt x="483" y="440"/>
                  </a:cubicBezTo>
                  <a:cubicBezTo>
                    <a:pt x="492" y="461"/>
                    <a:pt x="484" y="483"/>
                    <a:pt x="463" y="492"/>
                  </a:cubicBezTo>
                  <a:moveTo>
                    <a:pt x="442" y="444"/>
                  </a:moveTo>
                  <a:cubicBezTo>
                    <a:pt x="436" y="446"/>
                    <a:pt x="433" y="455"/>
                    <a:pt x="435" y="461"/>
                  </a:cubicBezTo>
                  <a:cubicBezTo>
                    <a:pt x="438" y="467"/>
                    <a:pt x="447" y="470"/>
                    <a:pt x="453" y="468"/>
                  </a:cubicBezTo>
                  <a:cubicBezTo>
                    <a:pt x="459" y="465"/>
                    <a:pt x="462" y="456"/>
                    <a:pt x="459" y="451"/>
                  </a:cubicBezTo>
                  <a:cubicBezTo>
                    <a:pt x="457" y="445"/>
                    <a:pt x="448" y="441"/>
                    <a:pt x="442" y="444"/>
                  </a:cubicBezTo>
                </a:path>
                <a:path extrusionOk="0" h="859" w="842">
                  <a:moveTo>
                    <a:pt x="400" y="859"/>
                  </a:moveTo>
                  <a:cubicBezTo>
                    <a:pt x="400" y="859"/>
                    <a:pt x="397" y="860"/>
                    <a:pt x="393" y="858"/>
                  </a:cubicBezTo>
                  <a:cubicBezTo>
                    <a:pt x="262" y="836"/>
                    <a:pt x="143" y="742"/>
                    <a:pt x="87" y="610"/>
                  </a:cubicBezTo>
                  <a:cubicBezTo>
                    <a:pt x="0" y="407"/>
                    <a:pt x="90" y="170"/>
                    <a:pt x="288" y="85"/>
                  </a:cubicBezTo>
                  <a:cubicBezTo>
                    <a:pt x="486" y="0"/>
                    <a:pt x="721" y="97"/>
                    <a:pt x="808" y="301"/>
                  </a:cubicBezTo>
                  <a:cubicBezTo>
                    <a:pt x="863" y="430"/>
                    <a:pt x="851" y="584"/>
                    <a:pt x="777" y="693"/>
                  </a:cubicBezTo>
                  <a:cubicBezTo>
                    <a:pt x="774" y="702"/>
                    <a:pt x="766" y="701"/>
                    <a:pt x="758" y="698"/>
                  </a:cubicBezTo>
                  <a:cubicBezTo>
                    <a:pt x="752" y="693"/>
                    <a:pt x="753" y="686"/>
                    <a:pt x="757" y="680"/>
                  </a:cubicBezTo>
                  <a:cubicBezTo>
                    <a:pt x="824" y="578"/>
                    <a:pt x="835" y="431"/>
                    <a:pt x="784" y="311"/>
                  </a:cubicBezTo>
                  <a:cubicBezTo>
                    <a:pt x="702" y="120"/>
                    <a:pt x="485" y="29"/>
                    <a:pt x="298" y="109"/>
                  </a:cubicBezTo>
                  <a:cubicBezTo>
                    <a:pt x="112" y="189"/>
                    <a:pt x="29" y="409"/>
                    <a:pt x="111" y="600"/>
                  </a:cubicBezTo>
                  <a:cubicBezTo>
                    <a:pt x="162" y="720"/>
                    <a:pt x="277" y="812"/>
                    <a:pt x="400" y="834"/>
                  </a:cubicBezTo>
                  <a:cubicBezTo>
                    <a:pt x="407" y="834"/>
                    <a:pt x="410" y="840"/>
                    <a:pt x="409" y="848"/>
                  </a:cubicBezTo>
                  <a:cubicBezTo>
                    <a:pt x="408" y="852"/>
                    <a:pt x="406" y="856"/>
                    <a:pt x="400" y="859"/>
                  </a:cubicBezTo>
                </a:path>
                <a:path extrusionOk="0" h="859" w="842">
                  <a:moveTo>
                    <a:pt x="801" y="318"/>
                  </a:moveTo>
                  <a:cubicBezTo>
                    <a:pt x="753" y="339"/>
                    <a:pt x="753" y="339"/>
                    <a:pt x="753" y="339"/>
                  </a:cubicBezTo>
                  <a:cubicBezTo>
                    <a:pt x="747" y="341"/>
                    <a:pt x="739" y="338"/>
                    <a:pt x="736" y="332"/>
                  </a:cubicBezTo>
                  <a:cubicBezTo>
                    <a:pt x="734" y="326"/>
                    <a:pt x="737" y="317"/>
                    <a:pt x="743" y="315"/>
                  </a:cubicBezTo>
                  <a:cubicBezTo>
                    <a:pt x="791" y="294"/>
                    <a:pt x="791" y="294"/>
                    <a:pt x="791" y="294"/>
                  </a:cubicBezTo>
                  <a:cubicBezTo>
                    <a:pt x="797" y="291"/>
                    <a:pt x="805" y="295"/>
                    <a:pt x="808" y="301"/>
                  </a:cubicBezTo>
                  <a:cubicBezTo>
                    <a:pt x="810" y="307"/>
                    <a:pt x="807" y="315"/>
                    <a:pt x="801" y="318"/>
                  </a:cubicBezTo>
                </a:path>
                <a:path extrusionOk="0" h="859" w="842">
                  <a:moveTo>
                    <a:pt x="319" y="156"/>
                  </a:moveTo>
                  <a:cubicBezTo>
                    <a:pt x="313" y="159"/>
                    <a:pt x="304" y="156"/>
                    <a:pt x="302" y="150"/>
                  </a:cubicBezTo>
                  <a:cubicBezTo>
                    <a:pt x="281" y="102"/>
                    <a:pt x="281" y="102"/>
                    <a:pt x="281" y="102"/>
                  </a:cubicBezTo>
                  <a:cubicBezTo>
                    <a:pt x="279" y="96"/>
                    <a:pt x="282" y="87"/>
                    <a:pt x="288" y="85"/>
                  </a:cubicBezTo>
                  <a:cubicBezTo>
                    <a:pt x="294" y="82"/>
                    <a:pt x="303" y="85"/>
                    <a:pt x="305" y="91"/>
                  </a:cubicBezTo>
                  <a:cubicBezTo>
                    <a:pt x="326" y="139"/>
                    <a:pt x="326" y="139"/>
                    <a:pt x="326" y="139"/>
                  </a:cubicBezTo>
                  <a:cubicBezTo>
                    <a:pt x="328" y="145"/>
                    <a:pt x="325" y="154"/>
                    <a:pt x="319" y="156"/>
                  </a:cubicBezTo>
                </a:path>
                <a:path extrusionOk="0" h="859" w="842">
                  <a:moveTo>
                    <a:pt x="478" y="131"/>
                  </a:moveTo>
                  <a:cubicBezTo>
                    <a:pt x="475" y="132"/>
                    <a:pt x="472" y="133"/>
                    <a:pt x="471" y="130"/>
                  </a:cubicBezTo>
                  <a:cubicBezTo>
                    <a:pt x="463" y="130"/>
                    <a:pt x="457" y="122"/>
                    <a:pt x="461" y="117"/>
                  </a:cubicBezTo>
                  <a:cubicBezTo>
                    <a:pt x="472" y="66"/>
                    <a:pt x="472" y="66"/>
                    <a:pt x="472" y="66"/>
                  </a:cubicBezTo>
                  <a:cubicBezTo>
                    <a:pt x="472" y="59"/>
                    <a:pt x="481" y="55"/>
                    <a:pt x="485" y="57"/>
                  </a:cubicBezTo>
                  <a:cubicBezTo>
                    <a:pt x="494" y="60"/>
                    <a:pt x="499" y="65"/>
                    <a:pt x="496" y="73"/>
                  </a:cubicBezTo>
                  <a:cubicBezTo>
                    <a:pt x="484" y="121"/>
                    <a:pt x="484" y="121"/>
                    <a:pt x="484" y="121"/>
                  </a:cubicBezTo>
                  <a:cubicBezTo>
                    <a:pt x="483" y="125"/>
                    <a:pt x="481" y="129"/>
                    <a:pt x="478" y="131"/>
                  </a:cubicBezTo>
                </a:path>
                <a:path extrusionOk="0" h="859" w="842">
                  <a:moveTo>
                    <a:pt x="649" y="199"/>
                  </a:moveTo>
                  <a:cubicBezTo>
                    <a:pt x="646" y="200"/>
                    <a:pt x="639" y="200"/>
                    <a:pt x="638" y="197"/>
                  </a:cubicBezTo>
                  <a:cubicBezTo>
                    <a:pt x="629" y="193"/>
                    <a:pt x="629" y="186"/>
                    <a:pt x="634" y="181"/>
                  </a:cubicBezTo>
                  <a:cubicBezTo>
                    <a:pt x="659" y="138"/>
                    <a:pt x="659" y="138"/>
                    <a:pt x="659" y="138"/>
                  </a:cubicBezTo>
                  <a:cubicBezTo>
                    <a:pt x="664" y="132"/>
                    <a:pt x="672" y="133"/>
                    <a:pt x="679" y="133"/>
                  </a:cubicBezTo>
                  <a:cubicBezTo>
                    <a:pt x="685" y="138"/>
                    <a:pt x="685" y="148"/>
                    <a:pt x="684" y="152"/>
                  </a:cubicBezTo>
                  <a:cubicBezTo>
                    <a:pt x="654" y="193"/>
                    <a:pt x="654" y="193"/>
                    <a:pt x="654" y="193"/>
                  </a:cubicBezTo>
                  <a:cubicBezTo>
                    <a:pt x="655" y="196"/>
                    <a:pt x="652" y="198"/>
                    <a:pt x="649" y="199"/>
                  </a:cubicBezTo>
                </a:path>
                <a:path extrusionOk="0" h="859" w="842">
                  <a:moveTo>
                    <a:pt x="830" y="518"/>
                  </a:moveTo>
                  <a:cubicBezTo>
                    <a:pt x="827" y="519"/>
                    <a:pt x="827" y="519"/>
                    <a:pt x="824" y="521"/>
                  </a:cubicBezTo>
                  <a:cubicBezTo>
                    <a:pt x="776" y="510"/>
                    <a:pt x="776" y="510"/>
                    <a:pt x="776" y="510"/>
                  </a:cubicBezTo>
                  <a:cubicBezTo>
                    <a:pt x="768" y="509"/>
                    <a:pt x="763" y="505"/>
                    <a:pt x="766" y="496"/>
                  </a:cubicBezTo>
                  <a:cubicBezTo>
                    <a:pt x="767" y="489"/>
                    <a:pt x="771" y="483"/>
                    <a:pt x="780" y="486"/>
                  </a:cubicBezTo>
                  <a:cubicBezTo>
                    <a:pt x="827" y="495"/>
                    <a:pt x="827" y="495"/>
                    <a:pt x="827" y="495"/>
                  </a:cubicBezTo>
                  <a:cubicBezTo>
                    <a:pt x="834" y="495"/>
                    <a:pt x="841" y="503"/>
                    <a:pt x="841" y="510"/>
                  </a:cubicBezTo>
                  <a:cubicBezTo>
                    <a:pt x="839" y="514"/>
                    <a:pt x="833" y="517"/>
                    <a:pt x="830" y="518"/>
                  </a:cubicBezTo>
                </a:path>
                <a:path extrusionOk="0" h="859" w="842">
                  <a:moveTo>
                    <a:pt x="152" y="597"/>
                  </a:moveTo>
                  <a:cubicBezTo>
                    <a:pt x="104" y="617"/>
                    <a:pt x="104" y="617"/>
                    <a:pt x="104" y="617"/>
                  </a:cubicBezTo>
                  <a:cubicBezTo>
                    <a:pt x="98" y="620"/>
                    <a:pt x="89" y="616"/>
                    <a:pt x="87" y="610"/>
                  </a:cubicBezTo>
                  <a:cubicBezTo>
                    <a:pt x="84" y="604"/>
                    <a:pt x="88" y="596"/>
                    <a:pt x="94" y="593"/>
                  </a:cubicBezTo>
                  <a:cubicBezTo>
                    <a:pt x="142" y="573"/>
                    <a:pt x="142" y="573"/>
                    <a:pt x="142" y="573"/>
                  </a:cubicBezTo>
                  <a:cubicBezTo>
                    <a:pt x="148" y="570"/>
                    <a:pt x="156" y="574"/>
                    <a:pt x="159" y="580"/>
                  </a:cubicBezTo>
                  <a:cubicBezTo>
                    <a:pt x="161" y="586"/>
                    <a:pt x="158" y="594"/>
                    <a:pt x="152" y="597"/>
                  </a:cubicBezTo>
                </a:path>
                <a:path extrusionOk="0" h="859" w="842">
                  <a:moveTo>
                    <a:pt x="190" y="254"/>
                  </a:moveTo>
                  <a:cubicBezTo>
                    <a:pt x="187" y="255"/>
                    <a:pt x="183" y="254"/>
                    <a:pt x="179" y="252"/>
                  </a:cubicBezTo>
                  <a:cubicBezTo>
                    <a:pt x="136" y="228"/>
                    <a:pt x="136" y="228"/>
                    <a:pt x="136" y="228"/>
                  </a:cubicBezTo>
                  <a:cubicBezTo>
                    <a:pt x="127" y="225"/>
                    <a:pt x="127" y="217"/>
                    <a:pt x="131" y="209"/>
                  </a:cubicBezTo>
                  <a:cubicBezTo>
                    <a:pt x="133" y="205"/>
                    <a:pt x="142" y="201"/>
                    <a:pt x="148" y="205"/>
                  </a:cubicBezTo>
                  <a:cubicBezTo>
                    <a:pt x="192" y="232"/>
                    <a:pt x="192" y="232"/>
                    <a:pt x="192" y="232"/>
                  </a:cubicBezTo>
                  <a:cubicBezTo>
                    <a:pt x="199" y="233"/>
                    <a:pt x="200" y="243"/>
                    <a:pt x="195" y="249"/>
                  </a:cubicBezTo>
                  <a:cubicBezTo>
                    <a:pt x="196" y="252"/>
                    <a:pt x="193" y="253"/>
                    <a:pt x="190" y="254"/>
                  </a:cubicBezTo>
                </a:path>
                <a:path extrusionOk="0" h="859" w="842">
                  <a:moveTo>
                    <a:pt x="121" y="426"/>
                  </a:moveTo>
                  <a:cubicBezTo>
                    <a:pt x="118" y="427"/>
                    <a:pt x="115" y="428"/>
                    <a:pt x="114" y="425"/>
                  </a:cubicBezTo>
                  <a:cubicBezTo>
                    <a:pt x="64" y="418"/>
                    <a:pt x="64" y="418"/>
                    <a:pt x="64" y="418"/>
                  </a:cubicBezTo>
                  <a:cubicBezTo>
                    <a:pt x="60" y="416"/>
                    <a:pt x="53" y="409"/>
                    <a:pt x="54" y="401"/>
                  </a:cubicBezTo>
                  <a:cubicBezTo>
                    <a:pt x="58" y="396"/>
                    <a:pt x="63" y="390"/>
                    <a:pt x="70" y="391"/>
                  </a:cubicBezTo>
                  <a:cubicBezTo>
                    <a:pt x="118" y="402"/>
                    <a:pt x="118" y="402"/>
                    <a:pt x="118" y="402"/>
                  </a:cubicBezTo>
                  <a:cubicBezTo>
                    <a:pt x="125" y="403"/>
                    <a:pt x="131" y="407"/>
                    <a:pt x="127" y="416"/>
                  </a:cubicBezTo>
                  <a:cubicBezTo>
                    <a:pt x="129" y="419"/>
                    <a:pt x="124" y="424"/>
                    <a:pt x="121" y="426"/>
                  </a:cubicBezTo>
                </a:path>
                <a:path extrusionOk="0" h="859" w="842">
                  <a:moveTo>
                    <a:pt x="229" y="776"/>
                  </a:moveTo>
                  <a:cubicBezTo>
                    <a:pt x="226" y="778"/>
                    <a:pt x="220" y="780"/>
                    <a:pt x="216" y="778"/>
                  </a:cubicBezTo>
                  <a:cubicBezTo>
                    <a:pt x="210" y="774"/>
                    <a:pt x="209" y="763"/>
                    <a:pt x="214" y="758"/>
                  </a:cubicBezTo>
                  <a:cubicBezTo>
                    <a:pt x="240" y="718"/>
                    <a:pt x="240" y="718"/>
                    <a:pt x="240" y="718"/>
                  </a:cubicBezTo>
                  <a:cubicBezTo>
                    <a:pt x="243" y="710"/>
                    <a:pt x="250" y="710"/>
                    <a:pt x="256" y="715"/>
                  </a:cubicBezTo>
                  <a:cubicBezTo>
                    <a:pt x="264" y="718"/>
                    <a:pt x="264" y="726"/>
                    <a:pt x="259" y="731"/>
                  </a:cubicBezTo>
                  <a:cubicBezTo>
                    <a:pt x="235" y="774"/>
                    <a:pt x="235" y="774"/>
                    <a:pt x="235" y="774"/>
                  </a:cubicBezTo>
                  <a:cubicBezTo>
                    <a:pt x="232" y="775"/>
                    <a:pt x="232" y="775"/>
                    <a:pt x="229" y="776"/>
                  </a:cubicBezTo>
                </a:path>
                <a:path extrusionOk="0" h="859" w="842">
                  <a:moveTo>
                    <a:pt x="468" y="447"/>
                  </a:moveTo>
                  <a:cubicBezTo>
                    <a:pt x="465" y="448"/>
                    <a:pt x="459" y="451"/>
                    <a:pt x="457" y="445"/>
                  </a:cubicBezTo>
                  <a:cubicBezTo>
                    <a:pt x="451" y="440"/>
                    <a:pt x="449" y="434"/>
                    <a:pt x="453" y="428"/>
                  </a:cubicBezTo>
                  <a:cubicBezTo>
                    <a:pt x="564" y="282"/>
                    <a:pt x="564" y="282"/>
                    <a:pt x="564" y="282"/>
                  </a:cubicBezTo>
                  <a:cubicBezTo>
                    <a:pt x="567" y="273"/>
                    <a:pt x="575" y="273"/>
                    <a:pt x="580" y="278"/>
                  </a:cubicBezTo>
                  <a:cubicBezTo>
                    <a:pt x="589" y="282"/>
                    <a:pt x="588" y="289"/>
                    <a:pt x="584" y="294"/>
                  </a:cubicBezTo>
                  <a:cubicBezTo>
                    <a:pt x="474" y="444"/>
                    <a:pt x="474" y="444"/>
                    <a:pt x="474" y="444"/>
                  </a:cubicBezTo>
                  <a:cubicBezTo>
                    <a:pt x="471" y="445"/>
                    <a:pt x="471" y="445"/>
                    <a:pt x="468" y="447"/>
                  </a:cubicBezTo>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1" name="Google Shape;111;p6"/>
          <p:cNvGrpSpPr/>
          <p:nvPr/>
        </p:nvGrpSpPr>
        <p:grpSpPr>
          <a:xfrm>
            <a:off x="3957868" y="3360729"/>
            <a:ext cx="718988" cy="707666"/>
            <a:chOff x="0" y="0"/>
            <a:chExt cx="718988" cy="707666"/>
          </a:xfrm>
        </p:grpSpPr>
        <p:sp>
          <p:nvSpPr>
            <p:cNvPr id="112" name="Google Shape;112;p6"/>
            <p:cNvSpPr/>
            <p:nvPr/>
          </p:nvSpPr>
          <p:spPr>
            <a:xfrm>
              <a:off x="302673" y="295634"/>
              <a:ext cx="416315" cy="412032"/>
            </a:xfrm>
            <a:custGeom>
              <a:rect b="b" l="l" r="r" t="t"/>
              <a:pathLst>
                <a:path extrusionOk="0" h="648" w="655">
                  <a:moveTo>
                    <a:pt x="536" y="237"/>
                  </a:moveTo>
                  <a:cubicBezTo>
                    <a:pt x="530" y="237"/>
                    <a:pt x="525" y="232"/>
                    <a:pt x="525" y="226"/>
                  </a:cubicBezTo>
                  <a:cubicBezTo>
                    <a:pt x="525" y="218"/>
                    <a:pt x="530" y="215"/>
                    <a:pt x="536" y="215"/>
                  </a:cubicBezTo>
                  <a:cubicBezTo>
                    <a:pt x="590" y="215"/>
                    <a:pt x="633" y="169"/>
                    <a:pt x="633" y="118"/>
                  </a:cubicBezTo>
                  <a:cubicBezTo>
                    <a:pt x="633" y="64"/>
                    <a:pt x="590" y="21"/>
                    <a:pt x="536" y="21"/>
                  </a:cubicBezTo>
                  <a:cubicBezTo>
                    <a:pt x="484" y="21"/>
                    <a:pt x="438" y="64"/>
                    <a:pt x="438" y="118"/>
                  </a:cubicBezTo>
                  <a:cubicBezTo>
                    <a:pt x="438" y="124"/>
                    <a:pt x="435" y="129"/>
                    <a:pt x="427" y="129"/>
                  </a:cubicBezTo>
                  <a:cubicBezTo>
                    <a:pt x="422" y="129"/>
                    <a:pt x="416" y="124"/>
                    <a:pt x="416" y="118"/>
                  </a:cubicBezTo>
                  <a:cubicBezTo>
                    <a:pt x="416" y="53"/>
                    <a:pt x="471" y="0"/>
                    <a:pt x="536" y="0"/>
                  </a:cubicBezTo>
                  <a:cubicBezTo>
                    <a:pt x="601" y="0"/>
                    <a:pt x="655" y="53"/>
                    <a:pt x="655" y="118"/>
                  </a:cubicBezTo>
                  <a:cubicBezTo>
                    <a:pt x="655" y="183"/>
                    <a:pt x="601" y="237"/>
                    <a:pt x="536" y="237"/>
                  </a:cubicBezTo>
                </a:path>
                <a:path extrusionOk="0" h="648" w="655">
                  <a:moveTo>
                    <a:pt x="322" y="648"/>
                  </a:moveTo>
                  <a:cubicBezTo>
                    <a:pt x="308" y="648"/>
                    <a:pt x="295" y="643"/>
                    <a:pt x="284" y="632"/>
                  </a:cubicBezTo>
                  <a:cubicBezTo>
                    <a:pt x="21" y="370"/>
                    <a:pt x="21" y="370"/>
                    <a:pt x="21" y="370"/>
                  </a:cubicBezTo>
                  <a:cubicBezTo>
                    <a:pt x="0" y="351"/>
                    <a:pt x="0" y="316"/>
                    <a:pt x="21" y="294"/>
                  </a:cubicBezTo>
                  <a:cubicBezTo>
                    <a:pt x="67" y="251"/>
                    <a:pt x="67" y="251"/>
                    <a:pt x="67" y="251"/>
                  </a:cubicBezTo>
                  <a:cubicBezTo>
                    <a:pt x="78" y="240"/>
                    <a:pt x="92" y="235"/>
                    <a:pt x="102" y="237"/>
                  </a:cubicBezTo>
                  <a:cubicBezTo>
                    <a:pt x="116" y="240"/>
                    <a:pt x="127" y="248"/>
                    <a:pt x="132" y="262"/>
                  </a:cubicBezTo>
                  <a:cubicBezTo>
                    <a:pt x="132" y="264"/>
                    <a:pt x="162" y="324"/>
                    <a:pt x="214" y="324"/>
                  </a:cubicBezTo>
                  <a:cubicBezTo>
                    <a:pt x="265" y="324"/>
                    <a:pt x="308" y="278"/>
                    <a:pt x="308" y="224"/>
                  </a:cubicBezTo>
                  <a:cubicBezTo>
                    <a:pt x="308" y="173"/>
                    <a:pt x="249" y="145"/>
                    <a:pt x="249" y="145"/>
                  </a:cubicBezTo>
                  <a:cubicBezTo>
                    <a:pt x="232" y="140"/>
                    <a:pt x="224" y="129"/>
                    <a:pt x="222" y="116"/>
                  </a:cubicBezTo>
                  <a:cubicBezTo>
                    <a:pt x="219" y="102"/>
                    <a:pt x="224" y="91"/>
                    <a:pt x="235" y="81"/>
                  </a:cubicBezTo>
                  <a:cubicBezTo>
                    <a:pt x="281" y="27"/>
                    <a:pt x="281" y="27"/>
                    <a:pt x="281" y="27"/>
                  </a:cubicBezTo>
                  <a:cubicBezTo>
                    <a:pt x="292" y="16"/>
                    <a:pt x="306" y="10"/>
                    <a:pt x="322" y="10"/>
                  </a:cubicBezTo>
                  <a:cubicBezTo>
                    <a:pt x="322" y="10"/>
                    <a:pt x="322" y="10"/>
                    <a:pt x="322" y="10"/>
                  </a:cubicBezTo>
                  <a:cubicBezTo>
                    <a:pt x="335" y="10"/>
                    <a:pt x="349" y="16"/>
                    <a:pt x="360" y="27"/>
                  </a:cubicBezTo>
                  <a:cubicBezTo>
                    <a:pt x="436" y="110"/>
                    <a:pt x="436" y="110"/>
                    <a:pt x="436" y="110"/>
                  </a:cubicBezTo>
                  <a:cubicBezTo>
                    <a:pt x="441" y="116"/>
                    <a:pt x="441" y="121"/>
                    <a:pt x="436" y="127"/>
                  </a:cubicBezTo>
                  <a:cubicBezTo>
                    <a:pt x="433" y="129"/>
                    <a:pt x="425" y="129"/>
                    <a:pt x="422" y="124"/>
                  </a:cubicBezTo>
                  <a:cubicBezTo>
                    <a:pt x="344" y="40"/>
                    <a:pt x="344" y="40"/>
                    <a:pt x="344" y="40"/>
                  </a:cubicBezTo>
                  <a:cubicBezTo>
                    <a:pt x="338" y="35"/>
                    <a:pt x="330" y="32"/>
                    <a:pt x="322" y="32"/>
                  </a:cubicBezTo>
                  <a:cubicBezTo>
                    <a:pt x="322" y="32"/>
                    <a:pt x="322" y="32"/>
                    <a:pt x="322" y="32"/>
                  </a:cubicBezTo>
                  <a:cubicBezTo>
                    <a:pt x="314" y="32"/>
                    <a:pt x="306" y="35"/>
                    <a:pt x="298" y="40"/>
                  </a:cubicBezTo>
                  <a:cubicBezTo>
                    <a:pt x="251" y="94"/>
                    <a:pt x="251" y="94"/>
                    <a:pt x="251" y="94"/>
                  </a:cubicBezTo>
                  <a:cubicBezTo>
                    <a:pt x="246" y="100"/>
                    <a:pt x="243" y="108"/>
                    <a:pt x="243" y="113"/>
                  </a:cubicBezTo>
                  <a:cubicBezTo>
                    <a:pt x="243" y="118"/>
                    <a:pt x="249" y="121"/>
                    <a:pt x="257" y="127"/>
                  </a:cubicBezTo>
                  <a:cubicBezTo>
                    <a:pt x="260" y="127"/>
                    <a:pt x="330" y="159"/>
                    <a:pt x="330" y="224"/>
                  </a:cubicBezTo>
                  <a:cubicBezTo>
                    <a:pt x="330" y="291"/>
                    <a:pt x="279" y="346"/>
                    <a:pt x="214" y="346"/>
                  </a:cubicBezTo>
                  <a:cubicBezTo>
                    <a:pt x="149" y="346"/>
                    <a:pt x="116" y="275"/>
                    <a:pt x="113" y="273"/>
                  </a:cubicBezTo>
                  <a:cubicBezTo>
                    <a:pt x="111" y="264"/>
                    <a:pt x="105" y="259"/>
                    <a:pt x="100" y="259"/>
                  </a:cubicBezTo>
                  <a:cubicBezTo>
                    <a:pt x="94" y="259"/>
                    <a:pt x="89" y="262"/>
                    <a:pt x="83" y="267"/>
                  </a:cubicBezTo>
                  <a:cubicBezTo>
                    <a:pt x="35" y="310"/>
                    <a:pt x="35" y="310"/>
                    <a:pt x="35" y="310"/>
                  </a:cubicBezTo>
                  <a:cubicBezTo>
                    <a:pt x="24" y="324"/>
                    <a:pt x="24" y="343"/>
                    <a:pt x="35" y="356"/>
                  </a:cubicBezTo>
                  <a:cubicBezTo>
                    <a:pt x="298" y="619"/>
                    <a:pt x="298" y="619"/>
                    <a:pt x="298" y="619"/>
                  </a:cubicBezTo>
                  <a:cubicBezTo>
                    <a:pt x="311" y="629"/>
                    <a:pt x="330" y="629"/>
                    <a:pt x="344" y="619"/>
                  </a:cubicBezTo>
                  <a:cubicBezTo>
                    <a:pt x="614" y="356"/>
                    <a:pt x="614" y="356"/>
                    <a:pt x="614" y="356"/>
                  </a:cubicBezTo>
                  <a:cubicBezTo>
                    <a:pt x="625" y="343"/>
                    <a:pt x="625" y="324"/>
                    <a:pt x="614" y="310"/>
                  </a:cubicBezTo>
                  <a:cubicBezTo>
                    <a:pt x="531" y="232"/>
                    <a:pt x="531" y="232"/>
                    <a:pt x="531" y="232"/>
                  </a:cubicBezTo>
                  <a:cubicBezTo>
                    <a:pt x="525" y="229"/>
                    <a:pt x="525" y="221"/>
                    <a:pt x="528" y="218"/>
                  </a:cubicBezTo>
                  <a:cubicBezTo>
                    <a:pt x="533" y="213"/>
                    <a:pt x="539" y="213"/>
                    <a:pt x="544" y="218"/>
                  </a:cubicBezTo>
                  <a:cubicBezTo>
                    <a:pt x="628" y="294"/>
                    <a:pt x="628" y="294"/>
                    <a:pt x="628" y="294"/>
                  </a:cubicBezTo>
                  <a:cubicBezTo>
                    <a:pt x="650" y="316"/>
                    <a:pt x="650" y="351"/>
                    <a:pt x="628" y="370"/>
                  </a:cubicBezTo>
                  <a:cubicBezTo>
                    <a:pt x="360" y="632"/>
                    <a:pt x="360" y="632"/>
                    <a:pt x="360" y="632"/>
                  </a:cubicBezTo>
                  <a:cubicBezTo>
                    <a:pt x="349" y="643"/>
                    <a:pt x="335" y="648"/>
                    <a:pt x="322" y="648"/>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6"/>
            <p:cNvSpPr/>
            <p:nvPr/>
          </p:nvSpPr>
          <p:spPr>
            <a:xfrm>
              <a:off x="0" y="0"/>
              <a:ext cx="412031" cy="416315"/>
            </a:xfrm>
            <a:custGeom>
              <a:rect b="b" l="l" r="r" t="t"/>
              <a:pathLst>
                <a:path extrusionOk="0" h="655" w="648">
                  <a:moveTo>
                    <a:pt x="411" y="536"/>
                  </a:moveTo>
                  <a:cubicBezTo>
                    <a:pt x="411" y="530"/>
                    <a:pt x="416" y="525"/>
                    <a:pt x="422" y="525"/>
                  </a:cubicBezTo>
                  <a:cubicBezTo>
                    <a:pt x="430" y="525"/>
                    <a:pt x="433" y="530"/>
                    <a:pt x="433" y="536"/>
                  </a:cubicBezTo>
                  <a:cubicBezTo>
                    <a:pt x="433" y="590"/>
                    <a:pt x="478" y="633"/>
                    <a:pt x="530" y="633"/>
                  </a:cubicBezTo>
                  <a:cubicBezTo>
                    <a:pt x="584" y="633"/>
                    <a:pt x="627" y="590"/>
                    <a:pt x="627" y="536"/>
                  </a:cubicBezTo>
                  <a:cubicBezTo>
                    <a:pt x="627" y="484"/>
                    <a:pt x="584" y="438"/>
                    <a:pt x="530" y="438"/>
                  </a:cubicBezTo>
                  <a:cubicBezTo>
                    <a:pt x="524" y="438"/>
                    <a:pt x="519" y="435"/>
                    <a:pt x="519" y="427"/>
                  </a:cubicBezTo>
                  <a:cubicBezTo>
                    <a:pt x="519" y="422"/>
                    <a:pt x="524" y="416"/>
                    <a:pt x="530" y="416"/>
                  </a:cubicBezTo>
                  <a:cubicBezTo>
                    <a:pt x="594" y="416"/>
                    <a:pt x="648" y="471"/>
                    <a:pt x="648" y="536"/>
                  </a:cubicBezTo>
                  <a:cubicBezTo>
                    <a:pt x="648" y="601"/>
                    <a:pt x="594" y="655"/>
                    <a:pt x="530" y="655"/>
                  </a:cubicBezTo>
                  <a:cubicBezTo>
                    <a:pt x="465" y="655"/>
                    <a:pt x="411" y="601"/>
                    <a:pt x="411" y="536"/>
                  </a:cubicBezTo>
                </a:path>
                <a:path extrusionOk="0" h="655" w="648">
                  <a:moveTo>
                    <a:pt x="0" y="322"/>
                  </a:moveTo>
                  <a:cubicBezTo>
                    <a:pt x="0" y="308"/>
                    <a:pt x="5" y="295"/>
                    <a:pt x="16" y="284"/>
                  </a:cubicBezTo>
                  <a:cubicBezTo>
                    <a:pt x="278" y="21"/>
                    <a:pt x="278" y="21"/>
                    <a:pt x="278" y="21"/>
                  </a:cubicBezTo>
                  <a:cubicBezTo>
                    <a:pt x="297" y="0"/>
                    <a:pt x="332" y="0"/>
                    <a:pt x="354" y="21"/>
                  </a:cubicBezTo>
                  <a:cubicBezTo>
                    <a:pt x="397" y="67"/>
                    <a:pt x="397" y="67"/>
                    <a:pt x="397" y="67"/>
                  </a:cubicBezTo>
                  <a:cubicBezTo>
                    <a:pt x="408" y="78"/>
                    <a:pt x="413" y="92"/>
                    <a:pt x="410" y="102"/>
                  </a:cubicBezTo>
                  <a:cubicBezTo>
                    <a:pt x="408" y="116"/>
                    <a:pt x="400" y="127"/>
                    <a:pt x="386" y="132"/>
                  </a:cubicBezTo>
                  <a:cubicBezTo>
                    <a:pt x="383" y="132"/>
                    <a:pt x="324" y="162"/>
                    <a:pt x="324" y="214"/>
                  </a:cubicBezTo>
                  <a:cubicBezTo>
                    <a:pt x="324" y="265"/>
                    <a:pt x="370" y="308"/>
                    <a:pt x="424" y="308"/>
                  </a:cubicBezTo>
                  <a:cubicBezTo>
                    <a:pt x="475" y="308"/>
                    <a:pt x="502" y="249"/>
                    <a:pt x="502" y="249"/>
                  </a:cubicBezTo>
                  <a:cubicBezTo>
                    <a:pt x="508" y="232"/>
                    <a:pt x="519" y="224"/>
                    <a:pt x="532" y="222"/>
                  </a:cubicBezTo>
                  <a:cubicBezTo>
                    <a:pt x="546" y="219"/>
                    <a:pt x="556" y="224"/>
                    <a:pt x="567" y="235"/>
                  </a:cubicBezTo>
                  <a:cubicBezTo>
                    <a:pt x="621" y="281"/>
                    <a:pt x="621" y="281"/>
                    <a:pt x="621" y="281"/>
                  </a:cubicBezTo>
                  <a:cubicBezTo>
                    <a:pt x="632" y="292"/>
                    <a:pt x="638" y="306"/>
                    <a:pt x="638" y="322"/>
                  </a:cubicBezTo>
                  <a:cubicBezTo>
                    <a:pt x="638" y="322"/>
                    <a:pt x="638" y="322"/>
                    <a:pt x="638" y="322"/>
                  </a:cubicBezTo>
                  <a:cubicBezTo>
                    <a:pt x="638" y="335"/>
                    <a:pt x="632" y="349"/>
                    <a:pt x="621" y="360"/>
                  </a:cubicBezTo>
                  <a:cubicBezTo>
                    <a:pt x="538" y="436"/>
                    <a:pt x="538" y="436"/>
                    <a:pt x="538" y="436"/>
                  </a:cubicBezTo>
                  <a:cubicBezTo>
                    <a:pt x="532" y="441"/>
                    <a:pt x="527" y="441"/>
                    <a:pt x="521" y="436"/>
                  </a:cubicBezTo>
                  <a:cubicBezTo>
                    <a:pt x="519" y="433"/>
                    <a:pt x="519" y="425"/>
                    <a:pt x="524" y="422"/>
                  </a:cubicBezTo>
                  <a:cubicBezTo>
                    <a:pt x="608" y="344"/>
                    <a:pt x="608" y="344"/>
                    <a:pt x="608" y="344"/>
                  </a:cubicBezTo>
                  <a:cubicBezTo>
                    <a:pt x="613" y="338"/>
                    <a:pt x="616" y="330"/>
                    <a:pt x="616" y="322"/>
                  </a:cubicBezTo>
                  <a:cubicBezTo>
                    <a:pt x="616" y="322"/>
                    <a:pt x="616" y="322"/>
                    <a:pt x="616" y="322"/>
                  </a:cubicBezTo>
                  <a:cubicBezTo>
                    <a:pt x="616" y="314"/>
                    <a:pt x="613" y="306"/>
                    <a:pt x="608" y="298"/>
                  </a:cubicBezTo>
                  <a:cubicBezTo>
                    <a:pt x="554" y="251"/>
                    <a:pt x="554" y="251"/>
                    <a:pt x="554" y="251"/>
                  </a:cubicBezTo>
                  <a:cubicBezTo>
                    <a:pt x="548" y="246"/>
                    <a:pt x="540" y="243"/>
                    <a:pt x="535" y="243"/>
                  </a:cubicBezTo>
                  <a:cubicBezTo>
                    <a:pt x="529" y="243"/>
                    <a:pt x="527" y="249"/>
                    <a:pt x="521" y="257"/>
                  </a:cubicBezTo>
                  <a:cubicBezTo>
                    <a:pt x="521" y="260"/>
                    <a:pt x="489" y="330"/>
                    <a:pt x="424" y="330"/>
                  </a:cubicBezTo>
                  <a:cubicBezTo>
                    <a:pt x="356" y="330"/>
                    <a:pt x="302" y="279"/>
                    <a:pt x="302" y="214"/>
                  </a:cubicBezTo>
                  <a:cubicBezTo>
                    <a:pt x="302" y="149"/>
                    <a:pt x="373" y="116"/>
                    <a:pt x="375" y="113"/>
                  </a:cubicBezTo>
                  <a:cubicBezTo>
                    <a:pt x="383" y="111"/>
                    <a:pt x="389" y="105"/>
                    <a:pt x="389" y="100"/>
                  </a:cubicBezTo>
                  <a:cubicBezTo>
                    <a:pt x="389" y="94"/>
                    <a:pt x="386" y="89"/>
                    <a:pt x="381" y="83"/>
                  </a:cubicBezTo>
                  <a:cubicBezTo>
                    <a:pt x="337" y="35"/>
                    <a:pt x="337" y="35"/>
                    <a:pt x="337" y="35"/>
                  </a:cubicBezTo>
                  <a:cubicBezTo>
                    <a:pt x="324" y="24"/>
                    <a:pt x="305" y="24"/>
                    <a:pt x="292" y="35"/>
                  </a:cubicBezTo>
                  <a:cubicBezTo>
                    <a:pt x="29" y="298"/>
                    <a:pt x="29" y="298"/>
                    <a:pt x="29" y="298"/>
                  </a:cubicBezTo>
                  <a:cubicBezTo>
                    <a:pt x="18" y="311"/>
                    <a:pt x="18" y="330"/>
                    <a:pt x="29" y="344"/>
                  </a:cubicBezTo>
                  <a:cubicBezTo>
                    <a:pt x="292" y="614"/>
                    <a:pt x="292" y="614"/>
                    <a:pt x="292" y="614"/>
                  </a:cubicBezTo>
                  <a:cubicBezTo>
                    <a:pt x="305" y="625"/>
                    <a:pt x="324" y="625"/>
                    <a:pt x="337" y="614"/>
                  </a:cubicBezTo>
                  <a:cubicBezTo>
                    <a:pt x="416" y="531"/>
                    <a:pt x="416" y="531"/>
                    <a:pt x="416" y="531"/>
                  </a:cubicBezTo>
                  <a:cubicBezTo>
                    <a:pt x="419" y="525"/>
                    <a:pt x="427" y="525"/>
                    <a:pt x="429" y="528"/>
                  </a:cubicBezTo>
                  <a:cubicBezTo>
                    <a:pt x="435" y="533"/>
                    <a:pt x="435" y="539"/>
                    <a:pt x="429" y="544"/>
                  </a:cubicBezTo>
                  <a:cubicBezTo>
                    <a:pt x="354" y="628"/>
                    <a:pt x="354" y="628"/>
                    <a:pt x="354" y="628"/>
                  </a:cubicBezTo>
                  <a:cubicBezTo>
                    <a:pt x="332" y="650"/>
                    <a:pt x="297" y="650"/>
                    <a:pt x="278" y="628"/>
                  </a:cubicBezTo>
                  <a:cubicBezTo>
                    <a:pt x="16" y="360"/>
                    <a:pt x="16" y="360"/>
                    <a:pt x="16" y="360"/>
                  </a:cubicBezTo>
                  <a:cubicBezTo>
                    <a:pt x="5" y="349"/>
                    <a:pt x="0" y="335"/>
                    <a:pt x="0" y="322"/>
                  </a:cubicBezTo>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4" name="Google Shape;114;p6"/>
          <p:cNvSpPr/>
          <p:nvPr/>
        </p:nvSpPr>
        <p:spPr>
          <a:xfrm>
            <a:off x="2926850" y="4574894"/>
            <a:ext cx="955431" cy="16763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6"/>
          <p:cNvSpPr/>
          <p:nvPr/>
        </p:nvSpPr>
        <p:spPr>
          <a:xfrm>
            <a:off x="2924906" y="4547525"/>
            <a:ext cx="970914" cy="254634"/>
          </a:xfrm>
          <a:prstGeom prst="rect">
            <a:avLst/>
          </a:prstGeom>
          <a:noFill/>
          <a:ln>
            <a:noFill/>
          </a:ln>
        </p:spPr>
        <p:txBody>
          <a:bodyPr anchorCtr="0" anchor="t" bIns="0" lIns="0" spcFirstLastPara="1" rIns="0" wrap="square" tIns="0">
            <a:noAutofit/>
          </a:bodyPr>
          <a:lstStyle/>
          <a:p>
            <a:pPr indent="0" lvl="0" marL="12700" marR="0" rtl="0" algn="l">
              <a:lnSpc>
                <a:spcPct val="163636"/>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16" name="Google Shape;116;p6"/>
          <p:cNvSpPr/>
          <p:nvPr/>
        </p:nvSpPr>
        <p:spPr>
          <a:xfrm>
            <a:off x="2926850" y="4742534"/>
            <a:ext cx="1415557" cy="16763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6"/>
          <p:cNvSpPr/>
          <p:nvPr/>
        </p:nvSpPr>
        <p:spPr>
          <a:xfrm>
            <a:off x="6456547" y="1388406"/>
            <a:ext cx="572769" cy="572769"/>
          </a:xfrm>
          <a:prstGeom prst="rect">
            <a:avLst/>
          </a:prstGeom>
          <a:solidFill>
            <a:srgbClr val="274E13"/>
          </a:solidFill>
          <a:ln>
            <a:noFill/>
          </a:ln>
        </p:spPr>
        <p:txBody>
          <a:bodyPr anchorCtr="0" anchor="t" bIns="0" lIns="0" spcFirstLastPara="1" rIns="0" wrap="square" tIns="0">
            <a:noAutofit/>
          </a:bodyPr>
          <a:lstStyle/>
          <a:p>
            <a:pPr indent="0" lvl="0" marL="0" marR="0" rtl="0" algn="l">
              <a:lnSpc>
                <a:spcPct val="127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198754" marR="0" rtl="0" algn="l">
              <a:lnSpc>
                <a:spcPct val="74000"/>
              </a:lnSpc>
              <a:spcBef>
                <a:spcPts val="7"/>
              </a:spcBef>
              <a:spcAft>
                <a:spcPts val="0"/>
              </a:spcAft>
              <a:buClr>
                <a:srgbClr val="000000"/>
              </a:buClr>
              <a:buSzPts val="2500"/>
              <a:buFont typeface="Arial"/>
              <a:buNone/>
            </a:pPr>
            <a:r>
              <a:rPr b="0" i="0" lang="en-US" sz="2500" u="none" cap="none" strike="noStrike">
                <a:solidFill>
                  <a:srgbClr val="FFFFFF"/>
                </a:solidFill>
                <a:latin typeface="Calibri"/>
                <a:ea typeface="Calibri"/>
                <a:cs typeface="Calibri"/>
                <a:sym typeface="Calibri"/>
              </a:rPr>
              <a:t>3</a:t>
            </a:r>
            <a:endParaRPr b="0" i="0" sz="2500" u="none" cap="none" strike="noStrike">
              <a:solidFill>
                <a:schemeClr val="dk1"/>
              </a:solidFill>
              <a:latin typeface="Arial"/>
              <a:ea typeface="Arial"/>
              <a:cs typeface="Arial"/>
              <a:sym typeface="Arial"/>
            </a:endParaRPr>
          </a:p>
        </p:txBody>
      </p:sp>
      <p:sp>
        <p:nvSpPr>
          <p:cNvPr id="118" name="Google Shape;118;p6"/>
          <p:cNvSpPr/>
          <p:nvPr/>
        </p:nvSpPr>
        <p:spPr>
          <a:xfrm>
            <a:off x="738572" y="1388443"/>
            <a:ext cx="572700" cy="572700"/>
          </a:xfrm>
          <a:prstGeom prst="rect">
            <a:avLst/>
          </a:prstGeom>
          <a:solidFill>
            <a:srgbClr val="FF0000"/>
          </a:solidFill>
          <a:ln>
            <a:noFill/>
          </a:ln>
        </p:spPr>
        <p:txBody>
          <a:bodyPr anchorCtr="0" anchor="t" bIns="0" lIns="0" spcFirstLastPara="1" rIns="0" wrap="square" tIns="0">
            <a:noAutofit/>
          </a:bodyPr>
          <a:lstStyle/>
          <a:p>
            <a:pPr indent="0" lvl="0" marL="0" marR="0" rtl="0" algn="l">
              <a:lnSpc>
                <a:spcPct val="127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8652"/>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209550" marR="0" rtl="0" algn="l">
              <a:lnSpc>
                <a:spcPct val="74000"/>
              </a:lnSpc>
              <a:spcBef>
                <a:spcPts val="0"/>
              </a:spcBef>
              <a:spcAft>
                <a:spcPts val="0"/>
              </a:spcAft>
              <a:buClr>
                <a:srgbClr val="000000"/>
              </a:buClr>
              <a:buSzPts val="2500"/>
              <a:buFont typeface="Arial"/>
              <a:buNone/>
            </a:pPr>
            <a:r>
              <a:rPr b="0" i="0" lang="en-US" sz="2500" u="none" cap="none" strike="noStrike">
                <a:solidFill>
                  <a:srgbClr val="FFFFFF"/>
                </a:solidFill>
                <a:latin typeface="Calibri"/>
                <a:ea typeface="Calibri"/>
                <a:cs typeface="Calibri"/>
                <a:sym typeface="Calibri"/>
              </a:rPr>
              <a:t>1</a:t>
            </a:r>
            <a:endParaRPr b="0" i="0" sz="2500" u="none" cap="none" strike="noStrike">
              <a:solidFill>
                <a:schemeClr val="dk1"/>
              </a:solidFill>
              <a:latin typeface="Arial"/>
              <a:ea typeface="Arial"/>
              <a:cs typeface="Arial"/>
              <a:sym typeface="Arial"/>
            </a:endParaRPr>
          </a:p>
        </p:txBody>
      </p:sp>
      <p:sp>
        <p:nvSpPr>
          <p:cNvPr id="119" name="Google Shape;119;p6"/>
          <p:cNvSpPr/>
          <p:nvPr/>
        </p:nvSpPr>
        <p:spPr>
          <a:xfrm>
            <a:off x="3637147" y="1388406"/>
            <a:ext cx="572769" cy="572769"/>
          </a:xfrm>
          <a:prstGeom prst="rect">
            <a:avLst/>
          </a:prstGeom>
          <a:solidFill>
            <a:srgbClr val="FF9900"/>
          </a:solidFill>
          <a:ln>
            <a:noFill/>
          </a:ln>
        </p:spPr>
        <p:txBody>
          <a:bodyPr anchorCtr="0" anchor="t" bIns="0" lIns="0" spcFirstLastPara="1" rIns="0" wrap="square" tIns="0">
            <a:noAutofit/>
          </a:bodyPr>
          <a:lstStyle/>
          <a:p>
            <a:pPr indent="0" lvl="0" marL="0" marR="0" rtl="0" algn="l">
              <a:lnSpc>
                <a:spcPct val="127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8652"/>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200660" marR="0" rtl="0" algn="l">
              <a:lnSpc>
                <a:spcPct val="74000"/>
              </a:lnSpc>
              <a:spcBef>
                <a:spcPts val="0"/>
              </a:spcBef>
              <a:spcAft>
                <a:spcPts val="0"/>
              </a:spcAft>
              <a:buClr>
                <a:srgbClr val="000000"/>
              </a:buClr>
              <a:buSzPts val="2500"/>
              <a:buFont typeface="Arial"/>
              <a:buNone/>
            </a:pPr>
            <a:r>
              <a:rPr b="0" i="0" lang="en-US" sz="2500" u="none" cap="none" strike="noStrike">
                <a:solidFill>
                  <a:srgbClr val="FFFFFF"/>
                </a:solidFill>
                <a:latin typeface="Calibri"/>
                <a:ea typeface="Calibri"/>
                <a:cs typeface="Calibri"/>
                <a:sym typeface="Calibri"/>
              </a:rPr>
              <a:t>2</a:t>
            </a:r>
            <a:endParaRPr b="0" i="0" sz="2500" u="none" cap="none" strike="noStrike">
              <a:solidFill>
                <a:schemeClr val="dk1"/>
              </a:solidFill>
              <a:latin typeface="Arial"/>
              <a:ea typeface="Arial"/>
              <a:cs typeface="Arial"/>
              <a:sym typeface="Arial"/>
            </a:endParaRPr>
          </a:p>
        </p:txBody>
      </p:sp>
      <p:sp>
        <p:nvSpPr>
          <p:cNvPr id="120" name="Google Shape;120;p6"/>
          <p:cNvSpPr/>
          <p:nvPr/>
        </p:nvSpPr>
        <p:spPr>
          <a:xfrm>
            <a:off x="1599884" y="3481371"/>
            <a:ext cx="412031" cy="416315"/>
          </a:xfrm>
          <a:custGeom>
            <a:rect b="b" l="l" r="r" t="t"/>
            <a:pathLst>
              <a:path extrusionOk="0" h="655" w="648">
                <a:moveTo>
                  <a:pt x="411" y="536"/>
                </a:moveTo>
                <a:cubicBezTo>
                  <a:pt x="411" y="530"/>
                  <a:pt x="416" y="525"/>
                  <a:pt x="422" y="525"/>
                </a:cubicBezTo>
                <a:cubicBezTo>
                  <a:pt x="430" y="525"/>
                  <a:pt x="433" y="530"/>
                  <a:pt x="433" y="536"/>
                </a:cubicBezTo>
                <a:cubicBezTo>
                  <a:pt x="433" y="590"/>
                  <a:pt x="478" y="633"/>
                  <a:pt x="530" y="633"/>
                </a:cubicBezTo>
                <a:cubicBezTo>
                  <a:pt x="584" y="633"/>
                  <a:pt x="627" y="590"/>
                  <a:pt x="627" y="536"/>
                </a:cubicBezTo>
                <a:cubicBezTo>
                  <a:pt x="627" y="484"/>
                  <a:pt x="584" y="438"/>
                  <a:pt x="530" y="438"/>
                </a:cubicBezTo>
                <a:cubicBezTo>
                  <a:pt x="524" y="438"/>
                  <a:pt x="519" y="435"/>
                  <a:pt x="519" y="427"/>
                </a:cubicBezTo>
                <a:cubicBezTo>
                  <a:pt x="519" y="422"/>
                  <a:pt x="524" y="416"/>
                  <a:pt x="530" y="416"/>
                </a:cubicBezTo>
                <a:cubicBezTo>
                  <a:pt x="594" y="416"/>
                  <a:pt x="648" y="471"/>
                  <a:pt x="648" y="536"/>
                </a:cubicBezTo>
                <a:cubicBezTo>
                  <a:pt x="648" y="601"/>
                  <a:pt x="594" y="655"/>
                  <a:pt x="530" y="655"/>
                </a:cubicBezTo>
                <a:cubicBezTo>
                  <a:pt x="465" y="655"/>
                  <a:pt x="411" y="601"/>
                  <a:pt x="411" y="536"/>
                </a:cubicBezTo>
              </a:path>
              <a:path extrusionOk="0" h="655" w="648">
                <a:moveTo>
                  <a:pt x="0" y="322"/>
                </a:moveTo>
                <a:cubicBezTo>
                  <a:pt x="0" y="308"/>
                  <a:pt x="5" y="295"/>
                  <a:pt x="16" y="284"/>
                </a:cubicBezTo>
                <a:cubicBezTo>
                  <a:pt x="278" y="21"/>
                  <a:pt x="278" y="21"/>
                  <a:pt x="278" y="21"/>
                </a:cubicBezTo>
                <a:cubicBezTo>
                  <a:pt x="297" y="0"/>
                  <a:pt x="332" y="0"/>
                  <a:pt x="354" y="21"/>
                </a:cubicBezTo>
                <a:cubicBezTo>
                  <a:pt x="397" y="67"/>
                  <a:pt x="397" y="67"/>
                  <a:pt x="397" y="67"/>
                </a:cubicBezTo>
                <a:cubicBezTo>
                  <a:pt x="408" y="78"/>
                  <a:pt x="413" y="92"/>
                  <a:pt x="410" y="102"/>
                </a:cubicBezTo>
                <a:cubicBezTo>
                  <a:pt x="408" y="116"/>
                  <a:pt x="400" y="127"/>
                  <a:pt x="386" y="132"/>
                </a:cubicBezTo>
                <a:cubicBezTo>
                  <a:pt x="383" y="132"/>
                  <a:pt x="324" y="162"/>
                  <a:pt x="324" y="214"/>
                </a:cubicBezTo>
                <a:cubicBezTo>
                  <a:pt x="324" y="265"/>
                  <a:pt x="370" y="308"/>
                  <a:pt x="424" y="308"/>
                </a:cubicBezTo>
                <a:cubicBezTo>
                  <a:pt x="475" y="308"/>
                  <a:pt x="502" y="249"/>
                  <a:pt x="502" y="249"/>
                </a:cubicBezTo>
                <a:cubicBezTo>
                  <a:pt x="508" y="232"/>
                  <a:pt x="519" y="224"/>
                  <a:pt x="532" y="222"/>
                </a:cubicBezTo>
                <a:cubicBezTo>
                  <a:pt x="546" y="219"/>
                  <a:pt x="556" y="224"/>
                  <a:pt x="567" y="235"/>
                </a:cubicBezTo>
                <a:cubicBezTo>
                  <a:pt x="621" y="281"/>
                  <a:pt x="621" y="281"/>
                  <a:pt x="621" y="281"/>
                </a:cubicBezTo>
                <a:cubicBezTo>
                  <a:pt x="632" y="292"/>
                  <a:pt x="638" y="306"/>
                  <a:pt x="638" y="322"/>
                </a:cubicBezTo>
                <a:cubicBezTo>
                  <a:pt x="638" y="322"/>
                  <a:pt x="638" y="322"/>
                  <a:pt x="638" y="322"/>
                </a:cubicBezTo>
                <a:cubicBezTo>
                  <a:pt x="638" y="335"/>
                  <a:pt x="632" y="349"/>
                  <a:pt x="621" y="360"/>
                </a:cubicBezTo>
                <a:cubicBezTo>
                  <a:pt x="538" y="436"/>
                  <a:pt x="538" y="436"/>
                  <a:pt x="538" y="436"/>
                </a:cubicBezTo>
                <a:cubicBezTo>
                  <a:pt x="532" y="441"/>
                  <a:pt x="527" y="441"/>
                  <a:pt x="521" y="436"/>
                </a:cubicBezTo>
                <a:cubicBezTo>
                  <a:pt x="519" y="433"/>
                  <a:pt x="519" y="425"/>
                  <a:pt x="524" y="422"/>
                </a:cubicBezTo>
                <a:cubicBezTo>
                  <a:pt x="608" y="344"/>
                  <a:pt x="608" y="344"/>
                  <a:pt x="608" y="344"/>
                </a:cubicBezTo>
                <a:cubicBezTo>
                  <a:pt x="613" y="338"/>
                  <a:pt x="616" y="330"/>
                  <a:pt x="616" y="322"/>
                </a:cubicBezTo>
                <a:cubicBezTo>
                  <a:pt x="616" y="322"/>
                  <a:pt x="616" y="322"/>
                  <a:pt x="616" y="322"/>
                </a:cubicBezTo>
                <a:cubicBezTo>
                  <a:pt x="616" y="314"/>
                  <a:pt x="613" y="306"/>
                  <a:pt x="608" y="298"/>
                </a:cubicBezTo>
                <a:cubicBezTo>
                  <a:pt x="554" y="251"/>
                  <a:pt x="554" y="251"/>
                  <a:pt x="554" y="251"/>
                </a:cubicBezTo>
                <a:cubicBezTo>
                  <a:pt x="548" y="246"/>
                  <a:pt x="540" y="243"/>
                  <a:pt x="535" y="243"/>
                </a:cubicBezTo>
                <a:cubicBezTo>
                  <a:pt x="529" y="243"/>
                  <a:pt x="527" y="249"/>
                  <a:pt x="521" y="257"/>
                </a:cubicBezTo>
                <a:cubicBezTo>
                  <a:pt x="521" y="260"/>
                  <a:pt x="489" y="330"/>
                  <a:pt x="424" y="330"/>
                </a:cubicBezTo>
                <a:cubicBezTo>
                  <a:pt x="356" y="330"/>
                  <a:pt x="302" y="279"/>
                  <a:pt x="302" y="214"/>
                </a:cubicBezTo>
                <a:cubicBezTo>
                  <a:pt x="302" y="149"/>
                  <a:pt x="373" y="116"/>
                  <a:pt x="375" y="113"/>
                </a:cubicBezTo>
                <a:cubicBezTo>
                  <a:pt x="383" y="111"/>
                  <a:pt x="389" y="105"/>
                  <a:pt x="389" y="100"/>
                </a:cubicBezTo>
                <a:cubicBezTo>
                  <a:pt x="389" y="94"/>
                  <a:pt x="386" y="89"/>
                  <a:pt x="381" y="83"/>
                </a:cubicBezTo>
                <a:cubicBezTo>
                  <a:pt x="337" y="35"/>
                  <a:pt x="337" y="35"/>
                  <a:pt x="337" y="35"/>
                </a:cubicBezTo>
                <a:cubicBezTo>
                  <a:pt x="324" y="24"/>
                  <a:pt x="305" y="24"/>
                  <a:pt x="292" y="35"/>
                </a:cubicBezTo>
                <a:cubicBezTo>
                  <a:pt x="29" y="298"/>
                  <a:pt x="29" y="298"/>
                  <a:pt x="29" y="298"/>
                </a:cubicBezTo>
                <a:cubicBezTo>
                  <a:pt x="18" y="311"/>
                  <a:pt x="18" y="330"/>
                  <a:pt x="29" y="344"/>
                </a:cubicBezTo>
                <a:cubicBezTo>
                  <a:pt x="292" y="614"/>
                  <a:pt x="292" y="614"/>
                  <a:pt x="292" y="614"/>
                </a:cubicBezTo>
                <a:cubicBezTo>
                  <a:pt x="305" y="625"/>
                  <a:pt x="324" y="625"/>
                  <a:pt x="337" y="614"/>
                </a:cubicBezTo>
                <a:cubicBezTo>
                  <a:pt x="416" y="531"/>
                  <a:pt x="416" y="531"/>
                  <a:pt x="416" y="531"/>
                </a:cubicBezTo>
                <a:cubicBezTo>
                  <a:pt x="419" y="525"/>
                  <a:pt x="427" y="525"/>
                  <a:pt x="429" y="528"/>
                </a:cubicBezTo>
                <a:cubicBezTo>
                  <a:pt x="435" y="533"/>
                  <a:pt x="435" y="539"/>
                  <a:pt x="429" y="544"/>
                </a:cubicBezTo>
                <a:cubicBezTo>
                  <a:pt x="354" y="628"/>
                  <a:pt x="354" y="628"/>
                  <a:pt x="354" y="628"/>
                </a:cubicBezTo>
                <a:cubicBezTo>
                  <a:pt x="332" y="650"/>
                  <a:pt x="297" y="650"/>
                  <a:pt x="278" y="628"/>
                </a:cubicBezTo>
                <a:cubicBezTo>
                  <a:pt x="16" y="360"/>
                  <a:pt x="16" y="360"/>
                  <a:pt x="16" y="360"/>
                </a:cubicBezTo>
                <a:cubicBezTo>
                  <a:pt x="5" y="349"/>
                  <a:pt x="0" y="335"/>
                  <a:pt x="0" y="322"/>
                </a:cubicBezTo>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6"/>
          <p:cNvSpPr/>
          <p:nvPr/>
        </p:nvSpPr>
        <p:spPr>
          <a:xfrm>
            <a:off x="1063570" y="3427764"/>
            <a:ext cx="412887" cy="412032"/>
          </a:xfrm>
          <a:custGeom>
            <a:rect b="b" l="l" r="r" t="t"/>
            <a:pathLst>
              <a:path extrusionOk="0" h="648" w="650">
                <a:moveTo>
                  <a:pt x="530" y="237"/>
                </a:moveTo>
                <a:cubicBezTo>
                  <a:pt x="525" y="237"/>
                  <a:pt x="519" y="232"/>
                  <a:pt x="519" y="226"/>
                </a:cubicBezTo>
                <a:cubicBezTo>
                  <a:pt x="519" y="218"/>
                  <a:pt x="525" y="215"/>
                  <a:pt x="530" y="215"/>
                </a:cubicBezTo>
                <a:cubicBezTo>
                  <a:pt x="585" y="215"/>
                  <a:pt x="628" y="169"/>
                  <a:pt x="628" y="118"/>
                </a:cubicBezTo>
                <a:cubicBezTo>
                  <a:pt x="628" y="64"/>
                  <a:pt x="585" y="21"/>
                  <a:pt x="530" y="21"/>
                </a:cubicBezTo>
                <a:cubicBezTo>
                  <a:pt x="479" y="21"/>
                  <a:pt x="433" y="64"/>
                  <a:pt x="433" y="118"/>
                </a:cubicBezTo>
                <a:cubicBezTo>
                  <a:pt x="433" y="124"/>
                  <a:pt x="430" y="129"/>
                  <a:pt x="422" y="129"/>
                </a:cubicBezTo>
                <a:cubicBezTo>
                  <a:pt x="416" y="129"/>
                  <a:pt x="411" y="124"/>
                  <a:pt x="411" y="118"/>
                </a:cubicBezTo>
                <a:cubicBezTo>
                  <a:pt x="411" y="53"/>
                  <a:pt x="465" y="0"/>
                  <a:pt x="530" y="0"/>
                </a:cubicBezTo>
                <a:cubicBezTo>
                  <a:pt x="595" y="0"/>
                  <a:pt x="650" y="53"/>
                  <a:pt x="650" y="118"/>
                </a:cubicBezTo>
                <a:cubicBezTo>
                  <a:pt x="650" y="183"/>
                  <a:pt x="595" y="237"/>
                  <a:pt x="530" y="237"/>
                </a:cubicBezTo>
              </a:path>
              <a:path extrusionOk="0" h="648" w="650">
                <a:moveTo>
                  <a:pt x="317" y="648"/>
                </a:moveTo>
                <a:cubicBezTo>
                  <a:pt x="303" y="648"/>
                  <a:pt x="289" y="643"/>
                  <a:pt x="279" y="632"/>
                </a:cubicBezTo>
                <a:cubicBezTo>
                  <a:pt x="16" y="370"/>
                  <a:pt x="16" y="370"/>
                  <a:pt x="16" y="370"/>
                </a:cubicBezTo>
                <a:cubicBezTo>
                  <a:pt x="-5" y="351"/>
                  <a:pt x="-5" y="316"/>
                  <a:pt x="16" y="294"/>
                </a:cubicBezTo>
                <a:cubicBezTo>
                  <a:pt x="62" y="251"/>
                  <a:pt x="62" y="251"/>
                  <a:pt x="62" y="251"/>
                </a:cubicBezTo>
                <a:cubicBezTo>
                  <a:pt x="73" y="240"/>
                  <a:pt x="86" y="235"/>
                  <a:pt x="97" y="237"/>
                </a:cubicBezTo>
                <a:cubicBezTo>
                  <a:pt x="111" y="240"/>
                  <a:pt x="121" y="248"/>
                  <a:pt x="127" y="262"/>
                </a:cubicBezTo>
                <a:cubicBezTo>
                  <a:pt x="127" y="264"/>
                  <a:pt x="157" y="324"/>
                  <a:pt x="208" y="324"/>
                </a:cubicBezTo>
                <a:cubicBezTo>
                  <a:pt x="260" y="324"/>
                  <a:pt x="303" y="278"/>
                  <a:pt x="303" y="224"/>
                </a:cubicBezTo>
                <a:cubicBezTo>
                  <a:pt x="303" y="173"/>
                  <a:pt x="243" y="145"/>
                  <a:pt x="243" y="145"/>
                </a:cubicBezTo>
                <a:cubicBezTo>
                  <a:pt x="227" y="140"/>
                  <a:pt x="219" y="129"/>
                  <a:pt x="216" y="116"/>
                </a:cubicBezTo>
                <a:cubicBezTo>
                  <a:pt x="214" y="102"/>
                  <a:pt x="219" y="91"/>
                  <a:pt x="230" y="81"/>
                </a:cubicBezTo>
                <a:cubicBezTo>
                  <a:pt x="276" y="27"/>
                  <a:pt x="276" y="27"/>
                  <a:pt x="276" y="27"/>
                </a:cubicBezTo>
                <a:cubicBezTo>
                  <a:pt x="287" y="16"/>
                  <a:pt x="300" y="10"/>
                  <a:pt x="317" y="10"/>
                </a:cubicBezTo>
                <a:cubicBezTo>
                  <a:pt x="317" y="10"/>
                  <a:pt x="317" y="10"/>
                  <a:pt x="317" y="10"/>
                </a:cubicBezTo>
                <a:cubicBezTo>
                  <a:pt x="330" y="10"/>
                  <a:pt x="344" y="16"/>
                  <a:pt x="354" y="27"/>
                </a:cubicBezTo>
                <a:cubicBezTo>
                  <a:pt x="430" y="110"/>
                  <a:pt x="430" y="110"/>
                  <a:pt x="430" y="110"/>
                </a:cubicBezTo>
                <a:cubicBezTo>
                  <a:pt x="436" y="116"/>
                  <a:pt x="436" y="121"/>
                  <a:pt x="430" y="127"/>
                </a:cubicBezTo>
                <a:cubicBezTo>
                  <a:pt x="428" y="129"/>
                  <a:pt x="419" y="129"/>
                  <a:pt x="417" y="124"/>
                </a:cubicBezTo>
                <a:cubicBezTo>
                  <a:pt x="338" y="40"/>
                  <a:pt x="338" y="40"/>
                  <a:pt x="338" y="40"/>
                </a:cubicBezTo>
                <a:cubicBezTo>
                  <a:pt x="333" y="35"/>
                  <a:pt x="325" y="32"/>
                  <a:pt x="317" y="32"/>
                </a:cubicBezTo>
                <a:cubicBezTo>
                  <a:pt x="317" y="32"/>
                  <a:pt x="317" y="32"/>
                  <a:pt x="317" y="32"/>
                </a:cubicBezTo>
                <a:cubicBezTo>
                  <a:pt x="308" y="32"/>
                  <a:pt x="300" y="35"/>
                  <a:pt x="292" y="40"/>
                </a:cubicBezTo>
                <a:cubicBezTo>
                  <a:pt x="246" y="94"/>
                  <a:pt x="246" y="94"/>
                  <a:pt x="246" y="94"/>
                </a:cubicBezTo>
                <a:cubicBezTo>
                  <a:pt x="241" y="100"/>
                  <a:pt x="238" y="108"/>
                  <a:pt x="238" y="113"/>
                </a:cubicBezTo>
                <a:cubicBezTo>
                  <a:pt x="238" y="118"/>
                  <a:pt x="243" y="121"/>
                  <a:pt x="251" y="127"/>
                </a:cubicBezTo>
                <a:cubicBezTo>
                  <a:pt x="254" y="127"/>
                  <a:pt x="325" y="159"/>
                  <a:pt x="325" y="224"/>
                </a:cubicBezTo>
                <a:cubicBezTo>
                  <a:pt x="325" y="291"/>
                  <a:pt x="273" y="346"/>
                  <a:pt x="208" y="346"/>
                </a:cubicBezTo>
                <a:cubicBezTo>
                  <a:pt x="143" y="346"/>
                  <a:pt x="111" y="275"/>
                  <a:pt x="108" y="273"/>
                </a:cubicBezTo>
                <a:cubicBezTo>
                  <a:pt x="105" y="264"/>
                  <a:pt x="100" y="259"/>
                  <a:pt x="94" y="259"/>
                </a:cubicBezTo>
                <a:cubicBezTo>
                  <a:pt x="89" y="259"/>
                  <a:pt x="84" y="262"/>
                  <a:pt x="78" y="267"/>
                </a:cubicBezTo>
                <a:cubicBezTo>
                  <a:pt x="29" y="310"/>
                  <a:pt x="29" y="310"/>
                  <a:pt x="29" y="310"/>
                </a:cubicBezTo>
                <a:cubicBezTo>
                  <a:pt x="18" y="324"/>
                  <a:pt x="18" y="343"/>
                  <a:pt x="29" y="356"/>
                </a:cubicBezTo>
                <a:cubicBezTo>
                  <a:pt x="292" y="619"/>
                  <a:pt x="292" y="619"/>
                  <a:pt x="292" y="619"/>
                </a:cubicBezTo>
                <a:cubicBezTo>
                  <a:pt x="306" y="629"/>
                  <a:pt x="325" y="629"/>
                  <a:pt x="338" y="619"/>
                </a:cubicBezTo>
                <a:cubicBezTo>
                  <a:pt x="609" y="356"/>
                  <a:pt x="609" y="356"/>
                  <a:pt x="609" y="356"/>
                </a:cubicBezTo>
                <a:cubicBezTo>
                  <a:pt x="620" y="343"/>
                  <a:pt x="620" y="324"/>
                  <a:pt x="609" y="310"/>
                </a:cubicBezTo>
                <a:cubicBezTo>
                  <a:pt x="525" y="232"/>
                  <a:pt x="525" y="232"/>
                  <a:pt x="525" y="232"/>
                </a:cubicBezTo>
                <a:cubicBezTo>
                  <a:pt x="520" y="229"/>
                  <a:pt x="520" y="221"/>
                  <a:pt x="522" y="218"/>
                </a:cubicBezTo>
                <a:cubicBezTo>
                  <a:pt x="528" y="213"/>
                  <a:pt x="533" y="213"/>
                  <a:pt x="539" y="218"/>
                </a:cubicBezTo>
                <a:cubicBezTo>
                  <a:pt x="623" y="294"/>
                  <a:pt x="623" y="294"/>
                  <a:pt x="623" y="294"/>
                </a:cubicBezTo>
                <a:cubicBezTo>
                  <a:pt x="644" y="316"/>
                  <a:pt x="644" y="351"/>
                  <a:pt x="623" y="370"/>
                </a:cubicBezTo>
                <a:cubicBezTo>
                  <a:pt x="354" y="632"/>
                  <a:pt x="354" y="632"/>
                  <a:pt x="354" y="632"/>
                </a:cubicBezTo>
                <a:cubicBezTo>
                  <a:pt x="344" y="643"/>
                  <a:pt x="330" y="648"/>
                  <a:pt x="317" y="648"/>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2" name="Google Shape;122;p6"/>
          <p:cNvPicPr preferRelativeResize="0"/>
          <p:nvPr/>
        </p:nvPicPr>
        <p:blipFill rotWithShape="1">
          <a:blip r:embed="rId3">
            <a:alphaModFix/>
          </a:blip>
          <a:srcRect b="0" l="0" r="0" t="0"/>
          <a:stretch/>
        </p:blipFill>
        <p:spPr>
          <a:xfrm>
            <a:off x="7351750" y="0"/>
            <a:ext cx="1792250" cy="846650"/>
          </a:xfrm>
          <a:prstGeom prst="rect">
            <a:avLst/>
          </a:prstGeom>
          <a:noFill/>
          <a:ln>
            <a:noFill/>
          </a:ln>
        </p:spPr>
      </p:pic>
      <p:sp>
        <p:nvSpPr>
          <p:cNvPr id="123" name="Google Shape;123;p6"/>
          <p:cNvSpPr txBox="1"/>
          <p:nvPr/>
        </p:nvSpPr>
        <p:spPr>
          <a:xfrm>
            <a:off x="3325" y="4577150"/>
            <a:ext cx="124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BENEFITS:</a:t>
            </a:r>
            <a:endParaRPr b="1" i="0" sz="1400" u="none" cap="none" strike="noStrike">
              <a:solidFill>
                <a:srgbClr val="000000"/>
              </a:solidFill>
              <a:latin typeface="Arial"/>
              <a:ea typeface="Arial"/>
              <a:cs typeface="Arial"/>
              <a:sym typeface="Arial"/>
            </a:endParaRPr>
          </a:p>
        </p:txBody>
      </p:sp>
      <p:sp>
        <p:nvSpPr>
          <p:cNvPr id="124" name="Google Shape;124;p6"/>
          <p:cNvSpPr txBox="1"/>
          <p:nvPr/>
        </p:nvSpPr>
        <p:spPr>
          <a:xfrm>
            <a:off x="1022000" y="4250888"/>
            <a:ext cx="1567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Clear Insight into students performance</a:t>
            </a:r>
            <a:endParaRPr b="0" i="0" sz="1400" u="none" cap="none" strike="noStrike">
              <a:solidFill>
                <a:srgbClr val="000000"/>
              </a:solidFill>
              <a:latin typeface="Arial"/>
              <a:ea typeface="Arial"/>
              <a:cs typeface="Arial"/>
              <a:sym typeface="Arial"/>
            </a:endParaRPr>
          </a:p>
        </p:txBody>
      </p:sp>
      <p:sp>
        <p:nvSpPr>
          <p:cNvPr id="125" name="Google Shape;125;p6"/>
          <p:cNvSpPr txBox="1"/>
          <p:nvPr/>
        </p:nvSpPr>
        <p:spPr>
          <a:xfrm>
            <a:off x="3490675" y="4303000"/>
            <a:ext cx="2378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Enables quick decisions-making for educators and administrators.</a:t>
            </a:r>
            <a:endParaRPr b="0" i="0" sz="1300" u="none" cap="none" strike="noStrike">
              <a:solidFill>
                <a:srgbClr val="000000"/>
              </a:solidFill>
              <a:latin typeface="Arial"/>
              <a:ea typeface="Arial"/>
              <a:cs typeface="Arial"/>
              <a:sym typeface="Arial"/>
            </a:endParaRPr>
          </a:p>
        </p:txBody>
      </p:sp>
      <p:sp>
        <p:nvSpPr>
          <p:cNvPr id="126" name="Google Shape;126;p6"/>
          <p:cNvSpPr txBox="1"/>
          <p:nvPr/>
        </p:nvSpPr>
        <p:spPr>
          <a:xfrm>
            <a:off x="6265299" y="4279900"/>
            <a:ext cx="2697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Identifies areas for improvement and enhances overall academic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0" y="0"/>
            <a:ext cx="9144000" cy="51171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2" name="Google Shape;132;p7"/>
          <p:cNvPicPr preferRelativeResize="0"/>
          <p:nvPr/>
        </p:nvPicPr>
        <p:blipFill rotWithShape="1">
          <a:blip r:embed="rId3">
            <a:alphaModFix/>
          </a:blip>
          <a:srcRect b="0" l="0" r="0" t="0"/>
          <a:stretch/>
        </p:blipFill>
        <p:spPr>
          <a:xfrm>
            <a:off x="3081950" y="835550"/>
            <a:ext cx="6002449" cy="3667725"/>
          </a:xfrm>
          <a:prstGeom prst="rect">
            <a:avLst/>
          </a:prstGeom>
          <a:noFill/>
          <a:ln>
            <a:noFill/>
          </a:ln>
        </p:spPr>
      </p:pic>
      <p:sp>
        <p:nvSpPr>
          <p:cNvPr id="133" name="Google Shape;133;p7"/>
          <p:cNvSpPr/>
          <p:nvPr/>
        </p:nvSpPr>
        <p:spPr>
          <a:xfrm>
            <a:off x="8199526" y="3025202"/>
            <a:ext cx="803400" cy="197400"/>
          </a:xfrm>
          <a:prstGeom prst="rect">
            <a:avLst/>
          </a:prstGeom>
          <a:noFill/>
          <a:ln>
            <a:noFill/>
          </a:ln>
        </p:spPr>
        <p:txBody>
          <a:bodyPr anchorCtr="0" anchor="t" bIns="0" lIns="0" spcFirstLastPara="1" rIns="0" wrap="square" tIns="0">
            <a:noAutofit/>
          </a:bodyPr>
          <a:lstStyle/>
          <a:p>
            <a:pPr indent="0" lvl="0" marL="0" marR="0" rtl="0" algn="l">
              <a:lnSpc>
                <a:spcPct val="76750"/>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1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Database</a:t>
            </a:r>
            <a:endParaRPr b="0" i="0" sz="1400" u="none" cap="none" strike="noStrike">
              <a:solidFill>
                <a:schemeClr val="dk1"/>
              </a:solidFill>
              <a:latin typeface="Arial"/>
              <a:ea typeface="Arial"/>
              <a:cs typeface="Arial"/>
              <a:sym typeface="Arial"/>
            </a:endParaRPr>
          </a:p>
        </p:txBody>
      </p:sp>
      <p:pic>
        <p:nvPicPr>
          <p:cNvPr id="134" name="Google Shape;134;p7"/>
          <p:cNvPicPr preferRelativeResize="0"/>
          <p:nvPr/>
        </p:nvPicPr>
        <p:blipFill rotWithShape="1">
          <a:blip r:embed="rId4">
            <a:alphaModFix/>
          </a:blip>
          <a:srcRect b="0" l="0" r="0" t="0"/>
          <a:stretch/>
        </p:blipFill>
        <p:spPr>
          <a:xfrm>
            <a:off x="7861652" y="0"/>
            <a:ext cx="1282349" cy="605775"/>
          </a:xfrm>
          <a:prstGeom prst="rect">
            <a:avLst/>
          </a:prstGeom>
          <a:noFill/>
          <a:ln>
            <a:noFill/>
          </a:ln>
        </p:spPr>
      </p:pic>
      <p:sp>
        <p:nvSpPr>
          <p:cNvPr id="135" name="Google Shape;135;p7"/>
          <p:cNvSpPr txBox="1"/>
          <p:nvPr/>
        </p:nvSpPr>
        <p:spPr>
          <a:xfrm>
            <a:off x="76925" y="913600"/>
            <a:ext cx="2832300" cy="314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Directed Acyclic Graph</a:t>
            </a:r>
            <a:r>
              <a:rPr b="0" i="0" lang="en-US" sz="1600" u="none" cap="none" strike="noStrike">
                <a:solidFill>
                  <a:srgbClr val="000000"/>
                </a:solidFill>
                <a:latin typeface="Arial"/>
                <a:ea typeface="Arial"/>
                <a:cs typeface="Arial"/>
                <a:sym typeface="Arial"/>
              </a:rPr>
              <a:t>(DAG) is a graph structure consisting of nodes (tasks) and edges (dependencies) where each edge indicates that one task must be executed before another. </a:t>
            </a:r>
            <a:r>
              <a:rPr b="1" i="0" lang="en-US" sz="1600" u="none" cap="none" strike="noStrike">
                <a:solidFill>
                  <a:srgbClr val="000000"/>
                </a:solidFill>
                <a:latin typeface="Arial"/>
                <a:ea typeface="Arial"/>
                <a:cs typeface="Arial"/>
                <a:sym typeface="Arial"/>
              </a:rPr>
              <a:t>Directed</a:t>
            </a:r>
            <a:r>
              <a:rPr b="0" i="0" lang="en-US" sz="1600" u="none" cap="none" strike="noStrike">
                <a:solidFill>
                  <a:srgbClr val="000000"/>
                </a:solidFill>
                <a:latin typeface="Arial"/>
                <a:ea typeface="Arial"/>
                <a:cs typeface="Arial"/>
                <a:sym typeface="Arial"/>
              </a:rPr>
              <a:t> means the edges have a specific direction, and </a:t>
            </a:r>
            <a:r>
              <a:rPr b="1" i="0" lang="en-US" sz="1600" u="none" cap="none" strike="noStrike">
                <a:solidFill>
                  <a:srgbClr val="000000"/>
                </a:solidFill>
                <a:latin typeface="Arial"/>
                <a:ea typeface="Arial"/>
                <a:cs typeface="Arial"/>
                <a:sym typeface="Arial"/>
              </a:rPr>
              <a:t>Acyclic</a:t>
            </a:r>
            <a:r>
              <a:rPr b="0" i="0" lang="en-US" sz="1600" u="none" cap="none" strike="noStrike">
                <a:solidFill>
                  <a:srgbClr val="000000"/>
                </a:solidFill>
                <a:latin typeface="Arial"/>
                <a:ea typeface="Arial"/>
                <a:cs typeface="Arial"/>
                <a:sym typeface="Arial"/>
              </a:rPr>
              <a:t> means there are no cycles or loops in the graph.</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41" name="Google Shape;141;p8"/>
          <p:cNvGrpSpPr/>
          <p:nvPr/>
        </p:nvGrpSpPr>
        <p:grpSpPr>
          <a:xfrm>
            <a:off x="1904224" y="1889293"/>
            <a:ext cx="40990" cy="369737"/>
            <a:chOff x="0" y="0"/>
            <a:chExt cx="40990" cy="369737"/>
          </a:xfrm>
        </p:grpSpPr>
        <p:sp>
          <p:nvSpPr>
            <p:cNvPr id="142" name="Google Shape;142;p8"/>
            <p:cNvSpPr/>
            <p:nvPr/>
          </p:nvSpPr>
          <p:spPr>
            <a:xfrm>
              <a:off x="15732" y="47987"/>
              <a:ext cx="9525" cy="321750"/>
            </a:xfrm>
            <a:custGeom>
              <a:rect b="b" l="l" r="r" t="t"/>
              <a:pathLst>
                <a:path extrusionOk="0" h="506" w="15">
                  <a:moveTo>
                    <a:pt x="7" y="506"/>
                  </a:moveTo>
                  <a:lnTo>
                    <a:pt x="7" y="0"/>
                  </a:lnTo>
                </a:path>
              </a:pathLst>
            </a:cu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8"/>
            <p:cNvSpPr/>
            <p:nvPr/>
          </p:nvSpPr>
          <p:spPr>
            <a:xfrm>
              <a:off x="0" y="0"/>
              <a:ext cx="40990" cy="52750"/>
            </a:xfrm>
            <a:custGeom>
              <a:rect b="b" l="l" r="r" t="t"/>
              <a:pathLst>
                <a:path extrusionOk="0" h="83" w="64">
                  <a:moveTo>
                    <a:pt x="57" y="75"/>
                  </a:moveTo>
                  <a:lnTo>
                    <a:pt x="32" y="7"/>
                  </a:lnTo>
                  <a:lnTo>
                    <a:pt x="7" y="75"/>
                  </a:lnTo>
                  <a:lnTo>
                    <a:pt x="57" y="75"/>
                  </a:lnTo>
                  <a:close/>
                </a:path>
              </a:pathLst>
            </a:custGeom>
            <a:solidFill>
              <a:srgbClr val="595959"/>
            </a:solidFill>
            <a:ln cap="flat" cmpd="sng" w="9525">
              <a:solidFill>
                <a:srgbClr val="595959"/>
              </a:solidFill>
              <a:prstDash val="solid"/>
              <a:miter lim="10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144" name="Google Shape;144;p8"/>
          <p:cNvPicPr preferRelativeResize="0"/>
          <p:nvPr/>
        </p:nvPicPr>
        <p:blipFill rotWithShape="1">
          <a:blip r:embed="rId3">
            <a:alphaModFix/>
          </a:blip>
          <a:srcRect b="0" l="0" r="0" t="0"/>
          <a:stretch/>
        </p:blipFill>
        <p:spPr>
          <a:xfrm>
            <a:off x="934619" y="2106631"/>
            <a:ext cx="1980200" cy="1927825"/>
          </a:xfrm>
          <a:prstGeom prst="rect">
            <a:avLst/>
          </a:prstGeom>
          <a:noFill/>
          <a:ln>
            <a:noFill/>
          </a:ln>
        </p:spPr>
      </p:pic>
      <p:pic>
        <p:nvPicPr>
          <p:cNvPr id="145" name="Google Shape;145;p8"/>
          <p:cNvPicPr preferRelativeResize="0"/>
          <p:nvPr/>
        </p:nvPicPr>
        <p:blipFill rotWithShape="1">
          <a:blip r:embed="rId4">
            <a:alphaModFix/>
          </a:blip>
          <a:srcRect b="0" l="0" r="0" t="0"/>
          <a:stretch/>
        </p:blipFill>
        <p:spPr>
          <a:xfrm>
            <a:off x="4603162" y="2109016"/>
            <a:ext cx="1980200" cy="1862163"/>
          </a:xfrm>
          <a:prstGeom prst="rect">
            <a:avLst/>
          </a:prstGeom>
          <a:noFill/>
          <a:ln>
            <a:noFill/>
          </a:ln>
        </p:spPr>
      </p:pic>
      <p:pic>
        <p:nvPicPr>
          <p:cNvPr id="146" name="Google Shape;146;p8"/>
          <p:cNvPicPr preferRelativeResize="0"/>
          <p:nvPr/>
        </p:nvPicPr>
        <p:blipFill rotWithShape="1">
          <a:blip r:embed="rId5">
            <a:alphaModFix/>
          </a:blip>
          <a:srcRect b="0" l="0" r="0" t="0"/>
          <a:stretch/>
        </p:blipFill>
        <p:spPr>
          <a:xfrm>
            <a:off x="6634541" y="2260050"/>
            <a:ext cx="1599340" cy="1599340"/>
          </a:xfrm>
          <a:prstGeom prst="rect">
            <a:avLst/>
          </a:prstGeom>
          <a:noFill/>
          <a:ln>
            <a:noFill/>
          </a:ln>
        </p:spPr>
      </p:pic>
      <p:grpSp>
        <p:nvGrpSpPr>
          <p:cNvPr id="147" name="Google Shape;147;p8"/>
          <p:cNvGrpSpPr/>
          <p:nvPr/>
        </p:nvGrpSpPr>
        <p:grpSpPr>
          <a:xfrm>
            <a:off x="3770617" y="3937530"/>
            <a:ext cx="31465" cy="326512"/>
            <a:chOff x="0" y="0"/>
            <a:chExt cx="31465" cy="326512"/>
          </a:xfrm>
        </p:grpSpPr>
        <p:sp>
          <p:nvSpPr>
            <p:cNvPr id="148" name="Google Shape;148;p8"/>
            <p:cNvSpPr/>
            <p:nvPr/>
          </p:nvSpPr>
          <p:spPr>
            <a:xfrm>
              <a:off x="10970" y="0"/>
              <a:ext cx="9525" cy="321749"/>
            </a:xfrm>
            <a:custGeom>
              <a:rect b="b" l="l" r="r" t="t"/>
              <a:pathLst>
                <a:path extrusionOk="0" h="506" w="15">
                  <a:moveTo>
                    <a:pt x="7" y="0"/>
                  </a:moveTo>
                  <a:lnTo>
                    <a:pt x="7" y="506"/>
                  </a:lnTo>
                </a:path>
              </a:pathLst>
            </a:cu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8"/>
            <p:cNvSpPr/>
            <p:nvPr/>
          </p:nvSpPr>
          <p:spPr>
            <a:xfrm>
              <a:off x="0" y="316987"/>
              <a:ext cx="31465" cy="9525"/>
            </a:xfrm>
            <a:custGeom>
              <a:rect b="b" l="l" r="r" t="t"/>
              <a:pathLst>
                <a:path extrusionOk="0" h="15" w="49">
                  <a:moveTo>
                    <a:pt x="49" y="7"/>
                  </a:moveTo>
                  <a:lnTo>
                    <a:pt x="0" y="7"/>
                  </a:lnTo>
                </a:path>
              </a:pathLst>
            </a:custGeom>
            <a:noFill/>
            <a:ln cap="flat" cmpd="sng" w="9525">
              <a:solidFill>
                <a:srgbClr val="595959"/>
              </a:solidFill>
              <a:prstDash val="solid"/>
              <a:miter lim="10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150" name="Google Shape;150;p8"/>
          <p:cNvPicPr preferRelativeResize="0"/>
          <p:nvPr/>
        </p:nvPicPr>
        <p:blipFill rotWithShape="1">
          <a:blip r:embed="rId6">
            <a:alphaModFix/>
          </a:blip>
          <a:srcRect b="0" l="0" r="0" t="0"/>
          <a:stretch/>
        </p:blipFill>
        <p:spPr>
          <a:xfrm>
            <a:off x="2762079" y="3126510"/>
            <a:ext cx="1980199" cy="981875"/>
          </a:xfrm>
          <a:prstGeom prst="rect">
            <a:avLst/>
          </a:prstGeom>
          <a:noFill/>
          <a:ln>
            <a:noFill/>
          </a:ln>
        </p:spPr>
      </p:pic>
      <p:pic>
        <p:nvPicPr>
          <p:cNvPr id="151" name="Google Shape;151;p8"/>
          <p:cNvPicPr preferRelativeResize="0"/>
          <p:nvPr/>
        </p:nvPicPr>
        <p:blipFill rotWithShape="1">
          <a:blip r:embed="rId7">
            <a:alphaModFix/>
          </a:blip>
          <a:srcRect b="0" l="0" r="0" t="0"/>
          <a:stretch/>
        </p:blipFill>
        <p:spPr>
          <a:xfrm>
            <a:off x="2965998" y="2262030"/>
            <a:ext cx="1599340" cy="1599340"/>
          </a:xfrm>
          <a:prstGeom prst="rect">
            <a:avLst/>
          </a:prstGeom>
          <a:noFill/>
          <a:ln>
            <a:noFill/>
          </a:ln>
        </p:spPr>
      </p:pic>
      <p:grpSp>
        <p:nvGrpSpPr>
          <p:cNvPr id="152" name="Google Shape;152;p8"/>
          <p:cNvGrpSpPr/>
          <p:nvPr/>
        </p:nvGrpSpPr>
        <p:grpSpPr>
          <a:xfrm>
            <a:off x="2495237" y="1889293"/>
            <a:ext cx="3140408" cy="369737"/>
            <a:chOff x="0" y="0"/>
            <a:chExt cx="3140408" cy="369737"/>
          </a:xfrm>
        </p:grpSpPr>
        <p:sp>
          <p:nvSpPr>
            <p:cNvPr id="153" name="Google Shape;153;p8"/>
            <p:cNvSpPr/>
            <p:nvPr/>
          </p:nvSpPr>
          <p:spPr>
            <a:xfrm>
              <a:off x="3115150" y="47987"/>
              <a:ext cx="9525" cy="321750"/>
            </a:xfrm>
            <a:custGeom>
              <a:rect b="b" l="l" r="r" t="t"/>
              <a:pathLst>
                <a:path extrusionOk="0" h="506" w="15">
                  <a:moveTo>
                    <a:pt x="7" y="506"/>
                  </a:moveTo>
                  <a:lnTo>
                    <a:pt x="7" y="0"/>
                  </a:lnTo>
                </a:path>
              </a:pathLst>
            </a:cu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8"/>
            <p:cNvSpPr/>
            <p:nvPr/>
          </p:nvSpPr>
          <p:spPr>
            <a:xfrm>
              <a:off x="0" y="0"/>
              <a:ext cx="3140408" cy="52750"/>
            </a:xfrm>
            <a:custGeom>
              <a:rect b="b" l="l" r="r" t="t"/>
              <a:pathLst>
                <a:path extrusionOk="0" h="83" w="4945">
                  <a:moveTo>
                    <a:pt x="4938" y="75"/>
                  </a:moveTo>
                  <a:lnTo>
                    <a:pt x="4913" y="7"/>
                  </a:lnTo>
                  <a:lnTo>
                    <a:pt x="4888" y="75"/>
                  </a:lnTo>
                  <a:lnTo>
                    <a:pt x="4938" y="75"/>
                  </a:lnTo>
                  <a:close/>
                </a:path>
              </a:pathLst>
            </a:custGeom>
            <a:solidFill>
              <a:srgbClr val="595959"/>
            </a:solidFill>
            <a:ln cap="flat" cmpd="sng" w="9525">
              <a:solidFill>
                <a:srgbClr val="595959"/>
              </a:solidFill>
              <a:prstDash val="solid"/>
              <a:miter lim="10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55" name="Google Shape;155;p8"/>
          <p:cNvGrpSpPr/>
          <p:nvPr/>
        </p:nvGrpSpPr>
        <p:grpSpPr>
          <a:xfrm>
            <a:off x="7499942" y="4013730"/>
            <a:ext cx="40415" cy="366603"/>
            <a:chOff x="0" y="0"/>
            <a:chExt cx="40415" cy="366603"/>
          </a:xfrm>
        </p:grpSpPr>
        <p:sp>
          <p:nvSpPr>
            <p:cNvPr id="156" name="Google Shape;156;p8"/>
            <p:cNvSpPr/>
            <p:nvPr/>
          </p:nvSpPr>
          <p:spPr>
            <a:xfrm>
              <a:off x="15445" y="0"/>
              <a:ext cx="9525" cy="321749"/>
            </a:xfrm>
            <a:custGeom>
              <a:rect b="b" l="l" r="r" t="t"/>
              <a:pathLst>
                <a:path extrusionOk="0" h="506" w="15">
                  <a:moveTo>
                    <a:pt x="7" y="0"/>
                  </a:moveTo>
                  <a:lnTo>
                    <a:pt x="7" y="506"/>
                  </a:lnTo>
                </a:path>
              </a:pathLst>
            </a:cu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8"/>
            <p:cNvSpPr/>
            <p:nvPr/>
          </p:nvSpPr>
          <p:spPr>
            <a:xfrm>
              <a:off x="0" y="316987"/>
              <a:ext cx="40415" cy="49616"/>
            </a:xfrm>
            <a:custGeom>
              <a:rect b="b" l="l" r="r" t="t"/>
              <a:pathLst>
                <a:path extrusionOk="0" h="78" w="63">
                  <a:moveTo>
                    <a:pt x="7" y="7"/>
                  </a:moveTo>
                  <a:lnTo>
                    <a:pt x="31" y="75"/>
                  </a:lnTo>
                  <a:lnTo>
                    <a:pt x="56" y="7"/>
                  </a:lnTo>
                  <a:lnTo>
                    <a:pt x="7" y="7"/>
                  </a:lnTo>
                </a:path>
              </a:pathLst>
            </a:custGeom>
            <a:noFill/>
            <a:ln cap="flat" cmpd="sng" w="9525">
              <a:solidFill>
                <a:srgbClr val="595959"/>
              </a:solidFill>
              <a:prstDash val="solid"/>
              <a:miter lim="10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158" name="Google Shape;158;p8"/>
          <p:cNvPicPr preferRelativeResize="0"/>
          <p:nvPr/>
        </p:nvPicPr>
        <p:blipFill rotWithShape="1">
          <a:blip r:embed="rId8">
            <a:alphaModFix/>
          </a:blip>
          <a:srcRect b="0" l="0" r="0" t="0"/>
          <a:stretch/>
        </p:blipFill>
        <p:spPr>
          <a:xfrm>
            <a:off x="6435197" y="3130700"/>
            <a:ext cx="1980200" cy="981875"/>
          </a:xfrm>
          <a:prstGeom prst="rect">
            <a:avLst/>
          </a:prstGeom>
          <a:noFill/>
          <a:ln>
            <a:noFill/>
          </a:ln>
        </p:spPr>
      </p:pic>
      <p:sp>
        <p:nvSpPr>
          <p:cNvPr id="159" name="Google Shape;159;p8"/>
          <p:cNvSpPr/>
          <p:nvPr/>
        </p:nvSpPr>
        <p:spPr>
          <a:xfrm>
            <a:off x="402835" y="364813"/>
            <a:ext cx="2457450" cy="331470"/>
          </a:xfrm>
          <a:prstGeom prst="rect">
            <a:avLst/>
          </a:prstGeom>
          <a:noFill/>
          <a:ln>
            <a:noFill/>
          </a:ln>
        </p:spPr>
        <p:txBody>
          <a:bodyPr anchorCtr="0" anchor="t" bIns="0" lIns="0" spcFirstLastPara="1" rIns="0" wrap="square" tIns="0">
            <a:noAutofit/>
          </a:bodyPr>
          <a:lstStyle/>
          <a:p>
            <a:pPr indent="0" lvl="0" marL="0" marR="0" rtl="0" algn="l">
              <a:lnSpc>
                <a:spcPct val="90759"/>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7000"/>
              </a:lnSpc>
              <a:spcBef>
                <a:spcPts val="0"/>
              </a:spcBef>
              <a:spcAft>
                <a:spcPts val="0"/>
              </a:spcAft>
              <a:buClr>
                <a:srgbClr val="000000"/>
              </a:buClr>
              <a:buSzPts val="2300"/>
              <a:buFont typeface="Arial"/>
              <a:buNone/>
            </a:pPr>
            <a:r>
              <a:rPr b="1" i="0" lang="en-US" sz="2300" u="none" cap="none" strike="noStrike">
                <a:solidFill>
                  <a:srgbClr val="000000"/>
                </a:solidFill>
                <a:latin typeface="Arial"/>
                <a:ea typeface="Arial"/>
                <a:cs typeface="Arial"/>
                <a:sym typeface="Arial"/>
              </a:rPr>
              <a:t>Benefits of </a:t>
            </a:r>
            <a:r>
              <a:rPr b="1" i="0" lang="en-US" sz="2300" u="none" cap="none" strike="noStrike">
                <a:solidFill>
                  <a:srgbClr val="D01B48"/>
                </a:solidFill>
                <a:latin typeface="Arial"/>
                <a:ea typeface="Arial"/>
                <a:cs typeface="Arial"/>
                <a:sym typeface="Arial"/>
              </a:rPr>
              <a:t>DAGs</a:t>
            </a:r>
            <a:endParaRPr b="0" i="0" sz="2300" u="none" cap="none" strike="noStrike">
              <a:solidFill>
                <a:schemeClr val="dk1"/>
              </a:solidFill>
              <a:latin typeface="Arial"/>
              <a:ea typeface="Arial"/>
              <a:cs typeface="Arial"/>
              <a:sym typeface="Arial"/>
            </a:endParaRPr>
          </a:p>
        </p:txBody>
      </p:sp>
      <p:sp>
        <p:nvSpPr>
          <p:cNvPr id="160" name="Google Shape;160;p8"/>
          <p:cNvSpPr/>
          <p:nvPr/>
        </p:nvSpPr>
        <p:spPr>
          <a:xfrm>
            <a:off x="3276789" y="2866956"/>
            <a:ext cx="1016635" cy="453390"/>
          </a:xfrm>
          <a:prstGeom prst="rect">
            <a:avLst/>
          </a:prstGeom>
          <a:noFill/>
          <a:ln>
            <a:noFill/>
          </a:ln>
        </p:spPr>
        <p:txBody>
          <a:bodyPr anchorCtr="0" anchor="t" bIns="0" lIns="0" spcFirstLastPara="1" rIns="0" wrap="square" tIns="0">
            <a:noAutofit/>
          </a:bodyPr>
          <a:lstStyle/>
          <a:p>
            <a:pPr indent="0" lvl="0" marL="0" marR="0" rtl="0" algn="l">
              <a:lnSpc>
                <a:spcPct val="90670"/>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70814" marR="0" rtl="0" algn="l">
              <a:lnSpc>
                <a:spcPct val="81000"/>
              </a:lnSpc>
              <a:spcBef>
                <a:spcPts val="0"/>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ERROR</a:t>
            </a:r>
            <a:endParaRPr b="0" i="0" sz="1500" u="none" cap="none" strike="noStrike">
              <a:solidFill>
                <a:schemeClr val="dk1"/>
              </a:solidFill>
              <a:latin typeface="Arial"/>
              <a:ea typeface="Arial"/>
              <a:cs typeface="Arial"/>
              <a:sym typeface="Arial"/>
            </a:endParaRPr>
          </a:p>
          <a:p>
            <a:pPr indent="0" lvl="0" marL="12700" marR="0" rtl="0" algn="l">
              <a:lnSpc>
                <a:spcPct val="81000"/>
              </a:lnSpc>
              <a:spcBef>
                <a:spcPts val="342"/>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HANDL</a:t>
            </a:r>
            <a:r>
              <a:rPr b="1" i="0" lang="en-US" sz="1500" u="sng" cap="none" strike="noStrike">
                <a:solidFill>
                  <a:srgbClr val="000000"/>
                </a:solidFill>
                <a:latin typeface="Arial"/>
                <a:ea typeface="Arial"/>
                <a:cs typeface="Arial"/>
                <a:sym typeface="Arial"/>
              </a:rPr>
              <a:t>IN</a:t>
            </a:r>
            <a:r>
              <a:rPr b="1" i="0" lang="en-US" sz="1500" u="none" cap="none" strike="noStrike">
                <a:solidFill>
                  <a:srgbClr val="000000"/>
                </a:solidFill>
                <a:latin typeface="Arial"/>
                <a:ea typeface="Arial"/>
                <a:cs typeface="Arial"/>
                <a:sym typeface="Arial"/>
              </a:rPr>
              <a:t>G</a:t>
            </a:r>
            <a:endParaRPr b="0" i="0" sz="1500" u="none" cap="none" strike="noStrike">
              <a:solidFill>
                <a:schemeClr val="dk1"/>
              </a:solidFill>
              <a:latin typeface="Arial"/>
              <a:ea typeface="Arial"/>
              <a:cs typeface="Arial"/>
              <a:sym typeface="Arial"/>
            </a:endParaRPr>
          </a:p>
        </p:txBody>
      </p:sp>
      <p:sp>
        <p:nvSpPr>
          <p:cNvPr id="161" name="Google Shape;161;p8"/>
          <p:cNvSpPr/>
          <p:nvPr/>
        </p:nvSpPr>
        <p:spPr>
          <a:xfrm>
            <a:off x="1520759" y="2943156"/>
            <a:ext cx="842010" cy="440690"/>
          </a:xfrm>
          <a:prstGeom prst="rect">
            <a:avLst/>
          </a:prstGeom>
          <a:noFill/>
          <a:ln>
            <a:noFill/>
          </a:ln>
        </p:spPr>
        <p:txBody>
          <a:bodyPr anchorCtr="0" anchor="t" bIns="0" lIns="0" spcFirstLastPara="1" rIns="0" wrap="square" tIns="0">
            <a:noAutofit/>
          </a:bodyPr>
          <a:lstStyle/>
          <a:p>
            <a:pPr indent="0" lvl="0" marL="0" marR="0" rtl="0" algn="l">
              <a:lnSpc>
                <a:spcPct val="75812"/>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53975" lvl="0" marL="12700" marR="0" rtl="0" algn="l">
              <a:lnSpc>
                <a:spcPct val="91000"/>
              </a:lnSpc>
              <a:spcBef>
                <a:spcPts val="0"/>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VISUAL  CLARITY</a:t>
            </a:r>
            <a:endParaRPr b="0" i="0" sz="1500" u="none" cap="none" strike="noStrike">
              <a:solidFill>
                <a:schemeClr val="dk1"/>
              </a:solidFill>
              <a:latin typeface="Arial"/>
              <a:ea typeface="Arial"/>
              <a:cs typeface="Arial"/>
              <a:sym typeface="Arial"/>
            </a:endParaRPr>
          </a:p>
        </p:txBody>
      </p:sp>
      <p:grpSp>
        <p:nvGrpSpPr>
          <p:cNvPr id="162" name="Google Shape;162;p8"/>
          <p:cNvGrpSpPr/>
          <p:nvPr/>
        </p:nvGrpSpPr>
        <p:grpSpPr>
          <a:xfrm>
            <a:off x="5437630" y="3392035"/>
            <a:ext cx="412891" cy="415458"/>
            <a:chOff x="0" y="0"/>
            <a:chExt cx="412891" cy="415458"/>
          </a:xfrm>
        </p:grpSpPr>
        <p:sp>
          <p:nvSpPr>
            <p:cNvPr id="163" name="Google Shape;163;p8"/>
            <p:cNvSpPr/>
            <p:nvPr/>
          </p:nvSpPr>
          <p:spPr>
            <a:xfrm>
              <a:off x="0" y="0"/>
              <a:ext cx="412891" cy="415458"/>
            </a:xfrm>
            <a:custGeom>
              <a:rect b="b" l="l" r="r" t="t"/>
              <a:pathLst>
                <a:path extrusionOk="0" h="654" w="650">
                  <a:moveTo>
                    <a:pt x="246" y="654"/>
                  </a:moveTo>
                  <a:cubicBezTo>
                    <a:pt x="232" y="654"/>
                    <a:pt x="219" y="648"/>
                    <a:pt x="208" y="638"/>
                  </a:cubicBezTo>
                  <a:cubicBezTo>
                    <a:pt x="16" y="446"/>
                    <a:pt x="16" y="446"/>
                    <a:pt x="16" y="446"/>
                  </a:cubicBezTo>
                  <a:cubicBezTo>
                    <a:pt x="5" y="435"/>
                    <a:pt x="0" y="421"/>
                    <a:pt x="0" y="408"/>
                  </a:cubicBezTo>
                  <a:cubicBezTo>
                    <a:pt x="0" y="394"/>
                    <a:pt x="5" y="381"/>
                    <a:pt x="16" y="373"/>
                  </a:cubicBezTo>
                  <a:cubicBezTo>
                    <a:pt x="368" y="21"/>
                    <a:pt x="368" y="21"/>
                    <a:pt x="368" y="21"/>
                  </a:cubicBezTo>
                  <a:cubicBezTo>
                    <a:pt x="387" y="0"/>
                    <a:pt x="419" y="0"/>
                    <a:pt x="441" y="21"/>
                  </a:cubicBezTo>
                  <a:cubicBezTo>
                    <a:pt x="633" y="213"/>
                    <a:pt x="633" y="213"/>
                    <a:pt x="633" y="213"/>
                  </a:cubicBezTo>
                  <a:cubicBezTo>
                    <a:pt x="644" y="224"/>
                    <a:pt x="650" y="237"/>
                    <a:pt x="650" y="251"/>
                  </a:cubicBezTo>
                  <a:cubicBezTo>
                    <a:pt x="650" y="264"/>
                    <a:pt x="644" y="278"/>
                    <a:pt x="633" y="286"/>
                  </a:cubicBezTo>
                  <a:cubicBezTo>
                    <a:pt x="601" y="319"/>
                    <a:pt x="601" y="319"/>
                    <a:pt x="601" y="319"/>
                  </a:cubicBezTo>
                  <a:cubicBezTo>
                    <a:pt x="585" y="337"/>
                    <a:pt x="549" y="351"/>
                    <a:pt x="522" y="348"/>
                  </a:cubicBezTo>
                  <a:cubicBezTo>
                    <a:pt x="428" y="340"/>
                    <a:pt x="428" y="340"/>
                    <a:pt x="428" y="340"/>
                  </a:cubicBezTo>
                  <a:cubicBezTo>
                    <a:pt x="422" y="340"/>
                    <a:pt x="417" y="335"/>
                    <a:pt x="417" y="329"/>
                  </a:cubicBezTo>
                  <a:cubicBezTo>
                    <a:pt x="417" y="321"/>
                    <a:pt x="422" y="319"/>
                    <a:pt x="430" y="319"/>
                  </a:cubicBezTo>
                  <a:cubicBezTo>
                    <a:pt x="525" y="327"/>
                    <a:pt x="525" y="327"/>
                    <a:pt x="525" y="327"/>
                  </a:cubicBezTo>
                  <a:cubicBezTo>
                    <a:pt x="544" y="329"/>
                    <a:pt x="574" y="319"/>
                    <a:pt x="587" y="305"/>
                  </a:cubicBezTo>
                  <a:cubicBezTo>
                    <a:pt x="620" y="273"/>
                    <a:pt x="620" y="273"/>
                    <a:pt x="620" y="273"/>
                  </a:cubicBezTo>
                  <a:cubicBezTo>
                    <a:pt x="625" y="267"/>
                    <a:pt x="628" y="259"/>
                    <a:pt x="628" y="251"/>
                  </a:cubicBezTo>
                  <a:cubicBezTo>
                    <a:pt x="628" y="243"/>
                    <a:pt x="625" y="235"/>
                    <a:pt x="620" y="229"/>
                  </a:cubicBezTo>
                  <a:cubicBezTo>
                    <a:pt x="425" y="35"/>
                    <a:pt x="425" y="35"/>
                    <a:pt x="425" y="35"/>
                  </a:cubicBezTo>
                  <a:cubicBezTo>
                    <a:pt x="414" y="24"/>
                    <a:pt x="395" y="24"/>
                    <a:pt x="382" y="35"/>
                  </a:cubicBezTo>
                  <a:cubicBezTo>
                    <a:pt x="29" y="386"/>
                    <a:pt x="29" y="386"/>
                    <a:pt x="29" y="386"/>
                  </a:cubicBezTo>
                  <a:cubicBezTo>
                    <a:pt x="24" y="392"/>
                    <a:pt x="21" y="400"/>
                    <a:pt x="21" y="408"/>
                  </a:cubicBezTo>
                  <a:cubicBezTo>
                    <a:pt x="21" y="416"/>
                    <a:pt x="24" y="424"/>
                    <a:pt x="29" y="429"/>
                  </a:cubicBezTo>
                  <a:cubicBezTo>
                    <a:pt x="224" y="624"/>
                    <a:pt x="224" y="624"/>
                    <a:pt x="224" y="624"/>
                  </a:cubicBezTo>
                  <a:cubicBezTo>
                    <a:pt x="235" y="635"/>
                    <a:pt x="257" y="635"/>
                    <a:pt x="268" y="624"/>
                  </a:cubicBezTo>
                  <a:cubicBezTo>
                    <a:pt x="319" y="570"/>
                    <a:pt x="319" y="570"/>
                    <a:pt x="319" y="570"/>
                  </a:cubicBezTo>
                  <a:cubicBezTo>
                    <a:pt x="333" y="556"/>
                    <a:pt x="341" y="529"/>
                    <a:pt x="335" y="510"/>
                  </a:cubicBezTo>
                  <a:cubicBezTo>
                    <a:pt x="314" y="435"/>
                    <a:pt x="314" y="435"/>
                    <a:pt x="314" y="435"/>
                  </a:cubicBezTo>
                  <a:cubicBezTo>
                    <a:pt x="314" y="429"/>
                    <a:pt x="316" y="424"/>
                    <a:pt x="322" y="421"/>
                  </a:cubicBezTo>
                  <a:cubicBezTo>
                    <a:pt x="327" y="421"/>
                    <a:pt x="333" y="424"/>
                    <a:pt x="335" y="429"/>
                  </a:cubicBezTo>
                  <a:cubicBezTo>
                    <a:pt x="357" y="505"/>
                    <a:pt x="357" y="505"/>
                    <a:pt x="357" y="505"/>
                  </a:cubicBezTo>
                  <a:cubicBezTo>
                    <a:pt x="363" y="532"/>
                    <a:pt x="354" y="567"/>
                    <a:pt x="335" y="586"/>
                  </a:cubicBezTo>
                  <a:cubicBezTo>
                    <a:pt x="281" y="638"/>
                    <a:pt x="281" y="638"/>
                    <a:pt x="281" y="638"/>
                  </a:cubicBezTo>
                  <a:cubicBezTo>
                    <a:pt x="273" y="648"/>
                    <a:pt x="260" y="654"/>
                    <a:pt x="246" y="654"/>
                  </a:cubicBezTo>
                </a:path>
                <a:path extrusionOk="0" h="654" w="650">
                  <a:moveTo>
                    <a:pt x="357" y="145"/>
                  </a:moveTo>
                  <a:lnTo>
                    <a:pt x="400" y="145"/>
                  </a:lnTo>
                  <a:lnTo>
                    <a:pt x="400" y="188"/>
                  </a:lnTo>
                  <a:lnTo>
                    <a:pt x="357" y="188"/>
                  </a:lnTo>
                  <a:lnTo>
                    <a:pt x="357" y="145"/>
                  </a:lnTo>
                  <a:close/>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8"/>
            <p:cNvSpPr/>
            <p:nvPr/>
          </p:nvSpPr>
          <p:spPr>
            <a:xfrm>
              <a:off x="222242" y="87751"/>
              <a:ext cx="36882" cy="36882"/>
            </a:xfrm>
            <a:custGeom>
              <a:rect b="b" l="l" r="r" t="t"/>
              <a:pathLst>
                <a:path extrusionOk="0" h="58" w="58">
                  <a:moveTo>
                    <a:pt x="7" y="7"/>
                  </a:moveTo>
                  <a:lnTo>
                    <a:pt x="50" y="7"/>
                  </a:lnTo>
                  <a:lnTo>
                    <a:pt x="50" y="50"/>
                  </a:lnTo>
                  <a:lnTo>
                    <a:pt x="7" y="50"/>
                  </a:lnTo>
                  <a:lnTo>
                    <a:pt x="7" y="7"/>
                  </a:lnTo>
                  <a:close/>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8"/>
            <p:cNvSpPr/>
            <p:nvPr/>
          </p:nvSpPr>
          <p:spPr>
            <a:xfrm>
              <a:off x="281828" y="92514"/>
              <a:ext cx="27357" cy="27357"/>
            </a:xfrm>
            <a:custGeom>
              <a:rect b="b" l="l" r="r" t="t"/>
              <a:pathLst>
                <a:path extrusionOk="0" h="43" w="43">
                  <a:moveTo>
                    <a:pt x="0" y="0"/>
                  </a:moveTo>
                  <a:lnTo>
                    <a:pt x="43" y="0"/>
                  </a:lnTo>
                  <a:lnTo>
                    <a:pt x="43" y="43"/>
                  </a:lnTo>
                  <a:lnTo>
                    <a:pt x="0" y="43"/>
                  </a:lnTo>
                  <a:lnTo>
                    <a:pt x="0" y="0"/>
                  </a:lnTo>
                  <a:close/>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8"/>
            <p:cNvSpPr/>
            <p:nvPr/>
          </p:nvSpPr>
          <p:spPr>
            <a:xfrm>
              <a:off x="277066" y="87751"/>
              <a:ext cx="36882" cy="36882"/>
            </a:xfrm>
            <a:custGeom>
              <a:rect b="b" l="l" r="r" t="t"/>
              <a:pathLst>
                <a:path extrusionOk="0" h="58" w="58">
                  <a:moveTo>
                    <a:pt x="7" y="7"/>
                  </a:moveTo>
                  <a:lnTo>
                    <a:pt x="50" y="7"/>
                  </a:lnTo>
                  <a:lnTo>
                    <a:pt x="50" y="50"/>
                  </a:lnTo>
                  <a:lnTo>
                    <a:pt x="7" y="50"/>
                  </a:lnTo>
                  <a:lnTo>
                    <a:pt x="7" y="7"/>
                  </a:lnTo>
                  <a:close/>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8"/>
            <p:cNvSpPr/>
            <p:nvPr/>
          </p:nvSpPr>
          <p:spPr>
            <a:xfrm>
              <a:off x="227005" y="147338"/>
              <a:ext cx="27357" cy="27357"/>
            </a:xfrm>
            <a:custGeom>
              <a:rect b="b" l="l" r="r" t="t"/>
              <a:pathLst>
                <a:path extrusionOk="0" h="43" w="43">
                  <a:moveTo>
                    <a:pt x="0" y="0"/>
                  </a:moveTo>
                  <a:lnTo>
                    <a:pt x="43" y="0"/>
                  </a:lnTo>
                  <a:lnTo>
                    <a:pt x="43" y="43"/>
                  </a:lnTo>
                  <a:lnTo>
                    <a:pt x="0" y="43"/>
                  </a:lnTo>
                  <a:lnTo>
                    <a:pt x="0" y="0"/>
                  </a:lnTo>
                  <a:close/>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8"/>
            <p:cNvSpPr/>
            <p:nvPr/>
          </p:nvSpPr>
          <p:spPr>
            <a:xfrm>
              <a:off x="222242" y="142575"/>
              <a:ext cx="36882" cy="36882"/>
            </a:xfrm>
            <a:custGeom>
              <a:rect b="b" l="l" r="r" t="t"/>
              <a:pathLst>
                <a:path extrusionOk="0" h="58" w="58">
                  <a:moveTo>
                    <a:pt x="7" y="7"/>
                  </a:moveTo>
                  <a:lnTo>
                    <a:pt x="50" y="7"/>
                  </a:lnTo>
                  <a:lnTo>
                    <a:pt x="50" y="50"/>
                  </a:lnTo>
                  <a:lnTo>
                    <a:pt x="7" y="50"/>
                  </a:lnTo>
                  <a:lnTo>
                    <a:pt x="7" y="7"/>
                  </a:lnTo>
                  <a:close/>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8"/>
            <p:cNvSpPr/>
            <p:nvPr/>
          </p:nvSpPr>
          <p:spPr>
            <a:xfrm>
              <a:off x="281828" y="147338"/>
              <a:ext cx="27357" cy="27357"/>
            </a:xfrm>
            <a:custGeom>
              <a:rect b="b" l="l" r="r" t="t"/>
              <a:pathLst>
                <a:path extrusionOk="0" h="43" w="43">
                  <a:moveTo>
                    <a:pt x="0" y="0"/>
                  </a:moveTo>
                  <a:lnTo>
                    <a:pt x="43" y="0"/>
                  </a:lnTo>
                  <a:lnTo>
                    <a:pt x="43" y="43"/>
                  </a:lnTo>
                  <a:lnTo>
                    <a:pt x="0" y="43"/>
                  </a:lnTo>
                  <a:lnTo>
                    <a:pt x="0" y="0"/>
                  </a:lnTo>
                  <a:close/>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8"/>
            <p:cNvSpPr/>
            <p:nvPr/>
          </p:nvSpPr>
          <p:spPr>
            <a:xfrm>
              <a:off x="277066" y="142575"/>
              <a:ext cx="36882" cy="36882"/>
            </a:xfrm>
            <a:custGeom>
              <a:rect b="b" l="l" r="r" t="t"/>
              <a:pathLst>
                <a:path extrusionOk="0" h="58" w="58">
                  <a:moveTo>
                    <a:pt x="7" y="7"/>
                  </a:moveTo>
                  <a:lnTo>
                    <a:pt x="50" y="7"/>
                  </a:lnTo>
                  <a:lnTo>
                    <a:pt x="50" y="50"/>
                  </a:lnTo>
                  <a:lnTo>
                    <a:pt x="7" y="50"/>
                  </a:lnTo>
                  <a:lnTo>
                    <a:pt x="7" y="7"/>
                  </a:lnTo>
                  <a:close/>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1" name="Google Shape;171;p8"/>
          <p:cNvSpPr/>
          <p:nvPr/>
        </p:nvSpPr>
        <p:spPr>
          <a:xfrm>
            <a:off x="2495237" y="2495237"/>
            <a:ext cx="3360046" cy="1317019"/>
          </a:xfrm>
          <a:custGeom>
            <a:rect b="b" l="l" r="r" t="t"/>
            <a:pathLst>
              <a:path extrusionOk="0" h="2074" w="5291">
                <a:moveTo>
                  <a:pt x="4880" y="2066"/>
                </a:moveTo>
                <a:cubicBezTo>
                  <a:pt x="4866" y="2066"/>
                  <a:pt x="4853" y="2061"/>
                  <a:pt x="4842" y="2050"/>
                </a:cubicBezTo>
                <a:cubicBezTo>
                  <a:pt x="4649" y="1858"/>
                  <a:pt x="4649" y="1858"/>
                  <a:pt x="4649" y="1858"/>
                </a:cubicBezTo>
                <a:cubicBezTo>
                  <a:pt x="4639" y="1847"/>
                  <a:pt x="4633" y="1834"/>
                  <a:pt x="4633" y="1820"/>
                </a:cubicBezTo>
                <a:cubicBezTo>
                  <a:pt x="4633" y="1807"/>
                  <a:pt x="4639" y="1793"/>
                  <a:pt x="4649" y="1785"/>
                </a:cubicBezTo>
                <a:cubicBezTo>
                  <a:pt x="5002" y="1433"/>
                  <a:pt x="5002" y="1433"/>
                  <a:pt x="5002" y="1433"/>
                </a:cubicBezTo>
                <a:cubicBezTo>
                  <a:pt x="5021" y="1412"/>
                  <a:pt x="5053" y="1412"/>
                  <a:pt x="5075" y="1433"/>
                </a:cubicBezTo>
                <a:cubicBezTo>
                  <a:pt x="5267" y="1625"/>
                  <a:pt x="5267" y="1625"/>
                  <a:pt x="5267" y="1625"/>
                </a:cubicBezTo>
                <a:cubicBezTo>
                  <a:pt x="5278" y="1636"/>
                  <a:pt x="5283" y="1650"/>
                  <a:pt x="5283" y="1663"/>
                </a:cubicBezTo>
                <a:cubicBezTo>
                  <a:pt x="5283" y="1677"/>
                  <a:pt x="5278" y="1690"/>
                  <a:pt x="5267" y="1698"/>
                </a:cubicBezTo>
                <a:cubicBezTo>
                  <a:pt x="5235" y="1731"/>
                  <a:pt x="5235" y="1731"/>
                  <a:pt x="5235" y="1731"/>
                </a:cubicBezTo>
                <a:cubicBezTo>
                  <a:pt x="5218" y="1750"/>
                  <a:pt x="5183" y="1763"/>
                  <a:pt x="5156" y="1761"/>
                </a:cubicBezTo>
                <a:cubicBezTo>
                  <a:pt x="5061" y="1752"/>
                  <a:pt x="5061" y="1752"/>
                  <a:pt x="5061" y="1752"/>
                </a:cubicBezTo>
                <a:cubicBezTo>
                  <a:pt x="5056" y="1752"/>
                  <a:pt x="5050" y="1747"/>
                  <a:pt x="5050" y="1742"/>
                </a:cubicBezTo>
                <a:cubicBezTo>
                  <a:pt x="5050" y="1734"/>
                  <a:pt x="5056" y="1731"/>
                  <a:pt x="5064" y="1731"/>
                </a:cubicBezTo>
                <a:cubicBezTo>
                  <a:pt x="5159" y="1739"/>
                  <a:pt x="5159" y="1739"/>
                  <a:pt x="5159" y="1739"/>
                </a:cubicBezTo>
                <a:cubicBezTo>
                  <a:pt x="5178" y="1742"/>
                  <a:pt x="5208" y="1731"/>
                  <a:pt x="5221" y="1717"/>
                </a:cubicBezTo>
                <a:cubicBezTo>
                  <a:pt x="5254" y="1685"/>
                  <a:pt x="5254" y="1685"/>
                  <a:pt x="5254" y="1685"/>
                </a:cubicBezTo>
                <a:cubicBezTo>
                  <a:pt x="5259" y="1679"/>
                  <a:pt x="5262" y="1671"/>
                  <a:pt x="5262" y="1663"/>
                </a:cubicBezTo>
                <a:cubicBezTo>
                  <a:pt x="5262" y="1655"/>
                  <a:pt x="5259" y="1647"/>
                  <a:pt x="5254" y="1642"/>
                </a:cubicBezTo>
                <a:cubicBezTo>
                  <a:pt x="5059" y="1447"/>
                  <a:pt x="5059" y="1447"/>
                  <a:pt x="5059" y="1447"/>
                </a:cubicBezTo>
                <a:cubicBezTo>
                  <a:pt x="5048" y="1436"/>
                  <a:pt x="5029" y="1436"/>
                  <a:pt x="5015" y="1447"/>
                </a:cubicBezTo>
                <a:cubicBezTo>
                  <a:pt x="4663" y="1798"/>
                  <a:pt x="4663" y="1798"/>
                  <a:pt x="4663" y="1798"/>
                </a:cubicBezTo>
                <a:cubicBezTo>
                  <a:pt x="4658" y="1804"/>
                  <a:pt x="4655" y="1812"/>
                  <a:pt x="4655" y="1820"/>
                </a:cubicBezTo>
                <a:cubicBezTo>
                  <a:pt x="4655" y="1828"/>
                  <a:pt x="4658" y="1836"/>
                  <a:pt x="4663" y="1842"/>
                </a:cubicBezTo>
                <a:cubicBezTo>
                  <a:pt x="4858" y="2036"/>
                  <a:pt x="4858" y="2036"/>
                  <a:pt x="4858" y="2036"/>
                </a:cubicBezTo>
                <a:cubicBezTo>
                  <a:pt x="4869" y="2047"/>
                  <a:pt x="4891" y="2047"/>
                  <a:pt x="4901" y="2036"/>
                </a:cubicBezTo>
                <a:cubicBezTo>
                  <a:pt x="4953" y="1982"/>
                  <a:pt x="4953" y="1982"/>
                  <a:pt x="4953" y="1982"/>
                </a:cubicBezTo>
                <a:cubicBezTo>
                  <a:pt x="4966" y="1969"/>
                  <a:pt x="4975" y="1942"/>
                  <a:pt x="4969" y="1923"/>
                </a:cubicBezTo>
                <a:cubicBezTo>
                  <a:pt x="4947" y="1847"/>
                  <a:pt x="4947" y="1847"/>
                  <a:pt x="4947" y="1847"/>
                </a:cubicBezTo>
                <a:cubicBezTo>
                  <a:pt x="4947" y="1842"/>
                  <a:pt x="4950" y="1836"/>
                  <a:pt x="4956" y="1834"/>
                </a:cubicBezTo>
                <a:cubicBezTo>
                  <a:pt x="4961" y="1834"/>
                  <a:pt x="4966" y="1836"/>
                  <a:pt x="4969" y="1842"/>
                </a:cubicBezTo>
                <a:cubicBezTo>
                  <a:pt x="4991" y="1917"/>
                  <a:pt x="4991" y="1917"/>
                  <a:pt x="4991" y="1917"/>
                </a:cubicBezTo>
                <a:cubicBezTo>
                  <a:pt x="4996" y="1944"/>
                  <a:pt x="4988" y="1980"/>
                  <a:pt x="4969" y="1998"/>
                </a:cubicBezTo>
                <a:cubicBezTo>
                  <a:pt x="4915" y="2050"/>
                  <a:pt x="4915" y="2050"/>
                  <a:pt x="4915" y="2050"/>
                </a:cubicBezTo>
                <a:cubicBezTo>
                  <a:pt x="4907" y="2061"/>
                  <a:pt x="4893" y="2066"/>
                  <a:pt x="4880" y="2066"/>
                </a:cubicBezTo>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8"/>
          <p:cNvSpPr/>
          <p:nvPr/>
        </p:nvSpPr>
        <p:spPr>
          <a:xfrm>
            <a:off x="6748367" y="2790756"/>
            <a:ext cx="1351280" cy="212090"/>
          </a:xfrm>
          <a:prstGeom prst="rect">
            <a:avLst/>
          </a:prstGeom>
          <a:noFill/>
          <a:ln>
            <a:noFill/>
          </a:ln>
        </p:spPr>
        <p:txBody>
          <a:bodyPr anchorCtr="0" anchor="t" bIns="0" lIns="0" spcFirstLastPara="1" rIns="0" wrap="square" tIns="0">
            <a:noAutofit/>
          </a:bodyPr>
          <a:lstStyle/>
          <a:p>
            <a:pPr indent="0" lvl="0" marL="0" marR="0" rtl="0" algn="l">
              <a:lnSpc>
                <a:spcPct val="76310"/>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2000"/>
              </a:lnSpc>
              <a:spcBef>
                <a:spcPts val="0"/>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PARALLELISM</a:t>
            </a:r>
            <a:endParaRPr b="0" i="0" sz="1500" u="none" cap="none" strike="noStrike">
              <a:solidFill>
                <a:schemeClr val="dk1"/>
              </a:solidFill>
              <a:latin typeface="Arial"/>
              <a:ea typeface="Arial"/>
              <a:cs typeface="Arial"/>
              <a:sym typeface="Arial"/>
            </a:endParaRPr>
          </a:p>
        </p:txBody>
      </p:sp>
      <p:sp>
        <p:nvSpPr>
          <p:cNvPr id="173" name="Google Shape;173;p8"/>
          <p:cNvSpPr/>
          <p:nvPr/>
        </p:nvSpPr>
        <p:spPr>
          <a:xfrm>
            <a:off x="4954487" y="2866956"/>
            <a:ext cx="1281430" cy="212090"/>
          </a:xfrm>
          <a:prstGeom prst="rect">
            <a:avLst/>
          </a:prstGeom>
          <a:noFill/>
          <a:ln>
            <a:noFill/>
          </a:ln>
        </p:spPr>
        <p:txBody>
          <a:bodyPr anchorCtr="0" anchor="t" bIns="0" lIns="0" spcFirstLastPara="1" rIns="0" wrap="square" tIns="0">
            <a:noAutofit/>
          </a:bodyPr>
          <a:lstStyle/>
          <a:p>
            <a:pPr indent="0" lvl="0" marL="0" marR="0" rtl="0" algn="l">
              <a:lnSpc>
                <a:spcPct val="90670"/>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1000"/>
              </a:lnSpc>
              <a:spcBef>
                <a:spcPts val="0"/>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MODULARITY</a:t>
            </a:r>
            <a:endParaRPr b="0" i="0" sz="1500" u="none" cap="none" strike="noStrike">
              <a:solidFill>
                <a:schemeClr val="dk1"/>
              </a:solidFill>
              <a:latin typeface="Arial"/>
              <a:ea typeface="Arial"/>
              <a:cs typeface="Arial"/>
              <a:sym typeface="Arial"/>
            </a:endParaRPr>
          </a:p>
        </p:txBody>
      </p:sp>
      <p:sp>
        <p:nvSpPr>
          <p:cNvPr id="174" name="Google Shape;174;p8"/>
          <p:cNvSpPr/>
          <p:nvPr/>
        </p:nvSpPr>
        <p:spPr>
          <a:xfrm>
            <a:off x="1737548" y="3517317"/>
            <a:ext cx="412890" cy="369271"/>
          </a:xfrm>
          <a:custGeom>
            <a:rect b="b" l="l" r="r" t="t"/>
            <a:pathLst>
              <a:path extrusionOk="0" h="581" w="650">
                <a:moveTo>
                  <a:pt x="284" y="581"/>
                </a:moveTo>
                <a:cubicBezTo>
                  <a:pt x="276" y="581"/>
                  <a:pt x="268" y="579"/>
                  <a:pt x="262" y="574"/>
                </a:cubicBezTo>
                <a:cubicBezTo>
                  <a:pt x="8" y="346"/>
                  <a:pt x="8" y="346"/>
                  <a:pt x="8" y="346"/>
                </a:cubicBezTo>
                <a:cubicBezTo>
                  <a:pt x="2" y="341"/>
                  <a:pt x="0" y="334"/>
                  <a:pt x="0" y="327"/>
                </a:cubicBezTo>
                <a:cubicBezTo>
                  <a:pt x="0" y="319"/>
                  <a:pt x="2" y="312"/>
                  <a:pt x="8" y="307"/>
                </a:cubicBezTo>
                <a:cubicBezTo>
                  <a:pt x="344" y="16"/>
                  <a:pt x="344" y="16"/>
                  <a:pt x="344" y="16"/>
                </a:cubicBezTo>
                <a:cubicBezTo>
                  <a:pt x="352" y="7"/>
                  <a:pt x="371" y="0"/>
                  <a:pt x="387" y="0"/>
                </a:cubicBezTo>
                <a:cubicBezTo>
                  <a:pt x="617" y="0"/>
                  <a:pt x="617" y="0"/>
                  <a:pt x="617" y="0"/>
                </a:cubicBezTo>
                <a:cubicBezTo>
                  <a:pt x="636" y="0"/>
                  <a:pt x="650" y="12"/>
                  <a:pt x="650" y="29"/>
                </a:cubicBezTo>
                <a:cubicBezTo>
                  <a:pt x="650" y="235"/>
                  <a:pt x="650" y="235"/>
                  <a:pt x="650" y="235"/>
                </a:cubicBezTo>
                <a:cubicBezTo>
                  <a:pt x="650" y="249"/>
                  <a:pt x="642" y="266"/>
                  <a:pt x="631" y="273"/>
                </a:cubicBezTo>
                <a:cubicBezTo>
                  <a:pt x="306" y="574"/>
                  <a:pt x="306" y="574"/>
                  <a:pt x="306" y="574"/>
                </a:cubicBezTo>
                <a:cubicBezTo>
                  <a:pt x="300" y="579"/>
                  <a:pt x="292" y="581"/>
                  <a:pt x="284" y="581"/>
                </a:cubicBezTo>
                <a:moveTo>
                  <a:pt x="387" y="19"/>
                </a:moveTo>
                <a:cubicBezTo>
                  <a:pt x="376" y="19"/>
                  <a:pt x="363" y="24"/>
                  <a:pt x="357" y="29"/>
                </a:cubicBezTo>
                <a:cubicBezTo>
                  <a:pt x="24" y="319"/>
                  <a:pt x="24" y="319"/>
                  <a:pt x="24" y="319"/>
                </a:cubicBezTo>
                <a:cubicBezTo>
                  <a:pt x="21" y="322"/>
                  <a:pt x="21" y="324"/>
                  <a:pt x="21" y="327"/>
                </a:cubicBezTo>
                <a:cubicBezTo>
                  <a:pt x="21" y="329"/>
                  <a:pt x="21" y="331"/>
                  <a:pt x="24" y="331"/>
                </a:cubicBezTo>
                <a:cubicBezTo>
                  <a:pt x="276" y="559"/>
                  <a:pt x="276" y="559"/>
                  <a:pt x="276" y="559"/>
                </a:cubicBezTo>
                <a:cubicBezTo>
                  <a:pt x="281" y="562"/>
                  <a:pt x="287" y="562"/>
                  <a:pt x="292" y="559"/>
                </a:cubicBezTo>
                <a:cubicBezTo>
                  <a:pt x="617" y="261"/>
                  <a:pt x="617" y="261"/>
                  <a:pt x="617" y="261"/>
                </a:cubicBezTo>
                <a:cubicBezTo>
                  <a:pt x="623" y="256"/>
                  <a:pt x="628" y="244"/>
                  <a:pt x="628" y="235"/>
                </a:cubicBezTo>
                <a:cubicBezTo>
                  <a:pt x="628" y="29"/>
                  <a:pt x="628" y="29"/>
                  <a:pt x="628" y="29"/>
                </a:cubicBezTo>
                <a:cubicBezTo>
                  <a:pt x="628" y="24"/>
                  <a:pt x="623" y="19"/>
                  <a:pt x="617" y="19"/>
                </a:cubicBezTo>
                <a:lnTo>
                  <a:pt x="387" y="19"/>
                </a:lnTo>
                <a:close/>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8"/>
          <p:cNvSpPr/>
          <p:nvPr/>
        </p:nvSpPr>
        <p:spPr>
          <a:xfrm>
            <a:off x="1732785" y="2495237"/>
            <a:ext cx="422415" cy="1396113"/>
          </a:xfrm>
          <a:custGeom>
            <a:rect b="b" l="l" r="r" t="t"/>
            <a:pathLst>
              <a:path extrusionOk="0" h="2198" w="665">
                <a:moveTo>
                  <a:pt x="291" y="2191"/>
                </a:moveTo>
                <a:cubicBezTo>
                  <a:pt x="283" y="2191"/>
                  <a:pt x="275" y="2188"/>
                  <a:pt x="270" y="2183"/>
                </a:cubicBezTo>
                <a:cubicBezTo>
                  <a:pt x="15" y="1956"/>
                  <a:pt x="15" y="1956"/>
                  <a:pt x="15" y="1956"/>
                </a:cubicBezTo>
                <a:cubicBezTo>
                  <a:pt x="10" y="1951"/>
                  <a:pt x="7" y="1943"/>
                  <a:pt x="7" y="1936"/>
                </a:cubicBezTo>
                <a:cubicBezTo>
                  <a:pt x="7" y="1929"/>
                  <a:pt x="10" y="1922"/>
                  <a:pt x="15" y="1917"/>
                </a:cubicBezTo>
                <a:cubicBezTo>
                  <a:pt x="351" y="1626"/>
                  <a:pt x="351" y="1626"/>
                  <a:pt x="351" y="1626"/>
                </a:cubicBezTo>
                <a:cubicBezTo>
                  <a:pt x="359" y="1616"/>
                  <a:pt x="378" y="1609"/>
                  <a:pt x="394" y="1609"/>
                </a:cubicBezTo>
                <a:cubicBezTo>
                  <a:pt x="625" y="1609"/>
                  <a:pt x="625" y="1609"/>
                  <a:pt x="625" y="1609"/>
                </a:cubicBezTo>
                <a:cubicBezTo>
                  <a:pt x="644" y="1609"/>
                  <a:pt x="657" y="1621"/>
                  <a:pt x="657" y="1638"/>
                </a:cubicBezTo>
                <a:cubicBezTo>
                  <a:pt x="657" y="1844"/>
                  <a:pt x="657" y="1844"/>
                  <a:pt x="657" y="1844"/>
                </a:cubicBezTo>
                <a:cubicBezTo>
                  <a:pt x="657" y="1859"/>
                  <a:pt x="649" y="1876"/>
                  <a:pt x="638" y="1883"/>
                </a:cubicBezTo>
                <a:cubicBezTo>
                  <a:pt x="313" y="2183"/>
                  <a:pt x="313" y="2183"/>
                  <a:pt x="313" y="2183"/>
                </a:cubicBezTo>
                <a:cubicBezTo>
                  <a:pt x="308" y="2188"/>
                  <a:pt x="300" y="2191"/>
                  <a:pt x="291" y="2191"/>
                </a:cubicBezTo>
                <a:moveTo>
                  <a:pt x="394" y="1628"/>
                </a:moveTo>
                <a:cubicBezTo>
                  <a:pt x="384" y="1628"/>
                  <a:pt x="370" y="1633"/>
                  <a:pt x="365" y="1638"/>
                </a:cubicBezTo>
                <a:cubicBezTo>
                  <a:pt x="31" y="1929"/>
                  <a:pt x="31" y="1929"/>
                  <a:pt x="31" y="1929"/>
                </a:cubicBezTo>
                <a:cubicBezTo>
                  <a:pt x="29" y="1931"/>
                  <a:pt x="29" y="1934"/>
                  <a:pt x="29" y="1936"/>
                </a:cubicBezTo>
                <a:cubicBezTo>
                  <a:pt x="29" y="1939"/>
                  <a:pt x="29" y="1941"/>
                  <a:pt x="31" y="1941"/>
                </a:cubicBezTo>
                <a:cubicBezTo>
                  <a:pt x="283" y="2169"/>
                  <a:pt x="283" y="2169"/>
                  <a:pt x="283" y="2169"/>
                </a:cubicBezTo>
                <a:cubicBezTo>
                  <a:pt x="289" y="2171"/>
                  <a:pt x="294" y="2171"/>
                  <a:pt x="300" y="2169"/>
                </a:cubicBezTo>
                <a:cubicBezTo>
                  <a:pt x="625" y="1871"/>
                  <a:pt x="625" y="1871"/>
                  <a:pt x="625" y="1871"/>
                </a:cubicBezTo>
                <a:cubicBezTo>
                  <a:pt x="630" y="1866"/>
                  <a:pt x="636" y="1854"/>
                  <a:pt x="636" y="1844"/>
                </a:cubicBezTo>
                <a:cubicBezTo>
                  <a:pt x="636" y="1638"/>
                  <a:pt x="636" y="1638"/>
                  <a:pt x="636" y="1638"/>
                </a:cubicBezTo>
                <a:cubicBezTo>
                  <a:pt x="636" y="1633"/>
                  <a:pt x="630" y="1628"/>
                  <a:pt x="625" y="1628"/>
                </a:cubicBezTo>
                <a:lnTo>
                  <a:pt x="394" y="1628"/>
                </a:lnTo>
                <a:close/>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7516441" y="3598347"/>
            <a:ext cx="124209" cy="123352"/>
          </a:xfrm>
          <a:custGeom>
            <a:rect b="b" l="l" r="r" t="t"/>
            <a:pathLst>
              <a:path extrusionOk="0" h="194" w="195">
                <a:moveTo>
                  <a:pt x="97" y="194"/>
                </a:moveTo>
                <a:cubicBezTo>
                  <a:pt x="43" y="194"/>
                  <a:pt x="0" y="151"/>
                  <a:pt x="0" y="97"/>
                </a:cubicBezTo>
                <a:cubicBezTo>
                  <a:pt x="0" y="43"/>
                  <a:pt x="43" y="0"/>
                  <a:pt x="97" y="0"/>
                </a:cubicBezTo>
                <a:cubicBezTo>
                  <a:pt x="152" y="0"/>
                  <a:pt x="195" y="43"/>
                  <a:pt x="195" y="97"/>
                </a:cubicBezTo>
                <a:cubicBezTo>
                  <a:pt x="195" y="151"/>
                  <a:pt x="152" y="194"/>
                  <a:pt x="97" y="194"/>
                </a:cubicBezTo>
                <a:moveTo>
                  <a:pt x="97" y="21"/>
                </a:moveTo>
                <a:cubicBezTo>
                  <a:pt x="57" y="21"/>
                  <a:pt x="21" y="56"/>
                  <a:pt x="21" y="97"/>
                </a:cubicBezTo>
                <a:cubicBezTo>
                  <a:pt x="21" y="137"/>
                  <a:pt x="57" y="172"/>
                  <a:pt x="97" y="172"/>
                </a:cubicBezTo>
                <a:cubicBezTo>
                  <a:pt x="138" y="172"/>
                  <a:pt x="173" y="137"/>
                  <a:pt x="173" y="97"/>
                </a:cubicBezTo>
                <a:cubicBezTo>
                  <a:pt x="173" y="56"/>
                  <a:pt x="138" y="21"/>
                  <a:pt x="97" y="21"/>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7227761" y="3388476"/>
            <a:ext cx="308201" cy="254415"/>
          </a:xfrm>
          <a:custGeom>
            <a:rect b="b" l="l" r="r" t="t"/>
            <a:pathLst>
              <a:path extrusionOk="0" h="400" w="485">
                <a:moveTo>
                  <a:pt x="97" y="298"/>
                </a:moveTo>
                <a:cubicBezTo>
                  <a:pt x="43" y="298"/>
                  <a:pt x="0" y="254"/>
                  <a:pt x="0" y="200"/>
                </a:cubicBezTo>
                <a:cubicBezTo>
                  <a:pt x="0" y="145"/>
                  <a:pt x="43" y="102"/>
                  <a:pt x="97" y="102"/>
                </a:cubicBezTo>
                <a:cubicBezTo>
                  <a:pt x="152" y="102"/>
                  <a:pt x="195" y="145"/>
                  <a:pt x="195" y="200"/>
                </a:cubicBezTo>
                <a:cubicBezTo>
                  <a:pt x="195" y="254"/>
                  <a:pt x="152" y="298"/>
                  <a:pt x="97" y="298"/>
                </a:cubicBezTo>
                <a:moveTo>
                  <a:pt x="97" y="124"/>
                </a:moveTo>
                <a:cubicBezTo>
                  <a:pt x="57" y="124"/>
                  <a:pt x="21" y="159"/>
                  <a:pt x="21" y="200"/>
                </a:cubicBezTo>
                <a:cubicBezTo>
                  <a:pt x="21" y="241"/>
                  <a:pt x="57" y="276"/>
                  <a:pt x="97" y="276"/>
                </a:cubicBezTo>
                <a:cubicBezTo>
                  <a:pt x="138" y="276"/>
                  <a:pt x="173" y="241"/>
                  <a:pt x="173" y="200"/>
                </a:cubicBezTo>
                <a:cubicBezTo>
                  <a:pt x="173" y="159"/>
                  <a:pt x="138" y="124"/>
                  <a:pt x="97" y="124"/>
                </a:cubicBezTo>
              </a:path>
              <a:path extrusionOk="0" h="400" w="485">
                <a:moveTo>
                  <a:pt x="176" y="172"/>
                </a:moveTo>
                <a:cubicBezTo>
                  <a:pt x="171" y="172"/>
                  <a:pt x="168" y="169"/>
                  <a:pt x="165" y="164"/>
                </a:cubicBezTo>
                <a:cubicBezTo>
                  <a:pt x="163" y="161"/>
                  <a:pt x="165" y="153"/>
                  <a:pt x="171" y="151"/>
                </a:cubicBezTo>
                <a:cubicBezTo>
                  <a:pt x="470" y="2"/>
                  <a:pt x="470" y="2"/>
                  <a:pt x="470" y="2"/>
                </a:cubicBezTo>
                <a:cubicBezTo>
                  <a:pt x="476" y="0"/>
                  <a:pt x="481" y="2"/>
                  <a:pt x="484" y="8"/>
                </a:cubicBezTo>
                <a:cubicBezTo>
                  <a:pt x="486" y="13"/>
                  <a:pt x="484" y="18"/>
                  <a:pt x="478" y="21"/>
                </a:cubicBezTo>
                <a:cubicBezTo>
                  <a:pt x="179" y="169"/>
                  <a:pt x="179" y="169"/>
                  <a:pt x="179" y="169"/>
                </a:cubicBezTo>
                <a:cubicBezTo>
                  <a:pt x="179" y="172"/>
                  <a:pt x="176" y="172"/>
                  <a:pt x="176" y="172"/>
                </a:cubicBezTo>
              </a:path>
              <a:path extrusionOk="0" h="400" w="485">
                <a:moveTo>
                  <a:pt x="473" y="400"/>
                </a:moveTo>
                <a:cubicBezTo>
                  <a:pt x="473" y="400"/>
                  <a:pt x="470" y="400"/>
                  <a:pt x="470" y="397"/>
                </a:cubicBezTo>
                <a:cubicBezTo>
                  <a:pt x="171" y="248"/>
                  <a:pt x="171" y="248"/>
                  <a:pt x="171" y="248"/>
                </a:cubicBezTo>
                <a:cubicBezTo>
                  <a:pt x="165" y="245"/>
                  <a:pt x="163" y="240"/>
                  <a:pt x="165" y="234"/>
                </a:cubicBezTo>
                <a:cubicBezTo>
                  <a:pt x="168" y="229"/>
                  <a:pt x="174" y="226"/>
                  <a:pt x="179" y="229"/>
                </a:cubicBezTo>
                <a:cubicBezTo>
                  <a:pt x="478" y="378"/>
                  <a:pt x="478" y="378"/>
                  <a:pt x="478" y="378"/>
                </a:cubicBezTo>
                <a:cubicBezTo>
                  <a:pt x="484" y="381"/>
                  <a:pt x="486" y="389"/>
                  <a:pt x="484" y="392"/>
                </a:cubicBezTo>
                <a:cubicBezTo>
                  <a:pt x="481" y="397"/>
                  <a:pt x="478" y="400"/>
                  <a:pt x="473" y="400"/>
                </a:cubicBezTo>
              </a:path>
            </a:pathLst>
          </a:custGeom>
          <a:solidFill>
            <a:srgbClr val="D01B4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8"/>
          <p:cNvSpPr/>
          <p:nvPr/>
        </p:nvSpPr>
        <p:spPr>
          <a:xfrm>
            <a:off x="5526719" y="3594197"/>
            <a:ext cx="190182" cy="95940"/>
          </a:xfrm>
          <a:custGeom>
            <a:rect b="b" l="l" r="r" t="t"/>
            <a:pathLst>
              <a:path extrusionOk="0" h="151" w="299">
                <a:moveTo>
                  <a:pt x="10" y="151"/>
                </a:moveTo>
                <a:cubicBezTo>
                  <a:pt x="8" y="151"/>
                  <a:pt x="5" y="151"/>
                  <a:pt x="2" y="148"/>
                </a:cubicBezTo>
                <a:cubicBezTo>
                  <a:pt x="0" y="142"/>
                  <a:pt x="0" y="137"/>
                  <a:pt x="2" y="132"/>
                </a:cubicBezTo>
                <a:cubicBezTo>
                  <a:pt x="90" y="45"/>
                  <a:pt x="90" y="45"/>
                  <a:pt x="90" y="45"/>
                </a:cubicBezTo>
                <a:cubicBezTo>
                  <a:pt x="95" y="43"/>
                  <a:pt x="101" y="43"/>
                  <a:pt x="106" y="45"/>
                </a:cubicBezTo>
                <a:cubicBezTo>
                  <a:pt x="109" y="51"/>
                  <a:pt x="109" y="56"/>
                  <a:pt x="106" y="62"/>
                </a:cubicBezTo>
                <a:cubicBezTo>
                  <a:pt x="19" y="148"/>
                  <a:pt x="19" y="148"/>
                  <a:pt x="19" y="148"/>
                </a:cubicBezTo>
                <a:cubicBezTo>
                  <a:pt x="16" y="151"/>
                  <a:pt x="13" y="151"/>
                  <a:pt x="10" y="151"/>
                </a:cubicBezTo>
              </a:path>
              <a:path extrusionOk="0" h="151" w="299">
                <a:moveTo>
                  <a:pt x="98" y="151"/>
                </a:moveTo>
                <a:cubicBezTo>
                  <a:pt x="95" y="151"/>
                  <a:pt x="92" y="151"/>
                  <a:pt x="90" y="148"/>
                </a:cubicBezTo>
                <a:cubicBezTo>
                  <a:pt x="2" y="62"/>
                  <a:pt x="2" y="62"/>
                  <a:pt x="2" y="62"/>
                </a:cubicBezTo>
                <a:cubicBezTo>
                  <a:pt x="0" y="56"/>
                  <a:pt x="0" y="51"/>
                  <a:pt x="2" y="45"/>
                </a:cubicBezTo>
                <a:cubicBezTo>
                  <a:pt x="8" y="43"/>
                  <a:pt x="13" y="43"/>
                  <a:pt x="19" y="45"/>
                </a:cubicBezTo>
                <a:cubicBezTo>
                  <a:pt x="106" y="132"/>
                  <a:pt x="106" y="132"/>
                  <a:pt x="106" y="132"/>
                </a:cubicBezTo>
                <a:cubicBezTo>
                  <a:pt x="109" y="137"/>
                  <a:pt x="109" y="142"/>
                  <a:pt x="106" y="148"/>
                </a:cubicBezTo>
                <a:cubicBezTo>
                  <a:pt x="103" y="151"/>
                  <a:pt x="101" y="151"/>
                  <a:pt x="98" y="151"/>
                </a:cubicBezTo>
              </a:path>
              <a:path extrusionOk="0" h="151" w="299">
                <a:moveTo>
                  <a:pt x="184" y="126"/>
                </a:moveTo>
                <a:cubicBezTo>
                  <a:pt x="182" y="126"/>
                  <a:pt x="179" y="124"/>
                  <a:pt x="176" y="121"/>
                </a:cubicBezTo>
                <a:cubicBezTo>
                  <a:pt x="174" y="118"/>
                  <a:pt x="174" y="110"/>
                  <a:pt x="176" y="107"/>
                </a:cubicBezTo>
                <a:cubicBezTo>
                  <a:pt x="281" y="2"/>
                  <a:pt x="281" y="2"/>
                  <a:pt x="281" y="2"/>
                </a:cubicBezTo>
                <a:cubicBezTo>
                  <a:pt x="284" y="0"/>
                  <a:pt x="292" y="0"/>
                  <a:pt x="295" y="2"/>
                </a:cubicBezTo>
                <a:cubicBezTo>
                  <a:pt x="300" y="8"/>
                  <a:pt x="300" y="13"/>
                  <a:pt x="295" y="18"/>
                </a:cubicBezTo>
                <a:cubicBezTo>
                  <a:pt x="192" y="121"/>
                  <a:pt x="192" y="121"/>
                  <a:pt x="192" y="121"/>
                </a:cubicBezTo>
                <a:cubicBezTo>
                  <a:pt x="190" y="124"/>
                  <a:pt x="187" y="126"/>
                  <a:pt x="184" y="126"/>
                </a:cubicBezTo>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8"/>
          <p:cNvSpPr/>
          <p:nvPr/>
        </p:nvSpPr>
        <p:spPr>
          <a:xfrm>
            <a:off x="2040790" y="3554167"/>
            <a:ext cx="68529" cy="61417"/>
          </a:xfrm>
          <a:custGeom>
            <a:rect b="b" l="l" r="r" t="t"/>
            <a:pathLst>
              <a:path extrusionOk="0" h="96" w="107">
                <a:moveTo>
                  <a:pt x="53" y="96"/>
                </a:moveTo>
                <a:cubicBezTo>
                  <a:pt x="24" y="96"/>
                  <a:pt x="0" y="74"/>
                  <a:pt x="0" y="48"/>
                </a:cubicBezTo>
                <a:cubicBezTo>
                  <a:pt x="0" y="21"/>
                  <a:pt x="24" y="0"/>
                  <a:pt x="53" y="0"/>
                </a:cubicBezTo>
                <a:cubicBezTo>
                  <a:pt x="83" y="0"/>
                  <a:pt x="107" y="21"/>
                  <a:pt x="107" y="48"/>
                </a:cubicBezTo>
                <a:cubicBezTo>
                  <a:pt x="107" y="74"/>
                  <a:pt x="83" y="96"/>
                  <a:pt x="53" y="96"/>
                </a:cubicBezTo>
                <a:moveTo>
                  <a:pt x="53" y="19"/>
                </a:moveTo>
                <a:cubicBezTo>
                  <a:pt x="35" y="19"/>
                  <a:pt x="21" y="31"/>
                  <a:pt x="21" y="48"/>
                </a:cubicBezTo>
                <a:cubicBezTo>
                  <a:pt x="21" y="65"/>
                  <a:pt x="35" y="77"/>
                  <a:pt x="53" y="77"/>
                </a:cubicBezTo>
                <a:cubicBezTo>
                  <a:pt x="72" y="77"/>
                  <a:pt x="86" y="65"/>
                  <a:pt x="86" y="48"/>
                </a:cubicBezTo>
                <a:cubicBezTo>
                  <a:pt x="86" y="31"/>
                  <a:pt x="72" y="19"/>
                  <a:pt x="53" y="19"/>
                </a:cubicBezTo>
              </a:path>
            </a:pathLst>
          </a:custGeom>
          <a:solidFill>
            <a:srgbClr val="9900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8"/>
          <p:cNvSpPr/>
          <p:nvPr/>
        </p:nvSpPr>
        <p:spPr>
          <a:xfrm>
            <a:off x="2036028" y="2495237"/>
            <a:ext cx="78054" cy="1125109"/>
          </a:xfrm>
          <a:custGeom>
            <a:rect b="b" l="l" r="r" t="t"/>
            <a:pathLst>
              <a:path extrusionOk="0" h="1771" w="122">
                <a:moveTo>
                  <a:pt x="61" y="1764"/>
                </a:moveTo>
                <a:cubicBezTo>
                  <a:pt x="31" y="1764"/>
                  <a:pt x="7" y="1742"/>
                  <a:pt x="7" y="1715"/>
                </a:cubicBezTo>
                <a:cubicBezTo>
                  <a:pt x="7" y="1689"/>
                  <a:pt x="31" y="1667"/>
                  <a:pt x="61" y="1667"/>
                </a:cubicBezTo>
                <a:cubicBezTo>
                  <a:pt x="91" y="1667"/>
                  <a:pt x="115" y="1689"/>
                  <a:pt x="115" y="1715"/>
                </a:cubicBezTo>
                <a:cubicBezTo>
                  <a:pt x="115" y="1742"/>
                  <a:pt x="91" y="1764"/>
                  <a:pt x="61" y="1764"/>
                </a:cubicBezTo>
                <a:moveTo>
                  <a:pt x="61" y="1686"/>
                </a:moveTo>
                <a:cubicBezTo>
                  <a:pt x="42" y="1686"/>
                  <a:pt x="29" y="1699"/>
                  <a:pt x="29" y="1715"/>
                </a:cubicBezTo>
                <a:cubicBezTo>
                  <a:pt x="29" y="1732"/>
                  <a:pt x="42" y="1744"/>
                  <a:pt x="61" y="1744"/>
                </a:cubicBezTo>
                <a:cubicBezTo>
                  <a:pt x="80" y="1744"/>
                  <a:pt x="93" y="1732"/>
                  <a:pt x="93" y="1715"/>
                </a:cubicBezTo>
                <a:cubicBezTo>
                  <a:pt x="93" y="1699"/>
                  <a:pt x="80" y="1686"/>
                  <a:pt x="61" y="1686"/>
                </a:cubicBezTo>
              </a:path>
            </a:pathLst>
          </a:custGeom>
          <a:noFill/>
          <a:ln cap="flat" cmpd="sng" w="9525">
            <a:solidFill>
              <a:srgbClr val="D01B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81" name="Google Shape;181;p8"/>
          <p:cNvPicPr preferRelativeResize="0"/>
          <p:nvPr/>
        </p:nvPicPr>
        <p:blipFill rotWithShape="1">
          <a:blip r:embed="rId9">
            <a:alphaModFix/>
          </a:blip>
          <a:srcRect b="0" l="0" r="0" t="0"/>
          <a:stretch/>
        </p:blipFill>
        <p:spPr>
          <a:xfrm>
            <a:off x="7544650" y="0"/>
            <a:ext cx="1599350" cy="755524"/>
          </a:xfrm>
          <a:prstGeom prst="rect">
            <a:avLst/>
          </a:prstGeom>
          <a:noFill/>
          <a:ln>
            <a:noFill/>
          </a:ln>
        </p:spPr>
      </p:pic>
      <p:sp>
        <p:nvSpPr>
          <p:cNvPr id="182" name="Google Shape;182;p8"/>
          <p:cNvSpPr/>
          <p:nvPr/>
        </p:nvSpPr>
        <p:spPr>
          <a:xfrm>
            <a:off x="401500" y="727025"/>
            <a:ext cx="2994900" cy="1125000"/>
          </a:xfrm>
          <a:prstGeom prst="roundRect">
            <a:avLst>
              <a:gd fmla="val 16667" name="adj"/>
            </a:avLst>
          </a:prstGeom>
          <a:solidFill>
            <a:srgbClr val="F9E0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Arial"/>
              <a:ea typeface="Arial"/>
              <a:cs typeface="Arial"/>
              <a:sym typeface="Arial"/>
            </a:endParaRPr>
          </a:p>
        </p:txBody>
      </p:sp>
      <p:sp>
        <p:nvSpPr>
          <p:cNvPr id="183" name="Google Shape;183;p8"/>
          <p:cNvSpPr txBox="1"/>
          <p:nvPr/>
        </p:nvSpPr>
        <p:spPr>
          <a:xfrm>
            <a:off x="4245175" y="501875"/>
            <a:ext cx="2797800" cy="1318200"/>
          </a:xfrm>
          <a:prstGeom prst="rect">
            <a:avLst/>
          </a:prstGeom>
          <a:noFill/>
          <a:ln>
            <a:noFill/>
          </a:ln>
        </p:spPr>
        <p:txBody>
          <a:bodyPr anchorCtr="0" anchor="t" bIns="91425" lIns="91425" spcFirstLastPara="1" rIns="91425" wrap="square" tIns="91425">
            <a:spAutoFit/>
          </a:bodyPr>
          <a:lstStyle/>
          <a:p>
            <a:pPr indent="0" lvl="0" marL="0" marR="0" rtl="0" algn="l">
              <a:lnSpc>
                <a:spcPct val="86207"/>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163666"/>
              </a:lnSpc>
              <a:spcBef>
                <a:spcPts val="95"/>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Each node in the graph typically represent an individual task or operation, allowing for modular design and easier maintenance</a:t>
            </a:r>
            <a:endParaRPr b="0" i="0" sz="1200" u="none" cap="none" strike="noStrike">
              <a:solidFill>
                <a:schemeClr val="dk1"/>
              </a:solidFill>
              <a:latin typeface="Arial"/>
              <a:ea typeface="Arial"/>
              <a:cs typeface="Arial"/>
              <a:sym typeface="Arial"/>
            </a:endParaRPr>
          </a:p>
        </p:txBody>
      </p:sp>
      <p:sp>
        <p:nvSpPr>
          <p:cNvPr id="184" name="Google Shape;184;p8"/>
          <p:cNvSpPr/>
          <p:nvPr/>
        </p:nvSpPr>
        <p:spPr>
          <a:xfrm>
            <a:off x="4138850" y="620175"/>
            <a:ext cx="2908800" cy="1171200"/>
          </a:xfrm>
          <a:prstGeom prst="roundRect">
            <a:avLst>
              <a:gd fmla="val 16667" name="adj"/>
            </a:avLst>
          </a:prstGeom>
          <a:solidFill>
            <a:srgbClr val="D01B48">
              <a:alpha val="7058"/>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8"/>
          <p:cNvSpPr txBox="1"/>
          <p:nvPr/>
        </p:nvSpPr>
        <p:spPr>
          <a:xfrm>
            <a:off x="493225" y="779200"/>
            <a:ext cx="2708100" cy="1415700"/>
          </a:xfrm>
          <a:prstGeom prst="rect">
            <a:avLst/>
          </a:prstGeom>
          <a:noFill/>
          <a:ln>
            <a:noFill/>
          </a:ln>
        </p:spPr>
        <p:txBody>
          <a:bodyPr anchorCtr="0" anchor="t" bIns="91425" lIns="91425" spcFirstLastPara="1" rIns="91425" wrap="square" tIns="91425">
            <a:spAutoFit/>
          </a:bodyPr>
          <a:lstStyle/>
          <a:p>
            <a:pPr indent="0" lvl="0" marL="0" marR="0" rtl="0" algn="l">
              <a:lnSpc>
                <a:spcPct val="86207"/>
              </a:lnSpc>
              <a:spcBef>
                <a:spcPts val="0"/>
              </a:spcBef>
              <a:spcAft>
                <a:spcPts val="0"/>
              </a:spcAft>
              <a:buClr>
                <a:schemeClr val="dk1"/>
              </a:buClr>
              <a:buSzPts val="1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4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DAGs offer a clear visualization of the</a:t>
            </a:r>
            <a:endParaRPr b="0" i="0" sz="1100" u="none" cap="none" strike="noStrike">
              <a:solidFill>
                <a:schemeClr val="dk1"/>
              </a:solidFill>
              <a:latin typeface="Arial"/>
              <a:ea typeface="Arial"/>
              <a:cs typeface="Arial"/>
              <a:sym typeface="Arial"/>
            </a:endParaRPr>
          </a:p>
          <a:p>
            <a:pPr indent="0" lvl="0" marL="12700" marR="0" rtl="0" algn="l">
              <a:lnSpc>
                <a:spcPct val="163666"/>
              </a:lnSpc>
              <a:spcBef>
                <a:spcPts val="95"/>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pipeline's structure and data flow, making it easier to understand complex data processes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8"/>
          <p:cNvSpPr/>
          <p:nvPr/>
        </p:nvSpPr>
        <p:spPr>
          <a:xfrm>
            <a:off x="2672975" y="4264050"/>
            <a:ext cx="2994900" cy="806400"/>
          </a:xfrm>
          <a:prstGeom prst="roundRect">
            <a:avLst>
              <a:gd fmla="val 16667" name="adj"/>
            </a:avLst>
          </a:prstGeom>
          <a:solidFill>
            <a:srgbClr val="F9E0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2632925" y="4205275"/>
            <a:ext cx="3075000" cy="908100"/>
          </a:xfrm>
          <a:prstGeom prst="rect">
            <a:avLst/>
          </a:prstGeom>
          <a:noFill/>
          <a:ln>
            <a:noFill/>
          </a:ln>
        </p:spPr>
        <p:txBody>
          <a:bodyPr anchorCtr="0" anchor="t" bIns="91425" lIns="91425" spcFirstLastPara="1" rIns="91425" wrap="square" tIns="91425">
            <a:spAutoFit/>
          </a:bodyPr>
          <a:lstStyle/>
          <a:p>
            <a:pPr indent="0" lvl="0" marL="12700" marR="0" rtl="0" algn="l">
              <a:lnSpc>
                <a:spcPct val="163666"/>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Visualizing the pipeline as a graph allows better error tracking and management, enabling faster debugging and troubleshooting</a:t>
            </a:r>
            <a:endParaRPr b="0" i="0" sz="1100" u="none" cap="none" strike="noStrike">
              <a:solidFill>
                <a:srgbClr val="000000"/>
              </a:solidFill>
              <a:latin typeface="Arial"/>
              <a:ea typeface="Arial"/>
              <a:cs typeface="Arial"/>
              <a:sym typeface="Arial"/>
            </a:endParaRPr>
          </a:p>
        </p:txBody>
      </p:sp>
      <p:sp>
        <p:nvSpPr>
          <p:cNvPr id="188" name="Google Shape;188;p8"/>
          <p:cNvSpPr/>
          <p:nvPr/>
        </p:nvSpPr>
        <p:spPr>
          <a:xfrm>
            <a:off x="6086900" y="4242650"/>
            <a:ext cx="2908800" cy="842400"/>
          </a:xfrm>
          <a:prstGeom prst="roundRect">
            <a:avLst>
              <a:gd fmla="val 16667" name="adj"/>
            </a:avLst>
          </a:prstGeom>
          <a:solidFill>
            <a:srgbClr val="F9E0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6235925" y="4154625"/>
            <a:ext cx="3075000" cy="974100"/>
          </a:xfrm>
          <a:prstGeom prst="rect">
            <a:avLst/>
          </a:prstGeom>
          <a:noFill/>
          <a:ln>
            <a:noFill/>
          </a:ln>
        </p:spPr>
        <p:txBody>
          <a:bodyPr anchorCtr="0" anchor="t" bIns="91425" lIns="91425" spcFirstLastPara="1" rIns="91425" wrap="square" tIns="91425">
            <a:spAutoFit/>
          </a:bodyPr>
          <a:lstStyle/>
          <a:p>
            <a:pPr indent="0" lvl="0" marL="12700" marR="0" rtl="0" algn="l">
              <a:lnSpc>
                <a:spcPct val="163666"/>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DAGs enable identifying parallel processing opportunities, optimizing performance, and reducing latency</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p:nvPr/>
        </p:nvSpPr>
        <p:spPr>
          <a:xfrm>
            <a:off x="0" y="0"/>
            <a:ext cx="9144000" cy="5143500"/>
          </a:xfrm>
          <a:prstGeom prst="rect">
            <a:avLst/>
          </a:prstGeom>
          <a:solidFill>
            <a:srgbClr val="D01B48">
              <a:alpha val="6666"/>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9"/>
          <p:cNvSpPr/>
          <p:nvPr/>
        </p:nvSpPr>
        <p:spPr>
          <a:xfrm>
            <a:off x="2330100" y="3506583"/>
            <a:ext cx="3563178" cy="27431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9"/>
          <p:cNvSpPr/>
          <p:nvPr/>
        </p:nvSpPr>
        <p:spPr>
          <a:xfrm>
            <a:off x="2330100" y="3191115"/>
            <a:ext cx="4407988" cy="27431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9"/>
          <p:cNvSpPr/>
          <p:nvPr/>
        </p:nvSpPr>
        <p:spPr>
          <a:xfrm>
            <a:off x="2330100" y="1929243"/>
            <a:ext cx="3364067" cy="27432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9"/>
          <p:cNvSpPr/>
          <p:nvPr/>
        </p:nvSpPr>
        <p:spPr>
          <a:xfrm>
            <a:off x="2330100" y="1613775"/>
            <a:ext cx="4066552" cy="274320"/>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9"/>
          <p:cNvSpPr/>
          <p:nvPr/>
        </p:nvSpPr>
        <p:spPr>
          <a:xfrm>
            <a:off x="2330100" y="2244711"/>
            <a:ext cx="3661382" cy="27431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9"/>
          <p:cNvSpPr/>
          <p:nvPr/>
        </p:nvSpPr>
        <p:spPr>
          <a:xfrm>
            <a:off x="2330100" y="2875647"/>
            <a:ext cx="3596892" cy="27431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9"/>
          <p:cNvSpPr/>
          <p:nvPr/>
        </p:nvSpPr>
        <p:spPr>
          <a:xfrm>
            <a:off x="6782475" y="2951547"/>
            <a:ext cx="2197200" cy="1089600"/>
          </a:xfrm>
          <a:prstGeom prst="rect">
            <a:avLst/>
          </a:prstGeom>
          <a:noFill/>
          <a:ln>
            <a:noFill/>
          </a:ln>
        </p:spPr>
        <p:txBody>
          <a:bodyPr anchorCtr="0" anchor="t" bIns="0" lIns="0" spcFirstLastPara="1" rIns="0" wrap="square" tIns="0">
            <a:noAutofit/>
          </a:bodyPr>
          <a:lstStyle/>
          <a:p>
            <a:pPr indent="0" lvl="0" marL="0" marR="0" rtl="0" algn="l">
              <a:lnSpc>
                <a:spcPct val="76000"/>
              </a:lnSpc>
              <a:spcBef>
                <a:spcPts val="457"/>
              </a:spcBef>
              <a:spcAft>
                <a:spcPts val="0"/>
              </a:spcAft>
              <a:buClr>
                <a:srgbClr val="000000"/>
              </a:buClr>
              <a:buSzPts val="1500"/>
              <a:buFont typeface="Arial"/>
              <a:buNone/>
            </a:pPr>
            <a:r>
              <a:rPr b="0" i="0" lang="en-US" sz="1500" u="none" cap="none" strike="noStrike">
                <a:solidFill>
                  <a:srgbClr val="24292E"/>
                </a:solidFill>
                <a:latin typeface="Arial"/>
                <a:ea typeface="Arial"/>
                <a:cs typeface="Arial"/>
                <a:sym typeface="Arial"/>
              </a:rPr>
              <a:t>The   last   task   in   the</a:t>
            </a:r>
            <a:endParaRPr b="0" i="0" sz="1500" u="none" cap="none" strike="noStrike">
              <a:solidFill>
                <a:schemeClr val="dk1"/>
              </a:solidFill>
              <a:latin typeface="Arial"/>
              <a:ea typeface="Arial"/>
              <a:cs typeface="Arial"/>
              <a:sym typeface="Arial"/>
            </a:endParaRPr>
          </a:p>
          <a:p>
            <a:pPr indent="0" lvl="0" marL="22225" marR="0" rtl="0" algn="l">
              <a:lnSpc>
                <a:spcPct val="156333"/>
              </a:lnSpc>
              <a:spcBef>
                <a:spcPts val="0"/>
              </a:spcBef>
              <a:spcAft>
                <a:spcPts val="0"/>
              </a:spcAft>
              <a:buClr>
                <a:srgbClr val="000000"/>
              </a:buClr>
              <a:buSzPts val="1500"/>
              <a:buFont typeface="Arial"/>
              <a:buNone/>
            </a:pPr>
            <a:r>
              <a:rPr b="0" i="0" lang="en-US" sz="1500" u="none" cap="none" strike="noStrike">
                <a:solidFill>
                  <a:srgbClr val="24292E"/>
                </a:solidFill>
                <a:latin typeface="Arial"/>
                <a:ea typeface="Arial"/>
                <a:cs typeface="Arial"/>
                <a:sym typeface="Arial"/>
              </a:rPr>
              <a:t>pipeline is to push the</a:t>
            </a:r>
            <a:endParaRPr b="0" i="0" sz="1500" u="none" cap="none" strike="noStrike">
              <a:solidFill>
                <a:schemeClr val="dk1"/>
              </a:solidFill>
              <a:latin typeface="Arial"/>
              <a:ea typeface="Arial"/>
              <a:cs typeface="Arial"/>
              <a:sym typeface="Arial"/>
            </a:endParaRPr>
          </a:p>
          <a:p>
            <a:pPr indent="0" lvl="0" marL="12700" marR="0" rtl="0" algn="l">
              <a:lnSpc>
                <a:spcPct val="78000"/>
              </a:lnSpc>
              <a:spcBef>
                <a:spcPts val="3"/>
              </a:spcBef>
              <a:spcAft>
                <a:spcPts val="0"/>
              </a:spcAft>
              <a:buClr>
                <a:srgbClr val="000000"/>
              </a:buClr>
              <a:buSzPts val="1500"/>
              <a:buFont typeface="Arial"/>
              <a:buNone/>
            </a:pPr>
            <a:r>
              <a:rPr b="0" i="0" lang="en-US" sz="1500" u="none" cap="none" strike="noStrike">
                <a:solidFill>
                  <a:srgbClr val="24292E"/>
                </a:solidFill>
                <a:latin typeface="Arial"/>
                <a:ea typeface="Arial"/>
                <a:cs typeface="Arial"/>
                <a:sym typeface="Arial"/>
              </a:rPr>
              <a:t>transformed   data   to</a:t>
            </a:r>
            <a:endParaRPr b="0" i="0" sz="1500" u="none" cap="none" strike="noStrike">
              <a:solidFill>
                <a:schemeClr val="dk1"/>
              </a:solidFill>
              <a:latin typeface="Arial"/>
              <a:ea typeface="Arial"/>
              <a:cs typeface="Arial"/>
              <a:sym typeface="Arial"/>
            </a:endParaRPr>
          </a:p>
          <a:p>
            <a:pPr indent="0" lvl="0" marL="12700" marR="0" rtl="0" algn="l">
              <a:lnSpc>
                <a:spcPct val="82000"/>
              </a:lnSpc>
              <a:spcBef>
                <a:spcPts val="324"/>
              </a:spcBef>
              <a:spcAft>
                <a:spcPts val="0"/>
              </a:spcAft>
              <a:buClr>
                <a:srgbClr val="000000"/>
              </a:buClr>
              <a:buSzPts val="1500"/>
              <a:buFont typeface="Arial"/>
              <a:buNone/>
            </a:pPr>
            <a:r>
              <a:rPr b="0" i="0" lang="en-US" sz="1500" u="none" cap="none" strike="noStrike">
                <a:solidFill>
                  <a:srgbClr val="24292E"/>
                </a:solidFill>
                <a:latin typeface="Arial"/>
                <a:ea typeface="Arial"/>
                <a:cs typeface="Arial"/>
                <a:sym typeface="Arial"/>
              </a:rPr>
              <a:t>the database.</a:t>
            </a:r>
            <a:endParaRPr b="0" i="0" sz="1500" u="none" cap="none" strike="noStrike">
              <a:solidFill>
                <a:schemeClr val="dk1"/>
              </a:solidFill>
              <a:latin typeface="Arial"/>
              <a:ea typeface="Arial"/>
              <a:cs typeface="Arial"/>
              <a:sym typeface="Arial"/>
            </a:endParaRPr>
          </a:p>
        </p:txBody>
      </p:sp>
      <p:pic>
        <p:nvPicPr>
          <p:cNvPr id="202" name="Google Shape;202;p9"/>
          <p:cNvPicPr preferRelativeResize="0"/>
          <p:nvPr/>
        </p:nvPicPr>
        <p:blipFill rotWithShape="1">
          <a:blip r:embed="rId3">
            <a:alphaModFix/>
          </a:blip>
          <a:srcRect b="0" l="0" r="0" t="0"/>
          <a:stretch/>
        </p:blipFill>
        <p:spPr>
          <a:xfrm>
            <a:off x="293850" y="1397975"/>
            <a:ext cx="1775600" cy="1681124"/>
          </a:xfrm>
          <a:prstGeom prst="rect">
            <a:avLst/>
          </a:prstGeom>
          <a:noFill/>
          <a:ln>
            <a:noFill/>
          </a:ln>
        </p:spPr>
      </p:pic>
      <p:grpSp>
        <p:nvGrpSpPr>
          <p:cNvPr id="203" name="Google Shape;203;p9"/>
          <p:cNvGrpSpPr/>
          <p:nvPr/>
        </p:nvGrpSpPr>
        <p:grpSpPr>
          <a:xfrm>
            <a:off x="6893000" y="1393225"/>
            <a:ext cx="1627023" cy="1186880"/>
            <a:chOff x="0" y="0"/>
            <a:chExt cx="1627023" cy="1186880"/>
          </a:xfrm>
        </p:grpSpPr>
        <p:pic>
          <p:nvPicPr>
            <p:cNvPr id="204" name="Google Shape;204;p9"/>
            <p:cNvPicPr preferRelativeResize="0"/>
            <p:nvPr/>
          </p:nvPicPr>
          <p:blipFill rotWithShape="1">
            <a:blip r:embed="rId4">
              <a:alphaModFix/>
            </a:blip>
            <a:srcRect b="0" l="0" r="0" t="0"/>
            <a:stretch/>
          </p:blipFill>
          <p:spPr>
            <a:xfrm>
              <a:off x="0" y="0"/>
              <a:ext cx="1627023" cy="1108200"/>
            </a:xfrm>
            <a:prstGeom prst="rect">
              <a:avLst/>
            </a:prstGeom>
            <a:noFill/>
            <a:ln>
              <a:noFill/>
            </a:ln>
          </p:spPr>
        </p:pic>
        <p:sp>
          <p:nvSpPr>
            <p:cNvPr id="205" name="Google Shape;205;p9"/>
            <p:cNvSpPr/>
            <p:nvPr/>
          </p:nvSpPr>
          <p:spPr>
            <a:xfrm>
              <a:off x="596991" y="1012255"/>
              <a:ext cx="933450" cy="174625"/>
            </a:xfrm>
            <a:prstGeom prst="rect">
              <a:avLst/>
            </a:prstGeom>
            <a:noFill/>
            <a:ln>
              <a:noFill/>
            </a:ln>
          </p:spPr>
          <p:txBody>
            <a:bodyPr anchorCtr="0" anchor="t" bIns="0" lIns="0" spcFirstLastPara="1" rIns="0" wrap="square" tIns="0">
              <a:noAutofit/>
            </a:bodyPr>
            <a:lstStyle/>
            <a:p>
              <a:pPr indent="0" lvl="0" marL="0" marR="0" rtl="0" algn="l">
                <a:lnSpc>
                  <a:spcPct val="77715"/>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2000"/>
                </a:lnSpc>
                <a:spcBef>
                  <a:spcPts val="0"/>
                </a:spcBef>
                <a:spcAft>
                  <a:spcPts val="0"/>
                </a:spcAft>
                <a:buClr>
                  <a:srgbClr val="000000"/>
                </a:buClr>
                <a:buSzPts val="1200"/>
                <a:buFont typeface="Arial"/>
                <a:buNone/>
              </a:pPr>
              <a:r>
                <a:rPr b="1" i="0" lang="en-US" sz="1200" u="none" cap="none" strike="noStrike">
                  <a:solidFill>
                    <a:srgbClr val="434343"/>
                  </a:solidFill>
                  <a:latin typeface="Arial"/>
                  <a:ea typeface="Arial"/>
                  <a:cs typeface="Arial"/>
                  <a:sym typeface="Arial"/>
                </a:rPr>
                <a:t>Send data to  database</a:t>
              </a:r>
              <a:endParaRPr b="1" i="0" sz="1200" u="none" cap="none" strike="noStrike">
                <a:solidFill>
                  <a:srgbClr val="434343"/>
                </a:solidFill>
                <a:latin typeface="Arial"/>
                <a:ea typeface="Arial"/>
                <a:cs typeface="Arial"/>
                <a:sym typeface="Arial"/>
              </a:endParaRPr>
            </a:p>
            <a:p>
              <a:pPr indent="0" lvl="0" marL="12700" marR="0" rtl="0" algn="l">
                <a:lnSpc>
                  <a:spcPct val="82000"/>
                </a:lnSpc>
                <a:spcBef>
                  <a:spcPts val="0"/>
                </a:spcBef>
                <a:spcAft>
                  <a:spcPts val="0"/>
                </a:spcAft>
                <a:buClr>
                  <a:srgbClr val="000000"/>
                </a:buClr>
                <a:buSzPts val="1200"/>
                <a:buFont typeface="Arial"/>
                <a:buNone/>
              </a:pPr>
              <a:r>
                <a:t/>
              </a:r>
              <a:endParaRPr b="1" i="0" sz="1200" u="none" cap="none" strike="noStrike">
                <a:solidFill>
                  <a:srgbClr val="434343"/>
                </a:solidFill>
                <a:latin typeface="Arial"/>
                <a:ea typeface="Arial"/>
                <a:cs typeface="Arial"/>
                <a:sym typeface="Arial"/>
              </a:endParaRPr>
            </a:p>
          </p:txBody>
        </p:sp>
      </p:grpSp>
      <p:sp>
        <p:nvSpPr>
          <p:cNvPr id="206" name="Google Shape;206;p9"/>
          <p:cNvSpPr/>
          <p:nvPr/>
        </p:nvSpPr>
        <p:spPr>
          <a:xfrm>
            <a:off x="2330100" y="2560179"/>
            <a:ext cx="3916519" cy="274319"/>
          </a:xfrm>
          <a:prstGeom prst="rect">
            <a:avLst/>
          </a:prstGeom>
          <a:solidFill>
            <a:srgbClr val="FBEDF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9"/>
          <p:cNvSpPr/>
          <p:nvPr/>
        </p:nvSpPr>
        <p:spPr>
          <a:xfrm>
            <a:off x="155700" y="3053380"/>
            <a:ext cx="1788900" cy="1037700"/>
          </a:xfrm>
          <a:prstGeom prst="rect">
            <a:avLst/>
          </a:prstGeom>
          <a:noFill/>
          <a:ln>
            <a:noFill/>
          </a:ln>
        </p:spPr>
        <p:txBody>
          <a:bodyPr anchorCtr="0" anchor="t" bIns="0" lIns="0" spcFirstLastPara="1" rIns="0" wrap="square" tIns="0">
            <a:noAutofit/>
          </a:bodyPr>
          <a:lstStyle/>
          <a:p>
            <a:pPr indent="0" lvl="0" marL="0" marR="0" rtl="0" algn="l">
              <a:lnSpc>
                <a:spcPct val="87534"/>
              </a:lnSpc>
              <a:spcBef>
                <a:spcPts val="0"/>
              </a:spcBef>
              <a:spcAft>
                <a:spcPts val="0"/>
              </a:spcAft>
              <a:buClr>
                <a:srgbClr val="000000"/>
              </a:buClr>
              <a:buSzPts val="100"/>
              <a:buFont typeface="Arial"/>
              <a:buNone/>
            </a:pPr>
            <a:r>
              <a:t/>
            </a:r>
            <a:endParaRPr b="0" i="0" sz="100" u="none" cap="none" strike="noStrike">
              <a:solidFill>
                <a:schemeClr val="dk1"/>
              </a:solidFill>
              <a:latin typeface="Arial"/>
              <a:ea typeface="Arial"/>
              <a:cs typeface="Arial"/>
              <a:sym typeface="Arial"/>
            </a:endParaRPr>
          </a:p>
          <a:p>
            <a:pPr indent="0" lvl="0" marL="12700" marR="0" rtl="0" algn="l">
              <a:lnSpc>
                <a:spcPct val="84000"/>
              </a:lnSpc>
              <a:spcBef>
                <a:spcPts val="0"/>
              </a:spcBef>
              <a:spcAft>
                <a:spcPts val="0"/>
              </a:spcAft>
              <a:buClr>
                <a:srgbClr val="000000"/>
              </a:buClr>
              <a:buSzPts val="1500"/>
              <a:buFont typeface="Arial"/>
              <a:buNone/>
            </a:pPr>
            <a:r>
              <a:rPr b="0" i="0" lang="en-US" sz="1500" u="none" cap="none" strike="noStrike">
                <a:solidFill>
                  <a:srgbClr val="24292E"/>
                </a:solidFill>
                <a:latin typeface="Arial"/>
                <a:ea typeface="Arial"/>
                <a:cs typeface="Arial"/>
                <a:sym typeface="Arial"/>
              </a:rPr>
              <a:t>The first task in the</a:t>
            </a:r>
            <a:endParaRPr b="0" i="0" sz="1500" u="none" cap="none" strike="noStrike">
              <a:solidFill>
                <a:srgbClr val="24292E"/>
              </a:solidFill>
              <a:latin typeface="Arial"/>
              <a:ea typeface="Arial"/>
              <a:cs typeface="Arial"/>
              <a:sym typeface="Arial"/>
            </a:endParaRPr>
          </a:p>
          <a:p>
            <a:pPr indent="0" lvl="0" marL="22225" marR="0" rtl="0" algn="l">
              <a:lnSpc>
                <a:spcPct val="157533"/>
              </a:lnSpc>
              <a:spcBef>
                <a:spcPts val="0"/>
              </a:spcBef>
              <a:spcAft>
                <a:spcPts val="0"/>
              </a:spcAft>
              <a:buClr>
                <a:schemeClr val="dk1"/>
              </a:buClr>
              <a:buSzPts val="1500"/>
              <a:buFont typeface="Arial"/>
              <a:buNone/>
            </a:pPr>
            <a:r>
              <a:rPr b="0" i="0" lang="en-US" sz="1500" u="none" cap="none" strike="noStrike">
                <a:solidFill>
                  <a:srgbClr val="24292E"/>
                </a:solidFill>
                <a:latin typeface="Arial"/>
                <a:ea typeface="Arial"/>
                <a:cs typeface="Arial"/>
                <a:sym typeface="Arial"/>
              </a:rPr>
              <a:t>pipeline is to fetch</a:t>
            </a:r>
            <a:endParaRPr b="0" i="0" sz="1500" u="none" cap="none" strike="noStrike">
              <a:solidFill>
                <a:schemeClr val="dk1"/>
              </a:solidFill>
              <a:latin typeface="Arial"/>
              <a:ea typeface="Arial"/>
              <a:cs typeface="Arial"/>
              <a:sym typeface="Arial"/>
            </a:endParaRPr>
          </a:p>
          <a:p>
            <a:pPr indent="-3175" lvl="0" marL="15875" marR="0" rtl="0" algn="l">
              <a:lnSpc>
                <a:spcPct val="88000"/>
              </a:lnSpc>
              <a:spcBef>
                <a:spcPts val="21"/>
              </a:spcBef>
              <a:spcAft>
                <a:spcPts val="0"/>
              </a:spcAft>
              <a:buClr>
                <a:schemeClr val="dk1"/>
              </a:buClr>
              <a:buSzPts val="1500"/>
              <a:buFont typeface="Arial"/>
              <a:buNone/>
            </a:pPr>
            <a:r>
              <a:rPr b="0" i="0" lang="en-US" sz="1500" u="none" cap="none" strike="noStrike">
                <a:solidFill>
                  <a:srgbClr val="24292E"/>
                </a:solidFill>
                <a:latin typeface="Arial"/>
                <a:ea typeface="Arial"/>
                <a:cs typeface="Arial"/>
                <a:sym typeface="Arial"/>
              </a:rPr>
              <a:t>the student marks data.</a:t>
            </a:r>
            <a:endParaRPr b="0" i="0" sz="1500" u="none" cap="none" strike="noStrike">
              <a:solidFill>
                <a:srgbClr val="24292E"/>
              </a:solidFill>
              <a:latin typeface="Arial"/>
              <a:ea typeface="Arial"/>
              <a:cs typeface="Arial"/>
              <a:sym typeface="Arial"/>
            </a:endParaRPr>
          </a:p>
        </p:txBody>
      </p:sp>
      <p:pic>
        <p:nvPicPr>
          <p:cNvPr id="208" name="Google Shape;208;p9"/>
          <p:cNvPicPr preferRelativeResize="0"/>
          <p:nvPr/>
        </p:nvPicPr>
        <p:blipFill rotWithShape="1">
          <a:blip r:embed="rId5">
            <a:alphaModFix/>
          </a:blip>
          <a:srcRect b="0" l="0" r="0" t="0"/>
          <a:stretch/>
        </p:blipFill>
        <p:spPr>
          <a:xfrm>
            <a:off x="7388850" y="0"/>
            <a:ext cx="1755150" cy="829124"/>
          </a:xfrm>
          <a:prstGeom prst="rect">
            <a:avLst/>
          </a:prstGeom>
          <a:noFill/>
          <a:ln>
            <a:noFill/>
          </a:ln>
        </p:spPr>
      </p:pic>
      <p:sp>
        <p:nvSpPr>
          <p:cNvPr id="209" name="Google Shape;209;p9"/>
          <p:cNvSpPr txBox="1"/>
          <p:nvPr/>
        </p:nvSpPr>
        <p:spPr>
          <a:xfrm>
            <a:off x="2331900" y="1472700"/>
            <a:ext cx="4480200" cy="2892600"/>
          </a:xfrm>
          <a:prstGeom prst="rect">
            <a:avLst/>
          </a:prstGeom>
          <a:noFill/>
          <a:ln>
            <a:noFill/>
          </a:ln>
        </p:spPr>
        <p:txBody>
          <a:bodyPr anchorCtr="0" anchor="t" bIns="91425" lIns="91425" spcFirstLastPara="1" rIns="91425" wrap="square" tIns="91425">
            <a:spAutoFit/>
          </a:bodyPr>
          <a:lstStyle/>
          <a:p>
            <a:pPr indent="0" lvl="0" marL="1397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 task represents a unit of work or astep in the workflow. It can be anything from running a </a:t>
            </a:r>
            <a:r>
              <a:rPr b="0" i="0" lang="en-US" sz="1800" u="none" cap="none" strike="noStrike">
                <a:solidFill>
                  <a:srgbClr val="D01B48"/>
                </a:solidFill>
                <a:latin typeface="Lucida Sans"/>
                <a:ea typeface="Lucida Sans"/>
                <a:cs typeface="Lucida Sans"/>
                <a:sym typeface="Lucida Sans"/>
              </a:rPr>
              <a:t>Python script</a:t>
            </a:r>
            <a:r>
              <a:rPr b="0" i="0" lang="en-US" sz="1800" u="none" cap="none" strike="noStrike">
                <a:solidFill>
                  <a:srgbClr val="D01B48"/>
                </a:solidFill>
                <a:latin typeface="Arial"/>
                <a:ea typeface="Arial"/>
                <a:cs typeface="Arial"/>
                <a:sym typeface="Arial"/>
              </a:rPr>
              <a:t>, </a:t>
            </a:r>
            <a:r>
              <a:rPr b="0" i="0" lang="en-US" sz="1800" u="none" cap="none" strike="noStrike">
                <a:solidFill>
                  <a:srgbClr val="D01B48"/>
                </a:solidFill>
                <a:latin typeface="Lucida Sans"/>
                <a:ea typeface="Lucida Sans"/>
                <a:cs typeface="Lucida Sans"/>
                <a:sym typeface="Lucida Sans"/>
              </a:rPr>
              <a:t>executing a SQL query</a:t>
            </a:r>
            <a:r>
              <a:rPr b="0" i="0" lang="en-US" sz="1800" u="none" cap="none" strike="noStrike">
                <a:solidFill>
                  <a:srgbClr val="D01B48"/>
                </a:solidFill>
                <a:latin typeface="Arial"/>
                <a:ea typeface="Arial"/>
                <a:cs typeface="Arial"/>
                <a:sym typeface="Arial"/>
              </a:rPr>
              <a:t>, </a:t>
            </a:r>
            <a:r>
              <a:rPr b="0" i="0" lang="en-US" sz="1800" u="none" cap="none" strike="noStrike">
                <a:solidFill>
                  <a:srgbClr val="D01B48"/>
                </a:solidFill>
                <a:latin typeface="Lucida Sans"/>
                <a:ea typeface="Lucida Sans"/>
                <a:cs typeface="Lucida Sans"/>
                <a:sym typeface="Lucida Sans"/>
              </a:rPr>
              <a:t>transferring files </a:t>
            </a:r>
            <a:r>
              <a:rPr b="0" i="0" lang="en-US" sz="1800" u="none" cap="none" strike="noStrike">
                <a:solidFill>
                  <a:srgbClr val="D01B48"/>
                </a:solidFill>
                <a:latin typeface="Arial"/>
                <a:ea typeface="Arial"/>
                <a:cs typeface="Arial"/>
                <a:sym typeface="Arial"/>
              </a:rPr>
              <a:t>, </a:t>
            </a:r>
            <a:r>
              <a:rPr b="0" i="0" lang="en-US" sz="1800" u="none" cap="none" strike="noStrike">
                <a:solidFill>
                  <a:srgbClr val="D01B48"/>
                </a:solidFill>
                <a:latin typeface="Lucida Sans"/>
                <a:ea typeface="Lucida Sans"/>
                <a:cs typeface="Lucida Sans"/>
                <a:sym typeface="Lucida Sans"/>
              </a:rPr>
              <a:t>sending emails, </a:t>
            </a:r>
            <a:r>
              <a:rPr b="0" i="0" lang="en-US" sz="1800" u="none" cap="none" strike="noStrike">
                <a:solidFill>
                  <a:schemeClr val="dk1"/>
                </a:solidFill>
                <a:latin typeface="Lucida Sans"/>
                <a:ea typeface="Lucida Sans"/>
                <a:cs typeface="Lucida Sans"/>
                <a:sym typeface="Lucida Sans"/>
              </a:rPr>
              <a:t>etc. </a:t>
            </a:r>
            <a:r>
              <a:rPr b="0" i="0" lang="en-US" sz="1800" u="none" cap="none" strike="noStrike">
                <a:solidFill>
                  <a:schemeClr val="dk1"/>
                </a:solidFill>
                <a:latin typeface="Arial"/>
                <a:ea typeface="Arial"/>
                <a:cs typeface="Arial"/>
                <a:sym typeface="Arial"/>
              </a:rPr>
              <a:t>etc. Each task is a component</a:t>
            </a:r>
            <a:endParaRPr b="0" i="0" sz="1800" u="none" cap="none" strike="noStrike">
              <a:solidFill>
                <a:schemeClr val="dk1"/>
              </a:solidFill>
              <a:latin typeface="Arial"/>
              <a:ea typeface="Arial"/>
              <a:cs typeface="Arial"/>
              <a:sym typeface="Arial"/>
            </a:endParaRPr>
          </a:p>
          <a:p>
            <a:pPr indent="0" lvl="0" marL="12700" marR="0" rtl="0" algn="l">
              <a:lnSpc>
                <a:spcPct val="163666"/>
              </a:lnSpc>
              <a:spcBef>
                <a:spcPts val="81"/>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that performs a specific action.</a:t>
            </a:r>
            <a:endParaRPr b="0" i="0" sz="1800" u="none" cap="none" strike="noStrike">
              <a:solidFill>
                <a:schemeClr val="dk1"/>
              </a:solidFill>
              <a:latin typeface="Arial"/>
              <a:ea typeface="Arial"/>
              <a:cs typeface="Arial"/>
              <a:sym typeface="Arial"/>
            </a:endParaRPr>
          </a:p>
          <a:p>
            <a:pPr indent="0" lvl="0" marL="1397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Lucida Sans"/>
              <a:ea typeface="Lucida Sans"/>
              <a:cs typeface="Lucida Sans"/>
              <a:sym typeface="Lucida Sans"/>
            </a:endParaRPr>
          </a:p>
          <a:p>
            <a:pPr indent="0" lvl="0" marL="13970" marR="0" rtl="0" algn="l">
              <a:lnSpc>
                <a:spcPct val="90000"/>
              </a:lnSpc>
              <a:spcBef>
                <a:spcPts val="0"/>
              </a:spcBef>
              <a:spcAft>
                <a:spcPts val="0"/>
              </a:spcAft>
              <a:buClr>
                <a:srgbClr val="000000"/>
              </a:buClr>
              <a:buSzPts val="1800"/>
              <a:buFont typeface="Arial"/>
              <a:buNone/>
            </a:pPr>
            <a:r>
              <a:t/>
            </a:r>
            <a:endParaRPr b="0" i="0" sz="1800" u="none" cap="none" strike="noStrike">
              <a:solidFill>
                <a:srgbClr val="D01B48"/>
              </a:solidFill>
              <a:latin typeface="Lucida Sans"/>
              <a:ea typeface="Lucida Sans"/>
              <a:cs typeface="Lucida Sans"/>
              <a:sym typeface="Lucida Sans"/>
            </a:endParaRPr>
          </a:p>
          <a:p>
            <a:pPr indent="0" lvl="0" marL="1397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2024-01-11T18:05:38Z</vt:filetime>
  </property>
</Properties>
</file>