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8" r:id="rId3"/>
    <p:sldId id="267" r:id="rId4"/>
    <p:sldId id="268" r:id="rId5"/>
    <p:sldId id="269" r:id="rId6"/>
    <p:sldId id="270" r:id="rId7"/>
    <p:sldId id="271" r:id="rId8"/>
    <p:sldId id="272" r:id="rId9"/>
    <p:sldId id="273" r:id="rId10"/>
    <p:sldId id="260" r:id="rId11"/>
    <p:sldId id="274" r:id="rId12"/>
    <p:sldId id="275" r:id="rId13"/>
    <p:sldId id="276" r:id="rId14"/>
    <p:sldId id="290" r:id="rId15"/>
    <p:sldId id="277" r:id="rId16"/>
    <p:sldId id="278" r:id="rId17"/>
    <p:sldId id="279" r:id="rId18"/>
    <p:sldId id="280" r:id="rId19"/>
    <p:sldId id="284" r:id="rId20"/>
    <p:sldId id="281" r:id="rId21"/>
    <p:sldId id="282" r:id="rId22"/>
    <p:sldId id="283" r:id="rId23"/>
    <p:sldId id="285" r:id="rId24"/>
    <p:sldId id="292" r:id="rId25"/>
    <p:sldId id="293" r:id="rId26"/>
    <p:sldId id="294" r:id="rId27"/>
    <p:sldId id="286" r:id="rId28"/>
    <p:sldId id="287" r:id="rId29"/>
    <p:sldId id="288" r:id="rId30"/>
    <p:sldId id="289" r:id="rId31"/>
    <p:sldId id="291" r:id="rId32"/>
    <p:sldId id="295" r:id="rId33"/>
    <p:sldId id="296" r:id="rId34"/>
    <p:sldId id="297" r:id="rId35"/>
    <p:sldId id="299" r:id="rId3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34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EAC444-EC89-41C6-BF37-52CE81CBF0F9}" type="datetimeFigureOut">
              <a:rPr lang="de-DE" smtClean="0"/>
              <a:pPr/>
              <a:t>17.02.2016</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A9EE69-5585-4AA9-8B1D-F3A701B9D001}" type="slidenum">
              <a:rPr lang="de-DE" smtClean="0"/>
              <a:pPr/>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12" name="Rechteck 11"/>
          <p:cNvSpPr/>
          <p:nvPr userDrawn="1"/>
        </p:nvSpPr>
        <p:spPr>
          <a:xfrm>
            <a:off x="0" y="571480"/>
            <a:ext cx="9144000" cy="19288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7" name="Picture 3" descr="F:\CI\Funke.png"/>
          <p:cNvPicPr>
            <a:picLocks noChangeAspect="1" noChangeArrowheads="1"/>
          </p:cNvPicPr>
          <p:nvPr userDrawn="1"/>
        </p:nvPicPr>
        <p:blipFill>
          <a:blip r:embed="rId2">
            <a:lum/>
          </a:blip>
          <a:srcRect r="21600" b="10730"/>
          <a:stretch>
            <a:fillRect/>
          </a:stretch>
        </p:blipFill>
        <p:spPr bwMode="auto">
          <a:xfrm>
            <a:off x="4929190" y="2143116"/>
            <a:ext cx="4214810" cy="4714884"/>
          </a:xfrm>
          <a:prstGeom prst="rect">
            <a:avLst/>
          </a:prstGeom>
          <a:noFill/>
        </p:spPr>
      </p:pic>
      <p:sp>
        <p:nvSpPr>
          <p:cNvPr id="3" name="Untertitel 2"/>
          <p:cNvSpPr>
            <a:spLocks noGrp="1"/>
          </p:cNvSpPr>
          <p:nvPr>
            <p:ph type="subTitle" idx="1"/>
          </p:nvPr>
        </p:nvSpPr>
        <p:spPr>
          <a:xfrm>
            <a:off x="500034" y="2143116"/>
            <a:ext cx="4643470" cy="1752600"/>
          </a:xfrm>
        </p:spPr>
        <p:txBody>
          <a:bodyPr/>
          <a:lstStyle>
            <a:lvl1pPr marL="0" indent="0" algn="ctr">
              <a:buNone/>
              <a:defRPr>
                <a:solidFill>
                  <a:schemeClr val="bg2">
                    <a:lumMod val="75000"/>
                  </a:schemeClr>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fld id="{FE5372CE-FD68-415C-A9B1-9FC14A851AC2}" type="datetime1">
              <a:rPr lang="de-DE" smtClean="0"/>
              <a:pPr/>
              <a:t>17.02.2016</a:t>
            </a:fld>
            <a:endParaRPr lang="de-DE" dirty="0"/>
          </a:p>
        </p:txBody>
      </p:sp>
      <p:sp>
        <p:nvSpPr>
          <p:cNvPr id="5" name="Fußzeilenplatzhalter 4"/>
          <p:cNvSpPr>
            <a:spLocks noGrp="1"/>
          </p:cNvSpPr>
          <p:nvPr>
            <p:ph type="ftr" sz="quarter" idx="11"/>
          </p:nvPr>
        </p:nvSpPr>
        <p:spPr/>
        <p:txBody>
          <a:bodyPr/>
          <a:lstStyle/>
          <a:p>
            <a:r>
              <a:rPr lang="de-DE" dirty="0" smtClean="0"/>
              <a:t>© Auto Intern GmbH</a:t>
            </a:r>
          </a:p>
          <a:p>
            <a:r>
              <a:rPr lang="de-DE" dirty="0" err="1" smtClean="0"/>
              <a:t>Herner</a:t>
            </a:r>
            <a:r>
              <a:rPr lang="de-DE" dirty="0" smtClean="0"/>
              <a:t> Str. 299</a:t>
            </a:r>
          </a:p>
          <a:p>
            <a:r>
              <a:rPr lang="de-DE" dirty="0" smtClean="0"/>
              <a:t>44809  Bochum</a:t>
            </a:r>
            <a:endParaRPr lang="de-DE" dirty="0"/>
          </a:p>
        </p:txBody>
      </p:sp>
      <p:sp>
        <p:nvSpPr>
          <p:cNvPr id="9" name="Rechteck 8"/>
          <p:cNvSpPr/>
          <p:nvPr userDrawn="1"/>
        </p:nvSpPr>
        <p:spPr>
          <a:xfrm>
            <a:off x="6143636" y="142852"/>
            <a:ext cx="2857488" cy="714380"/>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de-DE"/>
          </a:p>
        </p:txBody>
      </p:sp>
      <p:sp>
        <p:nvSpPr>
          <p:cNvPr id="2" name="Titel 1"/>
          <p:cNvSpPr>
            <a:spLocks noGrp="1"/>
          </p:cNvSpPr>
          <p:nvPr>
            <p:ph type="ctrTitle"/>
          </p:nvPr>
        </p:nvSpPr>
        <p:spPr>
          <a:xfrm>
            <a:off x="714348" y="214290"/>
            <a:ext cx="7772400" cy="1470025"/>
          </a:xfrm>
        </p:spPr>
        <p:txBody>
          <a:bodyPr/>
          <a:lstStyle>
            <a:lvl1pPr>
              <a:defRPr>
                <a:solidFill>
                  <a:schemeClr val="tx2">
                    <a:lumMod val="75000"/>
                  </a:schemeClr>
                </a:solidFill>
              </a:defRPr>
            </a:lvl1pPr>
          </a:lstStyle>
          <a:p>
            <a:r>
              <a:rPr lang="de-DE" smtClean="0"/>
              <a:t>Titelmasterformat durch Klicken bearbeiten</a:t>
            </a:r>
            <a:endParaRPr lang="de-DE" dirty="0"/>
          </a:p>
        </p:txBody>
      </p:sp>
      <p:pic>
        <p:nvPicPr>
          <p:cNvPr id="1029" name="Picture 5" descr="F:\CI\Slogan.jpg"/>
          <p:cNvPicPr>
            <a:picLocks noChangeAspect="1" noChangeArrowheads="1"/>
          </p:cNvPicPr>
          <p:nvPr userDrawn="1"/>
        </p:nvPicPr>
        <p:blipFill>
          <a:blip r:embed="rId3" cstate="print"/>
          <a:srcRect/>
          <a:stretch>
            <a:fillRect/>
          </a:stretch>
        </p:blipFill>
        <p:spPr bwMode="auto">
          <a:xfrm>
            <a:off x="428596" y="5929330"/>
            <a:ext cx="4500594" cy="348573"/>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lvl1pPr>
              <a:buFontTx/>
              <a:buBlip>
                <a:blip r:embed="rId2"/>
              </a:buBlip>
              <a:defRPr/>
            </a:lvl1pPr>
            <a:lvl3pPr>
              <a:buFontTx/>
              <a:buBlip>
                <a:blip r:embed="rId2"/>
              </a:buBlip>
              <a:defRPr/>
            </a:lvl3pPr>
            <a:lvl5pPr>
              <a:buFontTx/>
              <a:buBlip>
                <a:blip r:embed="rId2"/>
              </a:buBlip>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Datumsplatzhalter 3"/>
          <p:cNvSpPr>
            <a:spLocks noGrp="1"/>
          </p:cNvSpPr>
          <p:nvPr>
            <p:ph type="dt" sz="half" idx="10"/>
          </p:nvPr>
        </p:nvSpPr>
        <p:spPr/>
        <p:txBody>
          <a:bodyPr/>
          <a:lstStyle/>
          <a:p>
            <a:fld id="{2BC8E14D-0634-4764-89A1-7FC2C4EC12F3}" type="datetimeFigureOut">
              <a:rPr lang="de-DE" smtClean="0"/>
              <a:pPr/>
              <a:t>17.02.2016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0D88F33-5D2C-4000-A409-202F0B78C0B6}"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lvl1pPr>
              <a:buFontTx/>
              <a:buBlip>
                <a:blip r:embed="rId2"/>
              </a:buBlip>
              <a:defRPr/>
            </a:lvl1pPr>
            <a:lvl2pPr>
              <a:buFont typeface="Symbol" pitchFamily="18" charset="2"/>
              <a:buChar char="-"/>
              <a:defRPr/>
            </a:lvl2pPr>
            <a:lvl3pPr>
              <a:buFontTx/>
              <a:buBlip>
                <a:blip r:embed="rId2"/>
              </a:buBlip>
              <a:defRPr/>
            </a:lvl3pPr>
            <a:lvl4pPr>
              <a:buFont typeface="Symbol" pitchFamily="18" charset="2"/>
              <a:buChar char="-"/>
              <a:defRPr/>
            </a:lvl4pPr>
            <a:lvl5pPr>
              <a:buFontTx/>
              <a:buBlip>
                <a:blip r:embed="rId2"/>
              </a:buBlip>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Datumsplatzhalter 3"/>
          <p:cNvSpPr>
            <a:spLocks noGrp="1"/>
          </p:cNvSpPr>
          <p:nvPr>
            <p:ph type="dt" sz="half" idx="10"/>
          </p:nvPr>
        </p:nvSpPr>
        <p:spPr/>
        <p:txBody>
          <a:bodyPr/>
          <a:lstStyle/>
          <a:p>
            <a:fld id="{2BC8E14D-0634-4764-89A1-7FC2C4EC12F3}" type="datetimeFigureOut">
              <a:rPr lang="de-DE" smtClean="0"/>
              <a:pPr/>
              <a:t>17.02.2016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0D88F33-5D2C-4000-A409-202F0B78C0B6}"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2BC8E14D-0634-4764-89A1-7FC2C4EC12F3}" type="datetimeFigureOut">
              <a:rPr lang="de-DE" smtClean="0"/>
              <a:pPr/>
              <a:t>17.02.2016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0D88F33-5D2C-4000-A409-202F0B78C0B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2500306"/>
            <a:ext cx="4038600" cy="3625857"/>
          </a:xfrm>
        </p:spPr>
        <p:txBody>
          <a:bodyPr/>
          <a:lstStyle>
            <a:lvl1pPr>
              <a:buFontTx/>
              <a:buBlip>
                <a:blip r:embed="rId2"/>
              </a:buBlip>
              <a:defRPr sz="2800"/>
            </a:lvl1pPr>
            <a:lvl2pPr>
              <a:defRPr sz="2400"/>
            </a:lvl2pPr>
            <a:lvl3pPr>
              <a:buFontTx/>
              <a:buBlip>
                <a:blip r:embed="rId2"/>
              </a:buBlip>
              <a:defRPr sz="2000"/>
            </a:lvl3pPr>
            <a:lvl4pPr>
              <a:defRPr sz="1800"/>
            </a:lvl4pPr>
            <a:lvl5pPr>
              <a:buFontTx/>
              <a:buBlip>
                <a:blip r:embed="rId2"/>
              </a:buBlip>
              <a:defRPr sz="1800"/>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Inhaltsplatzhalter 3"/>
          <p:cNvSpPr>
            <a:spLocks noGrp="1"/>
          </p:cNvSpPr>
          <p:nvPr>
            <p:ph sz="half" idx="2"/>
          </p:nvPr>
        </p:nvSpPr>
        <p:spPr>
          <a:xfrm>
            <a:off x="4648200" y="2500306"/>
            <a:ext cx="4038600" cy="3625857"/>
          </a:xfrm>
        </p:spPr>
        <p:txBody>
          <a:bodyPr/>
          <a:lstStyle>
            <a:lvl1pPr>
              <a:buFontTx/>
              <a:buBlip>
                <a:blip r:embed="rId2"/>
              </a:buBlip>
              <a:defRPr sz="2800"/>
            </a:lvl1pPr>
            <a:lvl2pPr>
              <a:defRPr sz="2400"/>
            </a:lvl2pPr>
            <a:lvl3pPr>
              <a:buFontTx/>
              <a:buBlip>
                <a:blip r:embed="rId2"/>
              </a:buBlip>
              <a:defRPr sz="2000"/>
            </a:lvl3pPr>
            <a:lvl4pPr>
              <a:defRPr sz="1800"/>
            </a:lvl4pPr>
            <a:lvl5pPr>
              <a:buFontTx/>
              <a:buBlip>
                <a:blip r:embed="rId2"/>
              </a:buBlip>
              <a:defRPr sz="1800"/>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Datumsplatzhalter 4"/>
          <p:cNvSpPr>
            <a:spLocks noGrp="1"/>
          </p:cNvSpPr>
          <p:nvPr>
            <p:ph type="dt" sz="half" idx="10"/>
          </p:nvPr>
        </p:nvSpPr>
        <p:spPr/>
        <p:txBody>
          <a:bodyPr/>
          <a:lstStyle/>
          <a:p>
            <a:fld id="{2BC8E14D-0634-4764-89A1-7FC2C4EC12F3}" type="datetimeFigureOut">
              <a:rPr lang="de-DE" smtClean="0"/>
              <a:pPr/>
              <a:t>17.02.2016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0D88F33-5D2C-4000-A409-202F0B78C0B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28596" y="2500306"/>
            <a:ext cx="4040188"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457200" y="3214687"/>
            <a:ext cx="4040188" cy="2911476"/>
          </a:xfrm>
        </p:spPr>
        <p:txBody>
          <a:bodyPr/>
          <a:lstStyle>
            <a:lvl1pPr>
              <a:buFontTx/>
              <a:buBlip>
                <a:blip r:embed="rId2"/>
              </a:buBlip>
              <a:defRPr sz="2400"/>
            </a:lvl1pPr>
            <a:lvl2pPr>
              <a:defRPr sz="2000"/>
            </a:lvl2pPr>
            <a:lvl3pPr>
              <a:buFontTx/>
              <a:buBlip>
                <a:blip r:embed="rId2"/>
              </a:buBlip>
              <a:defRPr sz="1800"/>
            </a:lvl3pPr>
            <a:lvl4pPr>
              <a:defRPr sz="1600"/>
            </a:lvl4pPr>
            <a:lvl5pPr>
              <a:buFontTx/>
              <a:buBlip>
                <a:blip r:embed="rId2"/>
              </a:buBlip>
              <a:defRPr sz="1600"/>
            </a:lvl5pPr>
            <a:lvl6pPr>
              <a:defRPr sz="1600"/>
            </a:lvl6pPr>
            <a:lvl7pPr>
              <a:defRPr sz="1600"/>
            </a:lvl7pPr>
            <a:lvl8pPr>
              <a:defRPr sz="1600"/>
            </a:lvl8pPr>
            <a:lvl9pPr>
              <a:defRPr sz="16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extplatzhalter 4"/>
          <p:cNvSpPr>
            <a:spLocks noGrp="1"/>
          </p:cNvSpPr>
          <p:nvPr>
            <p:ph type="body" sz="quarter" idx="3"/>
          </p:nvPr>
        </p:nvSpPr>
        <p:spPr>
          <a:xfrm>
            <a:off x="4572000" y="2500306"/>
            <a:ext cx="4041775"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4572000" y="3214686"/>
            <a:ext cx="4041775" cy="2911476"/>
          </a:xfrm>
        </p:spPr>
        <p:txBody>
          <a:bodyPr/>
          <a:lstStyle>
            <a:lvl1pPr>
              <a:buFontTx/>
              <a:buBlip>
                <a:blip r:embed="rId2"/>
              </a:buBlip>
              <a:defRPr sz="2400"/>
            </a:lvl1pPr>
            <a:lvl2pPr>
              <a:defRPr sz="2000"/>
            </a:lvl2pPr>
            <a:lvl3pPr>
              <a:buFontTx/>
              <a:buBlip>
                <a:blip r:embed="rId2"/>
              </a:buBlip>
              <a:defRPr sz="1800"/>
            </a:lvl3pPr>
            <a:lvl4pPr>
              <a:defRPr sz="1600"/>
            </a:lvl4pPr>
            <a:lvl5pPr>
              <a:buFontTx/>
              <a:buBlip>
                <a:blip r:embed="rId2"/>
              </a:buBlip>
              <a:defRPr sz="1600"/>
            </a:lvl5pPr>
            <a:lvl6pPr>
              <a:defRPr sz="1600"/>
            </a:lvl6pPr>
            <a:lvl7pPr>
              <a:defRPr sz="1600"/>
            </a:lvl7pPr>
            <a:lvl8pPr>
              <a:defRPr sz="1600"/>
            </a:lvl8pPr>
            <a:lvl9pPr>
              <a:defRPr sz="16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Datumsplatzhalter 6"/>
          <p:cNvSpPr>
            <a:spLocks noGrp="1"/>
          </p:cNvSpPr>
          <p:nvPr>
            <p:ph type="dt" sz="half" idx="10"/>
          </p:nvPr>
        </p:nvSpPr>
        <p:spPr/>
        <p:txBody>
          <a:bodyPr/>
          <a:lstStyle/>
          <a:p>
            <a:fld id="{2BC8E14D-0634-4764-89A1-7FC2C4EC12F3}" type="datetimeFigureOut">
              <a:rPr lang="de-DE" smtClean="0"/>
              <a:pPr/>
              <a:t>17.02.2016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10D88F33-5D2C-4000-A409-202F0B78C0B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2BC8E14D-0634-4764-89A1-7FC2C4EC12F3}" type="datetimeFigureOut">
              <a:rPr lang="de-DE" smtClean="0"/>
              <a:pPr/>
              <a:t>17.02.2016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10D88F33-5D2C-4000-A409-202F0B78C0B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BC8E14D-0634-4764-89A1-7FC2C4EC12F3}" type="datetimeFigureOut">
              <a:rPr lang="de-DE" smtClean="0"/>
              <a:pPr/>
              <a:t>17.02.2016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10D88F33-5D2C-4000-A409-202F0B78C0B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8" name="Rechteck 7"/>
          <p:cNvSpPr/>
          <p:nvPr userDrawn="1"/>
        </p:nvSpPr>
        <p:spPr>
          <a:xfrm>
            <a:off x="3500430" y="714356"/>
            <a:ext cx="5643570" cy="22145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a:xfrm>
            <a:off x="428596" y="1071546"/>
            <a:ext cx="3008313" cy="1162050"/>
          </a:xfrm>
        </p:spPr>
        <p:txBody>
          <a:bodyPr anchor="b"/>
          <a:lstStyle>
            <a:lvl1pPr algn="l">
              <a:defRPr sz="2000" b="1"/>
            </a:lvl1pPr>
          </a:lstStyle>
          <a:p>
            <a:r>
              <a:rPr lang="de-DE" smtClean="0"/>
              <a:t>Titelmasterformat durch Klicken bearbeiten</a:t>
            </a:r>
            <a:endParaRPr lang="de-DE" dirty="0"/>
          </a:p>
        </p:txBody>
      </p:sp>
      <p:sp>
        <p:nvSpPr>
          <p:cNvPr id="3" name="Inhaltsplatzhalter 2"/>
          <p:cNvSpPr>
            <a:spLocks noGrp="1"/>
          </p:cNvSpPr>
          <p:nvPr>
            <p:ph idx="1"/>
          </p:nvPr>
        </p:nvSpPr>
        <p:spPr>
          <a:xfrm>
            <a:off x="3575050" y="785794"/>
            <a:ext cx="5111750" cy="5340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2500306"/>
            <a:ext cx="3008313" cy="362585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2BC8E14D-0634-4764-89A1-7FC2C4EC12F3}" type="datetimeFigureOut">
              <a:rPr lang="de-DE" smtClean="0"/>
              <a:pPr/>
              <a:t>17.02.2016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0D88F33-5D2C-4000-A409-202F0B78C0B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8" name="Rechteck 7"/>
          <p:cNvSpPr/>
          <p:nvPr userDrawn="1"/>
        </p:nvSpPr>
        <p:spPr>
          <a:xfrm>
            <a:off x="142844" y="714356"/>
            <a:ext cx="9001156" cy="3143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solidFill>
            </a:endParaRPr>
          </a:p>
        </p:txBody>
      </p:sp>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2BC8E14D-0634-4764-89A1-7FC2C4EC12F3}" type="datetimeFigureOut">
              <a:rPr lang="de-DE" smtClean="0"/>
              <a:pPr/>
              <a:t>17.02.2016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0D88F33-5D2C-4000-A409-202F0B78C0B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hteck 7"/>
          <p:cNvSpPr/>
          <p:nvPr/>
        </p:nvSpPr>
        <p:spPr>
          <a:xfrm>
            <a:off x="0" y="857232"/>
            <a:ext cx="8643934" cy="15716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357158" y="1071546"/>
            <a:ext cx="8429684" cy="1131910"/>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457200" y="2500306"/>
            <a:ext cx="8229600" cy="3625857"/>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C8E14D-0634-4764-89A1-7FC2C4EC12F3}" type="datetimeFigureOut">
              <a:rPr lang="de-DE" smtClean="0"/>
              <a:pPr/>
              <a:t>17.02.2016</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88F33-5D2C-4000-A409-202F0B78C0B6}" type="slidenum">
              <a:rPr lang="de-DE" smtClean="0"/>
              <a:pPr/>
              <a:t>‹Nr.›</a:t>
            </a:fld>
            <a:endParaRPr lang="de-DE"/>
          </a:p>
        </p:txBody>
      </p:sp>
      <p:pic>
        <p:nvPicPr>
          <p:cNvPr id="7" name="Picture 2" descr="F:\CI\AI sehr klein.jpg"/>
          <p:cNvPicPr>
            <a:picLocks noChangeAspect="1" noChangeArrowheads="1"/>
          </p:cNvPicPr>
          <p:nvPr/>
        </p:nvPicPr>
        <p:blipFill>
          <a:blip r:embed="rId12"/>
          <a:srcRect/>
          <a:stretch>
            <a:fillRect/>
          </a:stretch>
        </p:blipFill>
        <p:spPr bwMode="auto">
          <a:xfrm>
            <a:off x="6858016" y="142853"/>
            <a:ext cx="2138356" cy="47814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2"/>
          <p:cNvSpPr>
            <a:spLocks noGrp="1"/>
          </p:cNvSpPr>
          <p:nvPr>
            <p:ph type="subTitle" idx="1"/>
          </p:nvPr>
        </p:nvSpPr>
        <p:spPr>
          <a:xfrm>
            <a:off x="500034" y="2143116"/>
            <a:ext cx="4643470" cy="1752600"/>
          </a:xfrm>
        </p:spPr>
        <p:txBody>
          <a:bodyPr>
            <a:normAutofit/>
          </a:bodyPr>
          <a:lstStyle>
            <a:lvl1pPr marL="0" indent="0" algn="ctr">
              <a:buNone/>
              <a:defRPr>
                <a:solidFill>
                  <a:schemeClr val="bg2">
                    <a:lumMod val="75000"/>
                  </a:schemeClr>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Taming the Dragons of C++‘s built in code generator</a:t>
            </a:r>
          </a:p>
          <a:p>
            <a:endParaRPr lang="de-DE" dirty="0" smtClean="0"/>
          </a:p>
          <a:p>
            <a:endParaRPr lang="de-DE" dirty="0"/>
          </a:p>
        </p:txBody>
      </p:sp>
      <p:sp>
        <p:nvSpPr>
          <p:cNvPr id="3" name="Titel 1"/>
          <p:cNvSpPr>
            <a:spLocks noGrp="1"/>
          </p:cNvSpPr>
          <p:nvPr>
            <p:ph type="ctrTitle"/>
          </p:nvPr>
        </p:nvSpPr>
        <p:spPr>
          <a:xfrm>
            <a:off x="714348" y="214290"/>
            <a:ext cx="7772400" cy="1470025"/>
          </a:xfrm>
        </p:spPr>
        <p:txBody>
          <a:bodyPr/>
          <a:lstStyle>
            <a:lvl1pPr>
              <a:defRPr>
                <a:solidFill>
                  <a:schemeClr val="tx2">
                    <a:lumMod val="75000"/>
                  </a:schemeClr>
                </a:solidFill>
              </a:defRPr>
            </a:lvl1pPr>
          </a:lstStyle>
          <a:p>
            <a:r>
              <a:rPr lang="en-US" dirty="0" smtClean="0"/>
              <a:t>Building Blocks of Metaprogramming</a:t>
            </a:r>
            <a:endParaRPr lang="en-US" dirty="0"/>
          </a:p>
        </p:txBody>
      </p:sp>
      <p:sp>
        <p:nvSpPr>
          <p:cNvPr id="4" name="Textfeld 3"/>
          <p:cNvSpPr txBox="1"/>
          <p:nvPr/>
        </p:nvSpPr>
        <p:spPr>
          <a:xfrm>
            <a:off x="0" y="6488668"/>
            <a:ext cx="4000528" cy="369332"/>
          </a:xfrm>
          <a:prstGeom prst="rect">
            <a:avLst/>
          </a:prstGeom>
          <a:noFill/>
        </p:spPr>
        <p:txBody>
          <a:bodyPr wrap="square" rtlCol="0">
            <a:spAutoFit/>
          </a:bodyPr>
          <a:lstStyle/>
          <a:p>
            <a:r>
              <a:rPr lang="de-DE" dirty="0" err="1" smtClean="0"/>
              <a:t>Contact</a:t>
            </a:r>
            <a:r>
              <a:rPr lang="de-DE" dirty="0" smtClean="0"/>
              <a:t>: holmes@auto-intern.de</a:t>
            </a:r>
            <a:endParaRPr lang="de-D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857232"/>
            <a:ext cx="9144000" cy="60007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de-DE" dirty="0" smtClean="0"/>
          </a:p>
        </p:txBody>
      </p:sp>
      <p:sp>
        <p:nvSpPr>
          <p:cNvPr id="2" name="Titel 1"/>
          <p:cNvSpPr>
            <a:spLocks noGrp="1"/>
          </p:cNvSpPr>
          <p:nvPr>
            <p:ph type="title"/>
          </p:nvPr>
        </p:nvSpPr>
        <p:spPr>
          <a:xfrm>
            <a:off x="0" y="0"/>
            <a:ext cx="6858016" cy="928670"/>
          </a:xfrm>
        </p:spPr>
        <p:txBody>
          <a:bodyPr>
            <a:normAutofit/>
          </a:bodyPr>
          <a:lstStyle/>
          <a:p>
            <a:r>
              <a:rPr lang="en-US" sz="3600" dirty="0" smtClean="0">
                <a:solidFill>
                  <a:srgbClr val="FF0000"/>
                </a:solidFill>
              </a:rPr>
              <a:t>Template errors are scary</a:t>
            </a:r>
            <a:endParaRPr lang="en-US" sz="3600" dirty="0">
              <a:solidFill>
                <a:srgbClr val="FF0000"/>
              </a:solidFill>
            </a:endParaRP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187" y="857232"/>
            <a:ext cx="3857625" cy="60007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When should we use it?</a:t>
            </a:r>
            <a:endParaRPr lang="en-US" dirty="0">
              <a:effectLst/>
            </a:endParaRPr>
          </a:p>
        </p:txBody>
      </p:sp>
      <p:sp>
        <p:nvSpPr>
          <p:cNvPr id="3" name="Inhaltsplatzhalter 2"/>
          <p:cNvSpPr>
            <a:spLocks noGrp="1"/>
          </p:cNvSpPr>
          <p:nvPr>
            <p:ph idx="1"/>
          </p:nvPr>
        </p:nvSpPr>
        <p:spPr>
          <a:xfrm>
            <a:off x="457200" y="2500306"/>
            <a:ext cx="8229600" cy="4357694"/>
          </a:xfrm>
        </p:spPr>
        <p:txBody>
          <a:bodyPr>
            <a:normAutofit/>
          </a:bodyPr>
          <a:lstStyle/>
          <a:p>
            <a:r>
              <a:rPr lang="en-US" sz="2800" dirty="0" smtClean="0"/>
              <a:t>In library code</a:t>
            </a:r>
          </a:p>
          <a:p>
            <a:r>
              <a:rPr lang="en-US" sz="2800" dirty="0" smtClean="0"/>
              <a:t>Only when super unit tested</a:t>
            </a:r>
          </a:p>
          <a:p>
            <a:r>
              <a:rPr lang="en-US" sz="2800" dirty="0" smtClean="0"/>
              <a:t>Only when solving an generic problem with a provable solution</a:t>
            </a:r>
          </a:p>
          <a:p>
            <a:r>
              <a:rPr lang="en-US" sz="2800" dirty="0" smtClean="0"/>
              <a:t>Never in a one off solution</a:t>
            </a:r>
          </a:p>
          <a:p>
            <a:r>
              <a:rPr lang="en-US" sz="2800" dirty="0" smtClean="0"/>
              <a:t>Never in code that other people need to understand</a:t>
            </a:r>
            <a:endParaRPr lang="en-US" sz="2800" dirty="0"/>
          </a:p>
          <a:p>
            <a:pPr marL="0" indent="0">
              <a:buNone/>
            </a:pPr>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4293204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71546"/>
            <a:ext cx="8748464" cy="1131910"/>
          </a:xfrm>
        </p:spPr>
        <p:txBody>
          <a:bodyPr>
            <a:normAutofit fontScale="90000"/>
          </a:bodyPr>
          <a:lstStyle/>
          <a:p>
            <a:r>
              <a:rPr lang="en-US" dirty="0" smtClean="0"/>
              <a:t>What are common stumbling blocks?</a:t>
            </a:r>
            <a:endParaRPr lang="en-US" dirty="0">
              <a:effectLst/>
            </a:endParaRPr>
          </a:p>
        </p:txBody>
      </p:sp>
      <p:sp>
        <p:nvSpPr>
          <p:cNvPr id="3" name="Inhaltsplatzhalter 2"/>
          <p:cNvSpPr>
            <a:spLocks noGrp="1"/>
          </p:cNvSpPr>
          <p:nvPr>
            <p:ph idx="1"/>
          </p:nvPr>
        </p:nvSpPr>
        <p:spPr>
          <a:xfrm>
            <a:off x="457200" y="2500306"/>
            <a:ext cx="8229600" cy="4357694"/>
          </a:xfrm>
        </p:spPr>
        <p:txBody>
          <a:bodyPr>
            <a:normAutofit/>
          </a:bodyPr>
          <a:lstStyle/>
          <a:p>
            <a:r>
              <a:rPr lang="en-US" sz="2800" dirty="0" smtClean="0"/>
              <a:t>Functional programming style</a:t>
            </a:r>
          </a:p>
          <a:p>
            <a:r>
              <a:rPr lang="en-US" sz="2800" dirty="0" smtClean="0"/>
              <a:t>Most idioms are just different use cases of template specialization </a:t>
            </a:r>
          </a:p>
          <a:p>
            <a:r>
              <a:rPr lang="en-US" sz="2800" dirty="0" smtClean="0"/>
              <a:t>Syntax can be cryptic (stay tuned)</a:t>
            </a:r>
          </a:p>
          <a:p>
            <a:r>
              <a:rPr lang="en-US" sz="2800" dirty="0" smtClean="0"/>
              <a:t>Loops, iteration etc. is all implemented using recursion</a:t>
            </a:r>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1070214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71546"/>
            <a:ext cx="8748464" cy="1131910"/>
          </a:xfrm>
        </p:spPr>
        <p:txBody>
          <a:bodyPr>
            <a:normAutofit fontScale="90000"/>
          </a:bodyPr>
          <a:lstStyle/>
          <a:p>
            <a:r>
              <a:rPr lang="en-US" dirty="0" smtClean="0"/>
              <a:t>Beware of slide 13, the horror begins</a:t>
            </a:r>
            <a:endParaRPr lang="en-US" dirty="0">
              <a:effectLst/>
            </a:endParaRPr>
          </a:p>
        </p:txBody>
      </p:sp>
      <p:sp>
        <p:nvSpPr>
          <p:cNvPr id="3" name="Inhaltsplatzhalter 2"/>
          <p:cNvSpPr>
            <a:spLocks noGrp="1"/>
          </p:cNvSpPr>
          <p:nvPr>
            <p:ph idx="1"/>
          </p:nvPr>
        </p:nvSpPr>
        <p:spPr>
          <a:xfrm>
            <a:off x="1489249" y="6886519"/>
            <a:ext cx="8229600" cy="4357694"/>
          </a:xfrm>
        </p:spPr>
        <p:txBody>
          <a:bodyPr>
            <a:normAutofit/>
          </a:bodyPr>
          <a:lstStyle/>
          <a:p>
            <a:pPr marL="0" indent="0">
              <a:buNone/>
            </a:pPr>
            <a:endParaRPr lang="en-US" sz="2400" dirty="0" smtClean="0"/>
          </a:p>
          <a:p>
            <a:pPr marL="0" indent="0">
              <a:buNone/>
            </a:pPr>
            <a:endParaRPr lang="en-US" sz="2400" dirty="0"/>
          </a:p>
          <a:p>
            <a:pPr marL="0" indent="0">
              <a:buNone/>
            </a:pPr>
            <a:r>
              <a:rPr lang="en-US" sz="2400" dirty="0" smtClean="0"/>
              <a:t> </a:t>
            </a:r>
            <a:endParaRPr lang="en-US" sz="2400" dirty="0"/>
          </a:p>
        </p:txBody>
      </p:sp>
      <p:pic>
        <p:nvPicPr>
          <p:cNvPr id="2050" name="Picture 2" descr="http://images.mentalfloss.com/sites/default/files/styles/article_640x430/public/ah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420888"/>
            <a:ext cx="609600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591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71546"/>
            <a:ext cx="8748464" cy="1131910"/>
          </a:xfrm>
        </p:spPr>
        <p:txBody>
          <a:bodyPr>
            <a:normAutofit/>
          </a:bodyPr>
          <a:lstStyle/>
          <a:p>
            <a:r>
              <a:rPr lang="en-US" dirty="0" smtClean="0"/>
              <a:t>Templates</a:t>
            </a:r>
            <a:endParaRPr lang="en-US" dirty="0">
              <a:effectLst/>
            </a:endParaRPr>
          </a:p>
        </p:txBody>
      </p:sp>
      <p:sp>
        <p:nvSpPr>
          <p:cNvPr id="3" name="Inhaltsplatzhalter 2"/>
          <p:cNvSpPr>
            <a:spLocks noGrp="1"/>
          </p:cNvSpPr>
          <p:nvPr>
            <p:ph idx="1"/>
          </p:nvPr>
        </p:nvSpPr>
        <p:spPr>
          <a:xfrm>
            <a:off x="457200" y="2500306"/>
            <a:ext cx="8229600" cy="4357694"/>
          </a:xfrm>
        </p:spPr>
        <p:txBody>
          <a:bodyPr>
            <a:normAutofit fontScale="92500" lnSpcReduction="20000"/>
          </a:bodyPr>
          <a:lstStyle/>
          <a:p>
            <a:pPr marL="0" indent="0">
              <a:buNone/>
            </a:pPr>
            <a:r>
              <a:rPr lang="de-DE" sz="2200" dirty="0" err="1">
                <a:solidFill>
                  <a:srgbClr val="0000FF"/>
                </a:solidFill>
                <a:highlight>
                  <a:srgbClr val="FFFFFF"/>
                </a:highlight>
                <a:latin typeface="Consolas" panose="020B0609020204030204" pitchFamily="49" charset="0"/>
              </a:rPr>
              <a:t>template</a:t>
            </a:r>
            <a:r>
              <a:rPr lang="de-DE" sz="2200" dirty="0">
                <a:solidFill>
                  <a:srgbClr val="000000"/>
                </a:solidFill>
                <a:highlight>
                  <a:srgbClr val="FFFFFF"/>
                </a:highlight>
                <a:latin typeface="Consolas" panose="020B0609020204030204" pitchFamily="49" charset="0"/>
              </a:rPr>
              <a:t>&lt;</a:t>
            </a:r>
            <a:r>
              <a:rPr lang="de-DE" sz="2200" dirty="0" err="1">
                <a:solidFill>
                  <a:srgbClr val="0000FF"/>
                </a:solidFill>
                <a:highlight>
                  <a:srgbClr val="FFFFFF"/>
                </a:highlight>
                <a:latin typeface="Consolas" panose="020B0609020204030204" pitchFamily="49" charset="0"/>
              </a:rPr>
              <a:t>typename</a:t>
            </a:r>
            <a:r>
              <a:rPr lang="de-DE" sz="2200" dirty="0">
                <a:solidFill>
                  <a:srgbClr val="000000"/>
                </a:solidFill>
                <a:highlight>
                  <a:srgbClr val="FFFFFF"/>
                </a:highlight>
                <a:latin typeface="Consolas" panose="020B0609020204030204" pitchFamily="49" charset="0"/>
              </a:rPr>
              <a:t> </a:t>
            </a:r>
            <a:r>
              <a:rPr lang="de-DE" sz="2200" dirty="0">
                <a:solidFill>
                  <a:srgbClr val="008080"/>
                </a:solidFill>
                <a:highlight>
                  <a:srgbClr val="FFFFFF"/>
                </a:highlight>
                <a:latin typeface="Consolas" panose="020B0609020204030204" pitchFamily="49" charset="0"/>
              </a:rPr>
              <a:t>T</a:t>
            </a:r>
            <a:r>
              <a:rPr lang="de-DE" sz="2200" dirty="0">
                <a:solidFill>
                  <a:srgbClr val="000000"/>
                </a:solidFill>
                <a:highlight>
                  <a:srgbClr val="FFFFFF"/>
                </a:highlight>
                <a:latin typeface="Consolas" panose="020B0609020204030204" pitchFamily="49" charset="0"/>
              </a:rPr>
              <a:t>, </a:t>
            </a:r>
            <a:r>
              <a:rPr lang="de-DE" sz="2200" dirty="0">
                <a:solidFill>
                  <a:srgbClr val="0000FF"/>
                </a:solidFill>
                <a:highlight>
                  <a:srgbClr val="FFFFFF"/>
                </a:highlight>
                <a:latin typeface="Consolas" panose="020B0609020204030204" pitchFamily="49" charset="0"/>
              </a:rPr>
              <a:t>int</a:t>
            </a:r>
            <a:r>
              <a:rPr lang="de-DE" sz="2200" dirty="0">
                <a:solidFill>
                  <a:srgbClr val="000000"/>
                </a:solidFill>
                <a:highlight>
                  <a:srgbClr val="FFFFFF"/>
                </a:highlight>
                <a:latin typeface="Consolas" panose="020B0609020204030204" pitchFamily="49" charset="0"/>
              </a:rPr>
              <a:t> I&gt;</a:t>
            </a:r>
          </a:p>
          <a:p>
            <a:pPr marL="0" indent="0">
              <a:buNone/>
            </a:pPr>
            <a:r>
              <a:rPr lang="de-DE" sz="2200" dirty="0" err="1">
                <a:solidFill>
                  <a:srgbClr val="0000FF"/>
                </a:solidFill>
                <a:highlight>
                  <a:srgbClr val="FFFFFF"/>
                </a:highlight>
                <a:latin typeface="Consolas" panose="020B0609020204030204" pitchFamily="49" charset="0"/>
              </a:rPr>
              <a:t>struct</a:t>
            </a:r>
            <a:r>
              <a:rPr lang="de-DE" sz="2200" dirty="0">
                <a:solidFill>
                  <a:srgbClr val="000000"/>
                </a:solidFill>
                <a:highlight>
                  <a:srgbClr val="FFFFFF"/>
                </a:highlight>
                <a:latin typeface="Consolas" panose="020B0609020204030204" pitchFamily="49" charset="0"/>
              </a:rPr>
              <a:t> </a:t>
            </a:r>
            <a:r>
              <a:rPr lang="de-DE" sz="2200" dirty="0">
                <a:solidFill>
                  <a:srgbClr val="008080"/>
                </a:solidFill>
                <a:highlight>
                  <a:srgbClr val="FFFFFF"/>
                </a:highlight>
                <a:latin typeface="Consolas" panose="020B0609020204030204" pitchFamily="49" charset="0"/>
              </a:rPr>
              <a:t>Array</a:t>
            </a:r>
            <a:r>
              <a:rPr lang="de-DE" sz="2200" dirty="0">
                <a:solidFill>
                  <a:srgbClr val="000000"/>
                </a:solidFill>
                <a:highlight>
                  <a:srgbClr val="FFFFFF"/>
                </a:highlight>
                <a:latin typeface="Consolas" panose="020B0609020204030204" pitchFamily="49" charset="0"/>
              </a:rPr>
              <a:t> {</a:t>
            </a:r>
          </a:p>
          <a:p>
            <a:pPr marL="0" indent="0">
              <a:buNone/>
            </a:pPr>
            <a:r>
              <a:rPr lang="de-DE" sz="2200" dirty="0" smtClean="0">
                <a:solidFill>
                  <a:srgbClr val="008080"/>
                </a:solidFill>
                <a:highlight>
                  <a:srgbClr val="FFFFFF"/>
                </a:highlight>
                <a:latin typeface="Consolas" panose="020B0609020204030204" pitchFamily="49" charset="0"/>
              </a:rPr>
              <a:t>	T</a:t>
            </a:r>
            <a:r>
              <a:rPr lang="de-DE" sz="2200" dirty="0" smtClean="0">
                <a:solidFill>
                  <a:srgbClr val="000000"/>
                </a:solidFill>
                <a:highlight>
                  <a:srgbClr val="FFFFFF"/>
                </a:highlight>
                <a:latin typeface="Consolas" panose="020B0609020204030204" pitchFamily="49" charset="0"/>
              </a:rPr>
              <a:t> </a:t>
            </a:r>
            <a:r>
              <a:rPr lang="de-DE" sz="2200" dirty="0" err="1">
                <a:solidFill>
                  <a:srgbClr val="000000"/>
                </a:solidFill>
                <a:highlight>
                  <a:srgbClr val="FFFFFF"/>
                </a:highlight>
                <a:latin typeface="Consolas" panose="020B0609020204030204" pitchFamily="49" charset="0"/>
              </a:rPr>
              <a:t>data</a:t>
            </a:r>
            <a:r>
              <a:rPr lang="de-DE" sz="2200" dirty="0">
                <a:solidFill>
                  <a:srgbClr val="000000"/>
                </a:solidFill>
                <a:highlight>
                  <a:srgbClr val="FFFFFF"/>
                </a:highlight>
                <a:latin typeface="Consolas" panose="020B0609020204030204" pitchFamily="49" charset="0"/>
              </a:rPr>
              <a:t>_[I];</a:t>
            </a:r>
          </a:p>
          <a:p>
            <a:pPr marL="0" indent="0">
              <a:buNone/>
            </a:pPr>
            <a:r>
              <a:rPr lang="de-DE" sz="2200" dirty="0" smtClean="0">
                <a:solidFill>
                  <a:srgbClr val="008000"/>
                </a:solidFill>
                <a:highlight>
                  <a:srgbClr val="FFFFFF"/>
                </a:highlight>
                <a:latin typeface="Consolas" panose="020B0609020204030204" pitchFamily="49" charset="0"/>
              </a:rPr>
              <a:t>	// </a:t>
            </a:r>
            <a:r>
              <a:rPr lang="de-DE" sz="2200" dirty="0" err="1">
                <a:solidFill>
                  <a:srgbClr val="008000"/>
                </a:solidFill>
                <a:highlight>
                  <a:srgbClr val="FFFFFF"/>
                </a:highlight>
                <a:latin typeface="Consolas" panose="020B0609020204030204" pitchFamily="49" charset="0"/>
              </a:rPr>
              <a:t>implementation</a:t>
            </a:r>
            <a:r>
              <a:rPr lang="de-DE" sz="2200" dirty="0">
                <a:solidFill>
                  <a:srgbClr val="008000"/>
                </a:solidFill>
                <a:highlight>
                  <a:srgbClr val="FFFFFF"/>
                </a:highlight>
                <a:latin typeface="Consolas" panose="020B0609020204030204" pitchFamily="49" charset="0"/>
              </a:rPr>
              <a:t> </a:t>
            </a:r>
            <a:r>
              <a:rPr lang="de-DE" sz="2200" dirty="0" err="1">
                <a:solidFill>
                  <a:srgbClr val="008000"/>
                </a:solidFill>
                <a:highlight>
                  <a:srgbClr val="FFFFFF"/>
                </a:highlight>
                <a:latin typeface="Consolas" panose="020B0609020204030204" pitchFamily="49" charset="0"/>
              </a:rPr>
              <a:t>here</a:t>
            </a:r>
            <a:endParaRPr lang="de-DE" sz="2200" dirty="0">
              <a:solidFill>
                <a:srgbClr val="000000"/>
              </a:solidFill>
              <a:highlight>
                <a:srgbClr val="FFFFFF"/>
              </a:highlight>
              <a:latin typeface="Consolas" panose="020B0609020204030204" pitchFamily="49" charset="0"/>
            </a:endParaRPr>
          </a:p>
          <a:p>
            <a:pPr marL="0" indent="0">
              <a:buNone/>
            </a:pPr>
            <a:r>
              <a:rPr lang="de-DE" sz="2200" dirty="0">
                <a:solidFill>
                  <a:srgbClr val="000000"/>
                </a:solidFill>
                <a:highlight>
                  <a:srgbClr val="FFFFFF"/>
                </a:highlight>
                <a:latin typeface="Consolas" panose="020B0609020204030204" pitchFamily="49" charset="0"/>
              </a:rPr>
              <a:t>};</a:t>
            </a:r>
          </a:p>
          <a:p>
            <a:pPr marL="0" indent="0">
              <a:buNone/>
            </a:pPr>
            <a:endParaRPr lang="de-DE" sz="2200" dirty="0">
              <a:solidFill>
                <a:srgbClr val="000000"/>
              </a:solidFill>
              <a:highlight>
                <a:srgbClr val="FFFFFF"/>
              </a:highlight>
              <a:latin typeface="Consolas" panose="020B0609020204030204" pitchFamily="49" charset="0"/>
            </a:endParaRPr>
          </a:p>
          <a:p>
            <a:pPr marL="0" indent="0">
              <a:buNone/>
            </a:pPr>
            <a:r>
              <a:rPr lang="de-DE" sz="2200" dirty="0" err="1">
                <a:solidFill>
                  <a:srgbClr val="0000FF"/>
                </a:solidFill>
                <a:highlight>
                  <a:srgbClr val="FFFFFF"/>
                </a:highlight>
                <a:latin typeface="Consolas" panose="020B0609020204030204" pitchFamily="49" charset="0"/>
              </a:rPr>
              <a:t>template</a:t>
            </a:r>
            <a:r>
              <a:rPr lang="de-DE" sz="2200" dirty="0">
                <a:solidFill>
                  <a:srgbClr val="000000"/>
                </a:solidFill>
                <a:highlight>
                  <a:srgbClr val="FFFFFF"/>
                </a:highlight>
                <a:latin typeface="Consolas" panose="020B0609020204030204" pitchFamily="49" charset="0"/>
              </a:rPr>
              <a:t>&lt;</a:t>
            </a:r>
            <a:r>
              <a:rPr lang="de-DE" sz="2200" dirty="0" err="1">
                <a:solidFill>
                  <a:srgbClr val="0000FF"/>
                </a:solidFill>
                <a:highlight>
                  <a:srgbClr val="FFFFFF"/>
                </a:highlight>
                <a:latin typeface="Consolas" panose="020B0609020204030204" pitchFamily="49" charset="0"/>
              </a:rPr>
              <a:t>typename</a:t>
            </a:r>
            <a:r>
              <a:rPr lang="de-DE" sz="2200" dirty="0">
                <a:solidFill>
                  <a:srgbClr val="000000"/>
                </a:solidFill>
                <a:highlight>
                  <a:srgbClr val="FFFFFF"/>
                </a:highlight>
                <a:latin typeface="Consolas" panose="020B0609020204030204" pitchFamily="49" charset="0"/>
              </a:rPr>
              <a:t> </a:t>
            </a:r>
            <a:r>
              <a:rPr lang="de-DE" sz="2200" dirty="0">
                <a:solidFill>
                  <a:srgbClr val="008080"/>
                </a:solidFill>
                <a:highlight>
                  <a:srgbClr val="FFFFFF"/>
                </a:highlight>
                <a:latin typeface="Consolas" panose="020B0609020204030204" pitchFamily="49" charset="0"/>
              </a:rPr>
              <a:t>T</a:t>
            </a:r>
            <a:r>
              <a:rPr lang="de-DE" sz="2200" dirty="0">
                <a:solidFill>
                  <a:srgbClr val="000000"/>
                </a:solidFill>
                <a:highlight>
                  <a:srgbClr val="FFFFFF"/>
                </a:highlight>
                <a:latin typeface="Consolas" panose="020B0609020204030204" pitchFamily="49" charset="0"/>
              </a:rPr>
              <a:t>&gt;</a:t>
            </a:r>
          </a:p>
          <a:p>
            <a:pPr marL="0" indent="0">
              <a:buNone/>
            </a:pPr>
            <a:r>
              <a:rPr lang="de-DE" sz="2200" dirty="0">
                <a:solidFill>
                  <a:srgbClr val="008080"/>
                </a:solidFill>
                <a:highlight>
                  <a:srgbClr val="FFFFFF"/>
                </a:highlight>
                <a:latin typeface="Consolas" panose="020B0609020204030204" pitchFamily="49" charset="0"/>
              </a:rPr>
              <a:t>T</a:t>
            </a:r>
            <a:r>
              <a:rPr lang="de-DE" sz="2200" dirty="0">
                <a:solidFill>
                  <a:srgbClr val="000000"/>
                </a:solidFill>
                <a:highlight>
                  <a:srgbClr val="FFFFFF"/>
                </a:highlight>
                <a:latin typeface="Consolas" panose="020B0609020204030204" pitchFamily="49" charset="0"/>
              </a:rPr>
              <a:t> </a:t>
            </a:r>
            <a:r>
              <a:rPr lang="de-DE" sz="2200" dirty="0" err="1">
                <a:solidFill>
                  <a:srgbClr val="800000"/>
                </a:solidFill>
                <a:highlight>
                  <a:srgbClr val="FFFFFF"/>
                </a:highlight>
                <a:latin typeface="Consolas" panose="020B0609020204030204" pitchFamily="49" charset="0"/>
              </a:rPr>
              <a:t>square</a:t>
            </a:r>
            <a:r>
              <a:rPr lang="de-DE" sz="2200" dirty="0">
                <a:solidFill>
                  <a:srgbClr val="000000"/>
                </a:solidFill>
                <a:highlight>
                  <a:srgbClr val="FFFFFF"/>
                </a:highlight>
                <a:latin typeface="Consolas" panose="020B0609020204030204" pitchFamily="49" charset="0"/>
              </a:rPr>
              <a:t>(</a:t>
            </a:r>
            <a:r>
              <a:rPr lang="de-DE" sz="2200" dirty="0">
                <a:solidFill>
                  <a:srgbClr val="008080"/>
                </a:solidFill>
                <a:highlight>
                  <a:srgbClr val="FFFFFF"/>
                </a:highlight>
                <a:latin typeface="Consolas" panose="020B0609020204030204" pitchFamily="49" charset="0"/>
              </a:rPr>
              <a:t>T</a:t>
            </a:r>
            <a:r>
              <a:rPr lang="de-DE" sz="2200" dirty="0">
                <a:solidFill>
                  <a:srgbClr val="000000"/>
                </a:solidFill>
                <a:highlight>
                  <a:srgbClr val="FFFFFF"/>
                </a:highlight>
                <a:latin typeface="Consolas" panose="020B0609020204030204" pitchFamily="49" charset="0"/>
              </a:rPr>
              <a:t> </a:t>
            </a:r>
            <a:r>
              <a:rPr lang="de-DE" sz="2200" dirty="0">
                <a:solidFill>
                  <a:srgbClr val="808080"/>
                </a:solidFill>
                <a:highlight>
                  <a:srgbClr val="FFFFFF"/>
                </a:highlight>
                <a:latin typeface="Consolas" panose="020B0609020204030204" pitchFamily="49" charset="0"/>
              </a:rPr>
              <a:t>in</a:t>
            </a:r>
            <a:r>
              <a:rPr lang="de-DE" sz="2200" dirty="0">
                <a:solidFill>
                  <a:srgbClr val="000000"/>
                </a:solidFill>
                <a:highlight>
                  <a:srgbClr val="FFFFFF"/>
                </a:highlight>
                <a:latin typeface="Consolas" panose="020B0609020204030204" pitchFamily="49" charset="0"/>
              </a:rPr>
              <a:t>) {</a:t>
            </a:r>
          </a:p>
          <a:p>
            <a:pPr marL="0" indent="0">
              <a:buNone/>
            </a:pPr>
            <a:r>
              <a:rPr lang="de-DE" sz="2200" dirty="0" smtClean="0">
                <a:solidFill>
                  <a:srgbClr val="0000FF"/>
                </a:solidFill>
                <a:highlight>
                  <a:srgbClr val="FFFFFF"/>
                </a:highlight>
                <a:latin typeface="Consolas" panose="020B0609020204030204" pitchFamily="49" charset="0"/>
              </a:rPr>
              <a:t>	</a:t>
            </a:r>
            <a:r>
              <a:rPr lang="de-DE" sz="2200" dirty="0" err="1" smtClean="0">
                <a:solidFill>
                  <a:srgbClr val="0000FF"/>
                </a:solidFill>
                <a:highlight>
                  <a:srgbClr val="FFFFFF"/>
                </a:highlight>
                <a:latin typeface="Consolas" panose="020B0609020204030204" pitchFamily="49" charset="0"/>
              </a:rPr>
              <a:t>return</a:t>
            </a:r>
            <a:r>
              <a:rPr lang="de-DE" sz="2200" dirty="0" smtClean="0">
                <a:solidFill>
                  <a:srgbClr val="000000"/>
                </a:solidFill>
                <a:highlight>
                  <a:srgbClr val="FFFFFF"/>
                </a:highlight>
                <a:latin typeface="Consolas" panose="020B0609020204030204" pitchFamily="49" charset="0"/>
              </a:rPr>
              <a:t> </a:t>
            </a:r>
            <a:r>
              <a:rPr lang="de-DE" sz="2200" dirty="0">
                <a:solidFill>
                  <a:srgbClr val="808080"/>
                </a:solidFill>
                <a:highlight>
                  <a:srgbClr val="FFFFFF"/>
                </a:highlight>
                <a:latin typeface="Consolas" panose="020B0609020204030204" pitchFamily="49" charset="0"/>
              </a:rPr>
              <a:t>in</a:t>
            </a:r>
            <a:r>
              <a:rPr lang="de-DE" sz="2200" dirty="0">
                <a:solidFill>
                  <a:srgbClr val="000000"/>
                </a:solidFill>
                <a:highlight>
                  <a:srgbClr val="FFFFFF"/>
                </a:highlight>
                <a:latin typeface="Consolas" panose="020B0609020204030204" pitchFamily="49" charset="0"/>
              </a:rPr>
              <a:t>*</a:t>
            </a:r>
            <a:r>
              <a:rPr lang="de-DE" sz="2200" dirty="0">
                <a:solidFill>
                  <a:srgbClr val="808080"/>
                </a:solidFill>
                <a:highlight>
                  <a:srgbClr val="FFFFFF"/>
                </a:highlight>
                <a:latin typeface="Consolas" panose="020B0609020204030204" pitchFamily="49" charset="0"/>
              </a:rPr>
              <a:t>in</a:t>
            </a:r>
            <a:r>
              <a:rPr lang="de-DE" sz="2200" dirty="0">
                <a:solidFill>
                  <a:srgbClr val="000000"/>
                </a:solidFill>
                <a:highlight>
                  <a:srgbClr val="FFFFFF"/>
                </a:highlight>
                <a:latin typeface="Consolas" panose="020B0609020204030204" pitchFamily="49" charset="0"/>
              </a:rPr>
              <a:t>;</a:t>
            </a:r>
          </a:p>
          <a:p>
            <a:pPr marL="0" indent="0">
              <a:buNone/>
            </a:pPr>
            <a:r>
              <a:rPr lang="de-DE" sz="2200" dirty="0">
                <a:solidFill>
                  <a:srgbClr val="000000"/>
                </a:solidFill>
                <a:highlight>
                  <a:srgbClr val="FFFFFF"/>
                </a:highlight>
                <a:latin typeface="Consolas" panose="020B0609020204030204" pitchFamily="49" charset="0"/>
              </a:rPr>
              <a:t>}</a:t>
            </a:r>
            <a:endParaRPr lang="en-US" sz="2200" dirty="0"/>
          </a:p>
          <a:p>
            <a:pPr marL="0" indent="0">
              <a:buNone/>
            </a:pPr>
            <a:endParaRPr lang="en-US" sz="2400" dirty="0" smtClean="0"/>
          </a:p>
          <a:p>
            <a:pPr marL="0" indent="0">
              <a:buNone/>
            </a:pPr>
            <a:endParaRPr lang="en-US" sz="2400" dirty="0"/>
          </a:p>
          <a:p>
            <a:pPr marL="0" indent="0">
              <a:buNone/>
            </a:pPr>
            <a:r>
              <a:rPr lang="en-US" sz="2400" dirty="0" smtClean="0"/>
              <a:t> </a:t>
            </a:r>
            <a:endParaRPr lang="en-US" sz="2400" dirty="0"/>
          </a:p>
        </p:txBody>
      </p:sp>
    </p:spTree>
    <p:extLst>
      <p:ext uri="{BB962C8B-B14F-4D97-AF65-F5344CB8AC3E}">
        <p14:creationId xmlns:p14="http://schemas.microsoft.com/office/powerpoint/2010/main" val="2522339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71546"/>
            <a:ext cx="8748464" cy="1131910"/>
          </a:xfrm>
        </p:spPr>
        <p:txBody>
          <a:bodyPr>
            <a:normAutofit/>
          </a:bodyPr>
          <a:lstStyle/>
          <a:p>
            <a:r>
              <a:rPr lang="en-US" dirty="0" smtClean="0"/>
              <a:t>Using</a:t>
            </a:r>
            <a:endParaRPr lang="en-US" dirty="0">
              <a:effectLst/>
            </a:endParaRPr>
          </a:p>
        </p:txBody>
      </p:sp>
      <p:sp>
        <p:nvSpPr>
          <p:cNvPr id="3" name="Inhaltsplatzhalter 2"/>
          <p:cNvSpPr>
            <a:spLocks noGrp="1"/>
          </p:cNvSpPr>
          <p:nvPr>
            <p:ph idx="1"/>
          </p:nvPr>
        </p:nvSpPr>
        <p:spPr>
          <a:xfrm>
            <a:off x="457200" y="2500306"/>
            <a:ext cx="8229600" cy="4357694"/>
          </a:xfrm>
        </p:spPr>
        <p:txBody>
          <a:bodyPr>
            <a:normAutofit lnSpcReduction="10000"/>
          </a:bodyPr>
          <a:lstStyle/>
          <a:p>
            <a:pPr marL="0" indent="0">
              <a:buNone/>
            </a:pPr>
            <a:r>
              <a:rPr lang="de-DE" sz="2400" dirty="0" err="1">
                <a:solidFill>
                  <a:srgbClr val="0000FF"/>
                </a:solidFill>
                <a:highlight>
                  <a:srgbClr val="FFFFFF"/>
                </a:highlight>
                <a:latin typeface="Consolas" panose="020B0609020204030204" pitchFamily="49" charset="0"/>
              </a:rPr>
              <a:t>typedef</a:t>
            </a:r>
            <a:r>
              <a:rPr lang="de-DE" sz="2400" dirty="0">
                <a:solidFill>
                  <a:srgbClr val="000000"/>
                </a:solidFill>
                <a:highlight>
                  <a:srgbClr val="FFFFFF"/>
                </a:highlight>
                <a:latin typeface="Consolas" panose="020B0609020204030204" pitchFamily="49" charset="0"/>
              </a:rPr>
              <a:t> </a:t>
            </a:r>
            <a:r>
              <a:rPr lang="de-DE" sz="2400" dirty="0" err="1">
                <a:solidFill>
                  <a:srgbClr val="000000"/>
                </a:solidFill>
                <a:highlight>
                  <a:srgbClr val="FFFFFF"/>
                </a:highlight>
                <a:latin typeface="Consolas" panose="020B0609020204030204" pitchFamily="49" charset="0"/>
              </a:rPr>
              <a:t>std</a:t>
            </a:r>
            <a:r>
              <a:rPr lang="de-DE" sz="2400" dirty="0">
                <a:solidFill>
                  <a:srgbClr val="000000"/>
                </a:solidFill>
                <a:highlight>
                  <a:srgbClr val="FFFFFF"/>
                </a:highlight>
                <a:latin typeface="Consolas" panose="020B0609020204030204" pitchFamily="49" charset="0"/>
              </a:rPr>
              <a:t>::</a:t>
            </a:r>
            <a:r>
              <a:rPr lang="de-DE" sz="2400" dirty="0" err="1">
                <a:solidFill>
                  <a:srgbClr val="008080"/>
                </a:solidFill>
                <a:highlight>
                  <a:srgbClr val="FFFFFF"/>
                </a:highlight>
                <a:latin typeface="Consolas" panose="020B0609020204030204" pitchFamily="49" charset="0"/>
              </a:rPr>
              <a:t>vector</a:t>
            </a:r>
            <a:r>
              <a:rPr lang="de-DE" sz="2400" dirty="0">
                <a:solidFill>
                  <a:srgbClr val="000000"/>
                </a:solidFill>
                <a:highlight>
                  <a:srgbClr val="FFFFFF"/>
                </a:highlight>
                <a:latin typeface="Consolas" panose="020B0609020204030204" pitchFamily="49" charset="0"/>
              </a:rPr>
              <a:t>&lt;</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&gt; </a:t>
            </a:r>
            <a:r>
              <a:rPr lang="de-DE" sz="2400" dirty="0" err="1">
                <a:solidFill>
                  <a:srgbClr val="008080"/>
                </a:solidFill>
                <a:highlight>
                  <a:srgbClr val="FFFFFF"/>
                </a:highlight>
                <a:latin typeface="Consolas" panose="020B0609020204030204" pitchFamily="49" charset="0"/>
              </a:rPr>
              <a:t>intVec</a:t>
            </a:r>
            <a:r>
              <a:rPr lang="de-DE" sz="2400" dirty="0">
                <a:solidFill>
                  <a:srgbClr val="000000"/>
                </a:solidFill>
                <a:highlight>
                  <a:srgbClr val="FFFFFF"/>
                </a:highlight>
                <a:latin typeface="Consolas" panose="020B0609020204030204" pitchFamily="49" charset="0"/>
              </a:rPr>
              <a:t>;</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using</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intVec2</a:t>
            </a:r>
            <a:r>
              <a:rPr lang="de-DE" sz="2400" dirty="0">
                <a:solidFill>
                  <a:srgbClr val="000000"/>
                </a:solidFill>
                <a:highlight>
                  <a:srgbClr val="FFFFFF"/>
                </a:highlight>
                <a:latin typeface="Consolas" panose="020B0609020204030204" pitchFamily="49" charset="0"/>
              </a:rPr>
              <a:t> = </a:t>
            </a:r>
            <a:r>
              <a:rPr lang="de-DE" sz="2400" dirty="0" err="1">
                <a:solidFill>
                  <a:srgbClr val="000000"/>
                </a:solidFill>
                <a:highlight>
                  <a:srgbClr val="FFFFFF"/>
                </a:highlight>
                <a:latin typeface="Consolas" panose="020B0609020204030204" pitchFamily="49" charset="0"/>
              </a:rPr>
              <a:t>std</a:t>
            </a:r>
            <a:r>
              <a:rPr lang="de-DE" sz="2400" dirty="0">
                <a:solidFill>
                  <a:srgbClr val="000000"/>
                </a:solidFill>
                <a:highlight>
                  <a:srgbClr val="FFFFFF"/>
                </a:highlight>
                <a:latin typeface="Consolas" panose="020B0609020204030204" pitchFamily="49" charset="0"/>
              </a:rPr>
              <a:t>::</a:t>
            </a:r>
            <a:r>
              <a:rPr lang="de-DE" sz="2400" dirty="0" err="1">
                <a:solidFill>
                  <a:srgbClr val="008080"/>
                </a:solidFill>
                <a:highlight>
                  <a:srgbClr val="FFFFFF"/>
                </a:highlight>
                <a:latin typeface="Consolas" panose="020B0609020204030204" pitchFamily="49" charset="0"/>
              </a:rPr>
              <a:t>vector</a:t>
            </a:r>
            <a:r>
              <a:rPr lang="de-DE" sz="2400" dirty="0">
                <a:solidFill>
                  <a:srgbClr val="000000"/>
                </a:solidFill>
                <a:highlight>
                  <a:srgbClr val="FFFFFF"/>
                </a:highlight>
                <a:latin typeface="Consolas" panose="020B0609020204030204" pitchFamily="49" charset="0"/>
              </a:rPr>
              <a:t>&lt;</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&gt;;</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unsigned</a:t>
            </a:r>
            <a:r>
              <a:rPr lang="de-DE" sz="2400" dirty="0">
                <a:solidFill>
                  <a:srgbClr val="000000"/>
                </a:solidFill>
                <a:highlight>
                  <a:srgbClr val="FFFFFF"/>
                </a:highlight>
                <a:latin typeface="Consolas" panose="020B0609020204030204" pitchFamily="49" charset="0"/>
              </a:rPr>
              <a:t> I&gt;</a:t>
            </a:r>
          </a:p>
          <a:p>
            <a:pPr marL="0" indent="0">
              <a:buNone/>
            </a:pPr>
            <a:r>
              <a:rPr lang="en-US" sz="2400" dirty="0">
                <a:solidFill>
                  <a:srgbClr val="0000FF"/>
                </a:solidFill>
                <a:highlight>
                  <a:srgbClr val="FFFFFF"/>
                </a:highlight>
                <a:latin typeface="Consolas" panose="020B0609020204030204" pitchFamily="49" charset="0"/>
              </a:rPr>
              <a:t>using</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intArray</a:t>
            </a:r>
            <a:r>
              <a:rPr lang="en-US" sz="2400" dirty="0">
                <a:solidFill>
                  <a:srgbClr val="000000"/>
                </a:solidFill>
                <a:highlight>
                  <a:srgbClr val="FFFFFF"/>
                </a:highlight>
                <a:latin typeface="Consolas" panose="020B0609020204030204" pitchFamily="49" charset="0"/>
              </a:rPr>
              <a:t> = </a:t>
            </a:r>
            <a:r>
              <a:rPr lang="en-US" sz="2400" dirty="0" err="1">
                <a:solidFill>
                  <a:srgbClr val="000000"/>
                </a:solidFill>
                <a:highlight>
                  <a:srgbClr val="FFFFFF"/>
                </a:highlight>
                <a:latin typeface="Consolas" panose="020B0609020204030204" pitchFamily="49" charset="0"/>
              </a:rPr>
              <a:t>std</a:t>
            </a:r>
            <a:r>
              <a:rPr lang="en-US" sz="2400" dirty="0">
                <a:solidFill>
                  <a:srgbClr val="000000"/>
                </a:solidFill>
                <a:highlight>
                  <a:srgbClr val="FFFFFF"/>
                </a:highlight>
                <a:latin typeface="Consolas" panose="020B0609020204030204" pitchFamily="49" charset="0"/>
              </a:rPr>
              <a:t>::</a:t>
            </a:r>
            <a:r>
              <a:rPr lang="en-US" sz="2400" dirty="0">
                <a:solidFill>
                  <a:srgbClr val="008080"/>
                </a:solidFill>
                <a:highlight>
                  <a:srgbClr val="FFFFFF"/>
                </a:highlight>
                <a:latin typeface="Consolas" panose="020B0609020204030204" pitchFamily="49" charset="0"/>
              </a:rPr>
              <a:t>array</a:t>
            </a:r>
            <a:r>
              <a:rPr lang="en-US" sz="2400" dirty="0">
                <a:solidFill>
                  <a:srgbClr val="000000"/>
                </a:solidFill>
                <a:highlight>
                  <a:srgbClr val="FFFFFF"/>
                </a:highlight>
                <a:latin typeface="Consolas" panose="020B0609020204030204" pitchFamily="49" charset="0"/>
              </a:rPr>
              <a:t>&lt;</a:t>
            </a:r>
            <a:r>
              <a:rPr lang="en-US" sz="2400" dirty="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I&gt;;</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8080"/>
                </a:solidFill>
                <a:highlight>
                  <a:srgbClr val="FFFFFF"/>
                </a:highlight>
                <a:latin typeface="Consolas" panose="020B0609020204030204" pitchFamily="49" charset="0"/>
              </a:rPr>
              <a:t>intArray</a:t>
            </a:r>
            <a:r>
              <a:rPr lang="de-DE" sz="2400" dirty="0">
                <a:solidFill>
                  <a:srgbClr val="000000"/>
                </a:solidFill>
                <a:highlight>
                  <a:srgbClr val="FFFFFF"/>
                </a:highlight>
                <a:latin typeface="Consolas" panose="020B0609020204030204" pitchFamily="49" charset="0"/>
              </a:rPr>
              <a:t>&lt;4&gt; </a:t>
            </a:r>
            <a:r>
              <a:rPr lang="de-DE" sz="2400" dirty="0" err="1">
                <a:solidFill>
                  <a:srgbClr val="000000"/>
                </a:solidFill>
                <a:highlight>
                  <a:srgbClr val="FFFFFF"/>
                </a:highlight>
                <a:latin typeface="Consolas" panose="020B0609020204030204" pitchFamily="49" charset="0"/>
              </a:rPr>
              <a:t>ia</a:t>
            </a:r>
            <a:r>
              <a:rPr lang="de-DE" sz="2400" dirty="0">
                <a:solidFill>
                  <a:srgbClr val="000000"/>
                </a:solidFill>
                <a:highlight>
                  <a:srgbClr val="FFFFFF"/>
                </a:highlight>
                <a:latin typeface="Consolas" panose="020B0609020204030204" pitchFamily="49" charset="0"/>
              </a:rPr>
              <a:t>;</a:t>
            </a:r>
            <a:endParaRPr lang="en-US" sz="2400" dirty="0" smtClean="0"/>
          </a:p>
          <a:p>
            <a:pPr marL="0" indent="0">
              <a:buNone/>
            </a:pPr>
            <a:endParaRPr lang="en-US" sz="2400" dirty="0"/>
          </a:p>
          <a:p>
            <a:pPr marL="0" indent="0">
              <a:buNone/>
            </a:pPr>
            <a:r>
              <a:rPr lang="en-US" sz="2400" dirty="0" smtClean="0"/>
              <a:t> </a:t>
            </a:r>
            <a:endParaRPr lang="en-US" sz="2400" dirty="0"/>
          </a:p>
        </p:txBody>
      </p:sp>
    </p:spTree>
    <p:extLst>
      <p:ext uri="{BB962C8B-B14F-4D97-AF65-F5344CB8AC3E}">
        <p14:creationId xmlns:p14="http://schemas.microsoft.com/office/powerpoint/2010/main" val="84507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71546"/>
            <a:ext cx="8748464" cy="1131910"/>
          </a:xfrm>
        </p:spPr>
        <p:txBody>
          <a:bodyPr>
            <a:normAutofit/>
          </a:bodyPr>
          <a:lstStyle/>
          <a:p>
            <a:r>
              <a:rPr lang="en-US" dirty="0" err="1" smtClean="0"/>
              <a:t>Variadic</a:t>
            </a:r>
            <a:r>
              <a:rPr lang="en-US" dirty="0" smtClean="0"/>
              <a:t> templates</a:t>
            </a:r>
            <a:endParaRPr lang="en-US" dirty="0">
              <a:effectLst/>
            </a:endParaRPr>
          </a:p>
        </p:txBody>
      </p:sp>
      <p:sp>
        <p:nvSpPr>
          <p:cNvPr id="3" name="Inhaltsplatzhalter 2"/>
          <p:cNvSpPr>
            <a:spLocks noGrp="1"/>
          </p:cNvSpPr>
          <p:nvPr>
            <p:ph idx="1"/>
          </p:nvPr>
        </p:nvSpPr>
        <p:spPr>
          <a:xfrm>
            <a:off x="457200" y="2500306"/>
            <a:ext cx="8229600" cy="4357694"/>
          </a:xfrm>
        </p:spPr>
        <p:txBody>
          <a:bodyPr>
            <a:normAutofit/>
          </a:bodyPr>
          <a:lstStyle/>
          <a:p>
            <a:pPr marL="0" indent="0">
              <a:buNone/>
            </a:pPr>
            <a:r>
              <a:rPr lang="de-DE" sz="2400" dirty="0" err="1" smtClean="0">
                <a:solidFill>
                  <a:srgbClr val="0000FF"/>
                </a:solidFill>
                <a:highlight>
                  <a:srgbClr val="FFFFFF"/>
                </a:highlight>
                <a:latin typeface="Consolas" panose="020B0609020204030204" pitchFamily="49" charset="0"/>
              </a:rPr>
              <a:t>template</a:t>
            </a:r>
            <a:r>
              <a:rPr lang="de-DE" sz="2400" dirty="0" smtClean="0">
                <a:solidFill>
                  <a:srgbClr val="000000"/>
                </a:solidFill>
                <a:highlight>
                  <a:srgbClr val="FFFFFF"/>
                </a:highlight>
                <a:latin typeface="Consolas" panose="020B0609020204030204" pitchFamily="49" charset="0"/>
              </a:rPr>
              <a:t>&lt;</a:t>
            </a:r>
            <a:r>
              <a:rPr lang="de-DE" sz="2400" dirty="0" err="1" smtClean="0">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a:t>
            </a:r>
          </a:p>
          <a:p>
            <a:pPr marL="0" indent="0">
              <a:buNone/>
            </a:pPr>
            <a:r>
              <a:rPr lang="de-DE" sz="2400" dirty="0" err="1" smtClean="0">
                <a:solidFill>
                  <a:srgbClr val="0000FF"/>
                </a:solidFill>
                <a:highlight>
                  <a:srgbClr val="FFFFFF"/>
                </a:highlight>
                <a:latin typeface="Consolas" panose="020B0609020204030204" pitchFamily="49" charset="0"/>
              </a:rPr>
              <a:t>void</a:t>
            </a:r>
            <a:r>
              <a:rPr lang="de-DE" sz="2400" dirty="0" smtClean="0">
                <a:solidFill>
                  <a:srgbClr val="000000"/>
                </a:solidFill>
                <a:highlight>
                  <a:srgbClr val="FFFFFF"/>
                </a:highlight>
                <a:latin typeface="Consolas" panose="020B0609020204030204" pitchFamily="49" charset="0"/>
              </a:rPr>
              <a:t> </a:t>
            </a:r>
            <a:r>
              <a:rPr lang="de-DE" sz="2400" dirty="0" err="1">
                <a:solidFill>
                  <a:srgbClr val="800000"/>
                </a:solidFill>
                <a:highlight>
                  <a:srgbClr val="FFFFFF"/>
                </a:highlight>
                <a:latin typeface="Consolas" panose="020B0609020204030204" pitchFamily="49" charset="0"/>
              </a:rPr>
              <a:t>myPrintf</a:t>
            </a:r>
            <a:r>
              <a:rPr lang="de-DE" sz="2400" dirty="0">
                <a:solidFill>
                  <a:srgbClr val="000000"/>
                </a:solidFill>
                <a:highlight>
                  <a:srgbClr val="FFFFFF"/>
                </a:highlight>
                <a:latin typeface="Consolas" panose="020B0609020204030204" pitchFamily="49" charset="0"/>
              </a:rPr>
              <a:t>(</a:t>
            </a:r>
            <a:r>
              <a:rPr lang="de-DE" sz="2400" dirty="0" err="1">
                <a:solidFill>
                  <a:srgbClr val="000000"/>
                </a:solidFill>
                <a:highlight>
                  <a:srgbClr val="FFFFFF"/>
                </a:highlight>
                <a:latin typeface="Consolas" panose="020B0609020204030204" pitchFamily="49" charset="0"/>
              </a:rPr>
              <a:t>std</a:t>
            </a:r>
            <a:r>
              <a:rPr lang="de-DE" sz="2400" dirty="0">
                <a:solidFill>
                  <a:srgbClr val="000000"/>
                </a:solidFill>
                <a:highlight>
                  <a:srgbClr val="FFFFFF"/>
                </a:highlight>
                <a:latin typeface="Consolas" panose="020B0609020204030204" pitchFamily="49" charset="0"/>
              </a:rPr>
              <a:t>::</a:t>
            </a:r>
            <a:r>
              <a:rPr lang="de-DE" sz="2400" dirty="0" err="1">
                <a:solidFill>
                  <a:srgbClr val="008080"/>
                </a:solidFill>
                <a:highlight>
                  <a:srgbClr val="FFFFFF"/>
                </a:highlight>
                <a:latin typeface="Consolas" panose="020B0609020204030204" pitchFamily="49" charset="0"/>
              </a:rPr>
              <a:t>string</a:t>
            </a:r>
            <a:r>
              <a:rPr lang="de-DE" sz="2400" dirty="0">
                <a:solidFill>
                  <a:srgbClr val="000000"/>
                </a:solidFill>
                <a:highlight>
                  <a:srgbClr val="FFFFFF"/>
                </a:highlight>
                <a:latin typeface="Consolas" panose="020B0609020204030204" pitchFamily="49" charset="0"/>
              </a:rPr>
              <a:t> </a:t>
            </a:r>
            <a:r>
              <a:rPr lang="de-DE" sz="2400" dirty="0">
                <a:solidFill>
                  <a:srgbClr val="808080"/>
                </a:solidFill>
                <a:highlight>
                  <a:srgbClr val="FFFFFF"/>
                </a:highlight>
                <a:latin typeface="Consolas" panose="020B0609020204030204" pitchFamily="49" charset="0"/>
              </a:rPr>
              <a:t>s</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a:t>
            </a:r>
            <a:r>
              <a:rPr lang="de-DE" sz="2400" dirty="0" err="1">
                <a:solidFill>
                  <a:srgbClr val="808080"/>
                </a:solidFill>
                <a:highlight>
                  <a:srgbClr val="FFFFFF"/>
                </a:highlight>
                <a:latin typeface="Consolas" panose="020B0609020204030204" pitchFamily="49" charset="0"/>
              </a:rPr>
              <a:t>args</a:t>
            </a:r>
            <a:r>
              <a:rPr lang="de-DE" sz="2400" dirty="0">
                <a:solidFill>
                  <a:srgbClr val="000000"/>
                </a:solidFill>
                <a:highlight>
                  <a:srgbClr val="FFFFFF"/>
                </a:highlight>
                <a:latin typeface="Consolas" panose="020B0609020204030204" pitchFamily="49" charset="0"/>
              </a:rPr>
              <a:t>) {</a:t>
            </a:r>
          </a:p>
          <a:p>
            <a:pPr marL="0" indent="0">
              <a:buNone/>
            </a:pPr>
            <a:r>
              <a:rPr lang="de-DE" sz="2400" dirty="0" smtClean="0">
                <a:solidFill>
                  <a:srgbClr val="000000"/>
                </a:solidFill>
                <a:highlight>
                  <a:srgbClr val="FFFFFF"/>
                </a:highlight>
                <a:latin typeface="Consolas" panose="020B0609020204030204" pitchFamily="49" charset="0"/>
              </a:rPr>
              <a:t>   </a:t>
            </a:r>
            <a:r>
              <a:rPr lang="de-DE" sz="2400" dirty="0" err="1" smtClean="0">
                <a:solidFill>
                  <a:srgbClr val="000000"/>
                </a:solidFill>
                <a:highlight>
                  <a:srgbClr val="FFFFFF"/>
                </a:highlight>
                <a:latin typeface="Consolas" panose="020B0609020204030204" pitchFamily="49" charset="0"/>
              </a:rPr>
              <a:t>printf</a:t>
            </a:r>
            <a:r>
              <a:rPr lang="de-DE" sz="2400" dirty="0" smtClean="0">
                <a:solidFill>
                  <a:srgbClr val="000000"/>
                </a:solidFill>
                <a:highlight>
                  <a:srgbClr val="FFFFFF"/>
                </a:highlight>
                <a:latin typeface="Consolas" panose="020B0609020204030204" pitchFamily="49" charset="0"/>
              </a:rPr>
              <a:t>(</a:t>
            </a:r>
            <a:r>
              <a:rPr lang="de-DE" sz="2400" dirty="0" err="1" smtClean="0">
                <a:solidFill>
                  <a:srgbClr val="808080"/>
                </a:solidFill>
                <a:highlight>
                  <a:srgbClr val="FFFFFF"/>
                </a:highlight>
                <a:latin typeface="Consolas" panose="020B0609020204030204" pitchFamily="49" charset="0"/>
              </a:rPr>
              <a:t>s</a:t>
            </a:r>
            <a:r>
              <a:rPr lang="de-DE" sz="2400" dirty="0" err="1" smtClean="0">
                <a:solidFill>
                  <a:srgbClr val="000000"/>
                </a:solidFill>
                <a:highlight>
                  <a:srgbClr val="FFFFFF"/>
                </a:highlight>
                <a:latin typeface="Consolas" panose="020B0609020204030204" pitchFamily="49" charset="0"/>
              </a:rPr>
              <a:t>.</a:t>
            </a:r>
            <a:r>
              <a:rPr lang="de-DE" sz="2400" dirty="0" err="1" smtClean="0">
                <a:solidFill>
                  <a:srgbClr val="800000"/>
                </a:solidFill>
                <a:highlight>
                  <a:srgbClr val="FFFFFF"/>
                </a:highlight>
                <a:latin typeface="Consolas" panose="020B0609020204030204" pitchFamily="49" charset="0"/>
              </a:rPr>
              <a:t>c_str</a:t>
            </a:r>
            <a:r>
              <a:rPr lang="de-DE" sz="2400" dirty="0">
                <a:solidFill>
                  <a:srgbClr val="000000"/>
                </a:solidFill>
                <a:highlight>
                  <a:srgbClr val="FFFFFF"/>
                </a:highlight>
                <a:latin typeface="Consolas" panose="020B0609020204030204" pitchFamily="49" charset="0"/>
              </a:rPr>
              <a:t>(), </a:t>
            </a:r>
            <a:r>
              <a:rPr lang="de-DE" sz="2400" dirty="0" err="1">
                <a:solidFill>
                  <a:srgbClr val="808080"/>
                </a:solidFill>
                <a:highlight>
                  <a:srgbClr val="FFFFFF"/>
                </a:highlight>
                <a:latin typeface="Consolas" panose="020B0609020204030204" pitchFamily="49" charset="0"/>
              </a:rPr>
              <a:t>args</a:t>
            </a:r>
            <a:r>
              <a:rPr lang="de-DE" sz="2400" dirty="0">
                <a:solidFill>
                  <a:srgbClr val="000000"/>
                </a:solidFill>
                <a:highlight>
                  <a:srgbClr val="FFFFFF"/>
                </a:highlight>
                <a:latin typeface="Consolas" panose="020B0609020204030204" pitchFamily="49" charset="0"/>
              </a:rPr>
              <a:t>...);</a:t>
            </a:r>
          </a:p>
          <a:p>
            <a:pPr marL="0" indent="0">
              <a:buNone/>
            </a:pPr>
            <a:r>
              <a:rPr lang="de-DE" sz="2400" dirty="0">
                <a:solidFill>
                  <a:srgbClr val="000000"/>
                </a:solidFill>
                <a:highlight>
                  <a:srgbClr val="FFFFFF"/>
                </a:highlight>
                <a:latin typeface="Consolas" panose="020B0609020204030204" pitchFamily="49" charset="0"/>
              </a:rPr>
              <a:t>}</a:t>
            </a:r>
          </a:p>
          <a:p>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S</a:t>
            </a:r>
            <a:r>
              <a:rPr lang="de-DE" sz="2400" dirty="0">
                <a:solidFill>
                  <a:srgbClr val="000000"/>
                </a:solidFill>
                <a:highlight>
                  <a:srgbClr val="FFFFFF"/>
                </a:highlight>
                <a:latin typeface="Consolas" panose="020B0609020204030204" pitchFamily="49" charset="0"/>
              </a:rPr>
              <a:t> :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 {};</a:t>
            </a:r>
            <a:endParaRPr lang="en-US" sz="2400" dirty="0" smtClean="0"/>
          </a:p>
          <a:p>
            <a:pPr marL="0" indent="0">
              <a:buNone/>
            </a:pPr>
            <a:r>
              <a:rPr lang="en-US" sz="2400" dirty="0" smtClean="0"/>
              <a:t> </a:t>
            </a:r>
            <a:endParaRPr lang="en-US" sz="2400" dirty="0"/>
          </a:p>
        </p:txBody>
      </p:sp>
    </p:spTree>
    <p:extLst>
      <p:ext uri="{BB962C8B-B14F-4D97-AF65-F5344CB8AC3E}">
        <p14:creationId xmlns:p14="http://schemas.microsoft.com/office/powerpoint/2010/main" val="3618268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Data storage</a:t>
            </a:r>
            <a:endParaRPr lang="en-US" dirty="0">
              <a:effectLst/>
            </a:endParaRPr>
          </a:p>
        </p:txBody>
      </p:sp>
      <p:sp>
        <p:nvSpPr>
          <p:cNvPr id="3" name="Inhaltsplatzhalter 2"/>
          <p:cNvSpPr>
            <a:spLocks noGrp="1"/>
          </p:cNvSpPr>
          <p:nvPr>
            <p:ph sz="half" idx="2"/>
          </p:nvPr>
        </p:nvSpPr>
        <p:spPr>
          <a:xfrm>
            <a:off x="457200" y="2500306"/>
            <a:ext cx="4040188" cy="3625857"/>
          </a:xfrm>
        </p:spPr>
        <p:txBody>
          <a:bodyPr>
            <a:normAutofit fontScale="62500" lnSpcReduction="20000"/>
          </a:bodyPr>
          <a:lstStyle/>
          <a:p>
            <a:pPr marL="0" indent="0">
              <a:buNone/>
            </a:pPr>
            <a:r>
              <a:rPr lang="de-DE" dirty="0" err="1">
                <a:solidFill>
                  <a:srgbClr val="0000FF"/>
                </a:solidFill>
                <a:highlight>
                  <a:srgbClr val="FFFFFF"/>
                </a:highlight>
                <a:latin typeface="Consolas" panose="020B0609020204030204" pitchFamily="49" charset="0"/>
              </a:rPr>
              <a:t>struct</a:t>
            </a:r>
            <a:r>
              <a:rPr lang="de-DE" dirty="0">
                <a:solidFill>
                  <a:srgbClr val="000000"/>
                </a:solidFill>
                <a:highlight>
                  <a:srgbClr val="FFFFFF"/>
                </a:highlight>
                <a:latin typeface="Consolas" panose="020B0609020204030204" pitchFamily="49" charset="0"/>
              </a:rPr>
              <a:t> </a:t>
            </a:r>
            <a:r>
              <a:rPr lang="de-DE" dirty="0">
                <a:solidFill>
                  <a:srgbClr val="008080"/>
                </a:solidFill>
                <a:highlight>
                  <a:srgbClr val="FFFFFF"/>
                </a:highlight>
                <a:latin typeface="Consolas" panose="020B0609020204030204" pitchFamily="49" charset="0"/>
              </a:rPr>
              <a:t>S</a:t>
            </a:r>
            <a:r>
              <a:rPr lang="de-DE" dirty="0">
                <a:solidFill>
                  <a:srgbClr val="000000"/>
                </a:solidFill>
                <a:highlight>
                  <a:srgbClr val="FFFFFF"/>
                </a:highlight>
                <a:latin typeface="Consolas" panose="020B0609020204030204" pitchFamily="49" charset="0"/>
              </a:rPr>
              <a:t> </a:t>
            </a:r>
            <a:r>
              <a:rPr lang="de-DE"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FF"/>
                </a:solidFill>
                <a:highlight>
                  <a:srgbClr val="FFFFFF"/>
                </a:highlight>
                <a:latin typeface="Consolas" panose="020B0609020204030204" pitchFamily="49" charset="0"/>
              </a:rPr>
              <a:t>   friend</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800000"/>
                </a:solidFill>
                <a:highlight>
                  <a:srgbClr val="FFFFFF"/>
                </a:highlight>
                <a:latin typeface="Consolas" panose="020B0609020204030204" pitchFamily="49" charset="0"/>
              </a:rPr>
              <a:t>getI</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S</a:t>
            </a:r>
            <a:r>
              <a:rPr lang="en-US" dirty="0">
                <a:solidFill>
                  <a:srgbClr val="000000"/>
                </a:solidFill>
                <a:highlight>
                  <a:srgbClr val="FFFFFF"/>
                </a:highlight>
                <a:latin typeface="Consolas" panose="020B0609020204030204" pitchFamily="49" charset="0"/>
              </a:rPr>
              <a:t>&amp; s</a:t>
            </a: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FF"/>
                </a:solidFill>
                <a:highlight>
                  <a:srgbClr val="FFFFFF"/>
                </a:highlight>
                <a:latin typeface="Consolas" panose="020B0609020204030204" pitchFamily="49" charset="0"/>
              </a:rPr>
              <a:t>   friend</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00000"/>
                </a:solidFill>
                <a:highlight>
                  <a:srgbClr val="FFFFFF"/>
                </a:highlight>
                <a:latin typeface="Consolas" panose="020B0609020204030204" pitchFamily="49" charset="0"/>
              </a:rPr>
              <a:t>getB</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S</a:t>
            </a:r>
            <a:r>
              <a:rPr lang="en-US" dirty="0">
                <a:solidFill>
                  <a:srgbClr val="000000"/>
                </a:solidFill>
                <a:highlight>
                  <a:srgbClr val="FFFFFF"/>
                </a:highlight>
                <a:latin typeface="Consolas" panose="020B0609020204030204" pitchFamily="49" charset="0"/>
              </a:rPr>
              <a:t>&amp; s</a:t>
            </a:r>
            <a:r>
              <a:rPr lang="en-US" dirty="0" smtClean="0">
                <a:solidFill>
                  <a:srgbClr val="000000"/>
                </a:solidFill>
                <a:highlight>
                  <a:srgbClr val="FFFFFF"/>
                </a:highlight>
                <a:latin typeface="Consolas" panose="020B0609020204030204" pitchFamily="49" charset="0"/>
              </a:rPr>
              <a:t>);</a:t>
            </a:r>
            <a:endParaRPr lang="de-DE" dirty="0" smtClean="0">
              <a:solidFill>
                <a:srgbClr val="000000"/>
              </a:solidFill>
              <a:highlight>
                <a:srgbClr val="FFFFFF"/>
              </a:highlight>
              <a:latin typeface="Consolas" panose="020B0609020204030204" pitchFamily="49" charset="0"/>
            </a:endParaRPr>
          </a:p>
          <a:p>
            <a:pPr marL="0" indent="0">
              <a:buNone/>
            </a:pPr>
            <a:r>
              <a:rPr lang="de-DE" dirty="0" smtClean="0">
                <a:solidFill>
                  <a:srgbClr val="800000"/>
                </a:solidFill>
                <a:highlight>
                  <a:srgbClr val="FFFFFF"/>
                </a:highlight>
                <a:latin typeface="Consolas" panose="020B0609020204030204" pitchFamily="49" charset="0"/>
              </a:rPr>
              <a:t>   S</a:t>
            </a:r>
            <a:r>
              <a:rPr lang="de-DE" dirty="0" smtClean="0">
                <a:solidFill>
                  <a:srgbClr val="000000"/>
                </a:solidFill>
                <a:highlight>
                  <a:srgbClr val="FFFFFF"/>
                </a:highlight>
                <a:latin typeface="Consolas" panose="020B0609020204030204" pitchFamily="49" charset="0"/>
              </a:rPr>
              <a:t>(</a:t>
            </a:r>
            <a:r>
              <a:rPr lang="de-DE" dirty="0" smtClean="0">
                <a:solidFill>
                  <a:srgbClr val="0000FF"/>
                </a:solidFill>
                <a:highlight>
                  <a:srgbClr val="FFFFFF"/>
                </a:highlight>
                <a:latin typeface="Consolas" panose="020B0609020204030204" pitchFamily="49" charset="0"/>
              </a:rPr>
              <a:t>int</a:t>
            </a:r>
            <a:r>
              <a:rPr lang="de-DE" dirty="0" smtClean="0">
                <a:solidFill>
                  <a:srgbClr val="000000"/>
                </a:solidFill>
                <a:highlight>
                  <a:srgbClr val="FFFFFF"/>
                </a:highlight>
                <a:latin typeface="Consolas" panose="020B0609020204030204" pitchFamily="49" charset="0"/>
              </a:rPr>
              <a:t> </a:t>
            </a:r>
            <a:r>
              <a:rPr lang="de-DE" dirty="0">
                <a:solidFill>
                  <a:srgbClr val="808080"/>
                </a:solidFill>
                <a:highlight>
                  <a:srgbClr val="FFFFFF"/>
                </a:highlight>
                <a:latin typeface="Consolas" panose="020B0609020204030204" pitchFamily="49" charset="0"/>
              </a:rPr>
              <a:t>i</a:t>
            </a:r>
            <a:r>
              <a:rPr lang="de-DE" dirty="0">
                <a:solidFill>
                  <a:srgbClr val="000000"/>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bool</a:t>
            </a:r>
            <a:r>
              <a:rPr lang="de-DE" dirty="0">
                <a:solidFill>
                  <a:srgbClr val="000000"/>
                </a:solidFill>
                <a:highlight>
                  <a:srgbClr val="FFFFFF"/>
                </a:highlight>
                <a:latin typeface="Consolas" panose="020B0609020204030204" pitchFamily="49" charset="0"/>
              </a:rPr>
              <a:t> </a:t>
            </a:r>
            <a:r>
              <a:rPr lang="de-DE" dirty="0">
                <a:solidFill>
                  <a:srgbClr val="808080"/>
                </a:solidFill>
                <a:highlight>
                  <a:srgbClr val="FFFFFF"/>
                </a:highlight>
                <a:latin typeface="Consolas" panose="020B0609020204030204" pitchFamily="49" charset="0"/>
              </a:rPr>
              <a:t>b</a:t>
            </a:r>
            <a:r>
              <a:rPr lang="de-DE" dirty="0" smtClean="0">
                <a:solidFill>
                  <a:srgbClr val="000000"/>
                </a:solidFill>
                <a:highlight>
                  <a:srgbClr val="FFFFFF"/>
                </a:highlight>
                <a:latin typeface="Consolas" panose="020B0609020204030204" pitchFamily="49" charset="0"/>
              </a:rPr>
              <a:t>):</a:t>
            </a:r>
            <a:r>
              <a:rPr lang="de-DE" dirty="0">
                <a:solidFill>
                  <a:srgbClr val="000000"/>
                </a:solidFill>
                <a:highlight>
                  <a:srgbClr val="FFFFFF"/>
                </a:highlight>
                <a:latin typeface="Consolas" panose="020B0609020204030204" pitchFamily="49" charset="0"/>
              </a:rPr>
              <a:t>i</a:t>
            </a:r>
            <a:r>
              <a:rPr lang="de-DE" dirty="0" smtClean="0">
                <a:solidFill>
                  <a:srgbClr val="000000"/>
                </a:solidFill>
                <a:highlight>
                  <a:srgbClr val="FFFFFF"/>
                </a:highlight>
                <a:latin typeface="Consolas" panose="020B0609020204030204" pitchFamily="49" charset="0"/>
              </a:rPr>
              <a:t>_{</a:t>
            </a:r>
            <a:r>
              <a:rPr lang="de-DE" dirty="0" smtClean="0">
                <a:solidFill>
                  <a:srgbClr val="808080"/>
                </a:solidFill>
                <a:highlight>
                  <a:srgbClr val="FFFFFF"/>
                </a:highlight>
                <a:latin typeface="Consolas" panose="020B0609020204030204" pitchFamily="49" charset="0"/>
              </a:rPr>
              <a:t>i</a:t>
            </a:r>
            <a:r>
              <a:rPr lang="de-DE" dirty="0" smtClean="0">
                <a:solidFill>
                  <a:srgbClr val="000000"/>
                </a:solidFill>
                <a:highlight>
                  <a:srgbClr val="FFFFFF"/>
                </a:highlight>
                <a:latin typeface="Consolas" panose="020B0609020204030204" pitchFamily="49" charset="0"/>
              </a:rPr>
              <a:t>},b_{</a:t>
            </a:r>
            <a:r>
              <a:rPr lang="de-DE" dirty="0" smtClean="0">
                <a:solidFill>
                  <a:srgbClr val="808080"/>
                </a:solidFill>
                <a:highlight>
                  <a:srgbClr val="FFFFFF"/>
                </a:highlight>
                <a:latin typeface="Consolas" panose="020B0609020204030204" pitchFamily="49" charset="0"/>
              </a:rPr>
              <a:t>b</a:t>
            </a:r>
            <a:r>
              <a:rPr lang="de-DE" dirty="0" smtClean="0">
                <a:solidFill>
                  <a:srgbClr val="000000"/>
                </a:solidFill>
                <a:highlight>
                  <a:srgbClr val="FFFFFF"/>
                </a:highlight>
                <a:latin typeface="Consolas" panose="020B0609020204030204" pitchFamily="49" charset="0"/>
              </a:rPr>
              <a:t>} </a:t>
            </a:r>
            <a:r>
              <a:rPr lang="de-DE" dirty="0">
                <a:solidFill>
                  <a:srgbClr val="000000"/>
                </a:solidFill>
                <a:highlight>
                  <a:srgbClr val="FFFFFF"/>
                </a:highlight>
                <a:latin typeface="Consolas" panose="020B0609020204030204" pitchFamily="49" charset="0"/>
              </a:rPr>
              <a:t>{}</a:t>
            </a:r>
          </a:p>
          <a:p>
            <a:pPr marL="0" indent="0">
              <a:buNone/>
            </a:pPr>
            <a:r>
              <a:rPr lang="de-DE" dirty="0">
                <a:solidFill>
                  <a:srgbClr val="0000FF"/>
                </a:solidFill>
                <a:highlight>
                  <a:srgbClr val="FFFFFF"/>
                </a:highlight>
                <a:latin typeface="Consolas" panose="020B0609020204030204" pitchFamily="49" charset="0"/>
              </a:rPr>
              <a:t>private</a:t>
            </a:r>
            <a:r>
              <a:rPr lang="de-DE" dirty="0">
                <a:solidFill>
                  <a:srgbClr val="000000"/>
                </a:solidFill>
                <a:highlight>
                  <a:srgbClr val="FFFFFF"/>
                </a:highlight>
                <a:latin typeface="Consolas" panose="020B0609020204030204" pitchFamily="49" charset="0"/>
              </a:rPr>
              <a:t>:</a:t>
            </a:r>
          </a:p>
          <a:p>
            <a:pPr marL="0" indent="0">
              <a:buNone/>
            </a:pPr>
            <a:r>
              <a:rPr lang="de-DE" dirty="0">
                <a:solidFill>
                  <a:srgbClr val="0000FF"/>
                </a:solidFill>
                <a:highlight>
                  <a:srgbClr val="FFFFFF"/>
                </a:highlight>
                <a:latin typeface="Consolas" panose="020B0609020204030204" pitchFamily="49" charset="0"/>
              </a:rPr>
              <a:t> </a:t>
            </a:r>
            <a:r>
              <a:rPr lang="de-DE" dirty="0" smtClean="0">
                <a:solidFill>
                  <a:srgbClr val="0000FF"/>
                </a:solidFill>
                <a:highlight>
                  <a:srgbClr val="FFFFFF"/>
                </a:highlight>
                <a:latin typeface="Consolas" panose="020B0609020204030204" pitchFamily="49" charset="0"/>
              </a:rPr>
              <a:t>  int</a:t>
            </a:r>
            <a:r>
              <a:rPr lang="de-DE" dirty="0" smtClean="0">
                <a:solidFill>
                  <a:srgbClr val="000000"/>
                </a:solidFill>
                <a:highlight>
                  <a:srgbClr val="FFFFFF"/>
                </a:highlight>
                <a:latin typeface="Consolas" panose="020B0609020204030204" pitchFamily="49" charset="0"/>
              </a:rPr>
              <a:t> </a:t>
            </a:r>
            <a:r>
              <a:rPr lang="de-DE" dirty="0">
                <a:solidFill>
                  <a:srgbClr val="000000"/>
                </a:solidFill>
                <a:highlight>
                  <a:srgbClr val="FFFFFF"/>
                </a:highlight>
                <a:latin typeface="Consolas" panose="020B0609020204030204" pitchFamily="49" charset="0"/>
              </a:rPr>
              <a:t>i_;</a:t>
            </a:r>
          </a:p>
          <a:p>
            <a:pPr marL="0" indent="0">
              <a:buNone/>
            </a:pPr>
            <a:r>
              <a:rPr lang="de-DE" dirty="0" smtClean="0">
                <a:solidFill>
                  <a:srgbClr val="0000FF"/>
                </a:solidFill>
                <a:highlight>
                  <a:srgbClr val="FFFFFF"/>
                </a:highlight>
                <a:latin typeface="Consolas" panose="020B0609020204030204" pitchFamily="49" charset="0"/>
              </a:rPr>
              <a:t>   </a:t>
            </a:r>
            <a:r>
              <a:rPr lang="de-DE" dirty="0" err="1" smtClean="0">
                <a:solidFill>
                  <a:srgbClr val="0000FF"/>
                </a:solidFill>
                <a:highlight>
                  <a:srgbClr val="FFFFFF"/>
                </a:highlight>
                <a:latin typeface="Consolas" panose="020B0609020204030204" pitchFamily="49" charset="0"/>
              </a:rPr>
              <a:t>bool</a:t>
            </a:r>
            <a:r>
              <a:rPr lang="de-DE" dirty="0" smtClean="0">
                <a:solidFill>
                  <a:srgbClr val="000000"/>
                </a:solidFill>
                <a:highlight>
                  <a:srgbClr val="FFFFFF"/>
                </a:highlight>
                <a:latin typeface="Consolas" panose="020B0609020204030204" pitchFamily="49" charset="0"/>
              </a:rPr>
              <a:t> </a:t>
            </a:r>
            <a:r>
              <a:rPr lang="de-DE" dirty="0">
                <a:solidFill>
                  <a:srgbClr val="000000"/>
                </a:solidFill>
                <a:highlight>
                  <a:srgbClr val="FFFFFF"/>
                </a:highlight>
                <a:latin typeface="Consolas" panose="020B0609020204030204" pitchFamily="49" charset="0"/>
              </a:rPr>
              <a:t>b_;</a:t>
            </a:r>
          </a:p>
          <a:p>
            <a:pPr marL="0" indent="0">
              <a:buNone/>
            </a:pPr>
            <a:r>
              <a:rPr lang="de-DE" dirty="0" smtClean="0">
                <a:solidFill>
                  <a:srgbClr val="000000"/>
                </a:solidFill>
                <a:highlight>
                  <a:srgbClr val="FFFFFF"/>
                </a:highlight>
                <a:latin typeface="Consolas" panose="020B0609020204030204" pitchFamily="49" charset="0"/>
              </a:rPr>
              <a:t>};</a:t>
            </a:r>
            <a:endParaRPr lang="de-DE"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a:t>
            </a:r>
            <a:r>
              <a:rPr lang="en-US" dirty="0" err="1">
                <a:solidFill>
                  <a:srgbClr val="800000"/>
                </a:solidFill>
                <a:highlight>
                  <a:srgbClr val="FFFFFF"/>
                </a:highlight>
                <a:latin typeface="Consolas" panose="020B0609020204030204" pitchFamily="49" charset="0"/>
              </a:rPr>
              <a:t>getI</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S</a:t>
            </a:r>
            <a:r>
              <a:rPr lang="en-US" dirty="0">
                <a:solidFill>
                  <a:srgbClr val="000000"/>
                </a:solidFill>
                <a:highlight>
                  <a:srgbClr val="FFFFFF"/>
                </a:highlight>
                <a:latin typeface="Consolas" panose="020B0609020204030204" pitchFamily="49" charset="0"/>
              </a:rPr>
              <a:t>&amp; s</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s.i</a:t>
            </a:r>
            <a:r>
              <a:rPr lang="en-US" dirty="0" smtClean="0">
                <a:solidFill>
                  <a:srgbClr val="000000"/>
                </a:solidFill>
                <a:highlight>
                  <a:srgbClr val="FFFFFF"/>
                </a:highlight>
                <a:latin typeface="Consolas" panose="020B0609020204030204" pitchFamily="49" charset="0"/>
              </a:rPr>
              <a:t>_;}</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bool</a:t>
            </a:r>
            <a:r>
              <a:rPr lang="en-US" dirty="0" smtClean="0">
                <a:solidFill>
                  <a:srgbClr val="000000"/>
                </a:solidFill>
                <a:highlight>
                  <a:srgbClr val="FFFFFF"/>
                </a:highlight>
                <a:latin typeface="Consolas" panose="020B0609020204030204" pitchFamily="49" charset="0"/>
              </a:rPr>
              <a:t> </a:t>
            </a:r>
            <a:r>
              <a:rPr lang="en-US" dirty="0" err="1">
                <a:solidFill>
                  <a:srgbClr val="800000"/>
                </a:solidFill>
                <a:highlight>
                  <a:srgbClr val="FFFFFF"/>
                </a:highlight>
                <a:latin typeface="Consolas" panose="020B0609020204030204" pitchFamily="49" charset="0"/>
              </a:rPr>
              <a:t>getB</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S</a:t>
            </a:r>
            <a:r>
              <a:rPr lang="en-US" dirty="0">
                <a:solidFill>
                  <a:srgbClr val="000000"/>
                </a:solidFill>
                <a:highlight>
                  <a:srgbClr val="FFFFFF"/>
                </a:highlight>
                <a:latin typeface="Consolas" panose="020B0609020204030204" pitchFamily="49" charset="0"/>
              </a:rPr>
              <a:t>&amp; s</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s.b</a:t>
            </a:r>
            <a:r>
              <a:rPr lang="en-US" dirty="0" smtClean="0">
                <a:solidFill>
                  <a:srgbClr val="000000"/>
                </a:solidFill>
                <a:highlight>
                  <a:srgbClr val="FFFFFF"/>
                </a:highlight>
                <a:latin typeface="Consolas" panose="020B0609020204030204" pitchFamily="49" charset="0"/>
              </a:rPr>
              <a:t>_;}</a:t>
            </a:r>
            <a:endParaRPr lang="en-US" dirty="0">
              <a:solidFill>
                <a:srgbClr val="000000"/>
              </a:solidFill>
              <a:highlight>
                <a:srgbClr val="FFFFFF"/>
              </a:highlight>
              <a:latin typeface="Consolas" panose="020B0609020204030204" pitchFamily="49" charset="0"/>
            </a:endParaRPr>
          </a:p>
          <a:p>
            <a:pPr marL="0" indent="0">
              <a:buNone/>
            </a:pPr>
            <a:endParaRPr lang="de-DE" dirty="0">
              <a:solidFill>
                <a:srgbClr val="000000"/>
              </a:solidFill>
              <a:highlight>
                <a:srgbClr val="FFFFFF"/>
              </a:highlight>
              <a:latin typeface="Consolas" panose="020B0609020204030204" pitchFamily="49" charset="0"/>
            </a:endParaRPr>
          </a:p>
          <a:p>
            <a:pPr marL="0" indent="0">
              <a:buNone/>
            </a:pPr>
            <a:r>
              <a:rPr lang="de-DE" dirty="0">
                <a:solidFill>
                  <a:srgbClr val="008080"/>
                </a:solidFill>
                <a:highlight>
                  <a:srgbClr val="FFFFFF"/>
                </a:highlight>
                <a:latin typeface="Consolas" panose="020B0609020204030204" pitchFamily="49" charset="0"/>
              </a:rPr>
              <a:t>S</a:t>
            </a:r>
            <a:r>
              <a:rPr lang="de-DE" dirty="0">
                <a:solidFill>
                  <a:srgbClr val="000000"/>
                </a:solidFill>
                <a:highlight>
                  <a:srgbClr val="FFFFFF"/>
                </a:highlight>
                <a:latin typeface="Consolas" panose="020B0609020204030204" pitchFamily="49" charset="0"/>
              </a:rPr>
              <a:t> </a:t>
            </a:r>
            <a:r>
              <a:rPr lang="de-DE" dirty="0" err="1">
                <a:solidFill>
                  <a:srgbClr val="000000"/>
                </a:solidFill>
                <a:highlight>
                  <a:srgbClr val="FFFFFF"/>
                </a:highlight>
                <a:latin typeface="Consolas" panose="020B0609020204030204" pitchFamily="49" charset="0"/>
              </a:rPr>
              <a:t>myS</a:t>
            </a:r>
            <a:r>
              <a:rPr lang="de-DE" dirty="0">
                <a:solidFill>
                  <a:srgbClr val="000000"/>
                </a:solidFill>
                <a:highlight>
                  <a:srgbClr val="FFFFFF"/>
                </a:highlight>
                <a:latin typeface="Consolas" panose="020B0609020204030204" pitchFamily="49" charset="0"/>
              </a:rPr>
              <a:t>(4, </a:t>
            </a:r>
            <a:r>
              <a:rPr lang="de-DE" dirty="0" err="1">
                <a:solidFill>
                  <a:srgbClr val="0000FF"/>
                </a:solidFill>
                <a:highlight>
                  <a:srgbClr val="FFFFFF"/>
                </a:highlight>
                <a:latin typeface="Consolas" panose="020B0609020204030204" pitchFamily="49" charset="0"/>
              </a:rPr>
              <a:t>false</a:t>
            </a:r>
            <a:r>
              <a:rPr lang="de-DE" dirty="0" smtClean="0">
                <a:solidFill>
                  <a:srgbClr val="000000"/>
                </a:solidFill>
                <a:highlight>
                  <a:srgbClr val="FFFFFF"/>
                </a:highlight>
                <a:latin typeface="Consolas" panose="020B0609020204030204" pitchFamily="49" charset="0"/>
              </a:rPr>
              <a:t>);</a:t>
            </a:r>
            <a:endParaRPr lang="de-DE" dirty="0">
              <a:solidFill>
                <a:srgbClr val="000000"/>
              </a:solidFill>
              <a:highlight>
                <a:srgbClr val="FFFFFF"/>
              </a:highlight>
              <a:latin typeface="Consolas" panose="020B0609020204030204" pitchFamily="49" charset="0"/>
            </a:endParaRPr>
          </a:p>
          <a:p>
            <a:pPr marL="0" indent="0">
              <a:buNone/>
            </a:pPr>
            <a:r>
              <a:rPr lang="de-DE" dirty="0" err="1">
                <a:solidFill>
                  <a:srgbClr val="0000FF"/>
                </a:solidFill>
                <a:highlight>
                  <a:srgbClr val="FFFFFF"/>
                </a:highlight>
                <a:latin typeface="Consolas" panose="020B0609020204030204" pitchFamily="49" charset="0"/>
              </a:rPr>
              <a:t>auto</a:t>
            </a:r>
            <a:r>
              <a:rPr lang="de-DE" dirty="0">
                <a:solidFill>
                  <a:srgbClr val="000000"/>
                </a:solidFill>
                <a:highlight>
                  <a:srgbClr val="FFFFFF"/>
                </a:highlight>
                <a:latin typeface="Consolas" panose="020B0609020204030204" pitchFamily="49" charset="0"/>
              </a:rPr>
              <a:t> i = </a:t>
            </a:r>
            <a:r>
              <a:rPr lang="de-DE" dirty="0" err="1" smtClean="0">
                <a:solidFill>
                  <a:srgbClr val="800000"/>
                </a:solidFill>
                <a:highlight>
                  <a:srgbClr val="FFFFFF"/>
                </a:highlight>
                <a:latin typeface="Consolas" panose="020B0609020204030204" pitchFamily="49" charset="0"/>
              </a:rPr>
              <a:t>getI</a:t>
            </a:r>
            <a:r>
              <a:rPr lang="de-DE" dirty="0" smtClean="0">
                <a:solidFill>
                  <a:srgbClr val="000000"/>
                </a:solidFill>
                <a:highlight>
                  <a:srgbClr val="FFFFFF"/>
                </a:highlight>
                <a:latin typeface="Consolas" panose="020B0609020204030204" pitchFamily="49" charset="0"/>
              </a:rPr>
              <a:t>(</a:t>
            </a:r>
            <a:r>
              <a:rPr lang="de-DE" dirty="0" err="1" smtClean="0">
                <a:solidFill>
                  <a:srgbClr val="000000"/>
                </a:solidFill>
                <a:highlight>
                  <a:srgbClr val="FFFFFF"/>
                </a:highlight>
                <a:latin typeface="Consolas" panose="020B0609020204030204" pitchFamily="49" charset="0"/>
              </a:rPr>
              <a:t>myS</a:t>
            </a:r>
            <a:r>
              <a:rPr lang="de-DE" dirty="0" smtClean="0">
                <a:solidFill>
                  <a:srgbClr val="000000"/>
                </a:solidFill>
                <a:highlight>
                  <a:srgbClr val="FFFFFF"/>
                </a:highlight>
                <a:latin typeface="Consolas" panose="020B0609020204030204" pitchFamily="49" charset="0"/>
              </a:rPr>
              <a:t>);</a:t>
            </a:r>
            <a:endParaRPr lang="en-US" sz="2400" dirty="0" smtClean="0"/>
          </a:p>
        </p:txBody>
      </p:sp>
      <p:sp>
        <p:nvSpPr>
          <p:cNvPr id="6" name="Inhaltsplatzhalter 5"/>
          <p:cNvSpPr>
            <a:spLocks noGrp="1"/>
          </p:cNvSpPr>
          <p:nvPr>
            <p:ph sz="quarter" idx="4"/>
          </p:nvPr>
        </p:nvSpPr>
        <p:spPr>
          <a:xfrm>
            <a:off x="4572000" y="2564904"/>
            <a:ext cx="4041775" cy="3561258"/>
          </a:xfrm>
        </p:spPr>
        <p:txBody>
          <a:bodyPr>
            <a:normAutofit fontScale="62500" lnSpcReduction="20000"/>
          </a:bodyPr>
          <a:lstStyle/>
          <a:p>
            <a:pPr marL="0" indent="0">
              <a:buNone/>
            </a:pPr>
            <a:r>
              <a:rPr lang="de-DE" dirty="0" err="1">
                <a:solidFill>
                  <a:srgbClr val="0000FF"/>
                </a:solidFill>
                <a:highlight>
                  <a:srgbClr val="FFFFFF"/>
                </a:highlight>
                <a:latin typeface="Consolas" panose="020B0609020204030204" pitchFamily="49" charset="0"/>
              </a:rPr>
              <a:t>template</a:t>
            </a:r>
            <a:r>
              <a:rPr lang="de-DE" dirty="0">
                <a:solidFill>
                  <a:srgbClr val="000000"/>
                </a:solidFill>
                <a:highlight>
                  <a:srgbClr val="FFFFFF"/>
                </a:highlight>
                <a:latin typeface="Consolas" panose="020B0609020204030204" pitchFamily="49" charset="0"/>
              </a:rPr>
              <a:t>&lt;</a:t>
            </a:r>
            <a:r>
              <a:rPr lang="de-DE" dirty="0">
                <a:solidFill>
                  <a:srgbClr val="0000FF"/>
                </a:solidFill>
                <a:highlight>
                  <a:srgbClr val="FFFFFF"/>
                </a:highlight>
                <a:latin typeface="Consolas" panose="020B0609020204030204" pitchFamily="49" charset="0"/>
              </a:rPr>
              <a:t>int</a:t>
            </a:r>
            <a:r>
              <a:rPr lang="de-DE" dirty="0">
                <a:solidFill>
                  <a:srgbClr val="000000"/>
                </a:solidFill>
                <a:highlight>
                  <a:srgbClr val="FFFFFF"/>
                </a:highlight>
                <a:latin typeface="Consolas" panose="020B0609020204030204" pitchFamily="49" charset="0"/>
              </a:rPr>
              <a:t> I, </a:t>
            </a:r>
            <a:r>
              <a:rPr lang="de-DE" dirty="0" err="1">
                <a:solidFill>
                  <a:srgbClr val="0000FF"/>
                </a:solidFill>
                <a:highlight>
                  <a:srgbClr val="FFFFFF"/>
                </a:highlight>
                <a:latin typeface="Consolas" panose="020B0609020204030204" pitchFamily="49" charset="0"/>
              </a:rPr>
              <a:t>bool</a:t>
            </a:r>
            <a:r>
              <a:rPr lang="de-DE" dirty="0">
                <a:solidFill>
                  <a:srgbClr val="000000"/>
                </a:solidFill>
                <a:highlight>
                  <a:srgbClr val="FFFFFF"/>
                </a:highlight>
                <a:latin typeface="Consolas" panose="020B0609020204030204" pitchFamily="49" charset="0"/>
              </a:rPr>
              <a:t> B&gt;</a:t>
            </a:r>
          </a:p>
          <a:p>
            <a:pPr marL="0" indent="0">
              <a:buNone/>
            </a:pPr>
            <a:r>
              <a:rPr lang="de-DE" dirty="0" err="1">
                <a:solidFill>
                  <a:srgbClr val="0000FF"/>
                </a:solidFill>
                <a:highlight>
                  <a:srgbClr val="FFFFFF"/>
                </a:highlight>
                <a:latin typeface="Consolas" panose="020B0609020204030204" pitchFamily="49" charset="0"/>
              </a:rPr>
              <a:t>struct</a:t>
            </a:r>
            <a:r>
              <a:rPr lang="de-DE" dirty="0">
                <a:solidFill>
                  <a:srgbClr val="000000"/>
                </a:solidFill>
                <a:highlight>
                  <a:srgbClr val="FFFFFF"/>
                </a:highlight>
                <a:latin typeface="Consolas" panose="020B0609020204030204" pitchFamily="49" charset="0"/>
              </a:rPr>
              <a:t> </a:t>
            </a:r>
            <a:r>
              <a:rPr lang="de-DE" dirty="0">
                <a:solidFill>
                  <a:srgbClr val="008080"/>
                </a:solidFill>
                <a:highlight>
                  <a:srgbClr val="FFFFFF"/>
                </a:highlight>
                <a:latin typeface="Consolas" panose="020B0609020204030204" pitchFamily="49" charset="0"/>
              </a:rPr>
              <a:t>S</a:t>
            </a:r>
            <a:r>
              <a:rPr lang="de-DE" dirty="0">
                <a:solidFill>
                  <a:srgbClr val="000000"/>
                </a:solidFill>
                <a:highlight>
                  <a:srgbClr val="FFFFFF"/>
                </a:highlight>
                <a:latin typeface="Consolas" panose="020B0609020204030204" pitchFamily="49" charset="0"/>
              </a:rPr>
              <a:t> {};</a:t>
            </a:r>
          </a:p>
          <a:p>
            <a:pPr marL="0" indent="0">
              <a:buNone/>
            </a:pPr>
            <a:endParaRPr lang="de-DE" dirty="0">
              <a:solidFill>
                <a:srgbClr val="000000"/>
              </a:solidFill>
              <a:highlight>
                <a:srgbClr val="FFFFFF"/>
              </a:highlight>
              <a:latin typeface="Consolas" panose="020B0609020204030204" pitchFamily="49" charset="0"/>
            </a:endParaRPr>
          </a:p>
          <a:p>
            <a:pPr marL="0" indent="0">
              <a:buNone/>
            </a:pPr>
            <a:r>
              <a:rPr lang="de-DE" dirty="0" err="1">
                <a:solidFill>
                  <a:srgbClr val="0000FF"/>
                </a:solidFill>
                <a:highlight>
                  <a:srgbClr val="FFFFFF"/>
                </a:highlight>
                <a:latin typeface="Consolas" panose="020B0609020204030204" pitchFamily="49" charset="0"/>
              </a:rPr>
              <a:t>template</a:t>
            </a:r>
            <a:r>
              <a:rPr lang="de-DE" dirty="0">
                <a:solidFill>
                  <a:srgbClr val="000000"/>
                </a:solidFill>
                <a:highlight>
                  <a:srgbClr val="FFFFFF"/>
                </a:highlight>
                <a:latin typeface="Consolas" panose="020B0609020204030204" pitchFamily="49" charset="0"/>
              </a:rPr>
              <a:t>&lt;</a:t>
            </a:r>
            <a:r>
              <a:rPr lang="de-DE" dirty="0" err="1">
                <a:solidFill>
                  <a:srgbClr val="0000FF"/>
                </a:solidFill>
                <a:highlight>
                  <a:srgbClr val="FFFFFF"/>
                </a:highlight>
                <a:latin typeface="Consolas" panose="020B0609020204030204" pitchFamily="49" charset="0"/>
              </a:rPr>
              <a:t>typename</a:t>
            </a:r>
            <a:r>
              <a:rPr lang="de-DE" dirty="0">
                <a:solidFill>
                  <a:srgbClr val="000000"/>
                </a:solidFill>
                <a:highlight>
                  <a:srgbClr val="FFFFFF"/>
                </a:highlight>
                <a:latin typeface="Consolas" panose="020B0609020204030204" pitchFamily="49" charset="0"/>
              </a:rPr>
              <a:t> </a:t>
            </a:r>
            <a:r>
              <a:rPr lang="de-DE" dirty="0">
                <a:solidFill>
                  <a:srgbClr val="008080"/>
                </a:solidFill>
                <a:highlight>
                  <a:srgbClr val="FFFFFF"/>
                </a:highlight>
                <a:latin typeface="Consolas" panose="020B0609020204030204" pitchFamily="49" charset="0"/>
              </a:rPr>
              <a:t>T</a:t>
            </a:r>
            <a:r>
              <a:rPr lang="de-DE" dirty="0">
                <a:solidFill>
                  <a:srgbClr val="000000"/>
                </a:solidFill>
                <a:highlight>
                  <a:srgbClr val="FFFFFF"/>
                </a:highlight>
                <a:latin typeface="Consolas" panose="020B0609020204030204" pitchFamily="49" charset="0"/>
              </a:rPr>
              <a:t>&gt;</a:t>
            </a:r>
          </a:p>
          <a:p>
            <a:pPr marL="0" indent="0">
              <a:buNone/>
            </a:pPr>
            <a:r>
              <a:rPr lang="de-DE" dirty="0" err="1">
                <a:solidFill>
                  <a:srgbClr val="0000FF"/>
                </a:solidFill>
                <a:highlight>
                  <a:srgbClr val="FFFFFF"/>
                </a:highlight>
                <a:latin typeface="Consolas" panose="020B0609020204030204" pitchFamily="49" charset="0"/>
              </a:rPr>
              <a:t>struct</a:t>
            </a:r>
            <a:r>
              <a:rPr lang="de-DE" dirty="0">
                <a:solidFill>
                  <a:srgbClr val="000000"/>
                </a:solidFill>
                <a:highlight>
                  <a:srgbClr val="FFFFFF"/>
                </a:highlight>
                <a:latin typeface="Consolas" panose="020B0609020204030204" pitchFamily="49" charset="0"/>
              </a:rPr>
              <a:t> </a:t>
            </a:r>
            <a:r>
              <a:rPr lang="de-DE" dirty="0" err="1">
                <a:solidFill>
                  <a:srgbClr val="008080"/>
                </a:solidFill>
                <a:highlight>
                  <a:srgbClr val="FFFFFF"/>
                </a:highlight>
                <a:latin typeface="Consolas" panose="020B0609020204030204" pitchFamily="49" charset="0"/>
              </a:rPr>
              <a:t>GetI</a:t>
            </a:r>
            <a:r>
              <a:rPr lang="de-DE" dirty="0">
                <a:solidFill>
                  <a:srgbClr val="000000"/>
                </a:solidFill>
                <a:highlight>
                  <a:srgbClr val="FFFFFF"/>
                </a:highlight>
                <a:latin typeface="Consolas" panose="020B0609020204030204" pitchFamily="49" charset="0"/>
              </a:rPr>
              <a:t>;</a:t>
            </a:r>
          </a:p>
          <a:p>
            <a:pPr marL="0" indent="0">
              <a:buNone/>
            </a:pPr>
            <a:r>
              <a:rPr lang="de-DE" dirty="0" err="1">
                <a:solidFill>
                  <a:srgbClr val="0000FF"/>
                </a:solidFill>
                <a:highlight>
                  <a:srgbClr val="FFFFFF"/>
                </a:highlight>
                <a:latin typeface="Consolas" panose="020B0609020204030204" pitchFamily="49" charset="0"/>
              </a:rPr>
              <a:t>template</a:t>
            </a:r>
            <a:r>
              <a:rPr lang="de-DE" dirty="0">
                <a:solidFill>
                  <a:srgbClr val="000000"/>
                </a:solidFill>
                <a:highlight>
                  <a:srgbClr val="FFFFFF"/>
                </a:highlight>
                <a:latin typeface="Consolas" panose="020B0609020204030204" pitchFamily="49" charset="0"/>
              </a:rPr>
              <a:t>&lt;</a:t>
            </a:r>
            <a:r>
              <a:rPr lang="de-DE" dirty="0">
                <a:solidFill>
                  <a:srgbClr val="0000FF"/>
                </a:solidFill>
                <a:highlight>
                  <a:srgbClr val="FFFFFF"/>
                </a:highlight>
                <a:latin typeface="Consolas" panose="020B0609020204030204" pitchFamily="49" charset="0"/>
              </a:rPr>
              <a:t>int</a:t>
            </a:r>
            <a:r>
              <a:rPr lang="de-DE" dirty="0">
                <a:solidFill>
                  <a:srgbClr val="000000"/>
                </a:solidFill>
                <a:highlight>
                  <a:srgbClr val="FFFFFF"/>
                </a:highlight>
                <a:latin typeface="Consolas" panose="020B0609020204030204" pitchFamily="49" charset="0"/>
              </a:rPr>
              <a:t> I, </a:t>
            </a:r>
            <a:r>
              <a:rPr lang="de-DE" dirty="0" err="1">
                <a:solidFill>
                  <a:srgbClr val="0000FF"/>
                </a:solidFill>
                <a:highlight>
                  <a:srgbClr val="FFFFFF"/>
                </a:highlight>
                <a:latin typeface="Consolas" panose="020B0609020204030204" pitchFamily="49" charset="0"/>
              </a:rPr>
              <a:t>bool</a:t>
            </a:r>
            <a:r>
              <a:rPr lang="de-DE" dirty="0">
                <a:solidFill>
                  <a:srgbClr val="000000"/>
                </a:solidFill>
                <a:highlight>
                  <a:srgbClr val="FFFFFF"/>
                </a:highlight>
                <a:latin typeface="Consolas" panose="020B0609020204030204" pitchFamily="49" charset="0"/>
              </a:rPr>
              <a:t> B&gt;</a:t>
            </a:r>
          </a:p>
          <a:p>
            <a:pPr marL="0" indent="0">
              <a:buNone/>
            </a:pPr>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008080"/>
                </a:solidFill>
                <a:highlight>
                  <a:srgbClr val="FFFFFF"/>
                </a:highlight>
                <a:latin typeface="Consolas" panose="020B0609020204030204" pitchFamily="49" charset="0"/>
              </a:rPr>
              <a:t>GetI</a:t>
            </a:r>
            <a:r>
              <a:rPr lang="en-US" dirty="0">
                <a:solidFill>
                  <a:srgbClr val="000000"/>
                </a:solidFill>
                <a:highlight>
                  <a:srgbClr val="FFFFFF"/>
                </a:highlight>
                <a:latin typeface="Consolas" panose="020B0609020204030204" pitchFamily="49" charset="0"/>
              </a:rPr>
              <a:t>&lt;</a:t>
            </a:r>
            <a:r>
              <a:rPr lang="en-US" dirty="0">
                <a:solidFill>
                  <a:srgbClr val="008080"/>
                </a:solidFill>
                <a:highlight>
                  <a:srgbClr val="FFFFFF"/>
                </a:highlight>
                <a:latin typeface="Consolas" panose="020B0609020204030204" pitchFamily="49" charset="0"/>
              </a:rPr>
              <a:t>S</a:t>
            </a:r>
            <a:r>
              <a:rPr lang="en-US" dirty="0">
                <a:solidFill>
                  <a:srgbClr val="000000"/>
                </a:solidFill>
                <a:highlight>
                  <a:srgbClr val="FFFFFF"/>
                </a:highlight>
                <a:latin typeface="Consolas" panose="020B0609020204030204" pitchFamily="49" charset="0"/>
              </a:rPr>
              <a:t>&lt;I, B&gt;&gt; </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constexpr</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value = I; </a:t>
            </a: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endParaRPr lang="de-DE" dirty="0">
              <a:solidFill>
                <a:srgbClr val="000000"/>
              </a:solidFill>
              <a:highlight>
                <a:srgbClr val="FFFFFF"/>
              </a:highlight>
              <a:latin typeface="Consolas" panose="020B0609020204030204" pitchFamily="49" charset="0"/>
            </a:endParaRPr>
          </a:p>
          <a:p>
            <a:pPr marL="0" indent="0">
              <a:buNone/>
            </a:pPr>
            <a:r>
              <a:rPr lang="de-DE" dirty="0" err="1">
                <a:solidFill>
                  <a:srgbClr val="0000FF"/>
                </a:solidFill>
                <a:highlight>
                  <a:srgbClr val="FFFFFF"/>
                </a:highlight>
                <a:latin typeface="Consolas" panose="020B0609020204030204" pitchFamily="49" charset="0"/>
              </a:rPr>
              <a:t>using</a:t>
            </a:r>
            <a:r>
              <a:rPr lang="de-DE" dirty="0">
                <a:solidFill>
                  <a:srgbClr val="000000"/>
                </a:solidFill>
                <a:highlight>
                  <a:srgbClr val="FFFFFF"/>
                </a:highlight>
                <a:latin typeface="Consolas" panose="020B0609020204030204" pitchFamily="49" charset="0"/>
              </a:rPr>
              <a:t> </a:t>
            </a:r>
            <a:r>
              <a:rPr lang="de-DE" dirty="0" err="1">
                <a:solidFill>
                  <a:srgbClr val="000000"/>
                </a:solidFill>
                <a:highlight>
                  <a:srgbClr val="FFFFFF"/>
                </a:highlight>
                <a:latin typeface="Consolas" panose="020B0609020204030204" pitchFamily="49" charset="0"/>
              </a:rPr>
              <a:t>MyS</a:t>
            </a:r>
            <a:r>
              <a:rPr lang="de-DE" dirty="0">
                <a:solidFill>
                  <a:srgbClr val="000000"/>
                </a:solidFill>
                <a:highlight>
                  <a:srgbClr val="FFFFFF"/>
                </a:highlight>
                <a:latin typeface="Consolas" panose="020B0609020204030204" pitchFamily="49" charset="0"/>
              </a:rPr>
              <a:t> = S&lt;4, </a:t>
            </a:r>
            <a:r>
              <a:rPr lang="de-DE" dirty="0" err="1">
                <a:solidFill>
                  <a:srgbClr val="0000FF"/>
                </a:solidFill>
                <a:highlight>
                  <a:srgbClr val="FFFFFF"/>
                </a:highlight>
                <a:latin typeface="Consolas" panose="020B0609020204030204" pitchFamily="49" charset="0"/>
              </a:rPr>
              <a:t>false</a:t>
            </a:r>
            <a:r>
              <a:rPr lang="de-DE" dirty="0" smtClean="0">
                <a:solidFill>
                  <a:srgbClr val="000000"/>
                </a:solidFill>
                <a:highlight>
                  <a:srgbClr val="FFFFFF"/>
                </a:highlight>
                <a:latin typeface="Consolas" panose="020B0609020204030204" pitchFamily="49" charset="0"/>
              </a:rPr>
              <a:t>&gt;;</a:t>
            </a:r>
            <a:endParaRPr lang="de-DE" dirty="0">
              <a:solidFill>
                <a:srgbClr val="000000"/>
              </a:solidFill>
              <a:highlight>
                <a:srgbClr val="FFFFFF"/>
              </a:highlight>
              <a:latin typeface="Consolas" panose="020B0609020204030204" pitchFamily="49" charset="0"/>
            </a:endParaRPr>
          </a:p>
          <a:p>
            <a:pPr marL="0" indent="0">
              <a:buNone/>
            </a:pPr>
            <a:r>
              <a:rPr lang="de-DE" dirty="0" err="1">
                <a:solidFill>
                  <a:srgbClr val="0000FF"/>
                </a:solidFill>
                <a:highlight>
                  <a:srgbClr val="FFFFFF"/>
                </a:highlight>
                <a:latin typeface="Consolas" panose="020B0609020204030204" pitchFamily="49" charset="0"/>
              </a:rPr>
              <a:t>auto</a:t>
            </a:r>
            <a:r>
              <a:rPr lang="de-DE" dirty="0">
                <a:solidFill>
                  <a:srgbClr val="000000"/>
                </a:solidFill>
                <a:highlight>
                  <a:srgbClr val="FFFFFF"/>
                </a:highlight>
                <a:latin typeface="Consolas" panose="020B0609020204030204" pitchFamily="49" charset="0"/>
              </a:rPr>
              <a:t> i = </a:t>
            </a:r>
            <a:r>
              <a:rPr lang="de-DE" dirty="0" err="1">
                <a:solidFill>
                  <a:srgbClr val="008080"/>
                </a:solidFill>
                <a:highlight>
                  <a:srgbClr val="FFFFFF"/>
                </a:highlight>
                <a:latin typeface="Consolas" panose="020B0609020204030204" pitchFamily="49" charset="0"/>
              </a:rPr>
              <a:t>GetI</a:t>
            </a:r>
            <a:r>
              <a:rPr lang="de-DE" dirty="0">
                <a:solidFill>
                  <a:srgbClr val="000000"/>
                </a:solidFill>
                <a:highlight>
                  <a:srgbClr val="FFFFFF"/>
                </a:highlight>
                <a:latin typeface="Consolas" panose="020B0609020204030204" pitchFamily="49" charset="0"/>
              </a:rPr>
              <a:t>&lt;</a:t>
            </a:r>
            <a:r>
              <a:rPr lang="de-DE" dirty="0" err="1">
                <a:solidFill>
                  <a:srgbClr val="000000"/>
                </a:solidFill>
                <a:highlight>
                  <a:srgbClr val="FFFFFF"/>
                </a:highlight>
                <a:latin typeface="Consolas" panose="020B0609020204030204" pitchFamily="49" charset="0"/>
              </a:rPr>
              <a:t>MyS</a:t>
            </a:r>
            <a:r>
              <a:rPr lang="de-DE" dirty="0">
                <a:solidFill>
                  <a:srgbClr val="000000"/>
                </a:solidFill>
                <a:highlight>
                  <a:srgbClr val="FFFFFF"/>
                </a:highlight>
                <a:latin typeface="Consolas" panose="020B0609020204030204" pitchFamily="49" charset="0"/>
              </a:rPr>
              <a:t>&gt;::</a:t>
            </a:r>
            <a:r>
              <a:rPr lang="de-DE" dirty="0" err="1">
                <a:solidFill>
                  <a:srgbClr val="000000"/>
                </a:solidFill>
                <a:highlight>
                  <a:srgbClr val="FFFFFF"/>
                </a:highlight>
                <a:latin typeface="Consolas" panose="020B0609020204030204" pitchFamily="49" charset="0"/>
              </a:rPr>
              <a:t>value</a:t>
            </a:r>
            <a:r>
              <a:rPr lang="de-DE" dirty="0" smtClean="0">
                <a:solidFill>
                  <a:srgbClr val="000000"/>
                </a:solidFill>
                <a:highlight>
                  <a:srgbClr val="FFFFFF"/>
                </a:highlight>
                <a:latin typeface="Consolas" panose="020B0609020204030204" pitchFamily="49" charset="0"/>
              </a:rPr>
              <a:t>;</a:t>
            </a:r>
          </a:p>
          <a:p>
            <a:pPr marL="0" indent="0">
              <a:buNone/>
            </a:pPr>
            <a:r>
              <a:rPr lang="de-DE" dirty="0">
                <a:solidFill>
                  <a:srgbClr val="000000"/>
                </a:solidFill>
                <a:highlight>
                  <a:srgbClr val="FFFFFF"/>
                </a:highlight>
                <a:latin typeface="Consolas" panose="020B0609020204030204" pitchFamily="49" charset="0"/>
              </a:rPr>
              <a:t> </a:t>
            </a:r>
            <a:endParaRPr lang="de-DE" dirty="0" smtClean="0">
              <a:solidFill>
                <a:srgbClr val="000000"/>
              </a:solidFill>
              <a:highlight>
                <a:srgbClr val="FFFFFF"/>
              </a:highlight>
              <a:latin typeface="Consolas" panose="020B0609020204030204" pitchFamily="49" charset="0"/>
            </a:endParaRPr>
          </a:p>
          <a:p>
            <a:pPr marL="0" indent="0">
              <a:buNone/>
            </a:pPr>
            <a:r>
              <a:rPr lang="de-DE" dirty="0">
                <a:solidFill>
                  <a:srgbClr val="000000"/>
                </a:solidFill>
                <a:highlight>
                  <a:srgbClr val="FFFFFF"/>
                </a:highlight>
                <a:latin typeface="Consolas" panose="020B0609020204030204" pitchFamily="49" charset="0"/>
              </a:rPr>
              <a:t> </a:t>
            </a:r>
            <a:endParaRPr lang="de-DE" dirty="0" smtClean="0">
              <a:solidFill>
                <a:srgbClr val="000000"/>
              </a:solidFill>
              <a:highlight>
                <a:srgbClr val="FFFFFF"/>
              </a:highlight>
              <a:latin typeface="Consolas" panose="020B0609020204030204" pitchFamily="49" charset="0"/>
            </a:endParaRPr>
          </a:p>
          <a:p>
            <a:pPr marL="0" indent="0">
              <a:buNone/>
            </a:pPr>
            <a:endParaRPr lang="de-DE" dirty="0">
              <a:solidFill>
                <a:srgbClr val="000000"/>
              </a:solidFill>
              <a:highlight>
                <a:srgbClr val="FFFFFF"/>
              </a:highlight>
              <a:latin typeface="Consolas" panose="020B0609020204030204" pitchFamily="49" charset="0"/>
            </a:endParaRPr>
          </a:p>
          <a:p>
            <a:pPr marL="0" indent="0">
              <a:buNone/>
            </a:pPr>
            <a:endParaRPr lang="de-DE" dirty="0" smtClean="0">
              <a:solidFill>
                <a:srgbClr val="000000"/>
              </a:solidFill>
              <a:highlight>
                <a:srgbClr val="FFFFFF"/>
              </a:highlight>
              <a:latin typeface="Consolas" panose="020B0609020204030204" pitchFamily="49" charset="0"/>
            </a:endParaRPr>
          </a:p>
          <a:p>
            <a:pPr marL="0" indent="0">
              <a:buNone/>
            </a:pPr>
            <a:endParaRPr lang="de-DE" dirty="0">
              <a:solidFill>
                <a:srgbClr val="000000"/>
              </a:solidFill>
              <a:highlight>
                <a:srgbClr val="FFFFFF"/>
              </a:highlight>
              <a:latin typeface="Consolas" panose="020B0609020204030204" pitchFamily="49" charset="0"/>
            </a:endParaRPr>
          </a:p>
          <a:p>
            <a:pPr marL="0" indent="0">
              <a:buNone/>
            </a:pPr>
            <a:endParaRPr lang="de-DE" dirty="0" smtClean="0">
              <a:solidFill>
                <a:srgbClr val="000000"/>
              </a:solidFill>
              <a:highlight>
                <a:srgbClr val="FFFFFF"/>
              </a:highlight>
              <a:latin typeface="Consolas" panose="020B0609020204030204" pitchFamily="49" charset="0"/>
            </a:endParaRPr>
          </a:p>
          <a:p>
            <a:pPr marL="0" indent="0">
              <a:buNone/>
            </a:pPr>
            <a:endParaRPr lang="de-DE" dirty="0" smtClean="0">
              <a:solidFill>
                <a:srgbClr val="000000"/>
              </a:solidFill>
              <a:highlight>
                <a:srgbClr val="FFFFFF"/>
              </a:highlight>
              <a:latin typeface="Consolas" panose="020B0609020204030204" pitchFamily="49" charset="0"/>
            </a:endParaRPr>
          </a:p>
          <a:p>
            <a:pPr marL="0" indent="0">
              <a:buNone/>
            </a:pPr>
            <a:endParaRPr lang="de-DE" dirty="0"/>
          </a:p>
        </p:txBody>
      </p:sp>
    </p:spTree>
    <p:extLst>
      <p:ext uri="{BB962C8B-B14F-4D97-AF65-F5344CB8AC3E}">
        <p14:creationId xmlns:p14="http://schemas.microsoft.com/office/powerpoint/2010/main" val="768659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71546"/>
            <a:ext cx="8748464" cy="1131910"/>
          </a:xfrm>
        </p:spPr>
        <p:txBody>
          <a:bodyPr>
            <a:normAutofit/>
          </a:bodyPr>
          <a:lstStyle/>
          <a:p>
            <a:r>
              <a:rPr lang="en-US" dirty="0" smtClean="0"/>
              <a:t>Composition</a:t>
            </a:r>
            <a:endParaRPr lang="en-US" dirty="0">
              <a:effectLst/>
            </a:endParaRPr>
          </a:p>
        </p:txBody>
      </p:sp>
      <p:sp>
        <p:nvSpPr>
          <p:cNvPr id="3" name="Inhaltsplatzhalter 2"/>
          <p:cNvSpPr>
            <a:spLocks noGrp="1"/>
          </p:cNvSpPr>
          <p:nvPr>
            <p:ph idx="1"/>
          </p:nvPr>
        </p:nvSpPr>
        <p:spPr>
          <a:xfrm>
            <a:off x="457200" y="2500306"/>
            <a:ext cx="8229600" cy="4357694"/>
          </a:xfrm>
        </p:spPr>
        <p:txBody>
          <a:bodyPr>
            <a:normAutofit lnSpcReduction="10000"/>
          </a:bodyPr>
          <a:lstStyle/>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bool</a:t>
            </a:r>
            <a:r>
              <a:rPr lang="de-DE" sz="2400" dirty="0">
                <a:solidFill>
                  <a:srgbClr val="000000"/>
                </a:solidFill>
                <a:highlight>
                  <a:srgbClr val="FFFFFF"/>
                </a:highlight>
                <a:latin typeface="Consolas" panose="020B0609020204030204" pitchFamily="49" charset="0"/>
              </a:rPr>
              <a:t> B&gt;</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S2</a:t>
            </a:r>
            <a:r>
              <a:rPr lang="de-DE" sz="2400" dirty="0">
                <a:solidFill>
                  <a:srgbClr val="000000"/>
                </a:solidFill>
                <a:highlight>
                  <a:srgbClr val="FFFFFF"/>
                </a:highlight>
                <a:latin typeface="Consolas" panose="020B0609020204030204" pitchFamily="49" charset="0"/>
              </a:rPr>
              <a:t> {};</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using</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myS2</a:t>
            </a:r>
            <a:r>
              <a:rPr lang="de-DE" sz="2400" dirty="0">
                <a:solidFill>
                  <a:srgbClr val="000000"/>
                </a:solidFill>
                <a:highlight>
                  <a:srgbClr val="FFFFFF"/>
                </a:highlight>
                <a:latin typeface="Consolas" panose="020B0609020204030204" pitchFamily="49" charset="0"/>
              </a:rPr>
              <a:t> = </a:t>
            </a:r>
            <a:r>
              <a:rPr lang="de-DE" sz="2400" dirty="0">
                <a:solidFill>
                  <a:srgbClr val="008080"/>
                </a:solidFill>
                <a:highlight>
                  <a:srgbClr val="FFFFFF"/>
                </a:highlight>
                <a:latin typeface="Consolas" panose="020B0609020204030204" pitchFamily="49" charset="0"/>
              </a:rPr>
              <a:t>S2</a:t>
            </a:r>
            <a:r>
              <a:rPr lang="de-DE" sz="2400" dirty="0">
                <a:solidFill>
                  <a:srgbClr val="000000"/>
                </a:solidFill>
                <a:highlight>
                  <a:srgbClr val="FFFFFF"/>
                </a:highlight>
                <a:latin typeface="Consolas" panose="020B0609020204030204" pitchFamily="49" charset="0"/>
              </a:rPr>
              <a:t>&lt;</a:t>
            </a:r>
            <a:r>
              <a:rPr lang="de-DE" sz="2400" dirty="0" err="1">
                <a:solidFill>
                  <a:srgbClr val="000000"/>
                </a:solidFill>
                <a:highlight>
                  <a:srgbClr val="FFFFFF"/>
                </a:highlight>
                <a:latin typeface="Consolas" panose="020B0609020204030204" pitchFamily="49" charset="0"/>
              </a:rPr>
              <a:t>MyS</a:t>
            </a:r>
            <a:r>
              <a:rPr lang="de-DE" sz="2400" dirty="0">
                <a:solidFill>
                  <a:srgbClr val="000000"/>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false</a:t>
            </a:r>
            <a:r>
              <a:rPr lang="de-DE" sz="2400" dirty="0">
                <a:solidFill>
                  <a:srgbClr val="000000"/>
                </a:solidFill>
                <a:highlight>
                  <a:srgbClr val="FFFFFF"/>
                </a:highlight>
                <a:latin typeface="Consolas" panose="020B0609020204030204" pitchFamily="49" charset="0"/>
              </a:rPr>
              <a:t>&gt;;</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I, </a:t>
            </a:r>
            <a:r>
              <a:rPr lang="en-US" sz="2400" dirty="0">
                <a:solidFill>
                  <a:srgbClr val="0000FF"/>
                </a:solidFill>
                <a:highlight>
                  <a:srgbClr val="FFFFFF"/>
                </a:highlight>
                <a:latin typeface="Consolas" panose="020B0609020204030204" pitchFamily="49" charset="0"/>
              </a:rPr>
              <a:t>bool</a:t>
            </a:r>
            <a:r>
              <a:rPr lang="en-US" sz="2400" dirty="0">
                <a:solidFill>
                  <a:srgbClr val="000000"/>
                </a:solidFill>
                <a:highlight>
                  <a:srgbClr val="FFFFFF"/>
                </a:highlight>
                <a:latin typeface="Consolas" panose="020B0609020204030204" pitchFamily="49" charset="0"/>
              </a:rPr>
              <a:t> B, </a:t>
            </a:r>
            <a:r>
              <a:rPr lang="en-US" sz="2400" dirty="0">
                <a:solidFill>
                  <a:srgbClr val="0000FF"/>
                </a:solidFill>
                <a:highlight>
                  <a:srgbClr val="FFFFFF"/>
                </a:highlight>
                <a:latin typeface="Consolas" panose="020B0609020204030204" pitchFamily="49" charset="0"/>
              </a:rPr>
              <a:t>bool</a:t>
            </a:r>
            <a:r>
              <a:rPr lang="en-US" sz="2400" dirty="0">
                <a:solidFill>
                  <a:srgbClr val="000000"/>
                </a:solidFill>
                <a:highlight>
                  <a:srgbClr val="FFFFFF"/>
                </a:highlight>
                <a:latin typeface="Consolas" panose="020B0609020204030204" pitchFamily="49" charset="0"/>
              </a:rPr>
              <a:t> B2&gt;</a:t>
            </a:r>
          </a:p>
          <a:p>
            <a:pPr marL="0" indent="0">
              <a:buNone/>
            </a:pPr>
            <a:r>
              <a:rPr lang="en-US" sz="2400" dirty="0" err="1">
                <a:solidFill>
                  <a:srgbClr val="0000FF"/>
                </a:solidFill>
                <a:highlight>
                  <a:srgbClr val="FFFFFF"/>
                </a:highlight>
                <a:latin typeface="Consolas" panose="020B0609020204030204" pitchFamily="49" charset="0"/>
              </a:rPr>
              <a:t>struct</a:t>
            </a:r>
            <a:r>
              <a:rPr lang="en-US" sz="2400" dirty="0">
                <a:solidFill>
                  <a:srgbClr val="000000"/>
                </a:solidFill>
                <a:highlight>
                  <a:srgbClr val="FFFFFF"/>
                </a:highlight>
                <a:latin typeface="Consolas" panose="020B0609020204030204" pitchFamily="49" charset="0"/>
              </a:rPr>
              <a:t> </a:t>
            </a:r>
            <a:r>
              <a:rPr lang="en-US" sz="2400" dirty="0" err="1" smtClean="0">
                <a:solidFill>
                  <a:srgbClr val="000000"/>
                </a:solidFill>
                <a:highlight>
                  <a:srgbClr val="FFFFFF"/>
                </a:highlight>
                <a:latin typeface="Consolas" panose="020B0609020204030204" pitchFamily="49" charset="0"/>
              </a:rPr>
              <a:t>GetI</a:t>
            </a:r>
            <a:r>
              <a:rPr lang="en-US" sz="2400" dirty="0" smtClean="0">
                <a:solidFill>
                  <a:srgbClr val="000000"/>
                </a:solidFill>
                <a:highlight>
                  <a:srgbClr val="FFFFFF"/>
                </a:highlight>
                <a:latin typeface="Consolas" panose="020B0609020204030204" pitchFamily="49" charset="0"/>
              </a:rPr>
              <a:t>&lt;</a:t>
            </a:r>
            <a:r>
              <a:rPr lang="en-US" sz="2400" dirty="0" smtClean="0">
                <a:solidFill>
                  <a:srgbClr val="008080"/>
                </a:solidFill>
                <a:highlight>
                  <a:srgbClr val="FFFFFF"/>
                </a:highlight>
                <a:latin typeface="Consolas" panose="020B0609020204030204" pitchFamily="49" charset="0"/>
              </a:rPr>
              <a:t>S2</a:t>
            </a:r>
            <a:r>
              <a:rPr lang="en-US" sz="2400" dirty="0" smtClean="0">
                <a:solidFill>
                  <a:srgbClr val="000000"/>
                </a:solidFill>
                <a:highlight>
                  <a:srgbClr val="FFFFFF"/>
                </a:highlight>
                <a:latin typeface="Consolas" panose="020B0609020204030204" pitchFamily="49" charset="0"/>
              </a:rPr>
              <a:t>&lt;</a:t>
            </a:r>
            <a:r>
              <a:rPr lang="en-US" sz="2400" dirty="0">
                <a:solidFill>
                  <a:srgbClr val="008080"/>
                </a:solidFill>
                <a:highlight>
                  <a:srgbClr val="FFFFFF"/>
                </a:highlight>
                <a:latin typeface="Consolas" panose="020B0609020204030204" pitchFamily="49" charset="0"/>
              </a:rPr>
              <a:t>S</a:t>
            </a:r>
            <a:r>
              <a:rPr lang="en-US" sz="2400" dirty="0" smtClean="0">
                <a:solidFill>
                  <a:srgbClr val="000000"/>
                </a:solidFill>
                <a:highlight>
                  <a:srgbClr val="FFFFFF"/>
                </a:highlight>
                <a:latin typeface="Consolas" panose="020B0609020204030204" pitchFamily="49" charset="0"/>
              </a:rPr>
              <a:t>&lt;I</a:t>
            </a:r>
            <a:r>
              <a:rPr lang="en-US" sz="2400" dirty="0">
                <a:solidFill>
                  <a:srgbClr val="000000"/>
                </a:solidFill>
                <a:highlight>
                  <a:srgbClr val="FFFFFF"/>
                </a:highlight>
                <a:latin typeface="Consolas" panose="020B0609020204030204" pitchFamily="49" charset="0"/>
              </a:rPr>
              <a:t>, B&gt;, B2&gt;&gt; { </a:t>
            </a:r>
            <a:endParaRPr lang="en-US" sz="2400" dirty="0" smtClean="0">
              <a:solidFill>
                <a:srgbClr val="000000"/>
              </a:solidFill>
              <a:highlight>
                <a:srgbClr val="FFFFFF"/>
              </a:highlight>
              <a:latin typeface="Consolas" panose="020B0609020204030204" pitchFamily="49" charset="0"/>
            </a:endParaRPr>
          </a:p>
          <a:p>
            <a:pPr marL="0" indent="0">
              <a:buNone/>
            </a:pPr>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constexpr</a:t>
            </a:r>
            <a:r>
              <a:rPr lang="en-US" sz="2400" dirty="0" smtClean="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value = I; </a:t>
            </a:r>
            <a:endParaRPr lang="en-US" sz="2400" dirty="0" smtClean="0">
              <a:solidFill>
                <a:srgbClr val="000000"/>
              </a:solidFill>
              <a:highlight>
                <a:srgbClr val="FFFFFF"/>
              </a:highlight>
              <a:latin typeface="Consolas" panose="020B0609020204030204" pitchFamily="49" charset="0"/>
            </a:endParaRPr>
          </a:p>
          <a:p>
            <a:pPr marL="0" indent="0">
              <a:buNone/>
            </a:pPr>
            <a:r>
              <a:rPr lang="en-US" sz="2400" dirty="0" smtClean="0">
                <a:solidFill>
                  <a:srgbClr val="000000"/>
                </a:solidFill>
                <a:highlight>
                  <a:srgbClr val="FFFFFF"/>
                </a:highlight>
                <a:latin typeface="Consolas" panose="020B0609020204030204" pitchFamily="49" charset="0"/>
              </a:rPr>
              <a:t>}</a:t>
            </a:r>
            <a:endParaRPr lang="en-US" sz="2400" dirty="0" smtClean="0"/>
          </a:p>
          <a:p>
            <a:pPr marL="0" indent="0">
              <a:buNone/>
            </a:pPr>
            <a:r>
              <a:rPr lang="en-US" sz="2400" dirty="0" smtClean="0"/>
              <a:t> </a:t>
            </a:r>
            <a:endParaRPr lang="en-US" sz="2400" dirty="0"/>
          </a:p>
        </p:txBody>
      </p:sp>
    </p:spTree>
    <p:extLst>
      <p:ext uri="{BB962C8B-B14F-4D97-AF65-F5344CB8AC3E}">
        <p14:creationId xmlns:p14="http://schemas.microsoft.com/office/powerpoint/2010/main" val="2265826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If / switch</a:t>
            </a:r>
            <a:endParaRPr lang="en-US" dirty="0">
              <a:effectLst/>
            </a:endParaRPr>
          </a:p>
        </p:txBody>
      </p:sp>
      <p:sp>
        <p:nvSpPr>
          <p:cNvPr id="3" name="Inhaltsplatzhalter 2"/>
          <p:cNvSpPr>
            <a:spLocks noGrp="1"/>
          </p:cNvSpPr>
          <p:nvPr>
            <p:ph sz="half" idx="2"/>
          </p:nvPr>
        </p:nvSpPr>
        <p:spPr>
          <a:xfrm>
            <a:off x="457200" y="2500306"/>
            <a:ext cx="4040188" cy="3625857"/>
          </a:xfrm>
        </p:spPr>
        <p:txBody>
          <a:bodyPr>
            <a:normAutofit fontScale="85000" lnSpcReduction="20000"/>
          </a:bodyPr>
          <a:lstStyle/>
          <a:p>
            <a:pPr marL="0" indent="0">
              <a:buNone/>
            </a:pPr>
            <a:r>
              <a:rPr lang="de-DE" dirty="0">
                <a:solidFill>
                  <a:srgbClr val="0000FF"/>
                </a:solidFill>
                <a:highlight>
                  <a:srgbClr val="FFFFFF"/>
                </a:highlight>
                <a:latin typeface="Consolas" panose="020B0609020204030204" pitchFamily="49" charset="0"/>
              </a:rPr>
              <a:t>int</a:t>
            </a:r>
            <a:r>
              <a:rPr lang="de-DE" dirty="0">
                <a:solidFill>
                  <a:srgbClr val="000000"/>
                </a:solidFill>
                <a:highlight>
                  <a:srgbClr val="FFFFFF"/>
                </a:highlight>
                <a:latin typeface="Consolas" panose="020B0609020204030204" pitchFamily="49" charset="0"/>
              </a:rPr>
              <a:t> </a:t>
            </a:r>
            <a:r>
              <a:rPr lang="de-DE" dirty="0">
                <a:solidFill>
                  <a:srgbClr val="800000"/>
                </a:solidFill>
                <a:highlight>
                  <a:srgbClr val="FFFFFF"/>
                </a:highlight>
                <a:latin typeface="Consolas" panose="020B0609020204030204" pitchFamily="49" charset="0"/>
              </a:rPr>
              <a:t>f</a:t>
            </a:r>
            <a:r>
              <a:rPr lang="de-DE" dirty="0">
                <a:solidFill>
                  <a:srgbClr val="000000"/>
                </a:solidFill>
                <a:highlight>
                  <a:srgbClr val="FFFFFF"/>
                </a:highlight>
                <a:latin typeface="Consolas" panose="020B0609020204030204" pitchFamily="49" charset="0"/>
              </a:rPr>
              <a:t>(</a:t>
            </a:r>
            <a:r>
              <a:rPr lang="de-DE" dirty="0">
                <a:solidFill>
                  <a:srgbClr val="0000FF"/>
                </a:solidFill>
                <a:highlight>
                  <a:srgbClr val="FFFFFF"/>
                </a:highlight>
                <a:latin typeface="Consolas" panose="020B0609020204030204" pitchFamily="49" charset="0"/>
              </a:rPr>
              <a:t>int</a:t>
            </a:r>
            <a:r>
              <a:rPr lang="de-DE" dirty="0">
                <a:solidFill>
                  <a:srgbClr val="000000"/>
                </a:solidFill>
                <a:highlight>
                  <a:srgbClr val="FFFFFF"/>
                </a:highlight>
                <a:latin typeface="Consolas" panose="020B0609020204030204" pitchFamily="49" charset="0"/>
              </a:rPr>
              <a:t> </a:t>
            </a:r>
            <a:r>
              <a:rPr lang="de-DE" dirty="0">
                <a:solidFill>
                  <a:srgbClr val="808080"/>
                </a:solidFill>
                <a:highlight>
                  <a:srgbClr val="FFFFFF"/>
                </a:highlight>
                <a:latin typeface="Consolas" panose="020B0609020204030204" pitchFamily="49" charset="0"/>
              </a:rPr>
              <a:t>i</a:t>
            </a:r>
            <a:r>
              <a:rPr lang="de-DE" dirty="0">
                <a:solidFill>
                  <a:srgbClr val="000000"/>
                </a:solidFill>
                <a:highlight>
                  <a:srgbClr val="FFFFFF"/>
                </a:highlight>
                <a:latin typeface="Consolas" panose="020B0609020204030204" pitchFamily="49" charset="0"/>
              </a:rPr>
              <a:t>, </a:t>
            </a:r>
            <a:r>
              <a:rPr lang="de-DE" dirty="0" err="1">
                <a:solidFill>
                  <a:srgbClr val="0000FF"/>
                </a:solidFill>
                <a:highlight>
                  <a:srgbClr val="FFFFFF"/>
                </a:highlight>
                <a:latin typeface="Consolas" panose="020B0609020204030204" pitchFamily="49" charset="0"/>
              </a:rPr>
              <a:t>bool</a:t>
            </a:r>
            <a:r>
              <a:rPr lang="de-DE" dirty="0">
                <a:solidFill>
                  <a:srgbClr val="000000"/>
                </a:solidFill>
                <a:highlight>
                  <a:srgbClr val="FFFFFF"/>
                </a:highlight>
                <a:latin typeface="Consolas" panose="020B0609020204030204" pitchFamily="49" charset="0"/>
              </a:rPr>
              <a:t> </a:t>
            </a:r>
            <a:r>
              <a:rPr lang="de-DE" dirty="0">
                <a:solidFill>
                  <a:srgbClr val="808080"/>
                </a:solidFill>
                <a:highlight>
                  <a:srgbClr val="FFFFFF"/>
                </a:highlight>
                <a:latin typeface="Consolas" panose="020B0609020204030204" pitchFamily="49" charset="0"/>
              </a:rPr>
              <a:t>b</a:t>
            </a:r>
            <a:r>
              <a:rPr lang="de-DE" dirty="0">
                <a:solidFill>
                  <a:srgbClr val="000000"/>
                </a:solidFill>
                <a:highlight>
                  <a:srgbClr val="FFFFFF"/>
                </a:highlight>
                <a:latin typeface="Consolas" panose="020B0609020204030204" pitchFamily="49" charset="0"/>
              </a:rPr>
              <a:t>) {</a:t>
            </a:r>
          </a:p>
          <a:p>
            <a:pPr marL="0" indent="0">
              <a:buNone/>
            </a:pPr>
            <a:r>
              <a:rPr lang="de-DE" dirty="0" smtClean="0">
                <a:solidFill>
                  <a:srgbClr val="0000FF"/>
                </a:solidFill>
                <a:highlight>
                  <a:srgbClr val="FFFFFF"/>
                </a:highlight>
                <a:latin typeface="Consolas" panose="020B0609020204030204" pitchFamily="49" charset="0"/>
              </a:rPr>
              <a:t>   </a:t>
            </a:r>
            <a:r>
              <a:rPr lang="de-DE" dirty="0" err="1" smtClean="0">
                <a:solidFill>
                  <a:srgbClr val="0000FF"/>
                </a:solidFill>
                <a:highlight>
                  <a:srgbClr val="FFFFFF"/>
                </a:highlight>
                <a:latin typeface="Consolas" panose="020B0609020204030204" pitchFamily="49" charset="0"/>
              </a:rPr>
              <a:t>if</a:t>
            </a:r>
            <a:r>
              <a:rPr lang="de-DE" dirty="0" smtClean="0">
                <a:solidFill>
                  <a:srgbClr val="000000"/>
                </a:solidFill>
                <a:highlight>
                  <a:srgbClr val="FFFFFF"/>
                </a:highlight>
                <a:latin typeface="Consolas" panose="020B0609020204030204" pitchFamily="49" charset="0"/>
              </a:rPr>
              <a:t> </a:t>
            </a:r>
            <a:r>
              <a:rPr lang="de-DE" dirty="0">
                <a:solidFill>
                  <a:srgbClr val="000000"/>
                </a:solidFill>
                <a:highlight>
                  <a:srgbClr val="FFFFFF"/>
                </a:highlight>
                <a:latin typeface="Consolas" panose="020B0609020204030204" pitchFamily="49" charset="0"/>
              </a:rPr>
              <a:t>(</a:t>
            </a:r>
            <a:r>
              <a:rPr lang="de-DE" dirty="0">
                <a:solidFill>
                  <a:srgbClr val="808080"/>
                </a:solidFill>
                <a:highlight>
                  <a:srgbClr val="FFFFFF"/>
                </a:highlight>
                <a:latin typeface="Consolas" panose="020B0609020204030204" pitchFamily="49" charset="0"/>
              </a:rPr>
              <a:t>b</a:t>
            </a:r>
            <a:r>
              <a:rPr lang="de-DE" dirty="0">
                <a:solidFill>
                  <a:srgbClr val="000000"/>
                </a:solidFill>
                <a:highlight>
                  <a:srgbClr val="FFFFFF"/>
                </a:highlight>
                <a:latin typeface="Consolas" panose="020B0609020204030204" pitchFamily="49" charset="0"/>
              </a:rPr>
              <a:t>) {</a:t>
            </a:r>
          </a:p>
          <a:p>
            <a:pPr marL="0" indent="0">
              <a:buNone/>
            </a:pPr>
            <a:r>
              <a:rPr lang="de-DE" dirty="0">
                <a:solidFill>
                  <a:srgbClr val="0000FF"/>
                </a:solidFill>
                <a:highlight>
                  <a:srgbClr val="FFFFFF"/>
                </a:highlight>
                <a:latin typeface="Consolas" panose="020B0609020204030204" pitchFamily="49" charset="0"/>
              </a:rPr>
              <a:t> </a:t>
            </a:r>
            <a:r>
              <a:rPr lang="de-DE" dirty="0" smtClean="0">
                <a:solidFill>
                  <a:srgbClr val="0000FF"/>
                </a:solidFill>
                <a:highlight>
                  <a:srgbClr val="FFFFFF"/>
                </a:highlight>
                <a:latin typeface="Consolas" panose="020B0609020204030204" pitchFamily="49" charset="0"/>
              </a:rPr>
              <a:t>     </a:t>
            </a:r>
            <a:r>
              <a:rPr lang="de-DE" dirty="0" err="1" smtClean="0">
                <a:solidFill>
                  <a:srgbClr val="0000FF"/>
                </a:solidFill>
                <a:highlight>
                  <a:srgbClr val="FFFFFF"/>
                </a:highlight>
                <a:latin typeface="Consolas" panose="020B0609020204030204" pitchFamily="49" charset="0"/>
              </a:rPr>
              <a:t>switch</a:t>
            </a:r>
            <a:r>
              <a:rPr lang="de-DE" dirty="0" smtClean="0">
                <a:solidFill>
                  <a:srgbClr val="000000"/>
                </a:solidFill>
                <a:highlight>
                  <a:srgbClr val="FFFFFF"/>
                </a:highlight>
                <a:latin typeface="Consolas" panose="020B0609020204030204" pitchFamily="49" charset="0"/>
              </a:rPr>
              <a:t> </a:t>
            </a:r>
            <a:r>
              <a:rPr lang="de-DE" dirty="0">
                <a:solidFill>
                  <a:srgbClr val="000000"/>
                </a:solidFill>
                <a:highlight>
                  <a:srgbClr val="FFFFFF"/>
                </a:highlight>
                <a:latin typeface="Consolas" panose="020B0609020204030204" pitchFamily="49" charset="0"/>
              </a:rPr>
              <a:t>(</a:t>
            </a:r>
            <a:r>
              <a:rPr lang="de-DE" dirty="0">
                <a:solidFill>
                  <a:srgbClr val="808080"/>
                </a:solidFill>
                <a:highlight>
                  <a:srgbClr val="FFFFFF"/>
                </a:highlight>
                <a:latin typeface="Consolas" panose="020B0609020204030204" pitchFamily="49" charset="0"/>
              </a:rPr>
              <a:t>i</a:t>
            </a:r>
            <a:r>
              <a:rPr lang="de-DE" dirty="0">
                <a:solidFill>
                  <a:srgbClr val="000000"/>
                </a:solidFill>
                <a:highlight>
                  <a:srgbClr val="FFFFFF"/>
                </a:highlight>
                <a:latin typeface="Consolas" panose="020B0609020204030204" pitchFamily="49" charset="0"/>
              </a:rPr>
              <a:t>) {</a:t>
            </a:r>
          </a:p>
          <a:p>
            <a:pPr marL="0" indent="0">
              <a:buNone/>
            </a:pPr>
            <a:r>
              <a:rPr lang="de-DE" dirty="0" smtClean="0">
                <a:solidFill>
                  <a:srgbClr val="0000FF"/>
                </a:solidFill>
                <a:highlight>
                  <a:srgbClr val="FFFFFF"/>
                </a:highlight>
                <a:latin typeface="Consolas" panose="020B0609020204030204" pitchFamily="49" charset="0"/>
              </a:rPr>
              <a:t>      </a:t>
            </a:r>
            <a:r>
              <a:rPr lang="de-DE" dirty="0" err="1" smtClean="0">
                <a:solidFill>
                  <a:srgbClr val="0000FF"/>
                </a:solidFill>
                <a:highlight>
                  <a:srgbClr val="FFFFFF"/>
                </a:highlight>
                <a:latin typeface="Consolas" panose="020B0609020204030204" pitchFamily="49" charset="0"/>
              </a:rPr>
              <a:t>default</a:t>
            </a:r>
            <a:r>
              <a:rPr lang="de-DE" dirty="0">
                <a:solidFill>
                  <a:srgbClr val="000000"/>
                </a:solidFill>
                <a:highlight>
                  <a:srgbClr val="FFFFFF"/>
                </a:highlight>
                <a:latin typeface="Consolas" panose="020B0609020204030204" pitchFamily="49" charset="0"/>
              </a:rPr>
              <a:t>:</a:t>
            </a:r>
          </a:p>
          <a:p>
            <a:pPr marL="0" indent="0">
              <a:buNone/>
            </a:pPr>
            <a:r>
              <a:rPr lang="de-DE" dirty="0" smtClean="0">
                <a:solidFill>
                  <a:srgbClr val="0000FF"/>
                </a:solidFill>
                <a:highlight>
                  <a:srgbClr val="FFFFFF"/>
                </a:highlight>
                <a:latin typeface="Consolas" panose="020B0609020204030204" pitchFamily="49" charset="0"/>
              </a:rPr>
              <a:t>         </a:t>
            </a:r>
            <a:r>
              <a:rPr lang="de-DE" dirty="0" err="1" smtClean="0">
                <a:solidFill>
                  <a:srgbClr val="0000FF"/>
                </a:solidFill>
                <a:highlight>
                  <a:srgbClr val="FFFFFF"/>
                </a:highlight>
                <a:latin typeface="Consolas" panose="020B0609020204030204" pitchFamily="49" charset="0"/>
              </a:rPr>
              <a:t>return</a:t>
            </a:r>
            <a:r>
              <a:rPr lang="de-DE" dirty="0" smtClean="0">
                <a:solidFill>
                  <a:srgbClr val="000000"/>
                </a:solidFill>
                <a:highlight>
                  <a:srgbClr val="FFFFFF"/>
                </a:highlight>
                <a:latin typeface="Consolas" panose="020B0609020204030204" pitchFamily="49" charset="0"/>
              </a:rPr>
              <a:t> </a:t>
            </a:r>
            <a:r>
              <a:rPr lang="de-DE" dirty="0">
                <a:solidFill>
                  <a:srgbClr val="000000"/>
                </a:solidFill>
                <a:highlight>
                  <a:srgbClr val="FFFFFF"/>
                </a:highlight>
                <a:latin typeface="Consolas" panose="020B0609020204030204" pitchFamily="49" charset="0"/>
              </a:rPr>
              <a:t>99;</a:t>
            </a:r>
          </a:p>
          <a:p>
            <a:pPr marL="0" indent="0">
              <a:buNone/>
            </a:pPr>
            <a:r>
              <a:rPr lang="de-DE" dirty="0" smtClean="0">
                <a:solidFill>
                  <a:srgbClr val="0000FF"/>
                </a:solidFill>
                <a:highlight>
                  <a:srgbClr val="FFFFFF"/>
                </a:highlight>
                <a:latin typeface="Consolas" panose="020B0609020204030204" pitchFamily="49" charset="0"/>
              </a:rPr>
              <a:t>      </a:t>
            </a:r>
            <a:r>
              <a:rPr lang="de-DE" dirty="0" err="1" smtClean="0">
                <a:solidFill>
                  <a:srgbClr val="0000FF"/>
                </a:solidFill>
                <a:highlight>
                  <a:srgbClr val="FFFFFF"/>
                </a:highlight>
                <a:latin typeface="Consolas" panose="020B0609020204030204" pitchFamily="49" charset="0"/>
              </a:rPr>
              <a:t>case</a:t>
            </a:r>
            <a:r>
              <a:rPr lang="de-DE" dirty="0" smtClean="0">
                <a:solidFill>
                  <a:srgbClr val="000000"/>
                </a:solidFill>
                <a:highlight>
                  <a:srgbClr val="FFFFFF"/>
                </a:highlight>
                <a:latin typeface="Consolas" panose="020B0609020204030204" pitchFamily="49" charset="0"/>
              </a:rPr>
              <a:t> </a:t>
            </a:r>
            <a:r>
              <a:rPr lang="de-DE" dirty="0">
                <a:solidFill>
                  <a:srgbClr val="000000"/>
                </a:solidFill>
                <a:highlight>
                  <a:srgbClr val="FFFFFF"/>
                </a:highlight>
                <a:latin typeface="Consolas" panose="020B0609020204030204" pitchFamily="49" charset="0"/>
              </a:rPr>
              <a:t>42:</a:t>
            </a:r>
          </a:p>
          <a:p>
            <a:pPr marL="0" indent="0">
              <a:buNone/>
            </a:pPr>
            <a:r>
              <a:rPr lang="de-DE" dirty="0" smtClean="0">
                <a:solidFill>
                  <a:srgbClr val="0000FF"/>
                </a:solidFill>
                <a:highlight>
                  <a:srgbClr val="FFFFFF"/>
                </a:highlight>
                <a:latin typeface="Consolas" panose="020B0609020204030204" pitchFamily="49" charset="0"/>
              </a:rPr>
              <a:t>         </a:t>
            </a:r>
            <a:r>
              <a:rPr lang="de-DE" dirty="0" err="1" smtClean="0">
                <a:solidFill>
                  <a:srgbClr val="0000FF"/>
                </a:solidFill>
                <a:highlight>
                  <a:srgbClr val="FFFFFF"/>
                </a:highlight>
                <a:latin typeface="Consolas" panose="020B0609020204030204" pitchFamily="49" charset="0"/>
              </a:rPr>
              <a:t>return</a:t>
            </a:r>
            <a:r>
              <a:rPr lang="de-DE" dirty="0" smtClean="0">
                <a:solidFill>
                  <a:srgbClr val="000000"/>
                </a:solidFill>
                <a:highlight>
                  <a:srgbClr val="FFFFFF"/>
                </a:highlight>
                <a:latin typeface="Consolas" panose="020B0609020204030204" pitchFamily="49" charset="0"/>
              </a:rPr>
              <a:t> </a:t>
            </a:r>
            <a:r>
              <a:rPr lang="de-DE" dirty="0">
                <a:solidFill>
                  <a:srgbClr val="000000"/>
                </a:solidFill>
                <a:highlight>
                  <a:srgbClr val="FFFFFF"/>
                </a:highlight>
                <a:latin typeface="Consolas" panose="020B0609020204030204" pitchFamily="49" charset="0"/>
              </a:rPr>
              <a:t>1</a:t>
            </a:r>
          </a:p>
          <a:p>
            <a:pPr marL="0" indent="0">
              <a:buNone/>
            </a:pPr>
            <a:r>
              <a:rPr lang="de-DE" dirty="0" smtClean="0">
                <a:solidFill>
                  <a:srgbClr val="000000"/>
                </a:solidFill>
                <a:highlight>
                  <a:srgbClr val="FFFFFF"/>
                </a:highlight>
                <a:latin typeface="Consolas" panose="020B0609020204030204" pitchFamily="49" charset="0"/>
              </a:rPr>
              <a:t>      };</a:t>
            </a:r>
            <a:endParaRPr lang="de-DE" dirty="0">
              <a:solidFill>
                <a:srgbClr val="000000"/>
              </a:solidFill>
              <a:highlight>
                <a:srgbClr val="FFFFFF"/>
              </a:highlight>
              <a:latin typeface="Consolas" panose="020B0609020204030204" pitchFamily="49" charset="0"/>
            </a:endParaRPr>
          </a:p>
          <a:p>
            <a:pPr marL="0" indent="0">
              <a:buNone/>
            </a:pPr>
            <a:r>
              <a:rPr lang="de-DE" dirty="0" smtClean="0">
                <a:solidFill>
                  <a:srgbClr val="000000"/>
                </a:solidFill>
                <a:highlight>
                  <a:srgbClr val="FFFFFF"/>
                </a:highlight>
                <a:latin typeface="Consolas" panose="020B0609020204030204" pitchFamily="49" charset="0"/>
              </a:rPr>
              <a:t>   }</a:t>
            </a:r>
            <a:endParaRPr lang="de-DE" dirty="0">
              <a:solidFill>
                <a:srgbClr val="000000"/>
              </a:solidFill>
              <a:highlight>
                <a:srgbClr val="FFFFFF"/>
              </a:highlight>
              <a:latin typeface="Consolas" panose="020B0609020204030204" pitchFamily="49" charset="0"/>
            </a:endParaRPr>
          </a:p>
          <a:p>
            <a:pPr marL="0" indent="0">
              <a:buNone/>
            </a:pPr>
            <a:r>
              <a:rPr lang="de-DE" dirty="0" smtClean="0">
                <a:solidFill>
                  <a:srgbClr val="0000FF"/>
                </a:solidFill>
                <a:highlight>
                  <a:srgbClr val="FFFFFF"/>
                </a:highlight>
                <a:latin typeface="Consolas" panose="020B0609020204030204" pitchFamily="49" charset="0"/>
              </a:rPr>
              <a:t>   </a:t>
            </a:r>
            <a:r>
              <a:rPr lang="de-DE" dirty="0" err="1" smtClean="0">
                <a:solidFill>
                  <a:srgbClr val="0000FF"/>
                </a:solidFill>
                <a:highlight>
                  <a:srgbClr val="FFFFFF"/>
                </a:highlight>
                <a:latin typeface="Consolas" panose="020B0609020204030204" pitchFamily="49" charset="0"/>
              </a:rPr>
              <a:t>return</a:t>
            </a:r>
            <a:r>
              <a:rPr lang="de-DE" dirty="0" smtClean="0">
                <a:solidFill>
                  <a:srgbClr val="000000"/>
                </a:solidFill>
                <a:highlight>
                  <a:srgbClr val="FFFFFF"/>
                </a:highlight>
                <a:latin typeface="Consolas" panose="020B0609020204030204" pitchFamily="49" charset="0"/>
              </a:rPr>
              <a:t> </a:t>
            </a:r>
            <a:r>
              <a:rPr lang="de-DE" dirty="0">
                <a:solidFill>
                  <a:srgbClr val="000000"/>
                </a:solidFill>
                <a:highlight>
                  <a:srgbClr val="FFFFFF"/>
                </a:highlight>
                <a:latin typeface="Consolas" panose="020B0609020204030204" pitchFamily="49" charset="0"/>
              </a:rPr>
              <a:t>22;</a:t>
            </a:r>
          </a:p>
          <a:p>
            <a:pPr marL="0" indent="0">
              <a:buNone/>
            </a:pPr>
            <a:r>
              <a:rPr lang="de-DE" dirty="0">
                <a:solidFill>
                  <a:srgbClr val="000000"/>
                </a:solidFill>
                <a:highlight>
                  <a:srgbClr val="FFFFFF"/>
                </a:highlight>
                <a:latin typeface="Consolas" panose="020B0609020204030204" pitchFamily="49" charset="0"/>
              </a:rPr>
              <a:t>}</a:t>
            </a:r>
            <a:endParaRPr lang="en-US" sz="2400" dirty="0" smtClean="0"/>
          </a:p>
        </p:txBody>
      </p:sp>
      <p:sp>
        <p:nvSpPr>
          <p:cNvPr id="6" name="Inhaltsplatzhalter 5"/>
          <p:cNvSpPr>
            <a:spLocks noGrp="1"/>
          </p:cNvSpPr>
          <p:nvPr>
            <p:ph sz="quarter" idx="4"/>
          </p:nvPr>
        </p:nvSpPr>
        <p:spPr>
          <a:xfrm>
            <a:off x="4572000" y="2564904"/>
            <a:ext cx="4041775" cy="4032448"/>
          </a:xfrm>
        </p:spPr>
        <p:txBody>
          <a:bodyPr>
            <a:normAutofit fontScale="55000" lnSpcReduction="20000"/>
          </a:bodyPr>
          <a:lstStyle/>
          <a:p>
            <a:pPr marL="0" indent="0">
              <a:buNone/>
            </a:pPr>
            <a:r>
              <a:rPr lang="de-DE" dirty="0" err="1" smtClean="0">
                <a:solidFill>
                  <a:srgbClr val="0000FF"/>
                </a:solidFill>
                <a:highlight>
                  <a:srgbClr val="FFFFFF"/>
                </a:highlight>
                <a:latin typeface="Consolas" panose="020B0609020204030204" pitchFamily="49" charset="0"/>
              </a:rPr>
              <a:t>template</a:t>
            </a:r>
            <a:r>
              <a:rPr lang="de-DE" dirty="0" smtClean="0">
                <a:solidFill>
                  <a:srgbClr val="000000"/>
                </a:solidFill>
                <a:highlight>
                  <a:srgbClr val="FFFFFF"/>
                </a:highlight>
                <a:latin typeface="Consolas" panose="020B0609020204030204" pitchFamily="49" charset="0"/>
              </a:rPr>
              <a:t>&lt;</a:t>
            </a:r>
            <a:r>
              <a:rPr lang="de-DE" dirty="0" smtClean="0">
                <a:solidFill>
                  <a:srgbClr val="0000FF"/>
                </a:solidFill>
                <a:highlight>
                  <a:srgbClr val="FFFFFF"/>
                </a:highlight>
                <a:latin typeface="Consolas" panose="020B0609020204030204" pitchFamily="49" charset="0"/>
              </a:rPr>
              <a:t>int</a:t>
            </a:r>
            <a:r>
              <a:rPr lang="de-DE" dirty="0" smtClean="0">
                <a:solidFill>
                  <a:srgbClr val="000000"/>
                </a:solidFill>
                <a:highlight>
                  <a:srgbClr val="FFFFFF"/>
                </a:highlight>
                <a:latin typeface="Consolas" panose="020B0609020204030204" pitchFamily="49" charset="0"/>
              </a:rPr>
              <a:t> I&gt;</a:t>
            </a:r>
            <a:endParaRPr lang="de-DE"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err="1" smtClean="0">
                <a:solidFill>
                  <a:srgbClr val="008080"/>
                </a:solidFill>
                <a:highlight>
                  <a:srgbClr val="FFFFFF"/>
                </a:highlight>
                <a:latin typeface="Consolas" panose="020B0609020204030204" pitchFamily="49" charset="0"/>
              </a:rPr>
              <a:t>cInt</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8080"/>
                </a:solidFill>
                <a:highlight>
                  <a:srgbClr val="FFFFFF"/>
                </a:highlight>
                <a:latin typeface="Consolas" panose="020B0609020204030204" pitchFamily="49" charset="0"/>
              </a:rPr>
              <a:t>integral_constant</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I&gt;;</a:t>
            </a:r>
            <a:endParaRPr lang="en-US" dirty="0">
              <a:solidFill>
                <a:srgbClr val="000000"/>
              </a:solidFill>
              <a:highlight>
                <a:srgbClr val="FFFFFF"/>
              </a:highlight>
              <a:latin typeface="Consolas" panose="020B0609020204030204" pitchFamily="49" charset="0"/>
            </a:endParaRPr>
          </a:p>
          <a:p>
            <a:pPr marL="0" indent="0">
              <a:buNone/>
            </a:pPr>
            <a:endParaRPr lang="de-DE" dirty="0" smtClean="0">
              <a:solidFill>
                <a:srgbClr val="0000FF"/>
              </a:solidFill>
              <a:highlight>
                <a:srgbClr val="FFFFFF"/>
              </a:highlight>
              <a:latin typeface="Consolas" panose="020B0609020204030204" pitchFamily="49" charset="0"/>
            </a:endParaRPr>
          </a:p>
          <a:p>
            <a:pPr marL="0" indent="0">
              <a:buNone/>
            </a:pPr>
            <a:r>
              <a:rPr lang="de-DE" dirty="0" err="1" smtClean="0">
                <a:solidFill>
                  <a:srgbClr val="0000FF"/>
                </a:solidFill>
                <a:highlight>
                  <a:srgbClr val="FFFFFF"/>
                </a:highlight>
                <a:latin typeface="Consolas" panose="020B0609020204030204" pitchFamily="49" charset="0"/>
              </a:rPr>
              <a:t>template</a:t>
            </a:r>
            <a:r>
              <a:rPr lang="de-DE" dirty="0" smtClean="0">
                <a:solidFill>
                  <a:srgbClr val="000000"/>
                </a:solidFill>
                <a:highlight>
                  <a:srgbClr val="FFFFFF"/>
                </a:highlight>
                <a:latin typeface="Consolas" panose="020B0609020204030204" pitchFamily="49" charset="0"/>
              </a:rPr>
              <a:t>&lt;</a:t>
            </a:r>
            <a:r>
              <a:rPr lang="de-DE" dirty="0" smtClean="0">
                <a:solidFill>
                  <a:srgbClr val="0000FF"/>
                </a:solidFill>
                <a:highlight>
                  <a:srgbClr val="FFFFFF"/>
                </a:highlight>
                <a:latin typeface="Consolas" panose="020B0609020204030204" pitchFamily="49" charset="0"/>
              </a:rPr>
              <a:t>int</a:t>
            </a:r>
            <a:r>
              <a:rPr lang="de-DE" dirty="0" smtClean="0">
                <a:solidFill>
                  <a:srgbClr val="000000"/>
                </a:solidFill>
                <a:highlight>
                  <a:srgbClr val="FFFFFF"/>
                </a:highlight>
                <a:latin typeface="Consolas" panose="020B0609020204030204" pitchFamily="49" charset="0"/>
              </a:rPr>
              <a:t> </a:t>
            </a:r>
            <a:r>
              <a:rPr lang="de-DE" dirty="0">
                <a:solidFill>
                  <a:srgbClr val="000000"/>
                </a:solidFill>
                <a:highlight>
                  <a:srgbClr val="FFFFFF"/>
                </a:highlight>
                <a:latin typeface="Consolas" panose="020B0609020204030204" pitchFamily="49" charset="0"/>
              </a:rPr>
              <a:t>I, </a:t>
            </a:r>
            <a:r>
              <a:rPr lang="de-DE" dirty="0" err="1">
                <a:solidFill>
                  <a:srgbClr val="0000FF"/>
                </a:solidFill>
                <a:highlight>
                  <a:srgbClr val="FFFFFF"/>
                </a:highlight>
                <a:latin typeface="Consolas" panose="020B0609020204030204" pitchFamily="49" charset="0"/>
              </a:rPr>
              <a:t>bool</a:t>
            </a:r>
            <a:r>
              <a:rPr lang="de-DE" dirty="0">
                <a:solidFill>
                  <a:srgbClr val="000000"/>
                </a:solidFill>
                <a:highlight>
                  <a:srgbClr val="FFFFFF"/>
                </a:highlight>
                <a:latin typeface="Consolas" panose="020B0609020204030204" pitchFamily="49" charset="0"/>
              </a:rPr>
              <a:t> B&gt;</a:t>
            </a:r>
          </a:p>
          <a:p>
            <a:pPr marL="0" indent="0">
              <a:buNone/>
            </a:pPr>
            <a:r>
              <a:rPr lang="de-DE" dirty="0" err="1">
                <a:solidFill>
                  <a:srgbClr val="0000FF"/>
                </a:solidFill>
                <a:highlight>
                  <a:srgbClr val="FFFFFF"/>
                </a:highlight>
                <a:latin typeface="Consolas" panose="020B0609020204030204" pitchFamily="49" charset="0"/>
              </a:rPr>
              <a:t>struct</a:t>
            </a:r>
            <a:r>
              <a:rPr lang="de-DE" dirty="0">
                <a:solidFill>
                  <a:srgbClr val="000000"/>
                </a:solidFill>
                <a:highlight>
                  <a:srgbClr val="FFFFFF"/>
                </a:highlight>
                <a:latin typeface="Consolas" panose="020B0609020204030204" pitchFamily="49" charset="0"/>
              </a:rPr>
              <a:t> </a:t>
            </a:r>
            <a:r>
              <a:rPr lang="de-DE" dirty="0">
                <a:solidFill>
                  <a:srgbClr val="008080"/>
                </a:solidFill>
                <a:highlight>
                  <a:srgbClr val="FFFFFF"/>
                </a:highlight>
                <a:latin typeface="Consolas" panose="020B0609020204030204" pitchFamily="49" charset="0"/>
              </a:rPr>
              <a:t>F</a:t>
            </a:r>
            <a:r>
              <a:rPr lang="de-DE" dirty="0">
                <a:solidFill>
                  <a:srgbClr val="000000"/>
                </a:solidFill>
                <a:highlight>
                  <a:srgbClr val="FFFFFF"/>
                </a:highlight>
                <a:latin typeface="Consolas" panose="020B0609020204030204" pitchFamily="49" charset="0"/>
              </a:rPr>
              <a:t> {</a:t>
            </a:r>
          </a:p>
          <a:p>
            <a:pPr marL="0" indent="0">
              <a:buNone/>
            </a:pPr>
            <a:r>
              <a:rPr lang="en-US" dirty="0" smtClean="0">
                <a:solidFill>
                  <a:srgbClr val="0000FF"/>
                </a:solidFill>
                <a:highlight>
                  <a:srgbClr val="FFFFFF"/>
                </a:highlight>
                <a:latin typeface="Consolas" panose="020B0609020204030204" pitchFamily="49" charset="0"/>
              </a:rPr>
              <a:t>   using</a:t>
            </a:r>
            <a:r>
              <a:rPr lang="en-US" dirty="0" smtClean="0">
                <a:solidFill>
                  <a:srgbClr val="000000"/>
                </a:solidFill>
                <a:highlight>
                  <a:srgbClr val="FFFFFF"/>
                </a:highlight>
                <a:latin typeface="Consolas" panose="020B0609020204030204" pitchFamily="49" charset="0"/>
              </a:rPr>
              <a:t> </a:t>
            </a:r>
            <a:r>
              <a:rPr lang="en-US" dirty="0" smtClean="0">
                <a:solidFill>
                  <a:srgbClr val="008080"/>
                </a:solidFill>
                <a:highlight>
                  <a:srgbClr val="FFFFFF"/>
                </a:highlight>
                <a:latin typeface="Consolas" panose="020B0609020204030204" pitchFamily="49" charset="0"/>
              </a:rPr>
              <a:t>type </a:t>
            </a:r>
            <a:r>
              <a:rPr lang="en-US" dirty="0" smtClean="0">
                <a:solidFill>
                  <a:srgbClr val="000000"/>
                </a:solidFill>
                <a:highlight>
                  <a:srgbClr val="FFFFFF"/>
                </a:highlight>
                <a:latin typeface="Consolas" panose="020B0609020204030204" pitchFamily="49" charset="0"/>
              </a:rPr>
              <a:t>= </a:t>
            </a:r>
            <a:r>
              <a:rPr lang="en-US" dirty="0" err="1" smtClean="0">
                <a:solidFill>
                  <a:srgbClr val="008080"/>
                </a:solidFill>
                <a:highlight>
                  <a:srgbClr val="FFFFFF"/>
                </a:highlight>
                <a:latin typeface="Consolas" panose="020B0609020204030204" pitchFamily="49" charset="0"/>
              </a:rPr>
              <a:t>cInt</a:t>
            </a:r>
            <a:r>
              <a:rPr lang="en-US" dirty="0" smtClean="0">
                <a:solidFill>
                  <a:srgbClr val="000000"/>
                </a:solidFill>
                <a:highlight>
                  <a:srgbClr val="FFFFFF"/>
                </a:highlight>
                <a:latin typeface="Consolas" panose="020B0609020204030204" pitchFamily="49" charset="0"/>
              </a:rPr>
              <a:t>&lt;22</a:t>
            </a:r>
            <a:r>
              <a:rPr lang="en-US" dirty="0">
                <a:solidFill>
                  <a:srgbClr val="000000"/>
                </a:solidFill>
                <a:highlight>
                  <a:srgbClr val="FFFFFF"/>
                </a:highlight>
                <a:latin typeface="Consolas" panose="020B0609020204030204" pitchFamily="49" charset="0"/>
              </a:rPr>
              <a:t>&gt;;</a:t>
            </a:r>
          </a:p>
          <a:p>
            <a:pPr marL="0" indent="0">
              <a:buNone/>
            </a:pPr>
            <a:r>
              <a:rPr lang="de-DE" dirty="0" smtClean="0">
                <a:solidFill>
                  <a:srgbClr val="000000"/>
                </a:solidFill>
                <a:highlight>
                  <a:srgbClr val="FFFFFF"/>
                </a:highlight>
                <a:latin typeface="Consolas" panose="020B0609020204030204" pitchFamily="49" charset="0"/>
              </a:rPr>
              <a:t>};</a:t>
            </a:r>
            <a:endParaRPr lang="de-DE" dirty="0">
              <a:solidFill>
                <a:srgbClr val="000000"/>
              </a:solidFill>
              <a:highlight>
                <a:srgbClr val="FFFFFF"/>
              </a:highlight>
              <a:latin typeface="Consolas" panose="020B0609020204030204" pitchFamily="49" charset="0"/>
            </a:endParaRPr>
          </a:p>
          <a:p>
            <a:endParaRPr lang="de-DE" dirty="0">
              <a:solidFill>
                <a:srgbClr val="000000"/>
              </a:solidFill>
              <a:highlight>
                <a:srgbClr val="FFFFFF"/>
              </a:highlight>
              <a:latin typeface="Consolas" panose="020B0609020204030204" pitchFamily="49" charset="0"/>
            </a:endParaRPr>
          </a:p>
          <a:p>
            <a:pPr marL="0" indent="0">
              <a:buNone/>
            </a:pPr>
            <a:r>
              <a:rPr lang="de-DE" dirty="0" err="1">
                <a:solidFill>
                  <a:srgbClr val="0000FF"/>
                </a:solidFill>
                <a:highlight>
                  <a:srgbClr val="FFFFFF"/>
                </a:highlight>
                <a:latin typeface="Consolas" panose="020B0609020204030204" pitchFamily="49" charset="0"/>
              </a:rPr>
              <a:t>template</a:t>
            </a:r>
            <a:r>
              <a:rPr lang="de-DE" dirty="0">
                <a:solidFill>
                  <a:srgbClr val="000000"/>
                </a:solidFill>
                <a:highlight>
                  <a:srgbClr val="FFFFFF"/>
                </a:highlight>
                <a:latin typeface="Consolas" panose="020B0609020204030204" pitchFamily="49" charset="0"/>
              </a:rPr>
              <a:t>&lt;</a:t>
            </a:r>
            <a:r>
              <a:rPr lang="de-DE" dirty="0">
                <a:solidFill>
                  <a:srgbClr val="0000FF"/>
                </a:solidFill>
                <a:highlight>
                  <a:srgbClr val="FFFFFF"/>
                </a:highlight>
                <a:latin typeface="Consolas" panose="020B0609020204030204" pitchFamily="49" charset="0"/>
              </a:rPr>
              <a:t>int</a:t>
            </a:r>
            <a:r>
              <a:rPr lang="de-DE" dirty="0">
                <a:solidFill>
                  <a:srgbClr val="000000"/>
                </a:solidFill>
                <a:highlight>
                  <a:srgbClr val="FFFFFF"/>
                </a:highlight>
                <a:latin typeface="Consolas" panose="020B0609020204030204" pitchFamily="49" charset="0"/>
              </a:rPr>
              <a:t> I&gt;</a:t>
            </a:r>
          </a:p>
          <a:p>
            <a:pPr marL="0" indent="0">
              <a:buNone/>
            </a:pPr>
            <a:r>
              <a:rPr lang="de-DE" dirty="0" err="1">
                <a:solidFill>
                  <a:srgbClr val="0000FF"/>
                </a:solidFill>
                <a:highlight>
                  <a:srgbClr val="FFFFFF"/>
                </a:highlight>
                <a:latin typeface="Consolas" panose="020B0609020204030204" pitchFamily="49" charset="0"/>
              </a:rPr>
              <a:t>struct</a:t>
            </a:r>
            <a:r>
              <a:rPr lang="de-DE" dirty="0">
                <a:solidFill>
                  <a:srgbClr val="000000"/>
                </a:solidFill>
                <a:highlight>
                  <a:srgbClr val="FFFFFF"/>
                </a:highlight>
                <a:latin typeface="Consolas" panose="020B0609020204030204" pitchFamily="49" charset="0"/>
              </a:rPr>
              <a:t> </a:t>
            </a:r>
            <a:r>
              <a:rPr lang="de-DE" dirty="0">
                <a:solidFill>
                  <a:srgbClr val="008080"/>
                </a:solidFill>
                <a:highlight>
                  <a:srgbClr val="FFFFFF"/>
                </a:highlight>
                <a:latin typeface="Consolas" panose="020B0609020204030204" pitchFamily="49" charset="0"/>
              </a:rPr>
              <a:t>F</a:t>
            </a:r>
            <a:r>
              <a:rPr lang="de-DE" dirty="0">
                <a:solidFill>
                  <a:srgbClr val="000000"/>
                </a:solidFill>
                <a:highlight>
                  <a:srgbClr val="FFFFFF"/>
                </a:highlight>
                <a:latin typeface="Consolas" panose="020B0609020204030204" pitchFamily="49" charset="0"/>
              </a:rPr>
              <a:t>&lt;I, </a:t>
            </a:r>
            <a:r>
              <a:rPr lang="de-DE" dirty="0" err="1">
                <a:solidFill>
                  <a:srgbClr val="0000FF"/>
                </a:solidFill>
                <a:highlight>
                  <a:srgbClr val="FFFFFF"/>
                </a:highlight>
                <a:latin typeface="Consolas" panose="020B0609020204030204" pitchFamily="49" charset="0"/>
              </a:rPr>
              <a:t>true</a:t>
            </a:r>
            <a:r>
              <a:rPr lang="de-DE" dirty="0">
                <a:solidFill>
                  <a:srgbClr val="000000"/>
                </a:solidFill>
                <a:highlight>
                  <a:srgbClr val="FFFFFF"/>
                </a:highlight>
                <a:latin typeface="Consolas" panose="020B0609020204030204" pitchFamily="49" charset="0"/>
              </a:rPr>
              <a:t>&gt; {</a:t>
            </a:r>
          </a:p>
          <a:p>
            <a:pPr marL="0" indent="0">
              <a:buNone/>
            </a:pPr>
            <a:r>
              <a:rPr lang="en-US" dirty="0" smtClean="0">
                <a:solidFill>
                  <a:srgbClr val="0000FF"/>
                </a:solidFill>
                <a:highlight>
                  <a:srgbClr val="FFFFFF"/>
                </a:highlight>
                <a:latin typeface="Consolas" panose="020B0609020204030204" pitchFamily="49" charset="0"/>
              </a:rPr>
              <a:t>   using</a:t>
            </a:r>
            <a:r>
              <a:rPr lang="en-US" dirty="0" smtClean="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type</a:t>
            </a:r>
            <a:r>
              <a:rPr lang="en-US" dirty="0">
                <a:solidFill>
                  <a:srgbClr val="000000"/>
                </a:solidFill>
                <a:highlight>
                  <a:srgbClr val="FFFFFF"/>
                </a:highlight>
                <a:latin typeface="Consolas" panose="020B0609020204030204" pitchFamily="49" charset="0"/>
              </a:rPr>
              <a:t> = </a:t>
            </a:r>
            <a:r>
              <a:rPr lang="en-US" dirty="0" err="1" smtClean="0">
                <a:solidFill>
                  <a:srgbClr val="008080"/>
                </a:solidFill>
                <a:highlight>
                  <a:srgbClr val="FFFFFF"/>
                </a:highlight>
                <a:latin typeface="Consolas" panose="020B0609020204030204" pitchFamily="49" charset="0"/>
              </a:rPr>
              <a:t>cInt</a:t>
            </a:r>
            <a:r>
              <a:rPr lang="en-US" dirty="0" smtClean="0">
                <a:solidFill>
                  <a:srgbClr val="000000"/>
                </a:solidFill>
                <a:highlight>
                  <a:srgbClr val="FFFFFF"/>
                </a:highlight>
                <a:latin typeface="Consolas" panose="020B0609020204030204" pitchFamily="49" charset="0"/>
              </a:rPr>
              <a:t>&lt;99</a:t>
            </a:r>
            <a:r>
              <a:rPr lang="en-US" dirty="0">
                <a:solidFill>
                  <a:srgbClr val="000000"/>
                </a:solidFill>
                <a:highlight>
                  <a:srgbClr val="FFFFFF"/>
                </a:highlight>
                <a:latin typeface="Consolas" panose="020B0609020204030204" pitchFamily="49" charset="0"/>
              </a:rPr>
              <a:t>&gt;;</a:t>
            </a:r>
          </a:p>
          <a:p>
            <a:pPr marL="0" indent="0">
              <a:buNone/>
            </a:pPr>
            <a:r>
              <a:rPr lang="de-DE" dirty="0">
                <a:solidFill>
                  <a:srgbClr val="000000"/>
                </a:solidFill>
                <a:highlight>
                  <a:srgbClr val="FFFFFF"/>
                </a:highlight>
                <a:latin typeface="Consolas" panose="020B0609020204030204" pitchFamily="49" charset="0"/>
              </a:rPr>
              <a:t>};</a:t>
            </a:r>
          </a:p>
          <a:p>
            <a:endParaRPr lang="de-DE" dirty="0">
              <a:solidFill>
                <a:srgbClr val="000000"/>
              </a:solidFill>
              <a:highlight>
                <a:srgbClr val="FFFFFF"/>
              </a:highlight>
              <a:latin typeface="Consolas" panose="020B0609020204030204" pitchFamily="49" charset="0"/>
            </a:endParaRPr>
          </a:p>
          <a:p>
            <a:pPr marL="0" indent="0">
              <a:buNone/>
            </a:pPr>
            <a:r>
              <a:rPr lang="de-DE" dirty="0" err="1">
                <a:solidFill>
                  <a:srgbClr val="0000FF"/>
                </a:solidFill>
                <a:highlight>
                  <a:srgbClr val="FFFFFF"/>
                </a:highlight>
                <a:latin typeface="Consolas" panose="020B0609020204030204" pitchFamily="49" charset="0"/>
              </a:rPr>
              <a:t>template</a:t>
            </a:r>
            <a:r>
              <a:rPr lang="de-DE" dirty="0">
                <a:solidFill>
                  <a:srgbClr val="000000"/>
                </a:solidFill>
                <a:highlight>
                  <a:srgbClr val="FFFFFF"/>
                </a:highlight>
                <a:latin typeface="Consolas" panose="020B0609020204030204" pitchFamily="49" charset="0"/>
              </a:rPr>
              <a:t>&lt;&gt;</a:t>
            </a:r>
          </a:p>
          <a:p>
            <a:pPr marL="0" indent="0">
              <a:buNone/>
            </a:pPr>
            <a:r>
              <a:rPr lang="de-DE" dirty="0" err="1">
                <a:solidFill>
                  <a:srgbClr val="0000FF"/>
                </a:solidFill>
                <a:highlight>
                  <a:srgbClr val="FFFFFF"/>
                </a:highlight>
                <a:latin typeface="Consolas" panose="020B0609020204030204" pitchFamily="49" charset="0"/>
              </a:rPr>
              <a:t>struct</a:t>
            </a:r>
            <a:r>
              <a:rPr lang="de-DE" dirty="0">
                <a:solidFill>
                  <a:srgbClr val="000000"/>
                </a:solidFill>
                <a:highlight>
                  <a:srgbClr val="FFFFFF"/>
                </a:highlight>
                <a:latin typeface="Consolas" panose="020B0609020204030204" pitchFamily="49" charset="0"/>
              </a:rPr>
              <a:t> </a:t>
            </a:r>
            <a:r>
              <a:rPr lang="de-DE" dirty="0">
                <a:solidFill>
                  <a:srgbClr val="008080"/>
                </a:solidFill>
                <a:highlight>
                  <a:srgbClr val="FFFFFF"/>
                </a:highlight>
                <a:latin typeface="Consolas" panose="020B0609020204030204" pitchFamily="49" charset="0"/>
              </a:rPr>
              <a:t>F</a:t>
            </a:r>
            <a:r>
              <a:rPr lang="de-DE" dirty="0">
                <a:solidFill>
                  <a:srgbClr val="000000"/>
                </a:solidFill>
                <a:highlight>
                  <a:srgbClr val="FFFFFF"/>
                </a:highlight>
                <a:latin typeface="Consolas" panose="020B0609020204030204" pitchFamily="49" charset="0"/>
              </a:rPr>
              <a:t>&lt;42, </a:t>
            </a:r>
            <a:r>
              <a:rPr lang="de-DE" dirty="0" err="1">
                <a:solidFill>
                  <a:srgbClr val="0000FF"/>
                </a:solidFill>
                <a:highlight>
                  <a:srgbClr val="FFFFFF"/>
                </a:highlight>
                <a:latin typeface="Consolas" panose="020B0609020204030204" pitchFamily="49" charset="0"/>
              </a:rPr>
              <a:t>true</a:t>
            </a:r>
            <a:r>
              <a:rPr lang="de-DE" dirty="0">
                <a:solidFill>
                  <a:srgbClr val="000000"/>
                </a:solidFill>
                <a:highlight>
                  <a:srgbClr val="FFFFFF"/>
                </a:highlight>
                <a:latin typeface="Consolas" panose="020B0609020204030204" pitchFamily="49" charset="0"/>
              </a:rPr>
              <a:t>&gt; {</a:t>
            </a:r>
          </a:p>
          <a:p>
            <a:pPr marL="0" indent="0">
              <a:buNone/>
            </a:pPr>
            <a:r>
              <a:rPr lang="en-US" dirty="0" smtClean="0">
                <a:solidFill>
                  <a:srgbClr val="0000FF"/>
                </a:solidFill>
                <a:highlight>
                  <a:srgbClr val="FFFFFF"/>
                </a:highlight>
                <a:latin typeface="Consolas" panose="020B0609020204030204" pitchFamily="49" charset="0"/>
              </a:rPr>
              <a:t>   using</a:t>
            </a:r>
            <a:r>
              <a:rPr lang="en-US" dirty="0" smtClean="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type</a:t>
            </a:r>
            <a:r>
              <a:rPr lang="en-US" dirty="0">
                <a:solidFill>
                  <a:srgbClr val="000000"/>
                </a:solidFill>
                <a:highlight>
                  <a:srgbClr val="FFFFFF"/>
                </a:highlight>
                <a:latin typeface="Consolas" panose="020B0609020204030204" pitchFamily="49" charset="0"/>
              </a:rPr>
              <a:t> = </a:t>
            </a:r>
            <a:r>
              <a:rPr lang="en-US" dirty="0" err="1" smtClean="0">
                <a:solidFill>
                  <a:srgbClr val="008080"/>
                </a:solidFill>
                <a:highlight>
                  <a:srgbClr val="FFFFFF"/>
                </a:highlight>
                <a:latin typeface="Consolas" panose="020B0609020204030204" pitchFamily="49" charset="0"/>
              </a:rPr>
              <a:t>cInt</a:t>
            </a:r>
            <a:r>
              <a:rPr lang="en-US" dirty="0" smtClean="0">
                <a:solidFill>
                  <a:srgbClr val="000000"/>
                </a:solidFill>
                <a:highlight>
                  <a:srgbClr val="FFFFFF"/>
                </a:highlight>
                <a:latin typeface="Consolas" panose="020B0609020204030204" pitchFamily="49" charset="0"/>
              </a:rPr>
              <a:t>&lt;1</a:t>
            </a:r>
            <a:r>
              <a:rPr lang="en-US" dirty="0">
                <a:solidFill>
                  <a:srgbClr val="000000"/>
                </a:solidFill>
                <a:highlight>
                  <a:srgbClr val="FFFFFF"/>
                </a:highlight>
                <a:latin typeface="Consolas" panose="020B0609020204030204" pitchFamily="49" charset="0"/>
              </a:rPr>
              <a:t>&gt;;</a:t>
            </a:r>
          </a:p>
          <a:p>
            <a:pPr marL="0" indent="0">
              <a:buNone/>
            </a:pPr>
            <a:r>
              <a:rPr lang="de-DE" dirty="0" smtClean="0">
                <a:solidFill>
                  <a:srgbClr val="000000"/>
                </a:solidFill>
                <a:highlight>
                  <a:srgbClr val="FFFFFF"/>
                </a:highlight>
                <a:latin typeface="Consolas" panose="020B0609020204030204" pitchFamily="49" charset="0"/>
              </a:rPr>
              <a:t>};</a:t>
            </a:r>
            <a:endParaRPr lang="de-DE" dirty="0">
              <a:solidFill>
                <a:srgbClr val="000000"/>
              </a:solidFill>
              <a:highlight>
                <a:srgbClr val="FFFFFF"/>
              </a:highlight>
              <a:latin typeface="Consolas" panose="020B0609020204030204" pitchFamily="49" charset="0"/>
            </a:endParaRPr>
          </a:p>
          <a:p>
            <a:pPr marL="0" indent="0">
              <a:buNone/>
            </a:pPr>
            <a:endParaRPr lang="de-DE" dirty="0" smtClean="0">
              <a:solidFill>
                <a:srgbClr val="000000"/>
              </a:solidFill>
              <a:highlight>
                <a:srgbClr val="FFFFFF"/>
              </a:highlight>
              <a:latin typeface="Consolas" panose="020B0609020204030204" pitchFamily="49" charset="0"/>
            </a:endParaRPr>
          </a:p>
          <a:p>
            <a:pPr marL="0" indent="0">
              <a:buNone/>
            </a:pPr>
            <a:endParaRPr lang="de-DE" dirty="0">
              <a:solidFill>
                <a:srgbClr val="000000"/>
              </a:solidFill>
              <a:highlight>
                <a:srgbClr val="FFFFFF"/>
              </a:highlight>
              <a:latin typeface="Consolas" panose="020B0609020204030204" pitchFamily="49" charset="0"/>
            </a:endParaRPr>
          </a:p>
          <a:p>
            <a:pPr marL="0" indent="0">
              <a:buNone/>
            </a:pPr>
            <a:endParaRPr lang="de-DE" dirty="0" smtClean="0">
              <a:solidFill>
                <a:srgbClr val="000000"/>
              </a:solidFill>
              <a:highlight>
                <a:srgbClr val="FFFFFF"/>
              </a:highlight>
              <a:latin typeface="Consolas" panose="020B0609020204030204" pitchFamily="49" charset="0"/>
            </a:endParaRPr>
          </a:p>
          <a:p>
            <a:pPr marL="0" indent="0">
              <a:buNone/>
            </a:pPr>
            <a:endParaRPr lang="de-DE" dirty="0" smtClean="0">
              <a:solidFill>
                <a:srgbClr val="000000"/>
              </a:solidFill>
              <a:highlight>
                <a:srgbClr val="FFFFFF"/>
              </a:highlight>
              <a:latin typeface="Consolas" panose="020B0609020204030204" pitchFamily="49" charset="0"/>
            </a:endParaRPr>
          </a:p>
          <a:p>
            <a:pPr marL="0" indent="0">
              <a:buNone/>
            </a:pPr>
            <a:endParaRPr lang="de-DE" dirty="0"/>
          </a:p>
        </p:txBody>
      </p:sp>
    </p:spTree>
    <p:extLst>
      <p:ext uri="{BB962C8B-B14F-4D97-AF65-F5344CB8AC3E}">
        <p14:creationId xmlns:p14="http://schemas.microsoft.com/office/powerpoint/2010/main" val="424688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Overview</a:t>
            </a:r>
            <a:endParaRPr lang="de-DE" dirty="0"/>
          </a:p>
        </p:txBody>
      </p:sp>
      <p:sp>
        <p:nvSpPr>
          <p:cNvPr id="3" name="Inhaltsplatzhalter 2"/>
          <p:cNvSpPr>
            <a:spLocks noGrp="1"/>
          </p:cNvSpPr>
          <p:nvPr>
            <p:ph idx="1"/>
          </p:nvPr>
        </p:nvSpPr>
        <p:spPr>
          <a:xfrm>
            <a:off x="457200" y="2500306"/>
            <a:ext cx="8229600" cy="4357694"/>
          </a:xfrm>
        </p:spPr>
        <p:txBody>
          <a:bodyPr>
            <a:normAutofit/>
          </a:bodyPr>
          <a:lstStyle/>
          <a:p>
            <a:r>
              <a:rPr lang="en-US" sz="2800" dirty="0" smtClean="0"/>
              <a:t>what </a:t>
            </a:r>
            <a:r>
              <a:rPr lang="en-US" sz="2800" dirty="0"/>
              <a:t>problems does metaprogramming </a:t>
            </a:r>
            <a:r>
              <a:rPr lang="en-US" sz="2800" dirty="0" smtClean="0"/>
              <a:t>       solve / cause</a:t>
            </a:r>
            <a:r>
              <a:rPr lang="en-US" sz="2800" dirty="0"/>
              <a:t>?</a:t>
            </a:r>
          </a:p>
          <a:p>
            <a:r>
              <a:rPr lang="en-US" sz="2800" dirty="0"/>
              <a:t>when should we use it?</a:t>
            </a:r>
          </a:p>
          <a:p>
            <a:r>
              <a:rPr lang="en-US" sz="2800" dirty="0"/>
              <a:t>what are common stumbling blocks?</a:t>
            </a:r>
          </a:p>
          <a:p>
            <a:r>
              <a:rPr lang="en-US" sz="2800" dirty="0" smtClean="0"/>
              <a:t>what's </a:t>
            </a:r>
            <a:r>
              <a:rPr lang="en-US" sz="2800" dirty="0"/>
              <a:t>in our toolbox?</a:t>
            </a:r>
          </a:p>
          <a:p>
            <a:r>
              <a:rPr lang="en-US" sz="2800" dirty="0" smtClean="0"/>
              <a:t>constexpr vs. template </a:t>
            </a:r>
            <a:r>
              <a:rPr lang="en-US" sz="2800" dirty="0"/>
              <a:t>functional programming</a:t>
            </a:r>
          </a:p>
          <a:p>
            <a:r>
              <a:rPr lang="en-US" sz="2800" dirty="0"/>
              <a:t>r</a:t>
            </a:r>
            <a:r>
              <a:rPr lang="en-US" sz="2800" dirty="0" smtClean="0"/>
              <a:t>eal world example</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71546"/>
            <a:ext cx="8748464" cy="1131910"/>
          </a:xfrm>
        </p:spPr>
        <p:txBody>
          <a:bodyPr>
            <a:normAutofit/>
          </a:bodyPr>
          <a:lstStyle/>
          <a:p>
            <a:r>
              <a:rPr lang="en-US" dirty="0" smtClean="0"/>
              <a:t>Containers / loops</a:t>
            </a:r>
            <a:endParaRPr lang="en-US" dirty="0">
              <a:effectLst/>
            </a:endParaRPr>
          </a:p>
        </p:txBody>
      </p:sp>
      <p:sp>
        <p:nvSpPr>
          <p:cNvPr id="3" name="Inhaltsplatzhalter 2"/>
          <p:cNvSpPr>
            <a:spLocks noGrp="1"/>
          </p:cNvSpPr>
          <p:nvPr>
            <p:ph idx="1"/>
          </p:nvPr>
        </p:nvSpPr>
        <p:spPr>
          <a:xfrm>
            <a:off x="457200" y="2500306"/>
            <a:ext cx="8229600" cy="4357694"/>
          </a:xfrm>
        </p:spPr>
        <p:txBody>
          <a:bodyPr>
            <a:normAutofit fontScale="70000" lnSpcReduction="20000"/>
          </a:bodyPr>
          <a:lstStyle/>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 {};</a:t>
            </a:r>
          </a:p>
          <a:p>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 I, </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&gt;</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at_impl</a:t>
            </a:r>
            <a:r>
              <a:rPr lang="de-DE" sz="2400" dirty="0">
                <a:solidFill>
                  <a:srgbClr val="000000"/>
                </a:solidFill>
                <a:highlight>
                  <a:srgbClr val="FFFFFF"/>
                </a:highlight>
                <a:latin typeface="Consolas" panose="020B0609020204030204" pitchFamily="49" charset="0"/>
              </a:rPr>
              <a:t>;</a:t>
            </a: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 I, </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at_impl</a:t>
            </a:r>
            <a:r>
              <a:rPr lang="de-DE" sz="2400" dirty="0">
                <a:solidFill>
                  <a:srgbClr val="000000"/>
                </a:solidFill>
                <a:highlight>
                  <a:srgbClr val="FFFFFF"/>
                </a:highlight>
                <a:latin typeface="Consolas" panose="020B0609020204030204" pitchFamily="49" charset="0"/>
              </a:rPr>
              <a:t>&lt;I, </a:t>
            </a:r>
            <a:r>
              <a:rPr lang="de-DE" sz="2400" dirty="0" err="1">
                <a:solidFill>
                  <a:srgbClr val="00808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&lt;</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...&gt;&gt; : </a:t>
            </a:r>
            <a:r>
              <a:rPr lang="de-DE" sz="2400" dirty="0" err="1">
                <a:solidFill>
                  <a:srgbClr val="008080"/>
                </a:solidFill>
                <a:highlight>
                  <a:srgbClr val="FFFFFF"/>
                </a:highlight>
                <a:latin typeface="Consolas" panose="020B0609020204030204" pitchFamily="49" charset="0"/>
              </a:rPr>
              <a:t>at_impl</a:t>
            </a:r>
            <a:r>
              <a:rPr lang="de-DE" sz="2400" dirty="0">
                <a:solidFill>
                  <a:srgbClr val="000000"/>
                </a:solidFill>
                <a:highlight>
                  <a:srgbClr val="FFFFFF"/>
                </a:highlight>
                <a:latin typeface="Consolas" panose="020B0609020204030204" pitchFamily="49" charset="0"/>
              </a:rPr>
              <a:t>&lt;I - 1, </a:t>
            </a:r>
            <a:r>
              <a:rPr lang="de-DE" sz="2400" dirty="0" err="1">
                <a:solidFill>
                  <a:srgbClr val="00808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&lt;</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...&gt;&gt;{};</a:t>
            </a: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at_impl</a:t>
            </a:r>
            <a:r>
              <a:rPr lang="de-DE" sz="2400" dirty="0">
                <a:solidFill>
                  <a:srgbClr val="000000"/>
                </a:solidFill>
                <a:highlight>
                  <a:srgbClr val="FFFFFF"/>
                </a:highlight>
                <a:latin typeface="Consolas" panose="020B0609020204030204" pitchFamily="49" charset="0"/>
              </a:rPr>
              <a:t>&lt;0, </a:t>
            </a:r>
            <a:r>
              <a:rPr lang="de-DE" sz="2400" dirty="0" err="1">
                <a:solidFill>
                  <a:srgbClr val="00808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&lt;</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...&gt;&gt; </a:t>
            </a:r>
            <a:r>
              <a:rPr lang="de-DE" sz="2400" dirty="0" smtClean="0">
                <a:solidFill>
                  <a:srgbClr val="000000"/>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using</a:t>
            </a:r>
            <a:r>
              <a:rPr lang="de-DE" sz="2400" dirty="0" smtClean="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type</a:t>
            </a:r>
            <a:r>
              <a:rPr lang="de-DE" sz="2400" dirty="0">
                <a:solidFill>
                  <a:srgbClr val="000000"/>
                </a:solidFill>
                <a:highlight>
                  <a:srgbClr val="FFFFFF"/>
                </a:highlight>
                <a:latin typeface="Consolas" panose="020B0609020204030204" pitchFamily="49" charset="0"/>
              </a:rPr>
              <a:t> =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 };</a:t>
            </a:r>
          </a:p>
          <a:p>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 I, </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&gt;</a:t>
            </a:r>
          </a:p>
          <a:p>
            <a:pPr marL="0" indent="0">
              <a:buNone/>
            </a:pPr>
            <a:r>
              <a:rPr lang="de-DE" sz="2400" dirty="0" err="1">
                <a:solidFill>
                  <a:srgbClr val="0000FF"/>
                </a:solidFill>
                <a:highlight>
                  <a:srgbClr val="FFFFFF"/>
                </a:highlight>
                <a:latin typeface="Consolas" panose="020B0609020204030204" pitchFamily="49" charset="0"/>
              </a:rPr>
              <a:t>using</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at</a:t>
            </a:r>
            <a:r>
              <a:rPr lang="de-DE" sz="2400" dirty="0">
                <a:solidFill>
                  <a:srgbClr val="000000"/>
                </a:solidFill>
                <a:highlight>
                  <a:srgbClr val="FFFFFF"/>
                </a:highlight>
                <a:latin typeface="Consolas" panose="020B0609020204030204" pitchFamily="49" charset="0"/>
              </a:rPr>
              <a:t> = </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at_impl</a:t>
            </a:r>
            <a:r>
              <a:rPr lang="de-DE" sz="2400" dirty="0">
                <a:solidFill>
                  <a:srgbClr val="000000"/>
                </a:solidFill>
                <a:highlight>
                  <a:srgbClr val="FFFFFF"/>
                </a:highlight>
                <a:latin typeface="Consolas" panose="020B0609020204030204" pitchFamily="49" charset="0"/>
              </a:rPr>
              <a:t>&lt;I,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&gt;::</a:t>
            </a:r>
            <a:r>
              <a:rPr lang="de-DE" sz="2400" dirty="0">
                <a:solidFill>
                  <a:srgbClr val="008080"/>
                </a:solidFill>
                <a:highlight>
                  <a:srgbClr val="FFFFFF"/>
                </a:highlight>
                <a:latin typeface="Consolas" panose="020B0609020204030204" pitchFamily="49" charset="0"/>
              </a:rPr>
              <a:t>type</a:t>
            </a:r>
            <a:r>
              <a:rPr lang="de-DE" sz="2400" dirty="0">
                <a:solidFill>
                  <a:srgbClr val="000000"/>
                </a:solidFill>
                <a:highlight>
                  <a:srgbClr val="FFFFFF"/>
                </a:highlight>
                <a:latin typeface="Consolas" panose="020B0609020204030204" pitchFamily="49" charset="0"/>
              </a:rPr>
              <a:t>;</a:t>
            </a:r>
          </a:p>
          <a:p>
            <a:endParaRPr lang="de-DE" sz="2400" dirty="0">
              <a:solidFill>
                <a:srgbClr val="000000"/>
              </a:solidFill>
              <a:highlight>
                <a:srgbClr val="FFFFFF"/>
              </a:highlight>
              <a:latin typeface="Consolas" panose="020B0609020204030204" pitchFamily="49" charset="0"/>
            </a:endParaRPr>
          </a:p>
          <a:p>
            <a:pPr marL="0" indent="0">
              <a:buNone/>
            </a:pPr>
            <a:r>
              <a:rPr lang="en-US" sz="2400" dirty="0">
                <a:solidFill>
                  <a:srgbClr val="0000FF"/>
                </a:solidFill>
                <a:highlight>
                  <a:srgbClr val="FFFFFF"/>
                </a:highlight>
                <a:latin typeface="Consolas" panose="020B0609020204030204" pitchFamily="49" charset="0"/>
              </a:rPr>
              <a:t>using</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L</a:t>
            </a:r>
            <a:r>
              <a:rPr lang="en-US" sz="2400" dirty="0">
                <a:solidFill>
                  <a:srgbClr val="000000"/>
                </a:solidFill>
                <a:highlight>
                  <a:srgbClr val="FFFFFF"/>
                </a:highlight>
                <a:latin typeface="Consolas" panose="020B0609020204030204" pitchFamily="49" charset="0"/>
              </a:rPr>
              <a:t> = </a:t>
            </a:r>
            <a:r>
              <a:rPr lang="en-US" sz="2400" dirty="0">
                <a:solidFill>
                  <a:srgbClr val="008080"/>
                </a:solidFill>
                <a:highlight>
                  <a:srgbClr val="FFFFFF"/>
                </a:highlight>
                <a:latin typeface="Consolas" panose="020B0609020204030204" pitchFamily="49" charset="0"/>
              </a:rPr>
              <a:t>list</a:t>
            </a:r>
            <a:r>
              <a:rPr lang="en-US" sz="2400" dirty="0">
                <a:solidFill>
                  <a:srgbClr val="000000"/>
                </a:solidFill>
                <a:highlight>
                  <a:srgbClr val="FFFFFF"/>
                </a:highlight>
                <a:latin typeface="Consolas" panose="020B0609020204030204" pitchFamily="49" charset="0"/>
              </a:rPr>
              <a:t>&lt;</a:t>
            </a:r>
            <a:r>
              <a:rPr lang="en-US" sz="2400" dirty="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bool</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float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bool</a:t>
            </a:r>
            <a:r>
              <a:rPr lang="en-US" sz="2400" dirty="0">
                <a:solidFill>
                  <a:srgbClr val="000000"/>
                </a:solidFill>
                <a:highlight>
                  <a:srgbClr val="FFFFFF"/>
                </a:highlight>
                <a:latin typeface="Consolas" panose="020B0609020204030204" pitchFamily="49" charset="0"/>
              </a:rPr>
              <a:t>&gt;;</a:t>
            </a:r>
          </a:p>
          <a:p>
            <a:endParaRPr lang="de-DE" sz="2400" dirty="0">
              <a:solidFill>
                <a:srgbClr val="000000"/>
              </a:solidFill>
              <a:highlight>
                <a:srgbClr val="FFFFFF"/>
              </a:highlight>
              <a:latin typeface="Consolas" panose="020B0609020204030204" pitchFamily="49" charset="0"/>
            </a:endParaRPr>
          </a:p>
          <a:p>
            <a:pPr marL="0" indent="0">
              <a:buNone/>
            </a:pPr>
            <a:r>
              <a:rPr lang="de-DE" sz="2400" dirty="0">
                <a:solidFill>
                  <a:srgbClr val="008080"/>
                </a:solidFill>
                <a:highlight>
                  <a:srgbClr val="FFFFFF"/>
                </a:highlight>
                <a:latin typeface="Consolas" panose="020B0609020204030204" pitchFamily="49" charset="0"/>
              </a:rPr>
              <a:t>at</a:t>
            </a:r>
            <a:r>
              <a:rPr lang="de-DE" sz="2400" dirty="0">
                <a:solidFill>
                  <a:srgbClr val="000000"/>
                </a:solidFill>
                <a:highlight>
                  <a:srgbClr val="FFFFFF"/>
                </a:highlight>
                <a:latin typeface="Consolas" panose="020B0609020204030204" pitchFamily="49" charset="0"/>
              </a:rPr>
              <a:t>&lt;2, </a:t>
            </a:r>
            <a:r>
              <a:rPr lang="de-DE" sz="2400" dirty="0">
                <a:solidFill>
                  <a:srgbClr val="008080"/>
                </a:solidFill>
                <a:highlight>
                  <a:srgbClr val="FFFFFF"/>
                </a:highlight>
                <a:latin typeface="Consolas" panose="020B0609020204030204" pitchFamily="49" charset="0"/>
              </a:rPr>
              <a:t>L</a:t>
            </a:r>
            <a:r>
              <a:rPr lang="de-DE" sz="2400" dirty="0">
                <a:solidFill>
                  <a:srgbClr val="000000"/>
                </a:solidFill>
                <a:highlight>
                  <a:srgbClr val="FFFFFF"/>
                </a:highlight>
                <a:latin typeface="Consolas" panose="020B0609020204030204" pitchFamily="49" charset="0"/>
              </a:rPr>
              <a:t>&gt; f = 1.4;</a:t>
            </a:r>
            <a:endParaRPr lang="en-US" sz="2400" dirty="0"/>
          </a:p>
        </p:txBody>
      </p:sp>
    </p:spTree>
    <p:extLst>
      <p:ext uri="{BB962C8B-B14F-4D97-AF65-F5344CB8AC3E}">
        <p14:creationId xmlns:p14="http://schemas.microsoft.com/office/powerpoint/2010/main" val="1748588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71546"/>
            <a:ext cx="8748464" cy="1131910"/>
          </a:xfrm>
        </p:spPr>
        <p:txBody>
          <a:bodyPr>
            <a:normAutofit/>
          </a:bodyPr>
          <a:lstStyle/>
          <a:p>
            <a:r>
              <a:rPr lang="en-US" dirty="0" smtClean="0"/>
              <a:t>Value and type wrappers</a:t>
            </a:r>
            <a:endParaRPr lang="en-US" dirty="0">
              <a:effectLst/>
            </a:endParaRPr>
          </a:p>
        </p:txBody>
      </p:sp>
      <p:sp>
        <p:nvSpPr>
          <p:cNvPr id="3" name="Inhaltsplatzhalter 2"/>
          <p:cNvSpPr>
            <a:spLocks noGrp="1"/>
          </p:cNvSpPr>
          <p:nvPr>
            <p:ph idx="1"/>
          </p:nvPr>
        </p:nvSpPr>
        <p:spPr>
          <a:xfrm>
            <a:off x="457200" y="2500306"/>
            <a:ext cx="8229600" cy="4357694"/>
          </a:xfrm>
        </p:spPr>
        <p:txBody>
          <a:bodyPr>
            <a:normAutofit/>
          </a:bodyPr>
          <a:lstStyle/>
          <a:p>
            <a:pPr marL="0" indent="0">
              <a:buNone/>
            </a:pPr>
            <a:r>
              <a:rPr lang="en-US" sz="2400" dirty="0" smtClean="0"/>
              <a:t>A </a:t>
            </a:r>
            <a:r>
              <a:rPr lang="en-US" sz="2400" dirty="0"/>
              <a:t>parameter can be a:</a:t>
            </a:r>
          </a:p>
          <a:p>
            <a:r>
              <a:rPr lang="en-US" sz="2400" dirty="0"/>
              <a:t>type </a:t>
            </a:r>
          </a:p>
          <a:p>
            <a:r>
              <a:rPr lang="en-US" sz="2400" dirty="0"/>
              <a:t>value of an integral type (int, bool, pointer, </a:t>
            </a:r>
            <a:r>
              <a:rPr lang="en-US" sz="2400" dirty="0" err="1"/>
              <a:t>enum</a:t>
            </a:r>
            <a:r>
              <a:rPr lang="en-US" sz="2400" dirty="0"/>
              <a:t> etc.)</a:t>
            </a:r>
          </a:p>
          <a:p>
            <a:r>
              <a:rPr lang="en-US" sz="2400" dirty="0"/>
              <a:t>template</a:t>
            </a:r>
          </a:p>
          <a:p>
            <a:pPr marL="0" indent="0">
              <a:buNone/>
            </a:pPr>
            <a:r>
              <a:rPr lang="en-US" sz="2400" dirty="0"/>
              <a:t>There is no polymorphism or function overloading. The solution is wrapping values and templates in type wrappers. </a:t>
            </a:r>
          </a:p>
        </p:txBody>
      </p:sp>
    </p:spTree>
    <p:extLst>
      <p:ext uri="{BB962C8B-B14F-4D97-AF65-F5344CB8AC3E}">
        <p14:creationId xmlns:p14="http://schemas.microsoft.com/office/powerpoint/2010/main" val="1934295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71546"/>
            <a:ext cx="8748464" cy="1131910"/>
          </a:xfrm>
        </p:spPr>
        <p:txBody>
          <a:bodyPr>
            <a:normAutofit/>
          </a:bodyPr>
          <a:lstStyle/>
          <a:p>
            <a:r>
              <a:rPr lang="en-US" dirty="0" smtClean="0"/>
              <a:t>Value and type wrappers 2</a:t>
            </a:r>
            <a:endParaRPr lang="en-US" dirty="0">
              <a:effectLst/>
            </a:endParaRPr>
          </a:p>
        </p:txBody>
      </p:sp>
      <p:sp>
        <p:nvSpPr>
          <p:cNvPr id="3" name="Inhaltsplatzhalter 2"/>
          <p:cNvSpPr>
            <a:spLocks noGrp="1"/>
          </p:cNvSpPr>
          <p:nvPr>
            <p:ph idx="1"/>
          </p:nvPr>
        </p:nvSpPr>
        <p:spPr>
          <a:xfrm>
            <a:off x="457200" y="2500306"/>
            <a:ext cx="8229600" cy="4357694"/>
          </a:xfrm>
        </p:spPr>
        <p:txBody>
          <a:bodyPr>
            <a:normAutofit fontScale="62500" lnSpcReduction="20000"/>
          </a:bodyPr>
          <a:lstStyle/>
          <a:p>
            <a:pPr marL="0" indent="0">
              <a:buNone/>
            </a:pPr>
            <a:r>
              <a:rPr lang="de-DE" sz="2400" dirty="0" err="1" smtClean="0">
                <a:solidFill>
                  <a:srgbClr val="0000FF"/>
                </a:solidFill>
                <a:highlight>
                  <a:srgbClr val="FFFFFF"/>
                </a:highlight>
                <a:latin typeface="Consolas" panose="020B0609020204030204" pitchFamily="49" charset="0"/>
              </a:rPr>
              <a:t>template</a:t>
            </a:r>
            <a:r>
              <a:rPr lang="de-DE" sz="2400" dirty="0" smtClean="0">
                <a:solidFill>
                  <a:srgbClr val="000000"/>
                </a:solidFill>
                <a:highlight>
                  <a:srgbClr val="FFFFFF"/>
                </a:highlight>
                <a:latin typeface="Consolas" panose="020B0609020204030204" pitchFamily="49" charset="0"/>
              </a:rPr>
              <a:t>&lt;</a:t>
            </a:r>
            <a:r>
              <a:rPr lang="de-DE" sz="2400" dirty="0" err="1" smtClean="0">
                <a:solidFill>
                  <a:srgbClr val="0000FF"/>
                </a:solidFill>
                <a:highlight>
                  <a:srgbClr val="FFFFFF"/>
                </a:highlight>
                <a:latin typeface="Consolas" panose="020B0609020204030204" pitchFamily="49" charset="0"/>
              </a:rPr>
              <a:t>typename</a:t>
            </a:r>
            <a:r>
              <a:rPr lang="de-DE" sz="2400" dirty="0" smtClean="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 V&gt;</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Integral</a:t>
            </a:r>
            <a:r>
              <a:rPr lang="de-DE" sz="2400" dirty="0">
                <a:solidFill>
                  <a:srgbClr val="000000"/>
                </a:solidFill>
                <a:highlight>
                  <a:srgbClr val="FFFFFF"/>
                </a:highlight>
                <a:latin typeface="Consolas" panose="020B0609020204030204" pitchFamily="49" charset="0"/>
              </a:rPr>
              <a:t> </a:t>
            </a:r>
            <a:r>
              <a:rPr lang="de-DE" sz="2400" dirty="0" smtClean="0">
                <a:solidFill>
                  <a:srgbClr val="000000"/>
                </a:solidFill>
                <a:highlight>
                  <a:srgbClr val="FFFFFF"/>
                </a:highlight>
                <a:latin typeface="Consolas" panose="020B0609020204030204" pitchFamily="49" charset="0"/>
              </a:rPr>
              <a:t>{ </a:t>
            </a:r>
          </a:p>
          <a:p>
            <a:pPr marL="0" indent="0">
              <a:buNone/>
            </a:pPr>
            <a:r>
              <a:rPr lang="de-DE" sz="2400" dirty="0">
                <a:solidFill>
                  <a:srgbClr val="000000"/>
                </a:solidFill>
                <a:highlight>
                  <a:srgbClr val="FFFFFF"/>
                </a:highlight>
                <a:latin typeface="Consolas" panose="020B0609020204030204" pitchFamily="49" charset="0"/>
              </a:rPr>
              <a:t> </a:t>
            </a:r>
            <a:r>
              <a:rPr lang="de-DE" sz="2400" dirty="0" smtClean="0">
                <a:solidFill>
                  <a:srgbClr val="000000"/>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static</a:t>
            </a:r>
            <a:r>
              <a:rPr lang="en-US" sz="2400" dirty="0" smtClean="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constexpr</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T</a:t>
            </a:r>
            <a:r>
              <a:rPr lang="en-US" sz="2400" dirty="0">
                <a:solidFill>
                  <a:srgbClr val="000000"/>
                </a:solidFill>
                <a:highlight>
                  <a:srgbClr val="FFFFFF"/>
                </a:highlight>
                <a:latin typeface="Consolas" panose="020B0609020204030204" pitchFamily="49" charset="0"/>
              </a:rPr>
              <a:t> value = V</a:t>
            </a:r>
            <a:r>
              <a:rPr lang="en-US" sz="2400" dirty="0" smtClean="0">
                <a:solidFill>
                  <a:srgbClr val="000000"/>
                </a:solidFill>
                <a:highlight>
                  <a:srgbClr val="FFFFFF"/>
                </a:highlight>
                <a:latin typeface="Consolas" panose="020B0609020204030204" pitchFamily="49" charset="0"/>
              </a:rPr>
              <a:t>; </a:t>
            </a:r>
          </a:p>
          <a:p>
            <a:pPr marL="0" indent="0">
              <a:buNone/>
            </a:pPr>
            <a:r>
              <a:rPr lang="de-DE" sz="2400" dirty="0" smtClean="0">
                <a:solidFill>
                  <a:srgbClr val="000000"/>
                </a:solidFill>
                <a:highlight>
                  <a:srgbClr val="FFFFFF"/>
                </a:highlight>
                <a:latin typeface="Consolas" panose="020B0609020204030204" pitchFamily="49" charset="0"/>
              </a:rPr>
              <a:t>};</a:t>
            </a:r>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using</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 = </a:t>
            </a:r>
            <a:r>
              <a:rPr lang="de-DE" sz="2400" dirty="0">
                <a:solidFill>
                  <a:srgbClr val="008080"/>
                </a:solidFill>
                <a:highlight>
                  <a:srgbClr val="FFFFFF"/>
                </a:highlight>
                <a:latin typeface="Consolas" panose="020B0609020204030204" pitchFamily="49" charset="0"/>
              </a:rPr>
              <a:t>Integral</a:t>
            </a:r>
            <a:r>
              <a:rPr lang="de-DE" sz="2400" dirty="0">
                <a:solidFill>
                  <a:srgbClr val="000000"/>
                </a:solidFill>
                <a:highlight>
                  <a:srgbClr val="FFFFFF"/>
                </a:highlight>
                <a:latin typeface="Consolas" panose="020B0609020204030204" pitchFamily="49" charset="0"/>
              </a:rPr>
              <a:t>&lt;</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 4&gt;;</a:t>
            </a:r>
          </a:p>
          <a:p>
            <a:pPr marL="0" indent="0">
              <a:buNone/>
            </a:pPr>
            <a:r>
              <a:rPr lang="de-DE" sz="2400" dirty="0" err="1">
                <a:solidFill>
                  <a:srgbClr val="0000FF"/>
                </a:solidFill>
                <a:highlight>
                  <a:srgbClr val="FFFFFF"/>
                </a:highlight>
                <a:latin typeface="Consolas" panose="020B0609020204030204" pitchFamily="49" charset="0"/>
              </a:rPr>
              <a:t>auto</a:t>
            </a:r>
            <a:r>
              <a:rPr lang="de-DE" sz="2400" dirty="0">
                <a:solidFill>
                  <a:srgbClr val="000000"/>
                </a:solidFill>
                <a:highlight>
                  <a:srgbClr val="FFFFFF"/>
                </a:highlight>
                <a:latin typeface="Consolas" panose="020B0609020204030204" pitchFamily="49" charset="0"/>
              </a:rPr>
              <a:t> i =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::value;</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...&gt; </a:t>
            </a:r>
            <a:r>
              <a:rPr lang="de-DE" sz="2400" dirty="0" err="1">
                <a:solidFill>
                  <a:srgbClr val="0000FF"/>
                </a:solidFill>
                <a:highlight>
                  <a:srgbClr val="FFFFFF"/>
                </a:highlight>
                <a:latin typeface="Consolas" panose="020B0609020204030204" pitchFamily="49" charset="0"/>
              </a:rPr>
              <a:t>class</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&gt;</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 {</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template</a:t>
            </a:r>
            <a:r>
              <a:rPr lang="de-DE" sz="2400" dirty="0" smtClean="0">
                <a:solidFill>
                  <a:srgbClr val="000000"/>
                </a:solidFill>
                <a:highlight>
                  <a:srgbClr val="FFFFFF"/>
                </a:highlight>
                <a:latin typeface="Consolas" panose="020B0609020204030204" pitchFamily="49" charset="0"/>
              </a:rPr>
              <a:t>&lt;</a:t>
            </a:r>
            <a:r>
              <a:rPr lang="de-DE" sz="2400" dirty="0" err="1" smtClean="0">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using</a:t>
            </a:r>
            <a:r>
              <a:rPr lang="de-DE" sz="2400" dirty="0" smtClean="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apply</a:t>
            </a:r>
            <a:r>
              <a:rPr lang="de-DE" sz="2400" dirty="0">
                <a:solidFill>
                  <a:srgbClr val="000000"/>
                </a:solidFill>
                <a:highlight>
                  <a:srgbClr val="FFFFFF"/>
                </a:highlight>
                <a:latin typeface="Consolas" panose="020B0609020204030204" pitchFamily="49" charset="0"/>
              </a:rPr>
              <a:t> =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&lt;</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a:t>
            </a:r>
          </a:p>
          <a:p>
            <a:pPr marL="0" indent="0">
              <a:buNone/>
            </a:pPr>
            <a:r>
              <a:rPr lang="de-DE" sz="2400" dirty="0">
                <a:solidFill>
                  <a:srgbClr val="000000"/>
                </a:solidFill>
                <a:highlight>
                  <a:srgbClr val="FFFFFF"/>
                </a:highlight>
                <a:latin typeface="Consolas" panose="020B0609020204030204" pitchFamily="49" charset="0"/>
              </a:rPr>
              <a:t>};</a:t>
            </a:r>
          </a:p>
          <a:p>
            <a:pPr marL="0" indent="0">
              <a:buNone/>
            </a:pPr>
            <a:endParaRPr lang="de-DE" sz="2400" dirty="0" smtClean="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a:t>
            </a:r>
            <a:r>
              <a:rPr lang="de-DE" sz="2400" dirty="0" err="1">
                <a:solidFill>
                  <a:srgbClr val="008080"/>
                </a:solidFill>
                <a:highlight>
                  <a:srgbClr val="FFFFFF"/>
                </a:highlight>
                <a:latin typeface="Consolas" panose="020B0609020204030204" pitchFamily="49" charset="0"/>
              </a:rPr>
              <a:t>Ts</a:t>
            </a:r>
            <a:r>
              <a:rPr lang="de-DE" sz="2400" dirty="0" smtClean="0">
                <a:solidFill>
                  <a:srgbClr val="000000"/>
                </a:solidFill>
                <a:highlight>
                  <a:srgbClr val="FFFFFF"/>
                </a:highlight>
                <a:latin typeface="Consolas" panose="020B0609020204030204" pitchFamily="49" charset="0"/>
              </a:rPr>
              <a:t>&gt; </a:t>
            </a:r>
            <a:r>
              <a:rPr lang="de-DE" sz="2400" dirty="0" err="1" smtClean="0">
                <a:solidFill>
                  <a:srgbClr val="0000FF"/>
                </a:solidFill>
                <a:highlight>
                  <a:srgbClr val="FFFFFF"/>
                </a:highlight>
                <a:latin typeface="Consolas" panose="020B0609020204030204" pitchFamily="49" charset="0"/>
              </a:rPr>
              <a:t>struct</a:t>
            </a:r>
            <a:r>
              <a:rPr lang="de-DE" sz="2400" dirty="0" smtClean="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 </a:t>
            </a:r>
            <a:r>
              <a:rPr lang="de-DE" sz="2400" dirty="0" smtClean="0">
                <a:solidFill>
                  <a:srgbClr val="000000"/>
                </a:solidFill>
                <a:highlight>
                  <a:srgbClr val="FFFFFF"/>
                </a:highlight>
                <a:latin typeface="Consolas" panose="020B0609020204030204" pitchFamily="49" charset="0"/>
              </a:rPr>
              <a:t>{};</a:t>
            </a:r>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00"/>
                </a:solidFill>
                <a:highlight>
                  <a:srgbClr val="FFFFFF"/>
                </a:highlight>
                <a:latin typeface="Consolas" panose="020B0609020204030204" pitchFamily="49" charset="0"/>
              </a:rPr>
              <a:t>std</a:t>
            </a:r>
            <a:r>
              <a:rPr lang="de-DE" sz="2400" dirty="0">
                <a:solidFill>
                  <a:srgbClr val="000000"/>
                </a:solidFill>
                <a:highlight>
                  <a:srgbClr val="FFFFFF"/>
                </a:highlight>
                <a:latin typeface="Consolas" panose="020B0609020204030204" pitchFamily="49" charset="0"/>
              </a:rPr>
              <a:t>::</a:t>
            </a:r>
            <a:r>
              <a:rPr lang="de-DE" sz="2400" dirty="0" err="1">
                <a:solidFill>
                  <a:srgbClr val="008080"/>
                </a:solidFill>
                <a:highlight>
                  <a:srgbClr val="FFFFFF"/>
                </a:highlight>
                <a:latin typeface="Consolas" panose="020B0609020204030204" pitchFamily="49" charset="0"/>
              </a:rPr>
              <a:t>vector</a:t>
            </a:r>
            <a:r>
              <a:rPr lang="de-DE" sz="2400" dirty="0">
                <a:solidFill>
                  <a:srgbClr val="000000"/>
                </a:solidFill>
                <a:highlight>
                  <a:srgbClr val="FFFFFF"/>
                </a:highlight>
                <a:latin typeface="Consolas" panose="020B0609020204030204" pitchFamily="49" charset="0"/>
              </a:rPr>
              <a:t>&lt;</a:t>
            </a:r>
            <a:r>
              <a:rPr lang="de-DE" sz="2400" dirty="0" err="1">
                <a:solidFill>
                  <a:srgbClr val="000000"/>
                </a:solidFill>
                <a:highlight>
                  <a:srgbClr val="FFFFFF"/>
                </a:highlight>
                <a:latin typeface="Consolas" panose="020B0609020204030204" pitchFamily="49" charset="0"/>
              </a:rPr>
              <a:t>std</a:t>
            </a:r>
            <a:r>
              <a:rPr lang="de-DE" sz="2400" dirty="0">
                <a:solidFill>
                  <a:srgbClr val="000000"/>
                </a:solidFill>
                <a:highlight>
                  <a:srgbClr val="FFFFFF"/>
                </a:highlight>
                <a:latin typeface="Consolas" panose="020B0609020204030204" pitchFamily="49" charset="0"/>
              </a:rPr>
              <a:t>::</a:t>
            </a:r>
            <a:r>
              <a:rPr lang="de-DE" sz="2400" dirty="0" err="1">
                <a:solidFill>
                  <a:srgbClr val="000000"/>
                </a:solidFill>
                <a:highlight>
                  <a:srgbClr val="FFFFFF"/>
                </a:highlight>
                <a:latin typeface="Consolas" panose="020B0609020204030204" pitchFamily="49" charset="0"/>
              </a:rPr>
              <a:t>any</a:t>
            </a:r>
            <a:r>
              <a:rPr lang="de-DE" sz="2400" dirty="0">
                <a:solidFill>
                  <a:srgbClr val="000000"/>
                </a:solidFill>
                <a:highlight>
                  <a:srgbClr val="FFFFFF"/>
                </a:highlight>
                <a:latin typeface="Consolas" panose="020B0609020204030204" pitchFamily="49" charset="0"/>
              </a:rPr>
              <a:t>&gt; v</a:t>
            </a:r>
            <a:r>
              <a:rPr lang="de-DE" sz="2400" dirty="0" smtClean="0">
                <a:solidFill>
                  <a:srgbClr val="000000"/>
                </a:solidFill>
                <a:highlight>
                  <a:srgbClr val="FFFFFF"/>
                </a:highlight>
                <a:latin typeface="Consolas" panose="020B0609020204030204" pitchFamily="49" charset="0"/>
              </a:rPr>
              <a:t>;</a:t>
            </a:r>
          </a:p>
          <a:p>
            <a:pPr marL="0" indent="0">
              <a:buNone/>
            </a:pPr>
            <a:endParaRPr lang="de-DE" sz="2400" dirty="0" smtClean="0">
              <a:solidFill>
                <a:srgbClr val="000000"/>
              </a:solidFill>
              <a:highlight>
                <a:srgbClr val="FFFFFF"/>
              </a:highlight>
              <a:latin typeface="Consolas" panose="020B0609020204030204" pitchFamily="49" charset="0"/>
            </a:endParaRPr>
          </a:p>
          <a:p>
            <a:pPr marL="0" indent="0">
              <a:buNone/>
            </a:pPr>
            <a:r>
              <a:rPr lang="de-DE" sz="2400" dirty="0" err="1" smtClean="0">
                <a:solidFill>
                  <a:srgbClr val="0000FF"/>
                </a:solidFill>
                <a:highlight>
                  <a:srgbClr val="FFFFFF"/>
                </a:highlight>
                <a:latin typeface="Consolas" panose="020B0609020204030204" pitchFamily="49" charset="0"/>
              </a:rPr>
              <a:t>template</a:t>
            </a:r>
            <a:r>
              <a:rPr lang="de-DE" sz="2400" dirty="0" smtClean="0">
                <a:solidFill>
                  <a:srgbClr val="000000"/>
                </a:solidFill>
                <a:highlight>
                  <a:srgbClr val="FFFFFF"/>
                </a:highlight>
                <a:latin typeface="Consolas" panose="020B0609020204030204" pitchFamily="49" charset="0"/>
              </a:rPr>
              <a:t>&lt;</a:t>
            </a:r>
            <a:r>
              <a:rPr lang="de-DE" sz="2400" dirty="0" err="1" smtClean="0">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smtClean="0">
                <a:solidFill>
                  <a:srgbClr val="008080"/>
                </a:solidFill>
                <a:highlight>
                  <a:srgbClr val="FFFFFF"/>
                </a:highlight>
                <a:latin typeface="Consolas" panose="020B0609020204030204" pitchFamily="49" charset="0"/>
              </a:rPr>
              <a:t>T</a:t>
            </a:r>
            <a:r>
              <a:rPr lang="de-DE" sz="2400" dirty="0" smtClean="0">
                <a:solidFill>
                  <a:srgbClr val="000000"/>
                </a:solidFill>
                <a:highlight>
                  <a:srgbClr val="FFFFFF"/>
                </a:highlight>
                <a:latin typeface="Consolas" panose="020B0609020204030204" pitchFamily="49" charset="0"/>
              </a:rPr>
              <a:t>&gt; </a:t>
            </a: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smtClean="0">
                <a:solidFill>
                  <a:srgbClr val="008080"/>
                </a:solidFill>
                <a:highlight>
                  <a:srgbClr val="FFFFFF"/>
                </a:highlight>
                <a:latin typeface="Consolas" panose="020B0609020204030204" pitchFamily="49" charset="0"/>
              </a:rPr>
              <a:t>function</a:t>
            </a:r>
            <a:r>
              <a:rPr lang="de-DE" sz="2400" dirty="0" smtClean="0">
                <a:solidFill>
                  <a:srgbClr val="000000"/>
                </a:solidFill>
                <a:highlight>
                  <a:srgbClr val="FFFFFF"/>
                </a:highlight>
                <a:latin typeface="Consolas" panose="020B0609020204030204" pitchFamily="49" charset="0"/>
              </a:rPr>
              <a:t> {};</a:t>
            </a:r>
            <a:endParaRPr lang="de-DE" sz="2400" dirty="0">
              <a:solidFill>
                <a:srgbClr val="000000"/>
              </a:solidFill>
              <a:highlight>
                <a:srgbClr val="FFFFFF"/>
              </a:highlight>
              <a:latin typeface="Consolas" panose="020B0609020204030204" pitchFamily="49" charset="0"/>
            </a:endParaRPr>
          </a:p>
          <a:p>
            <a:pPr marL="0" indent="0">
              <a:buNone/>
            </a:pPr>
            <a:r>
              <a:rPr lang="en-US" sz="2400" dirty="0">
                <a:solidFill>
                  <a:srgbClr val="0000FF"/>
                </a:solidFill>
                <a:highlight>
                  <a:srgbClr val="FFFFFF"/>
                </a:highlight>
                <a:latin typeface="Consolas" panose="020B0609020204030204" pitchFamily="49" charset="0"/>
              </a:rPr>
              <a:t>void</a:t>
            </a:r>
            <a:r>
              <a:rPr lang="en-US" sz="2400" dirty="0">
                <a:solidFill>
                  <a:srgbClr val="000000"/>
                </a:solidFill>
                <a:highlight>
                  <a:srgbClr val="FFFFFF"/>
                </a:highlight>
                <a:latin typeface="Consolas" panose="020B0609020204030204" pitchFamily="49" charset="0"/>
              </a:rPr>
              <a:t> </a:t>
            </a:r>
            <a:r>
              <a:rPr lang="en-US" sz="2400" dirty="0">
                <a:solidFill>
                  <a:srgbClr val="800000"/>
                </a:solidFill>
                <a:highlight>
                  <a:srgbClr val="FFFFFF"/>
                </a:highlight>
                <a:latin typeface="Consolas" panose="020B0609020204030204" pitchFamily="49" charset="0"/>
              </a:rPr>
              <a:t>f</a:t>
            </a:r>
            <a:r>
              <a:rPr lang="en-US" sz="2400" dirty="0">
                <a:solidFill>
                  <a:srgbClr val="000000"/>
                </a:solidFill>
                <a:highlight>
                  <a:srgbClr val="FFFFFF"/>
                </a:highlight>
                <a:latin typeface="Consolas" panose="020B0609020204030204" pitchFamily="49" charset="0"/>
              </a:rPr>
              <a:t>(</a:t>
            </a:r>
            <a:r>
              <a:rPr lang="en-US" sz="2400" dirty="0" err="1">
                <a:solidFill>
                  <a:srgbClr val="0000FF"/>
                </a:solidFill>
                <a:highlight>
                  <a:srgbClr val="FFFFFF"/>
                </a:highlight>
                <a:latin typeface="Consolas" panose="020B0609020204030204" pitchFamily="49" charset="0"/>
              </a:rPr>
              <a:t>const</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std</a:t>
            </a:r>
            <a:r>
              <a:rPr lang="en-US" sz="2400" dirty="0">
                <a:solidFill>
                  <a:srgbClr val="000000"/>
                </a:solidFill>
                <a:highlight>
                  <a:srgbClr val="FFFFFF"/>
                </a:highlight>
                <a:latin typeface="Consolas" panose="020B0609020204030204" pitchFamily="49" charset="0"/>
              </a:rPr>
              <a:t>::any&amp; a);</a:t>
            </a:r>
            <a:endParaRPr lang="en-US" sz="2400" dirty="0"/>
          </a:p>
        </p:txBody>
      </p:sp>
    </p:spTree>
    <p:extLst>
      <p:ext uri="{BB962C8B-B14F-4D97-AF65-F5344CB8AC3E}">
        <p14:creationId xmlns:p14="http://schemas.microsoft.com/office/powerpoint/2010/main" val="1383562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71546"/>
            <a:ext cx="8748464" cy="1131910"/>
          </a:xfrm>
        </p:spPr>
        <p:txBody>
          <a:bodyPr>
            <a:normAutofit/>
          </a:bodyPr>
          <a:lstStyle/>
          <a:p>
            <a:r>
              <a:rPr lang="en-US" dirty="0" smtClean="0"/>
              <a:t>Traits</a:t>
            </a:r>
            <a:endParaRPr lang="en-US" dirty="0">
              <a:effectLst/>
            </a:endParaRPr>
          </a:p>
        </p:txBody>
      </p:sp>
      <p:sp>
        <p:nvSpPr>
          <p:cNvPr id="3" name="Inhaltsplatzhalter 2"/>
          <p:cNvSpPr>
            <a:spLocks noGrp="1"/>
          </p:cNvSpPr>
          <p:nvPr>
            <p:ph idx="1"/>
          </p:nvPr>
        </p:nvSpPr>
        <p:spPr>
          <a:xfrm>
            <a:off x="457200" y="2500306"/>
            <a:ext cx="8229600" cy="4357694"/>
          </a:xfrm>
        </p:spPr>
        <p:txBody>
          <a:bodyPr>
            <a:normAutofit fontScale="85000" lnSpcReduction="20000"/>
          </a:bodyPr>
          <a:lstStyle/>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&gt;</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MyTraits</a:t>
            </a:r>
            <a:r>
              <a:rPr lang="de-DE" sz="2400" dirty="0">
                <a:solidFill>
                  <a:srgbClr val="000000"/>
                </a:solidFill>
                <a:highlight>
                  <a:srgbClr val="FFFFFF"/>
                </a:highlight>
                <a:latin typeface="Consolas" panose="020B0609020204030204" pitchFamily="49" charset="0"/>
              </a:rPr>
              <a:t> {</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using</a:t>
            </a:r>
            <a:r>
              <a:rPr lang="de-DE" sz="2400" dirty="0" smtClean="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type</a:t>
            </a:r>
            <a:r>
              <a:rPr lang="de-DE" sz="2400" dirty="0">
                <a:solidFill>
                  <a:srgbClr val="000000"/>
                </a:solidFill>
                <a:highlight>
                  <a:srgbClr val="FFFFFF"/>
                </a:highlight>
                <a:latin typeface="Consolas" panose="020B0609020204030204" pitchFamily="49" charset="0"/>
              </a:rPr>
              <a:t> = </a:t>
            </a:r>
            <a:r>
              <a:rPr lang="de-DE" sz="2400" dirty="0" err="1">
                <a:solidFill>
                  <a:srgbClr val="000000"/>
                </a:solidFill>
                <a:highlight>
                  <a:srgbClr val="FFFFFF"/>
                </a:highlight>
                <a:latin typeface="Consolas" panose="020B0609020204030204" pitchFamily="49" charset="0"/>
              </a:rPr>
              <a:t>DefaultType</a:t>
            </a:r>
            <a:r>
              <a:rPr lang="de-DE" sz="2400" dirty="0">
                <a:solidFill>
                  <a:srgbClr val="000000"/>
                </a:solidFill>
                <a:highlight>
                  <a:srgbClr val="FFFFFF"/>
                </a:highlight>
                <a:latin typeface="Consolas" panose="020B0609020204030204" pitchFamily="49" charset="0"/>
              </a:rPr>
              <a:t>;</a:t>
            </a:r>
          </a:p>
          <a:p>
            <a:pPr marL="0" indent="0">
              <a:buNone/>
            </a:pPr>
            <a:r>
              <a:rPr lang="de-DE" sz="2400" dirty="0">
                <a:solidFill>
                  <a:srgbClr val="000000"/>
                </a:solidFill>
                <a:highlight>
                  <a:srgbClr val="FFFFFF"/>
                </a:highlight>
                <a:latin typeface="Consolas" panose="020B0609020204030204" pitchFamily="49" charset="0"/>
              </a:rPr>
              <a:t>};</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de-DE" sz="2400" dirty="0">
                <a:solidFill>
                  <a:srgbClr val="008000"/>
                </a:solidFill>
                <a:highlight>
                  <a:srgbClr val="FFFFFF"/>
                </a:highlight>
                <a:latin typeface="Consolas" panose="020B0609020204030204" pitchFamily="49" charset="0"/>
              </a:rPr>
              <a:t>//</a:t>
            </a:r>
            <a:r>
              <a:rPr lang="de-DE" sz="2400" dirty="0" err="1">
                <a:solidFill>
                  <a:srgbClr val="008000"/>
                </a:solidFill>
                <a:highlight>
                  <a:srgbClr val="FFFFFF"/>
                </a:highlight>
                <a:latin typeface="Consolas" panose="020B0609020204030204" pitchFamily="49" charset="0"/>
              </a:rPr>
              <a:t>somwhere</a:t>
            </a:r>
            <a:r>
              <a:rPr lang="de-DE" sz="2400" dirty="0">
                <a:solidFill>
                  <a:srgbClr val="008000"/>
                </a:solidFill>
                <a:highlight>
                  <a:srgbClr val="FFFFFF"/>
                </a:highlight>
                <a:latin typeface="Consolas" panose="020B0609020204030204" pitchFamily="49" charset="0"/>
              </a:rPr>
              <a:t> </a:t>
            </a:r>
            <a:r>
              <a:rPr lang="de-DE" sz="2400" dirty="0" err="1">
                <a:solidFill>
                  <a:srgbClr val="008000"/>
                </a:solidFill>
                <a:highlight>
                  <a:srgbClr val="FFFFFF"/>
                </a:highlight>
                <a:latin typeface="Consolas" panose="020B0609020204030204" pitchFamily="49" charset="0"/>
              </a:rPr>
              <a:t>else</a:t>
            </a:r>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&lt;&gt;</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MyTraits</a:t>
            </a:r>
            <a:r>
              <a:rPr lang="de-DE" sz="2400" dirty="0">
                <a:solidFill>
                  <a:srgbClr val="000000"/>
                </a:solidFill>
                <a:highlight>
                  <a:srgbClr val="FFFFFF"/>
                </a:highlight>
                <a:latin typeface="Consolas" panose="020B0609020204030204" pitchFamily="49" charset="0"/>
              </a:rPr>
              <a:t>&lt;</a:t>
            </a:r>
            <a:r>
              <a:rPr lang="de-DE" sz="2400" dirty="0" err="1">
                <a:solidFill>
                  <a:srgbClr val="008080"/>
                </a:solidFill>
                <a:highlight>
                  <a:srgbClr val="FFFFFF"/>
                </a:highlight>
                <a:latin typeface="Consolas" panose="020B0609020204030204" pitchFamily="49" charset="0"/>
              </a:rPr>
              <a:t>MyType</a:t>
            </a:r>
            <a:r>
              <a:rPr lang="de-DE" sz="2400" dirty="0">
                <a:solidFill>
                  <a:srgbClr val="000000"/>
                </a:solidFill>
                <a:highlight>
                  <a:srgbClr val="FFFFFF"/>
                </a:highlight>
                <a:latin typeface="Consolas" panose="020B0609020204030204" pitchFamily="49" charset="0"/>
              </a:rPr>
              <a:t>&gt; {</a:t>
            </a:r>
          </a:p>
          <a:p>
            <a:pPr marL="0" indent="0">
              <a:buNone/>
            </a:pPr>
            <a:r>
              <a:rPr lang="de-DE" sz="2400" smtClean="0">
                <a:solidFill>
                  <a:srgbClr val="0000FF"/>
                </a:solidFill>
                <a:highlight>
                  <a:srgbClr val="FFFFFF"/>
                </a:highlight>
                <a:latin typeface="Consolas" panose="020B0609020204030204" pitchFamily="49" charset="0"/>
              </a:rPr>
              <a:t>   using</a:t>
            </a:r>
            <a:r>
              <a:rPr lang="de-DE" sz="2400" dirty="0" smtClean="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type</a:t>
            </a:r>
            <a:r>
              <a:rPr lang="de-DE" sz="2400" dirty="0">
                <a:solidFill>
                  <a:srgbClr val="000000"/>
                </a:solidFill>
                <a:highlight>
                  <a:srgbClr val="FFFFFF"/>
                </a:highlight>
                <a:latin typeface="Consolas" panose="020B0609020204030204" pitchFamily="49" charset="0"/>
              </a:rPr>
              <a:t> = </a:t>
            </a:r>
            <a:r>
              <a:rPr lang="de-DE" sz="2400" dirty="0" err="1">
                <a:solidFill>
                  <a:srgbClr val="008080"/>
                </a:solidFill>
                <a:highlight>
                  <a:srgbClr val="FFFFFF"/>
                </a:highlight>
                <a:latin typeface="Consolas" panose="020B0609020204030204" pitchFamily="49" charset="0"/>
              </a:rPr>
              <a:t>MyTypesTraitsType</a:t>
            </a:r>
            <a:r>
              <a:rPr lang="de-DE" sz="2400" dirty="0">
                <a:solidFill>
                  <a:srgbClr val="000000"/>
                </a:solidFill>
                <a:highlight>
                  <a:srgbClr val="FFFFFF"/>
                </a:highlight>
                <a:latin typeface="Consolas" panose="020B0609020204030204" pitchFamily="49" charset="0"/>
              </a:rPr>
              <a:t>;</a:t>
            </a:r>
          </a:p>
          <a:p>
            <a:pPr marL="0" indent="0">
              <a:buNone/>
            </a:pPr>
            <a:r>
              <a:rPr lang="de-DE" sz="2400" dirty="0">
                <a:solidFill>
                  <a:srgbClr val="000000"/>
                </a:solidFill>
                <a:highlight>
                  <a:srgbClr val="FFFFFF"/>
                </a:highlight>
                <a:latin typeface="Consolas" panose="020B0609020204030204" pitchFamily="49" charset="0"/>
              </a:rPr>
              <a:t>};</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de-DE" sz="2400" dirty="0">
                <a:solidFill>
                  <a:srgbClr val="008000"/>
                </a:solidFill>
                <a:highlight>
                  <a:srgbClr val="FFFFFF"/>
                </a:highlight>
                <a:latin typeface="Consolas" panose="020B0609020204030204" pitchFamily="49" charset="0"/>
              </a:rPr>
              <a:t>//in </a:t>
            </a:r>
            <a:r>
              <a:rPr lang="de-DE" sz="2400" dirty="0" err="1">
                <a:solidFill>
                  <a:srgbClr val="008000"/>
                </a:solidFill>
                <a:highlight>
                  <a:srgbClr val="FFFFFF"/>
                </a:highlight>
                <a:latin typeface="Consolas" panose="020B0609020204030204" pitchFamily="49" charset="0"/>
              </a:rPr>
              <a:t>user</a:t>
            </a:r>
            <a:r>
              <a:rPr lang="de-DE" sz="2400" dirty="0">
                <a:solidFill>
                  <a:srgbClr val="008000"/>
                </a:solidFill>
                <a:highlight>
                  <a:srgbClr val="FFFFFF"/>
                </a:highlight>
                <a:latin typeface="Consolas" panose="020B0609020204030204" pitchFamily="49" charset="0"/>
              </a:rPr>
              <a:t> </a:t>
            </a:r>
            <a:r>
              <a:rPr lang="de-DE" sz="2400" dirty="0" err="1">
                <a:solidFill>
                  <a:srgbClr val="008000"/>
                </a:solidFill>
                <a:highlight>
                  <a:srgbClr val="FFFFFF"/>
                </a:highlight>
                <a:latin typeface="Consolas" panose="020B0609020204030204" pitchFamily="49" charset="0"/>
              </a:rPr>
              <a:t>code</a:t>
            </a:r>
            <a:endParaRPr lang="de-DE" sz="2400" dirty="0">
              <a:solidFill>
                <a:srgbClr val="000000"/>
              </a:solidFill>
              <a:highlight>
                <a:srgbClr val="FFFFFF"/>
              </a:highlight>
              <a:latin typeface="Consolas" panose="020B0609020204030204" pitchFamily="49" charset="0"/>
            </a:endParaRPr>
          </a:p>
          <a:p>
            <a:pPr marL="0" indent="0">
              <a:buNone/>
            </a:pP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 i = </a:t>
            </a:r>
            <a:r>
              <a:rPr lang="de-DE" sz="2400" dirty="0" err="1">
                <a:solidFill>
                  <a:srgbClr val="008080"/>
                </a:solidFill>
                <a:highlight>
                  <a:srgbClr val="FFFFFF"/>
                </a:highlight>
                <a:latin typeface="Consolas" panose="020B0609020204030204" pitchFamily="49" charset="0"/>
              </a:rPr>
              <a:t>MyTraits</a:t>
            </a:r>
            <a:r>
              <a:rPr lang="de-DE" sz="2400" dirty="0">
                <a:solidFill>
                  <a:srgbClr val="000000"/>
                </a:solidFill>
                <a:highlight>
                  <a:srgbClr val="FFFFFF"/>
                </a:highlight>
                <a:latin typeface="Consolas" panose="020B0609020204030204" pitchFamily="49" charset="0"/>
              </a:rPr>
              <a:t>&lt;</a:t>
            </a:r>
            <a:r>
              <a:rPr lang="de-DE" sz="2400" dirty="0" err="1">
                <a:solidFill>
                  <a:srgbClr val="008080"/>
                </a:solidFill>
                <a:highlight>
                  <a:srgbClr val="FFFFFF"/>
                </a:highlight>
                <a:latin typeface="Consolas" panose="020B0609020204030204" pitchFamily="49" charset="0"/>
              </a:rPr>
              <a:t>MyType</a:t>
            </a:r>
            <a:r>
              <a:rPr lang="de-DE" sz="2400" dirty="0">
                <a:solidFill>
                  <a:srgbClr val="000000"/>
                </a:solidFill>
                <a:highlight>
                  <a:srgbClr val="FFFFFF"/>
                </a:highlight>
                <a:latin typeface="Consolas" panose="020B0609020204030204" pitchFamily="49" charset="0"/>
              </a:rPr>
              <a:t>&gt;::</a:t>
            </a:r>
            <a:r>
              <a:rPr lang="de-DE" sz="2400" dirty="0">
                <a:solidFill>
                  <a:srgbClr val="008080"/>
                </a:solidFill>
                <a:highlight>
                  <a:srgbClr val="FFFFFF"/>
                </a:highlight>
                <a:latin typeface="Consolas" panose="020B0609020204030204" pitchFamily="49" charset="0"/>
              </a:rPr>
              <a:t>type</a:t>
            </a:r>
            <a:r>
              <a:rPr lang="de-DE" sz="2400" dirty="0">
                <a:solidFill>
                  <a:srgbClr val="000000"/>
                </a:solidFill>
                <a:highlight>
                  <a:srgbClr val="FFFFFF"/>
                </a:highlight>
                <a:latin typeface="Consolas" panose="020B0609020204030204" pitchFamily="49" charset="0"/>
              </a:rPr>
              <a:t>::</a:t>
            </a:r>
            <a:r>
              <a:rPr lang="de-DE" sz="2400" dirty="0" err="1">
                <a:solidFill>
                  <a:srgbClr val="000000"/>
                </a:solidFill>
                <a:highlight>
                  <a:srgbClr val="FFFFFF"/>
                </a:highlight>
                <a:latin typeface="Consolas" panose="020B0609020204030204" pitchFamily="49" charset="0"/>
              </a:rPr>
              <a:t>value</a:t>
            </a:r>
            <a:r>
              <a:rPr lang="de-DE" sz="2400" dirty="0">
                <a:solidFill>
                  <a:srgbClr val="000000"/>
                </a:solidFill>
                <a:highlight>
                  <a:srgbClr val="FFFFFF"/>
                </a:highlight>
                <a:latin typeface="Consolas" panose="020B0609020204030204" pitchFamily="49" charset="0"/>
              </a:rPr>
              <a:t>;</a:t>
            </a:r>
            <a:endParaRPr lang="en-US" sz="2400" dirty="0"/>
          </a:p>
        </p:txBody>
      </p:sp>
    </p:spTree>
    <p:extLst>
      <p:ext uri="{BB962C8B-B14F-4D97-AF65-F5344CB8AC3E}">
        <p14:creationId xmlns:p14="http://schemas.microsoft.com/office/powerpoint/2010/main" val="3376655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71546"/>
            <a:ext cx="8748464" cy="1131910"/>
          </a:xfrm>
        </p:spPr>
        <p:txBody>
          <a:bodyPr>
            <a:normAutofit/>
          </a:bodyPr>
          <a:lstStyle/>
          <a:p>
            <a:r>
              <a:rPr lang="en-US" dirty="0" smtClean="0"/>
              <a:t>Point of instantiation</a:t>
            </a:r>
            <a:endParaRPr lang="en-US" dirty="0">
              <a:effectLst/>
            </a:endParaRPr>
          </a:p>
        </p:txBody>
      </p:sp>
      <p:sp>
        <p:nvSpPr>
          <p:cNvPr id="3" name="Inhaltsplatzhalter 2"/>
          <p:cNvSpPr>
            <a:spLocks noGrp="1"/>
          </p:cNvSpPr>
          <p:nvPr>
            <p:ph idx="1"/>
          </p:nvPr>
        </p:nvSpPr>
        <p:spPr>
          <a:xfrm>
            <a:off x="457200" y="2500306"/>
            <a:ext cx="8229600" cy="4357694"/>
          </a:xfrm>
        </p:spPr>
        <p:txBody>
          <a:bodyPr>
            <a:normAutofit fontScale="62500" lnSpcReduction="20000"/>
          </a:bodyPr>
          <a:lstStyle/>
          <a:p>
            <a:pPr marL="0" indent="0">
              <a:buNone/>
            </a:pPr>
            <a:r>
              <a:rPr lang="en-US" sz="2400" dirty="0"/>
              <a:t>For a function template specialization, a member function template specialization, or a specialization for a member function or static data member of a class template, if the specialization is implicitly instantiated because it is referenced from within another template specialization and the context from which it is referenced depends on a template parameter, the point of instantiation of the specialization is the point of instantiation of the enclosing specialization. Otherwise, the point of instantiation for such a specialization immediately follows the namespace scope declaration or definition that refers to the specialization.</a:t>
            </a:r>
          </a:p>
          <a:p>
            <a:pPr marL="0" indent="0">
              <a:buNone/>
            </a:pPr>
            <a:endParaRPr lang="en-US" sz="2400" dirty="0"/>
          </a:p>
          <a:p>
            <a:pPr marL="0" indent="0">
              <a:buNone/>
            </a:pPr>
            <a:r>
              <a:rPr lang="en-US" sz="2400" dirty="0" smtClean="0"/>
              <a:t>If </a:t>
            </a:r>
            <a:r>
              <a:rPr lang="en-US" sz="2400" dirty="0"/>
              <a:t>a function template or member function of a class template is called in a way which uses the definition of a default argument of that function template or member function, the point of instantiation of the default argument is the point of instantiation of the function template or member function specialization.</a:t>
            </a:r>
          </a:p>
          <a:p>
            <a:pPr marL="0" indent="0">
              <a:buNone/>
            </a:pPr>
            <a:endParaRPr lang="en-US" sz="2400" dirty="0"/>
          </a:p>
          <a:p>
            <a:pPr marL="0" indent="0">
              <a:buNone/>
            </a:pPr>
            <a:r>
              <a:rPr lang="en-US" sz="2400" dirty="0" smtClean="0"/>
              <a:t>For </a:t>
            </a:r>
            <a:r>
              <a:rPr lang="en-US" sz="2400" dirty="0"/>
              <a:t>a class template specialization, a class member template specialization, or a specialization for a class member of a class template, if the specialization is implicitly instantiated because it is referenced from within another template specialization, if the context from which the specialization is referenced depends on a template parameter, and if </a:t>
            </a:r>
            <a:r>
              <a:rPr lang="en-US" sz="2400" dirty="0" smtClean="0"/>
              <a:t>the </a:t>
            </a:r>
            <a:r>
              <a:rPr lang="en-US" sz="2400" dirty="0"/>
              <a:t>specialization is not instantiated previous to the instantiation of the enclosing template, the point of instantiation is immediately before the point of instantiation of the enclosing template. Otherwise, the point </a:t>
            </a:r>
            <a:r>
              <a:rPr lang="en-US" sz="2400" dirty="0" smtClean="0"/>
              <a:t>of instantiation </a:t>
            </a:r>
            <a:r>
              <a:rPr lang="en-US" sz="2400" dirty="0"/>
              <a:t>for such a specialization immediately precedes the namespace scope declaration or definition that refers to the specialization</a:t>
            </a:r>
            <a:r>
              <a:rPr lang="en-US" sz="2400" dirty="0" smtClean="0"/>
              <a:t>.</a:t>
            </a:r>
            <a:endParaRPr lang="en-US" sz="2400" dirty="0"/>
          </a:p>
        </p:txBody>
      </p:sp>
    </p:spTree>
    <p:extLst>
      <p:ext uri="{BB962C8B-B14F-4D97-AF65-F5344CB8AC3E}">
        <p14:creationId xmlns:p14="http://schemas.microsoft.com/office/powerpoint/2010/main" val="2317524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71546"/>
            <a:ext cx="8748464" cy="1131910"/>
          </a:xfrm>
        </p:spPr>
        <p:txBody>
          <a:bodyPr>
            <a:normAutofit/>
          </a:bodyPr>
          <a:lstStyle/>
          <a:p>
            <a:r>
              <a:rPr lang="en-US" dirty="0" smtClean="0"/>
              <a:t>Point of instantiation 2</a:t>
            </a:r>
            <a:endParaRPr lang="en-US" dirty="0">
              <a:effectLst/>
            </a:endParaRPr>
          </a:p>
        </p:txBody>
      </p:sp>
      <p:sp>
        <p:nvSpPr>
          <p:cNvPr id="3" name="Inhaltsplatzhalter 2"/>
          <p:cNvSpPr>
            <a:spLocks noGrp="1"/>
          </p:cNvSpPr>
          <p:nvPr>
            <p:ph idx="1"/>
          </p:nvPr>
        </p:nvSpPr>
        <p:spPr>
          <a:xfrm>
            <a:off x="457200" y="2500306"/>
            <a:ext cx="8229600" cy="4357694"/>
          </a:xfrm>
        </p:spPr>
        <p:txBody>
          <a:bodyPr>
            <a:normAutofit fontScale="70000" lnSpcReduction="20000"/>
          </a:bodyPr>
          <a:lstStyle/>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&gt;</a:t>
            </a:r>
          </a:p>
          <a:p>
            <a:pPr marL="0" indent="0">
              <a:buNone/>
            </a:pPr>
            <a:r>
              <a:rPr lang="en-US" sz="2400" dirty="0" err="1">
                <a:solidFill>
                  <a:srgbClr val="0000FF"/>
                </a:solidFill>
                <a:highlight>
                  <a:srgbClr val="FFFFFF"/>
                </a:highlight>
                <a:latin typeface="Consolas" panose="020B0609020204030204" pitchFamily="49" charset="0"/>
              </a:rPr>
              <a:t>struct</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ST</a:t>
            </a:r>
            <a:r>
              <a:rPr lang="en-US" sz="2400" dirty="0">
                <a:solidFill>
                  <a:srgbClr val="000000"/>
                </a:solidFill>
                <a:highlight>
                  <a:srgbClr val="FFFFFF"/>
                </a:highlight>
                <a:latin typeface="Consolas" panose="020B0609020204030204" pitchFamily="49" charset="0"/>
              </a:rPr>
              <a:t> { </a:t>
            </a:r>
            <a:r>
              <a:rPr lang="en-US" sz="2400" dirty="0">
                <a:solidFill>
                  <a:srgbClr val="0000FF"/>
                </a:solidFill>
                <a:highlight>
                  <a:srgbClr val="FFFFFF"/>
                </a:highlight>
                <a:latin typeface="Consolas" panose="020B0609020204030204" pitchFamily="49" charset="0"/>
              </a:rPr>
              <a:t>using</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type</a:t>
            </a:r>
            <a:r>
              <a:rPr lang="en-US" sz="2400" dirty="0">
                <a:solidFill>
                  <a:srgbClr val="000000"/>
                </a:solidFill>
                <a:highlight>
                  <a:srgbClr val="FFFFFF"/>
                </a:highlight>
                <a:latin typeface="Consolas" panose="020B0609020204030204" pitchFamily="49" charset="0"/>
              </a:rPr>
              <a:t> = </a:t>
            </a:r>
            <a:r>
              <a:rPr lang="en-US" sz="2400" dirty="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&gt;</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S</a:t>
            </a:r>
            <a:r>
              <a:rPr lang="de-DE" sz="2400" dirty="0">
                <a:solidFill>
                  <a:srgbClr val="000000"/>
                </a:solidFill>
                <a:highlight>
                  <a:srgbClr val="FFFFFF"/>
                </a:highlight>
                <a:latin typeface="Consolas" panose="020B0609020204030204" pitchFamily="49" charset="0"/>
              </a:rPr>
              <a:t> {</a:t>
            </a:r>
          </a:p>
          <a:p>
            <a:pPr marL="0" indent="0">
              <a:buNone/>
            </a:pPr>
            <a:r>
              <a:rPr lang="de-DE" sz="2400" dirty="0" smtClean="0">
                <a:solidFill>
                  <a:srgbClr val="0000FF"/>
                </a:solidFill>
                <a:highlight>
                  <a:srgbClr val="FFFFFF"/>
                </a:highlight>
                <a:latin typeface="Consolas" panose="020B0609020204030204" pitchFamily="49" charset="0"/>
              </a:rPr>
              <a:t>   int</a:t>
            </a:r>
            <a:r>
              <a:rPr lang="de-DE" sz="2400" dirty="0" smtClean="0">
                <a:solidFill>
                  <a:srgbClr val="000000"/>
                </a:solidFill>
                <a:highlight>
                  <a:srgbClr val="FFFFFF"/>
                </a:highlight>
                <a:latin typeface="Consolas" panose="020B0609020204030204" pitchFamily="49" charset="0"/>
              </a:rPr>
              <a:t> </a:t>
            </a:r>
            <a:r>
              <a:rPr lang="de-DE" sz="2400" dirty="0">
                <a:solidFill>
                  <a:srgbClr val="800000"/>
                </a:solidFill>
                <a:highlight>
                  <a:srgbClr val="FFFFFF"/>
                </a:highlight>
                <a:latin typeface="Consolas" panose="020B0609020204030204" pitchFamily="49" charset="0"/>
              </a:rPr>
              <a:t>f</a:t>
            </a:r>
            <a:r>
              <a:rPr lang="de-DE" sz="2400" dirty="0">
                <a:solidFill>
                  <a:srgbClr val="000000"/>
                </a:solidFill>
                <a:highlight>
                  <a:srgbClr val="FFFFFF"/>
                </a:highlight>
                <a:latin typeface="Consolas" panose="020B0609020204030204" pitchFamily="49" charset="0"/>
              </a:rPr>
              <a:t>() {</a:t>
            </a:r>
          </a:p>
          <a:p>
            <a:pPr marL="0" indent="0">
              <a:buNone/>
            </a:pPr>
            <a:r>
              <a:rPr lang="en-US" sz="2400" dirty="0" smtClean="0">
                <a:solidFill>
                  <a:srgbClr val="0000FF"/>
                </a:solidFill>
                <a:highlight>
                  <a:srgbClr val="FFFFFF"/>
                </a:highlight>
                <a:latin typeface="Consolas" panose="020B0609020204030204" pitchFamily="49" charset="0"/>
              </a:rPr>
              <a:t>      return</a:t>
            </a:r>
            <a:r>
              <a:rPr lang="en-US" sz="2400" dirty="0" smtClean="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ST</a:t>
            </a:r>
            <a:r>
              <a:rPr lang="en-US" sz="2400" dirty="0">
                <a:solidFill>
                  <a:srgbClr val="000000"/>
                </a:solidFill>
                <a:highlight>
                  <a:srgbClr val="FFFFFF"/>
                </a:highlight>
                <a:latin typeface="Consolas" panose="020B0609020204030204" pitchFamily="49" charset="0"/>
              </a:rPr>
              <a:t>&lt;</a:t>
            </a:r>
            <a:r>
              <a:rPr lang="en-US" sz="2400" dirty="0">
                <a:solidFill>
                  <a:srgbClr val="008080"/>
                </a:solidFill>
                <a:highlight>
                  <a:srgbClr val="FFFFFF"/>
                </a:highlight>
                <a:latin typeface="Consolas" panose="020B0609020204030204" pitchFamily="49" charset="0"/>
              </a:rPr>
              <a:t>T</a:t>
            </a:r>
            <a:r>
              <a:rPr lang="en-US" sz="2400" dirty="0">
                <a:solidFill>
                  <a:srgbClr val="000000"/>
                </a:solidFill>
                <a:highlight>
                  <a:srgbClr val="FFFFFF"/>
                </a:highlight>
                <a:latin typeface="Consolas" panose="020B0609020204030204" pitchFamily="49" charset="0"/>
              </a:rPr>
              <a:t>&gt;::</a:t>
            </a:r>
            <a:r>
              <a:rPr lang="en-US" sz="2400" dirty="0">
                <a:solidFill>
                  <a:srgbClr val="008080"/>
                </a:solidFill>
                <a:highlight>
                  <a:srgbClr val="FFFFFF"/>
                </a:highlight>
                <a:latin typeface="Consolas" panose="020B0609020204030204" pitchFamily="49" charset="0"/>
              </a:rPr>
              <a:t>type</a:t>
            </a:r>
            <a:r>
              <a:rPr lang="en-US" sz="2400" dirty="0">
                <a:solidFill>
                  <a:srgbClr val="000000"/>
                </a:solidFill>
                <a:highlight>
                  <a:srgbClr val="FFFFFF"/>
                </a:highlight>
                <a:latin typeface="Consolas" panose="020B0609020204030204" pitchFamily="49" charset="0"/>
              </a:rPr>
              <a:t>(3.14) * 9;</a:t>
            </a:r>
          </a:p>
          <a:p>
            <a:pPr marL="0" indent="0">
              <a:buNone/>
            </a:pPr>
            <a:r>
              <a:rPr lang="de-DE" sz="2400" dirty="0" smtClean="0">
                <a:solidFill>
                  <a:srgbClr val="000000"/>
                </a:solidFill>
                <a:highlight>
                  <a:srgbClr val="FFFFFF"/>
                </a:highlight>
                <a:latin typeface="Consolas" panose="020B0609020204030204" pitchFamily="49" charset="0"/>
              </a:rPr>
              <a:t>   }</a:t>
            </a:r>
            <a:endParaRPr lang="de-DE" sz="2400" dirty="0">
              <a:solidFill>
                <a:srgbClr val="000000"/>
              </a:solidFill>
              <a:highlight>
                <a:srgbClr val="FFFFFF"/>
              </a:highlight>
              <a:latin typeface="Consolas" panose="020B0609020204030204" pitchFamily="49" charset="0"/>
            </a:endParaRPr>
          </a:p>
          <a:p>
            <a:pPr marL="0" indent="0">
              <a:buNone/>
            </a:pPr>
            <a:r>
              <a:rPr lang="de-DE" sz="2400" dirty="0">
                <a:solidFill>
                  <a:srgbClr val="000000"/>
                </a:solidFill>
                <a:highlight>
                  <a:srgbClr val="FFFFFF"/>
                </a:highlight>
                <a:latin typeface="Consolas" panose="020B0609020204030204" pitchFamily="49" charset="0"/>
              </a:rPr>
              <a:t>};</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&lt;&gt;</a:t>
            </a:r>
          </a:p>
          <a:p>
            <a:pPr marL="0" indent="0">
              <a:buNone/>
            </a:pPr>
            <a:r>
              <a:rPr lang="en-US" sz="2400" dirty="0" err="1">
                <a:solidFill>
                  <a:srgbClr val="0000FF"/>
                </a:solidFill>
                <a:highlight>
                  <a:srgbClr val="FFFFFF"/>
                </a:highlight>
                <a:latin typeface="Consolas" panose="020B0609020204030204" pitchFamily="49" charset="0"/>
              </a:rPr>
              <a:t>struct</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ST</a:t>
            </a:r>
            <a:r>
              <a:rPr lang="en-US" sz="2400" dirty="0">
                <a:solidFill>
                  <a:srgbClr val="000000"/>
                </a:solidFill>
                <a:highlight>
                  <a:srgbClr val="FFFFFF"/>
                </a:highlight>
                <a:latin typeface="Consolas" panose="020B0609020204030204" pitchFamily="49" charset="0"/>
              </a:rPr>
              <a:t>&lt;</a:t>
            </a:r>
            <a:r>
              <a:rPr lang="en-US" sz="2400" dirty="0">
                <a:solidFill>
                  <a:srgbClr val="0000FF"/>
                </a:solidFill>
                <a:highlight>
                  <a:srgbClr val="FFFFFF"/>
                </a:highlight>
                <a:latin typeface="Consolas" panose="020B0609020204030204" pitchFamily="49" charset="0"/>
              </a:rPr>
              <a:t>float</a:t>
            </a:r>
            <a:r>
              <a:rPr lang="en-US" sz="2400" dirty="0">
                <a:solidFill>
                  <a:srgbClr val="000000"/>
                </a:solidFill>
                <a:highlight>
                  <a:srgbClr val="FFFFFF"/>
                </a:highlight>
                <a:latin typeface="Consolas" panose="020B0609020204030204" pitchFamily="49" charset="0"/>
              </a:rPr>
              <a:t>&gt; { </a:t>
            </a:r>
            <a:r>
              <a:rPr lang="en-US" sz="2400" dirty="0">
                <a:solidFill>
                  <a:srgbClr val="0000FF"/>
                </a:solidFill>
                <a:highlight>
                  <a:srgbClr val="FFFFFF"/>
                </a:highlight>
                <a:latin typeface="Consolas" panose="020B0609020204030204" pitchFamily="49" charset="0"/>
              </a:rPr>
              <a:t>using</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type</a:t>
            </a:r>
            <a:r>
              <a:rPr lang="en-US" sz="2400" dirty="0">
                <a:solidFill>
                  <a:srgbClr val="000000"/>
                </a:solidFill>
                <a:highlight>
                  <a:srgbClr val="FFFFFF"/>
                </a:highlight>
                <a:latin typeface="Consolas" panose="020B0609020204030204" pitchFamily="49" charset="0"/>
              </a:rPr>
              <a:t> = </a:t>
            </a:r>
            <a:r>
              <a:rPr lang="en-US" sz="2400" dirty="0">
                <a:solidFill>
                  <a:srgbClr val="0000FF"/>
                </a:solidFill>
                <a:highlight>
                  <a:srgbClr val="FFFFFF"/>
                </a:highlight>
                <a:latin typeface="Consolas" panose="020B0609020204030204" pitchFamily="49" charset="0"/>
              </a:rPr>
              <a:t>float</a:t>
            </a:r>
            <a:r>
              <a:rPr lang="en-US" sz="2400" dirty="0">
                <a:solidFill>
                  <a:srgbClr val="000000"/>
                </a:solidFill>
                <a:highlight>
                  <a:srgbClr val="FFFFFF"/>
                </a:highlight>
                <a:latin typeface="Consolas" panose="020B0609020204030204" pitchFamily="49" charset="0"/>
              </a:rPr>
              <a:t>; };</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 </a:t>
            </a:r>
            <a:r>
              <a:rPr lang="de-DE" sz="2400" dirty="0" err="1">
                <a:solidFill>
                  <a:srgbClr val="800000"/>
                </a:solidFill>
                <a:highlight>
                  <a:srgbClr val="FFFFFF"/>
                </a:highlight>
                <a:latin typeface="Consolas" panose="020B0609020204030204" pitchFamily="49" charset="0"/>
              </a:rPr>
              <a:t>foo</a:t>
            </a:r>
            <a:r>
              <a:rPr lang="de-DE" sz="2400" dirty="0">
                <a:solidFill>
                  <a:srgbClr val="000000"/>
                </a:solidFill>
                <a:highlight>
                  <a:srgbClr val="FFFFFF"/>
                </a:highlight>
                <a:latin typeface="Consolas" panose="020B0609020204030204" pitchFamily="49" charset="0"/>
              </a:rPr>
              <a:t>() {</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return</a:t>
            </a:r>
            <a:r>
              <a:rPr lang="de-DE" sz="2400" dirty="0" smtClean="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S</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float</a:t>
            </a:r>
            <a:r>
              <a:rPr lang="de-DE" sz="2400" dirty="0">
                <a:solidFill>
                  <a:srgbClr val="000000"/>
                </a:solidFill>
                <a:highlight>
                  <a:srgbClr val="FFFFFF"/>
                </a:highlight>
                <a:latin typeface="Consolas" panose="020B0609020204030204" pitchFamily="49" charset="0"/>
              </a:rPr>
              <a:t>&gt;{}.</a:t>
            </a:r>
            <a:r>
              <a:rPr lang="de-DE" sz="2400" dirty="0">
                <a:solidFill>
                  <a:srgbClr val="800000"/>
                </a:solidFill>
                <a:highlight>
                  <a:srgbClr val="FFFFFF"/>
                </a:highlight>
                <a:latin typeface="Consolas" panose="020B0609020204030204" pitchFamily="49" charset="0"/>
              </a:rPr>
              <a:t>f</a:t>
            </a:r>
            <a:r>
              <a:rPr lang="de-DE" sz="2400" dirty="0">
                <a:solidFill>
                  <a:srgbClr val="000000"/>
                </a:solidFill>
                <a:highlight>
                  <a:srgbClr val="FFFFFF"/>
                </a:highlight>
                <a:latin typeface="Consolas" panose="020B0609020204030204" pitchFamily="49" charset="0"/>
              </a:rPr>
              <a:t>();</a:t>
            </a:r>
          </a:p>
          <a:p>
            <a:pPr marL="0" indent="0">
              <a:buNone/>
            </a:pPr>
            <a:r>
              <a:rPr lang="de-DE" sz="2400" dirty="0" smtClean="0">
                <a:solidFill>
                  <a:srgbClr val="000000"/>
                </a:solidFill>
                <a:highlight>
                  <a:srgbClr val="FFFFFF"/>
                </a:highlight>
                <a:latin typeface="Consolas" panose="020B0609020204030204" pitchFamily="49" charset="0"/>
              </a:rPr>
              <a:t>}</a:t>
            </a:r>
            <a:endParaRPr lang="de-DE" sz="2400" dirty="0">
              <a:solidFill>
                <a:srgbClr val="0000FF"/>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988017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71546"/>
            <a:ext cx="8748464" cy="1131910"/>
          </a:xfrm>
        </p:spPr>
        <p:txBody>
          <a:bodyPr>
            <a:normAutofit/>
          </a:bodyPr>
          <a:lstStyle/>
          <a:p>
            <a:r>
              <a:rPr lang="en-US" dirty="0" smtClean="0"/>
              <a:t>Point of instantiation 3</a:t>
            </a:r>
            <a:endParaRPr lang="en-US" dirty="0">
              <a:effectLst/>
            </a:endParaRPr>
          </a:p>
        </p:txBody>
      </p:sp>
      <p:sp>
        <p:nvSpPr>
          <p:cNvPr id="3" name="Inhaltsplatzhalter 2"/>
          <p:cNvSpPr>
            <a:spLocks noGrp="1"/>
          </p:cNvSpPr>
          <p:nvPr>
            <p:ph idx="1"/>
          </p:nvPr>
        </p:nvSpPr>
        <p:spPr>
          <a:xfrm>
            <a:off x="457200" y="2500306"/>
            <a:ext cx="8229600" cy="4357694"/>
          </a:xfrm>
        </p:spPr>
        <p:txBody>
          <a:bodyPr>
            <a:normAutofit fontScale="92500" lnSpcReduction="10000"/>
          </a:bodyPr>
          <a:lstStyle/>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 </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 N&gt;</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Pointerify</a:t>
            </a:r>
            <a:r>
              <a:rPr lang="de-DE" sz="2400" dirty="0">
                <a:solidFill>
                  <a:srgbClr val="000000"/>
                </a:solidFill>
                <a:highlight>
                  <a:srgbClr val="FFFFFF"/>
                </a:highlight>
                <a:latin typeface="Consolas" panose="020B0609020204030204" pitchFamily="49" charset="0"/>
              </a:rPr>
              <a:t> {</a:t>
            </a:r>
          </a:p>
          <a:p>
            <a:pPr marL="0" indent="0">
              <a:buNone/>
            </a:pPr>
            <a:r>
              <a:rPr lang="en-US" sz="2400" dirty="0">
                <a:solidFill>
                  <a:srgbClr val="0000FF"/>
                </a:solidFill>
                <a:highlight>
                  <a:srgbClr val="FFFFFF"/>
                </a:highlight>
                <a:latin typeface="Consolas" panose="020B0609020204030204" pitchFamily="49" charset="0"/>
              </a:rPr>
              <a:t>   using</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type</a:t>
            </a:r>
            <a:r>
              <a:rPr lang="en-US" sz="2400" dirty="0">
                <a:solidFill>
                  <a:srgbClr val="000000"/>
                </a:solidFill>
                <a:highlight>
                  <a:srgbClr val="FFFFFF"/>
                </a:highlight>
                <a:latin typeface="Consolas" panose="020B0609020204030204" pitchFamily="49" charset="0"/>
              </a:rPr>
              <a:t> = </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a:t>
            </a:r>
            <a:r>
              <a:rPr lang="en-US" sz="2400" dirty="0" err="1" smtClean="0">
                <a:solidFill>
                  <a:srgbClr val="008080"/>
                </a:solidFill>
                <a:highlight>
                  <a:srgbClr val="FFFFFF"/>
                </a:highlight>
                <a:latin typeface="Consolas" panose="020B0609020204030204" pitchFamily="49" charset="0"/>
              </a:rPr>
              <a:t>Pointerify</a:t>
            </a:r>
            <a:r>
              <a:rPr lang="en-US" sz="2400" dirty="0" smtClean="0">
                <a:solidFill>
                  <a:srgbClr val="000000"/>
                </a:solidFill>
                <a:highlight>
                  <a:srgbClr val="FFFFFF"/>
                </a:highlight>
                <a:latin typeface="Consolas" panose="020B0609020204030204" pitchFamily="49" charset="0"/>
              </a:rPr>
              <a:t>&lt;</a:t>
            </a:r>
            <a:r>
              <a:rPr lang="en-US" sz="2400" dirty="0" smtClean="0">
                <a:solidFill>
                  <a:srgbClr val="008080"/>
                </a:solidFill>
                <a:highlight>
                  <a:srgbClr val="FFFFFF"/>
                </a:highlight>
                <a:latin typeface="Consolas" panose="020B0609020204030204" pitchFamily="49" charset="0"/>
              </a:rPr>
              <a:t>T</a:t>
            </a:r>
            <a:r>
              <a:rPr lang="en-US" sz="2400" dirty="0" smtClean="0">
                <a:solidFill>
                  <a:srgbClr val="000000"/>
                </a:solidFill>
                <a:highlight>
                  <a:srgbClr val="FFFFFF"/>
                </a:highlight>
                <a:latin typeface="Consolas" panose="020B0609020204030204" pitchFamily="49" charset="0"/>
              </a:rPr>
              <a:t>,N-1</a:t>
            </a:r>
            <a:r>
              <a:rPr lang="en-US" sz="2400" dirty="0">
                <a:solidFill>
                  <a:srgbClr val="000000"/>
                </a:solidFill>
                <a:highlight>
                  <a:srgbClr val="FFFFFF"/>
                </a:highlight>
                <a:latin typeface="Consolas" panose="020B0609020204030204" pitchFamily="49" charset="0"/>
              </a:rPr>
              <a:t>&gt;::</a:t>
            </a:r>
            <a:r>
              <a:rPr lang="en-US" sz="2400" dirty="0">
                <a:solidFill>
                  <a:srgbClr val="008080"/>
                </a:solidFill>
                <a:highlight>
                  <a:srgbClr val="FFFFFF"/>
                </a:highlight>
                <a:latin typeface="Consolas" panose="020B0609020204030204" pitchFamily="49" charset="0"/>
              </a:rPr>
              <a:t>type</a:t>
            </a:r>
            <a:r>
              <a:rPr lang="en-US" sz="2400" dirty="0">
                <a:solidFill>
                  <a:srgbClr val="000000"/>
                </a:solidFill>
                <a:highlight>
                  <a:srgbClr val="FFFFFF"/>
                </a:highlight>
                <a:latin typeface="Consolas" panose="020B0609020204030204" pitchFamily="49" charset="0"/>
              </a:rPr>
              <a:t>*;</a:t>
            </a:r>
          </a:p>
          <a:p>
            <a:pPr marL="0" indent="0">
              <a:buNone/>
            </a:pPr>
            <a:r>
              <a:rPr lang="de-DE" sz="2400" dirty="0">
                <a:solidFill>
                  <a:srgbClr val="000000"/>
                </a:solidFill>
                <a:highlight>
                  <a:srgbClr val="FFFFFF"/>
                </a:highlight>
                <a:latin typeface="Consolas" panose="020B0609020204030204" pitchFamily="49" charset="0"/>
              </a:rPr>
              <a:t>};</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&gt;</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Pointerify</a:t>
            </a:r>
            <a:r>
              <a:rPr lang="de-DE" sz="2400" dirty="0">
                <a:solidFill>
                  <a:srgbClr val="000000"/>
                </a:solidFill>
                <a:highlight>
                  <a:srgbClr val="FFFFFF"/>
                </a:highlight>
                <a:latin typeface="Consolas" panose="020B0609020204030204" pitchFamily="49" charset="0"/>
              </a:rPr>
              <a:t>&lt;</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 0&gt; {</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using</a:t>
            </a:r>
            <a:r>
              <a:rPr lang="de-DE" sz="2400" dirty="0" smtClean="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type</a:t>
            </a:r>
            <a:r>
              <a:rPr lang="de-DE" sz="2400" dirty="0">
                <a:solidFill>
                  <a:srgbClr val="000000"/>
                </a:solidFill>
                <a:highlight>
                  <a:srgbClr val="FFFFFF"/>
                </a:highlight>
                <a:latin typeface="Consolas" panose="020B0609020204030204" pitchFamily="49" charset="0"/>
              </a:rPr>
              <a:t> =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a:t>
            </a:r>
          </a:p>
          <a:p>
            <a:pPr marL="0" indent="0">
              <a:buNone/>
            </a:pPr>
            <a:r>
              <a:rPr lang="de-DE" sz="2400" dirty="0">
                <a:solidFill>
                  <a:srgbClr val="000000"/>
                </a:solidFill>
                <a:highlight>
                  <a:srgbClr val="FFFFFF"/>
                </a:highlight>
                <a:latin typeface="Consolas" panose="020B0609020204030204" pitchFamily="49" charset="0"/>
              </a:rPr>
              <a:t>};</a:t>
            </a:r>
          </a:p>
          <a:p>
            <a:endParaRPr lang="de-DE" sz="2400" dirty="0">
              <a:solidFill>
                <a:srgbClr val="000000"/>
              </a:solidFill>
              <a:highlight>
                <a:srgbClr val="FFFFFF"/>
              </a:highlight>
              <a:latin typeface="Consolas" panose="020B0609020204030204" pitchFamily="49" charset="0"/>
            </a:endParaRPr>
          </a:p>
          <a:p>
            <a:pPr marL="0" indent="0">
              <a:buNone/>
            </a:pPr>
            <a:r>
              <a:rPr lang="en-US" sz="2400" dirty="0">
                <a:solidFill>
                  <a:srgbClr val="0000FF"/>
                </a:solidFill>
                <a:highlight>
                  <a:srgbClr val="FFFFFF"/>
                </a:highlight>
                <a:latin typeface="Consolas" panose="020B0609020204030204" pitchFamily="49" charset="0"/>
              </a:rPr>
              <a:t>using</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P</a:t>
            </a:r>
            <a:r>
              <a:rPr lang="en-US" sz="2400" dirty="0">
                <a:solidFill>
                  <a:srgbClr val="000000"/>
                </a:solidFill>
                <a:highlight>
                  <a:srgbClr val="FFFFFF"/>
                </a:highlight>
                <a:latin typeface="Consolas" panose="020B0609020204030204" pitchFamily="49" charset="0"/>
              </a:rPr>
              <a:t> = </a:t>
            </a:r>
            <a:r>
              <a:rPr lang="en-US" sz="2400" dirty="0" err="1">
                <a:solidFill>
                  <a:srgbClr val="008080"/>
                </a:solidFill>
                <a:highlight>
                  <a:srgbClr val="FFFFFF"/>
                </a:highlight>
                <a:latin typeface="Consolas" panose="020B0609020204030204" pitchFamily="49" charset="0"/>
              </a:rPr>
              <a:t>Pointerify</a:t>
            </a:r>
            <a:r>
              <a:rPr lang="en-US" sz="2400" dirty="0">
                <a:solidFill>
                  <a:srgbClr val="000000"/>
                </a:solidFill>
                <a:highlight>
                  <a:srgbClr val="FFFFFF"/>
                </a:highlight>
                <a:latin typeface="Consolas" panose="020B0609020204030204" pitchFamily="49" charset="0"/>
              </a:rPr>
              <a:t>&lt;</a:t>
            </a:r>
            <a:r>
              <a:rPr lang="en-US" sz="2400" dirty="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2&gt;::</a:t>
            </a:r>
            <a:r>
              <a:rPr lang="en-US" sz="2400" dirty="0">
                <a:solidFill>
                  <a:srgbClr val="008080"/>
                </a:solidFill>
                <a:highlight>
                  <a:srgbClr val="FFFFFF"/>
                </a:highlight>
                <a:latin typeface="Consolas" panose="020B0609020204030204" pitchFamily="49" charset="0"/>
              </a:rPr>
              <a:t>type</a:t>
            </a:r>
            <a:r>
              <a:rPr lang="en-US" sz="2400" dirty="0">
                <a:solidFill>
                  <a:srgbClr val="000000"/>
                </a:solidFill>
                <a:highlight>
                  <a:srgbClr val="FFFFFF"/>
                </a:highlight>
                <a:latin typeface="Consolas" panose="020B0609020204030204" pitchFamily="49" charset="0"/>
              </a:rPr>
              <a:t>;</a:t>
            </a:r>
            <a:endParaRPr lang="en-US" sz="2400" dirty="0"/>
          </a:p>
        </p:txBody>
      </p:sp>
    </p:spTree>
    <p:extLst>
      <p:ext uri="{BB962C8B-B14F-4D97-AF65-F5344CB8AC3E}">
        <p14:creationId xmlns:p14="http://schemas.microsoft.com/office/powerpoint/2010/main" val="1765678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71546"/>
            <a:ext cx="8748464" cy="1131910"/>
          </a:xfrm>
        </p:spPr>
        <p:txBody>
          <a:bodyPr>
            <a:normAutofit/>
          </a:bodyPr>
          <a:lstStyle/>
          <a:p>
            <a:r>
              <a:rPr lang="en-US" dirty="0" smtClean="0"/>
              <a:t>Constexpr functional programming</a:t>
            </a:r>
            <a:endParaRPr lang="en-US" dirty="0">
              <a:effectLst/>
            </a:endParaRPr>
          </a:p>
        </p:txBody>
      </p:sp>
      <p:sp>
        <p:nvSpPr>
          <p:cNvPr id="3" name="Inhaltsplatzhalter 2"/>
          <p:cNvSpPr>
            <a:spLocks noGrp="1"/>
          </p:cNvSpPr>
          <p:nvPr>
            <p:ph idx="1"/>
          </p:nvPr>
        </p:nvSpPr>
        <p:spPr>
          <a:xfrm>
            <a:off x="457200" y="2500306"/>
            <a:ext cx="8229600" cy="4357694"/>
          </a:xfrm>
        </p:spPr>
        <p:txBody>
          <a:bodyPr>
            <a:normAutofit/>
          </a:bodyPr>
          <a:lstStyle/>
          <a:p>
            <a:pPr marL="0" indent="0">
              <a:buNone/>
            </a:pPr>
            <a:r>
              <a:rPr lang="de-DE" sz="2400" dirty="0">
                <a:solidFill>
                  <a:srgbClr val="0000FF"/>
                </a:solidFill>
                <a:highlight>
                  <a:srgbClr val="FFFFFF"/>
                </a:highlight>
                <a:latin typeface="Consolas" panose="020B0609020204030204" pitchFamily="49" charset="0"/>
              </a:rPr>
              <a:t>constexpr</a:t>
            </a:r>
            <a:r>
              <a:rPr lang="de-DE" sz="2400" dirty="0">
                <a:solidFill>
                  <a:srgbClr val="000000"/>
                </a:solidFill>
                <a:highlight>
                  <a:srgbClr val="FFFFFF"/>
                </a:highlight>
                <a:latin typeface="Consolas" panose="020B0609020204030204" pitchFamily="49" charset="0"/>
              </a:rPr>
              <a:t> </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 </a:t>
            </a:r>
            <a:r>
              <a:rPr lang="de-DE" sz="2400" dirty="0" err="1">
                <a:solidFill>
                  <a:srgbClr val="800000"/>
                </a:solidFill>
                <a:highlight>
                  <a:srgbClr val="FFFFFF"/>
                </a:highlight>
                <a:latin typeface="Consolas" panose="020B0609020204030204" pitchFamily="49" charset="0"/>
              </a:rPr>
              <a:t>max</a:t>
            </a:r>
            <a:r>
              <a:rPr lang="de-DE" sz="2400" dirty="0">
                <a:solidFill>
                  <a:srgbClr val="000000"/>
                </a:solidFill>
                <a:highlight>
                  <a:srgbClr val="FFFFFF"/>
                </a:highlight>
                <a:latin typeface="Consolas" panose="020B0609020204030204" pitchFamily="49" charset="0"/>
              </a:rPr>
              <a:t>(</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 </a:t>
            </a:r>
            <a:r>
              <a:rPr lang="de-DE" sz="2400" dirty="0">
                <a:solidFill>
                  <a:srgbClr val="808080"/>
                </a:solidFill>
                <a:highlight>
                  <a:srgbClr val="FFFFFF"/>
                </a:highlight>
                <a:latin typeface="Consolas" panose="020B0609020204030204" pitchFamily="49" charset="0"/>
              </a:rPr>
              <a:t>i</a:t>
            </a:r>
            <a:r>
              <a:rPr lang="de-DE" sz="2400" dirty="0">
                <a:solidFill>
                  <a:srgbClr val="000000"/>
                </a:solidFill>
                <a:highlight>
                  <a:srgbClr val="FFFFFF"/>
                </a:highlight>
                <a:latin typeface="Consolas" panose="020B0609020204030204" pitchFamily="49" charset="0"/>
              </a:rPr>
              <a:t>) {</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return</a:t>
            </a:r>
            <a:r>
              <a:rPr lang="de-DE" sz="2400" dirty="0" smtClean="0">
                <a:solidFill>
                  <a:srgbClr val="000000"/>
                </a:solidFill>
                <a:highlight>
                  <a:srgbClr val="FFFFFF"/>
                </a:highlight>
                <a:latin typeface="Consolas" panose="020B0609020204030204" pitchFamily="49" charset="0"/>
              </a:rPr>
              <a:t> </a:t>
            </a:r>
            <a:r>
              <a:rPr lang="de-DE" sz="2400" dirty="0">
                <a:solidFill>
                  <a:srgbClr val="808080"/>
                </a:solidFill>
                <a:highlight>
                  <a:srgbClr val="FFFFFF"/>
                </a:highlight>
                <a:latin typeface="Consolas" panose="020B0609020204030204" pitchFamily="49" charset="0"/>
              </a:rPr>
              <a:t>i</a:t>
            </a:r>
            <a:r>
              <a:rPr lang="de-DE" sz="2400" dirty="0">
                <a:solidFill>
                  <a:srgbClr val="000000"/>
                </a:solidFill>
                <a:highlight>
                  <a:srgbClr val="FFFFFF"/>
                </a:highlight>
                <a:latin typeface="Consolas" panose="020B0609020204030204" pitchFamily="49" charset="0"/>
              </a:rPr>
              <a:t>;</a:t>
            </a:r>
          </a:p>
          <a:p>
            <a:pPr marL="0" indent="0">
              <a:buNone/>
            </a:pPr>
            <a:r>
              <a:rPr lang="de-DE" sz="2400" dirty="0">
                <a:solidFill>
                  <a:srgbClr val="000000"/>
                </a:solidFill>
                <a:highlight>
                  <a:srgbClr val="FFFFFF"/>
                </a:highlight>
                <a:latin typeface="Consolas" panose="020B0609020204030204" pitchFamily="49" charset="0"/>
              </a:rPr>
              <a:t>}</a:t>
            </a: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&gt;</a:t>
            </a:r>
          </a:p>
          <a:p>
            <a:pPr marL="0" indent="0">
              <a:buNone/>
            </a:pPr>
            <a:r>
              <a:rPr lang="de-DE" sz="2400" dirty="0">
                <a:solidFill>
                  <a:srgbClr val="0000FF"/>
                </a:solidFill>
                <a:highlight>
                  <a:srgbClr val="FFFFFF"/>
                </a:highlight>
                <a:latin typeface="Consolas" panose="020B0609020204030204" pitchFamily="49" charset="0"/>
              </a:rPr>
              <a:t>constexpr</a:t>
            </a:r>
            <a:r>
              <a:rPr lang="de-DE" sz="2400" dirty="0">
                <a:solidFill>
                  <a:srgbClr val="000000"/>
                </a:solidFill>
                <a:highlight>
                  <a:srgbClr val="FFFFFF"/>
                </a:highlight>
                <a:latin typeface="Consolas" panose="020B0609020204030204" pitchFamily="49" charset="0"/>
              </a:rPr>
              <a:t> </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 </a:t>
            </a:r>
            <a:r>
              <a:rPr lang="de-DE" sz="2400" dirty="0" err="1">
                <a:solidFill>
                  <a:srgbClr val="800000"/>
                </a:solidFill>
                <a:highlight>
                  <a:srgbClr val="FFFFFF"/>
                </a:highlight>
                <a:latin typeface="Consolas" panose="020B0609020204030204" pitchFamily="49" charset="0"/>
              </a:rPr>
              <a:t>max</a:t>
            </a:r>
            <a:r>
              <a:rPr lang="de-DE" sz="2400" dirty="0">
                <a:solidFill>
                  <a:srgbClr val="000000"/>
                </a:solidFill>
                <a:highlight>
                  <a:srgbClr val="FFFFFF"/>
                </a:highlight>
                <a:latin typeface="Consolas" panose="020B0609020204030204" pitchFamily="49" charset="0"/>
              </a:rPr>
              <a:t>(</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 </a:t>
            </a:r>
            <a:r>
              <a:rPr lang="de-DE" sz="2400" dirty="0">
                <a:solidFill>
                  <a:srgbClr val="808080"/>
                </a:solidFill>
                <a:highlight>
                  <a:srgbClr val="FFFFFF"/>
                </a:highlight>
                <a:latin typeface="Consolas" panose="020B0609020204030204" pitchFamily="49" charset="0"/>
              </a:rPr>
              <a:t>i</a:t>
            </a:r>
            <a:r>
              <a:rPr lang="de-DE" sz="2400" dirty="0">
                <a:solidFill>
                  <a:srgbClr val="000000"/>
                </a:solidFill>
                <a:highlight>
                  <a:srgbClr val="FFFFFF"/>
                </a:highlight>
                <a:latin typeface="Consolas" panose="020B0609020204030204" pitchFamily="49" charset="0"/>
              </a:rPr>
              <a:t>, </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 </a:t>
            </a:r>
            <a:r>
              <a:rPr lang="de-DE" sz="2400" dirty="0">
                <a:solidFill>
                  <a:srgbClr val="808080"/>
                </a:solidFill>
                <a:highlight>
                  <a:srgbClr val="FFFFFF"/>
                </a:highlight>
                <a:latin typeface="Consolas" panose="020B0609020204030204" pitchFamily="49" charset="0"/>
              </a:rPr>
              <a:t>j</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a:t>
            </a:r>
            <a:r>
              <a:rPr lang="de-DE" sz="2400" dirty="0" err="1">
                <a:solidFill>
                  <a:srgbClr val="808080"/>
                </a:solidFill>
                <a:highlight>
                  <a:srgbClr val="FFFFFF"/>
                </a:highlight>
                <a:latin typeface="Consolas" panose="020B0609020204030204" pitchFamily="49" charset="0"/>
              </a:rPr>
              <a:t>args</a:t>
            </a:r>
            <a:r>
              <a:rPr lang="de-DE" sz="2400" dirty="0">
                <a:solidFill>
                  <a:srgbClr val="000000"/>
                </a:solidFill>
                <a:highlight>
                  <a:srgbClr val="FFFFFF"/>
                </a:highlight>
                <a:latin typeface="Consolas" panose="020B0609020204030204" pitchFamily="49" charset="0"/>
              </a:rPr>
              <a:t>) {</a:t>
            </a:r>
          </a:p>
          <a:p>
            <a:pPr marL="0" indent="0">
              <a:buNone/>
            </a:pPr>
            <a:r>
              <a:rPr lang="da-DK" sz="2400" dirty="0" smtClean="0">
                <a:solidFill>
                  <a:srgbClr val="0000FF"/>
                </a:solidFill>
                <a:highlight>
                  <a:srgbClr val="FFFFFF"/>
                </a:highlight>
                <a:latin typeface="Consolas" panose="020B0609020204030204" pitchFamily="49" charset="0"/>
              </a:rPr>
              <a:t>   return</a:t>
            </a:r>
            <a:r>
              <a:rPr lang="da-DK" sz="2400" dirty="0" smtClean="0">
                <a:solidFill>
                  <a:srgbClr val="000000"/>
                </a:solidFill>
                <a:highlight>
                  <a:srgbClr val="FFFFFF"/>
                </a:highlight>
                <a:latin typeface="Consolas" panose="020B0609020204030204" pitchFamily="49" charset="0"/>
              </a:rPr>
              <a:t> </a:t>
            </a:r>
            <a:r>
              <a:rPr lang="da-DK" sz="2400" dirty="0">
                <a:solidFill>
                  <a:srgbClr val="000000"/>
                </a:solidFill>
                <a:highlight>
                  <a:srgbClr val="FFFFFF"/>
                </a:highlight>
                <a:latin typeface="Consolas" panose="020B0609020204030204" pitchFamily="49" charset="0"/>
              </a:rPr>
              <a:t>max(</a:t>
            </a:r>
            <a:r>
              <a:rPr lang="da-DK" sz="2400" dirty="0">
                <a:solidFill>
                  <a:srgbClr val="808080"/>
                </a:solidFill>
                <a:highlight>
                  <a:srgbClr val="FFFFFF"/>
                </a:highlight>
                <a:latin typeface="Consolas" panose="020B0609020204030204" pitchFamily="49" charset="0"/>
              </a:rPr>
              <a:t>i</a:t>
            </a:r>
            <a:r>
              <a:rPr lang="da-DK" sz="2400" dirty="0">
                <a:solidFill>
                  <a:srgbClr val="000000"/>
                </a:solidFill>
                <a:highlight>
                  <a:srgbClr val="FFFFFF"/>
                </a:highlight>
                <a:latin typeface="Consolas" panose="020B0609020204030204" pitchFamily="49" charset="0"/>
              </a:rPr>
              <a:t>&gt;</a:t>
            </a:r>
            <a:r>
              <a:rPr lang="da-DK" sz="2400" dirty="0">
                <a:solidFill>
                  <a:srgbClr val="808080"/>
                </a:solidFill>
                <a:highlight>
                  <a:srgbClr val="FFFFFF"/>
                </a:highlight>
                <a:latin typeface="Consolas" panose="020B0609020204030204" pitchFamily="49" charset="0"/>
              </a:rPr>
              <a:t>j</a:t>
            </a:r>
            <a:r>
              <a:rPr lang="da-DK" sz="2400" dirty="0">
                <a:solidFill>
                  <a:srgbClr val="000000"/>
                </a:solidFill>
                <a:highlight>
                  <a:srgbClr val="FFFFFF"/>
                </a:highlight>
                <a:latin typeface="Consolas" panose="020B0609020204030204" pitchFamily="49" charset="0"/>
              </a:rPr>
              <a:t> ? </a:t>
            </a:r>
            <a:r>
              <a:rPr lang="da-DK" sz="2400" dirty="0">
                <a:solidFill>
                  <a:srgbClr val="808080"/>
                </a:solidFill>
                <a:highlight>
                  <a:srgbClr val="FFFFFF"/>
                </a:highlight>
                <a:latin typeface="Consolas" panose="020B0609020204030204" pitchFamily="49" charset="0"/>
              </a:rPr>
              <a:t>i</a:t>
            </a:r>
            <a:r>
              <a:rPr lang="da-DK" sz="2400" dirty="0">
                <a:solidFill>
                  <a:srgbClr val="000000"/>
                </a:solidFill>
                <a:highlight>
                  <a:srgbClr val="FFFFFF"/>
                </a:highlight>
                <a:latin typeface="Consolas" panose="020B0609020204030204" pitchFamily="49" charset="0"/>
              </a:rPr>
              <a:t> : </a:t>
            </a:r>
            <a:r>
              <a:rPr lang="da-DK" sz="2400" dirty="0">
                <a:solidFill>
                  <a:srgbClr val="808080"/>
                </a:solidFill>
                <a:highlight>
                  <a:srgbClr val="FFFFFF"/>
                </a:highlight>
                <a:latin typeface="Consolas" panose="020B0609020204030204" pitchFamily="49" charset="0"/>
              </a:rPr>
              <a:t>j</a:t>
            </a:r>
            <a:r>
              <a:rPr lang="da-DK" sz="2400" dirty="0">
                <a:solidFill>
                  <a:srgbClr val="000000"/>
                </a:solidFill>
                <a:highlight>
                  <a:srgbClr val="FFFFFF"/>
                </a:highlight>
                <a:latin typeface="Consolas" panose="020B0609020204030204" pitchFamily="49" charset="0"/>
              </a:rPr>
              <a:t>, </a:t>
            </a:r>
            <a:r>
              <a:rPr lang="da-DK" sz="2400" dirty="0">
                <a:solidFill>
                  <a:srgbClr val="808080"/>
                </a:solidFill>
                <a:highlight>
                  <a:srgbClr val="FFFFFF"/>
                </a:highlight>
                <a:latin typeface="Consolas" panose="020B0609020204030204" pitchFamily="49" charset="0"/>
              </a:rPr>
              <a:t>args</a:t>
            </a:r>
            <a:r>
              <a:rPr lang="da-DK" sz="2400" dirty="0">
                <a:solidFill>
                  <a:srgbClr val="000000"/>
                </a:solidFill>
                <a:highlight>
                  <a:srgbClr val="FFFFFF"/>
                </a:highlight>
                <a:latin typeface="Consolas" panose="020B0609020204030204" pitchFamily="49" charset="0"/>
              </a:rPr>
              <a:t>...);</a:t>
            </a:r>
          </a:p>
          <a:p>
            <a:pPr marL="0" indent="0">
              <a:buNone/>
            </a:pPr>
            <a:r>
              <a:rPr lang="de-DE" sz="2400" dirty="0">
                <a:solidFill>
                  <a:srgbClr val="000000"/>
                </a:solidFill>
                <a:highlight>
                  <a:srgbClr val="FFFFFF"/>
                </a:highlight>
                <a:latin typeface="Consolas" panose="020B0609020204030204" pitchFamily="49" charset="0"/>
              </a:rPr>
              <a:t>}</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char</a:t>
            </a:r>
            <a:r>
              <a:rPr lang="de-DE" sz="2400" dirty="0">
                <a:solidFill>
                  <a:srgbClr val="000000"/>
                </a:solidFill>
                <a:highlight>
                  <a:srgbClr val="FFFFFF"/>
                </a:highlight>
                <a:latin typeface="Consolas" panose="020B0609020204030204" pitchFamily="49" charset="0"/>
              </a:rPr>
              <a:t> </a:t>
            </a:r>
            <a:r>
              <a:rPr lang="de-DE" sz="2400" dirty="0" err="1">
                <a:solidFill>
                  <a:srgbClr val="000000"/>
                </a:solidFill>
                <a:highlight>
                  <a:srgbClr val="FFFFFF"/>
                </a:highlight>
                <a:latin typeface="Consolas" panose="020B0609020204030204" pitchFamily="49" charset="0"/>
              </a:rPr>
              <a:t>buf</a:t>
            </a:r>
            <a:r>
              <a:rPr lang="de-DE" sz="2400" dirty="0">
                <a:solidFill>
                  <a:srgbClr val="000000"/>
                </a:solidFill>
                <a:highlight>
                  <a:srgbClr val="FFFFFF"/>
                </a:highlight>
                <a:latin typeface="Consolas" panose="020B0609020204030204" pitchFamily="49" charset="0"/>
              </a:rPr>
              <a:t>[</a:t>
            </a:r>
            <a:r>
              <a:rPr lang="de-DE" sz="2400" dirty="0" err="1">
                <a:solidFill>
                  <a:srgbClr val="800000"/>
                </a:solidFill>
                <a:highlight>
                  <a:srgbClr val="FFFFFF"/>
                </a:highlight>
                <a:latin typeface="Consolas" panose="020B0609020204030204" pitchFamily="49" charset="0"/>
              </a:rPr>
              <a:t>max</a:t>
            </a:r>
            <a:r>
              <a:rPr lang="de-DE" sz="2400" dirty="0">
                <a:solidFill>
                  <a:srgbClr val="000000"/>
                </a:solidFill>
                <a:highlight>
                  <a:srgbClr val="FFFFFF"/>
                </a:highlight>
                <a:latin typeface="Consolas" panose="020B0609020204030204" pitchFamily="49" charset="0"/>
              </a:rPr>
              <a:t>(1, 5, 9, 3, 1)];</a:t>
            </a:r>
            <a:endParaRPr lang="en-US" sz="2400" dirty="0"/>
          </a:p>
        </p:txBody>
      </p:sp>
    </p:spTree>
    <p:extLst>
      <p:ext uri="{BB962C8B-B14F-4D97-AF65-F5344CB8AC3E}">
        <p14:creationId xmlns:p14="http://schemas.microsoft.com/office/powerpoint/2010/main" val="2575936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71546"/>
            <a:ext cx="8748464" cy="1131910"/>
          </a:xfrm>
        </p:spPr>
        <p:txBody>
          <a:bodyPr>
            <a:normAutofit/>
          </a:bodyPr>
          <a:lstStyle/>
          <a:p>
            <a:r>
              <a:rPr lang="en-US" dirty="0" smtClean="0"/>
              <a:t>Enforcing invariants</a:t>
            </a:r>
            <a:endParaRPr lang="en-US" dirty="0">
              <a:effectLst/>
            </a:endParaRPr>
          </a:p>
        </p:txBody>
      </p:sp>
      <p:sp>
        <p:nvSpPr>
          <p:cNvPr id="3" name="Inhaltsplatzhalter 2"/>
          <p:cNvSpPr>
            <a:spLocks noGrp="1"/>
          </p:cNvSpPr>
          <p:nvPr>
            <p:ph idx="1"/>
          </p:nvPr>
        </p:nvSpPr>
        <p:spPr>
          <a:xfrm>
            <a:off x="457200" y="2500306"/>
            <a:ext cx="8229600" cy="4357694"/>
          </a:xfrm>
        </p:spPr>
        <p:txBody>
          <a:bodyPr>
            <a:normAutofit fontScale="92500" lnSpcReduction="20000"/>
          </a:bodyPr>
          <a:lstStyle/>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time</a:t>
            </a:r>
            <a:r>
              <a:rPr lang="de-DE" sz="2400" dirty="0">
                <a:solidFill>
                  <a:srgbClr val="000000"/>
                </a:solidFill>
                <a:highlight>
                  <a:srgbClr val="FFFFFF"/>
                </a:highlight>
                <a:latin typeface="Consolas" panose="020B0609020204030204" pitchFamily="49" charset="0"/>
              </a:rPr>
              <a:t> { </a:t>
            </a:r>
            <a:r>
              <a:rPr lang="de-DE" sz="2400" dirty="0">
                <a:solidFill>
                  <a:srgbClr val="0000FF"/>
                </a:solidFill>
                <a:highlight>
                  <a:srgbClr val="FFFFFF"/>
                </a:highlight>
                <a:latin typeface="Consolas" panose="020B0609020204030204" pitchFamily="49" charset="0"/>
              </a:rPr>
              <a:t>double</a:t>
            </a:r>
            <a:r>
              <a:rPr lang="de-DE" sz="2400" dirty="0">
                <a:solidFill>
                  <a:srgbClr val="000000"/>
                </a:solidFill>
                <a:highlight>
                  <a:srgbClr val="FFFFFF"/>
                </a:highlight>
                <a:latin typeface="Consolas" panose="020B0609020204030204" pitchFamily="49" charset="0"/>
              </a:rPr>
              <a:t> </a:t>
            </a:r>
            <a:r>
              <a:rPr lang="de-DE" sz="2400" dirty="0" err="1">
                <a:solidFill>
                  <a:srgbClr val="000000"/>
                </a:solidFill>
                <a:highlight>
                  <a:srgbClr val="FFFFFF"/>
                </a:highlight>
                <a:latin typeface="Consolas" panose="020B0609020204030204" pitchFamily="49" charset="0"/>
              </a:rPr>
              <a:t>value</a:t>
            </a:r>
            <a:r>
              <a:rPr lang="de-DE" sz="2400" dirty="0">
                <a:solidFill>
                  <a:srgbClr val="000000"/>
                </a:solidFill>
                <a:highlight>
                  <a:srgbClr val="FFFFFF"/>
                </a:highlight>
                <a:latin typeface="Consolas" panose="020B0609020204030204" pitchFamily="49" charset="0"/>
              </a:rPr>
              <a:t>_; };</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distance</a:t>
            </a:r>
            <a:r>
              <a:rPr lang="de-DE" sz="2400" dirty="0">
                <a:solidFill>
                  <a:srgbClr val="000000"/>
                </a:solidFill>
                <a:highlight>
                  <a:srgbClr val="FFFFFF"/>
                </a:highlight>
                <a:latin typeface="Consolas" panose="020B0609020204030204" pitchFamily="49" charset="0"/>
              </a:rPr>
              <a:t> { </a:t>
            </a:r>
            <a:r>
              <a:rPr lang="de-DE" sz="2400" dirty="0">
                <a:solidFill>
                  <a:srgbClr val="0000FF"/>
                </a:solidFill>
                <a:highlight>
                  <a:srgbClr val="FFFFFF"/>
                </a:highlight>
                <a:latin typeface="Consolas" panose="020B0609020204030204" pitchFamily="49" charset="0"/>
              </a:rPr>
              <a:t>double</a:t>
            </a:r>
            <a:r>
              <a:rPr lang="de-DE" sz="2400" dirty="0">
                <a:solidFill>
                  <a:srgbClr val="000000"/>
                </a:solidFill>
                <a:highlight>
                  <a:srgbClr val="FFFFFF"/>
                </a:highlight>
                <a:latin typeface="Consolas" panose="020B0609020204030204" pitchFamily="49" charset="0"/>
              </a:rPr>
              <a:t> </a:t>
            </a:r>
            <a:r>
              <a:rPr lang="de-DE" sz="2400" dirty="0" err="1">
                <a:solidFill>
                  <a:srgbClr val="000000"/>
                </a:solidFill>
                <a:highlight>
                  <a:srgbClr val="FFFFFF"/>
                </a:highlight>
                <a:latin typeface="Consolas" panose="020B0609020204030204" pitchFamily="49" charset="0"/>
              </a:rPr>
              <a:t>value</a:t>
            </a:r>
            <a:r>
              <a:rPr lang="de-DE" sz="2400" dirty="0">
                <a:solidFill>
                  <a:srgbClr val="000000"/>
                </a:solidFill>
                <a:highlight>
                  <a:srgbClr val="FFFFFF"/>
                </a:highlight>
                <a:latin typeface="Consolas" panose="020B0609020204030204" pitchFamily="49" charset="0"/>
              </a:rPr>
              <a:t>_; </a:t>
            </a:r>
            <a:r>
              <a:rPr lang="de-DE" sz="2400" dirty="0" smtClean="0">
                <a:solidFill>
                  <a:srgbClr val="000000"/>
                </a:solidFill>
                <a:highlight>
                  <a:srgbClr val="FFFFFF"/>
                </a:highlight>
                <a:latin typeface="Consolas" panose="020B0609020204030204" pitchFamily="49" charset="0"/>
              </a:rPr>
              <a:t>};</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en-US" sz="2400" dirty="0">
                <a:solidFill>
                  <a:srgbClr val="008080"/>
                </a:solidFill>
                <a:highlight>
                  <a:srgbClr val="FFFFFF"/>
                </a:highlight>
                <a:latin typeface="Consolas" panose="020B0609020204030204" pitchFamily="49" charset="0"/>
              </a:rPr>
              <a:t>time</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operator+</a:t>
            </a:r>
            <a:r>
              <a:rPr lang="en-US" sz="2400" dirty="0">
                <a:solidFill>
                  <a:srgbClr val="000000"/>
                </a:solidFill>
                <a:highlight>
                  <a:srgbClr val="FFFFFF"/>
                </a:highlight>
                <a:latin typeface="Consolas" panose="020B0609020204030204" pitchFamily="49" charset="0"/>
              </a:rPr>
              <a:t>(</a:t>
            </a:r>
            <a:r>
              <a:rPr lang="en-US" sz="2400" dirty="0">
                <a:solidFill>
                  <a:srgbClr val="008080"/>
                </a:solidFill>
                <a:highlight>
                  <a:srgbClr val="FFFFFF"/>
                </a:highlight>
                <a:latin typeface="Consolas" panose="020B0609020204030204" pitchFamily="49" charset="0"/>
              </a:rPr>
              <a:t>time</a:t>
            </a:r>
            <a:r>
              <a:rPr lang="en-US" sz="2400" dirty="0">
                <a:solidFill>
                  <a:srgbClr val="000000"/>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lhs</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time</a:t>
            </a:r>
            <a:r>
              <a:rPr lang="en-US" sz="2400" dirty="0">
                <a:solidFill>
                  <a:srgbClr val="000000"/>
                </a:solidFill>
                <a:highlight>
                  <a:srgbClr val="FFFFFF"/>
                </a:highlight>
                <a:latin typeface="Consolas" panose="020B0609020204030204" pitchFamily="49" charset="0"/>
              </a:rPr>
              <a:t> </a:t>
            </a:r>
            <a:r>
              <a:rPr lang="en-US" sz="2400" dirty="0" err="1">
                <a:solidFill>
                  <a:srgbClr val="808080"/>
                </a:solidFill>
                <a:highlight>
                  <a:srgbClr val="FFFFFF"/>
                </a:highlight>
                <a:latin typeface="Consolas" panose="020B0609020204030204" pitchFamily="49" charset="0"/>
              </a:rPr>
              <a:t>rhs</a:t>
            </a:r>
            <a:r>
              <a:rPr lang="en-US" sz="2400" dirty="0">
                <a:solidFill>
                  <a:srgbClr val="000000"/>
                </a:solidFill>
                <a:highlight>
                  <a:srgbClr val="FFFFFF"/>
                </a:highlight>
                <a:latin typeface="Consolas" panose="020B0609020204030204" pitchFamily="49" charset="0"/>
              </a:rPr>
              <a:t>) {</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return</a:t>
            </a:r>
            <a:r>
              <a:rPr lang="de-DE" sz="2400" dirty="0" smtClean="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time</a:t>
            </a:r>
            <a:r>
              <a:rPr lang="de-DE" sz="2400" dirty="0">
                <a:solidFill>
                  <a:srgbClr val="000000"/>
                </a:solidFill>
                <a:highlight>
                  <a:srgbClr val="FFFFFF"/>
                </a:highlight>
                <a:latin typeface="Consolas" panose="020B0609020204030204" pitchFamily="49" charset="0"/>
              </a:rPr>
              <a:t>{ </a:t>
            </a:r>
            <a:r>
              <a:rPr lang="de-DE" sz="2400" dirty="0" err="1">
                <a:solidFill>
                  <a:srgbClr val="808080"/>
                </a:solidFill>
                <a:highlight>
                  <a:srgbClr val="FFFFFF"/>
                </a:highlight>
                <a:latin typeface="Consolas" panose="020B0609020204030204" pitchFamily="49" charset="0"/>
              </a:rPr>
              <a:t>lhs</a:t>
            </a:r>
            <a:r>
              <a:rPr lang="de-DE" sz="2400" dirty="0" err="1">
                <a:solidFill>
                  <a:srgbClr val="000000"/>
                </a:solidFill>
                <a:highlight>
                  <a:srgbClr val="FFFFFF"/>
                </a:highlight>
                <a:latin typeface="Consolas" panose="020B0609020204030204" pitchFamily="49" charset="0"/>
              </a:rPr>
              <a:t>.value</a:t>
            </a:r>
            <a:r>
              <a:rPr lang="de-DE" sz="2400" dirty="0">
                <a:solidFill>
                  <a:srgbClr val="000000"/>
                </a:solidFill>
                <a:highlight>
                  <a:srgbClr val="FFFFFF"/>
                </a:highlight>
                <a:latin typeface="Consolas" panose="020B0609020204030204" pitchFamily="49" charset="0"/>
              </a:rPr>
              <a:t>_ + </a:t>
            </a:r>
            <a:r>
              <a:rPr lang="de-DE" sz="2400" dirty="0" err="1">
                <a:solidFill>
                  <a:srgbClr val="808080"/>
                </a:solidFill>
                <a:highlight>
                  <a:srgbClr val="FFFFFF"/>
                </a:highlight>
                <a:latin typeface="Consolas" panose="020B0609020204030204" pitchFamily="49" charset="0"/>
              </a:rPr>
              <a:t>rhs</a:t>
            </a:r>
            <a:r>
              <a:rPr lang="de-DE" sz="2400" dirty="0" err="1">
                <a:solidFill>
                  <a:srgbClr val="000000"/>
                </a:solidFill>
                <a:highlight>
                  <a:srgbClr val="FFFFFF"/>
                </a:highlight>
                <a:latin typeface="Consolas" panose="020B0609020204030204" pitchFamily="49" charset="0"/>
              </a:rPr>
              <a:t>.value</a:t>
            </a:r>
            <a:r>
              <a:rPr lang="de-DE" sz="2400" dirty="0">
                <a:solidFill>
                  <a:srgbClr val="000000"/>
                </a:solidFill>
                <a:highlight>
                  <a:srgbClr val="FFFFFF"/>
                </a:highlight>
                <a:latin typeface="Consolas" panose="020B0609020204030204" pitchFamily="49" charset="0"/>
              </a:rPr>
              <a:t>_ };</a:t>
            </a:r>
          </a:p>
          <a:p>
            <a:pPr marL="0" indent="0">
              <a:buNone/>
            </a:pPr>
            <a:r>
              <a:rPr lang="de-DE" sz="2400" dirty="0">
                <a:solidFill>
                  <a:srgbClr val="000000"/>
                </a:solidFill>
                <a:highlight>
                  <a:srgbClr val="FFFFFF"/>
                </a:highlight>
                <a:latin typeface="Consolas" panose="020B0609020204030204" pitchFamily="49" charset="0"/>
              </a:rPr>
              <a:t>}</a:t>
            </a:r>
          </a:p>
          <a:p>
            <a:pPr marL="0" indent="0">
              <a:buNone/>
            </a:pPr>
            <a:r>
              <a:rPr lang="de-DE" sz="2400" dirty="0" err="1">
                <a:solidFill>
                  <a:srgbClr val="008080"/>
                </a:solidFill>
                <a:highlight>
                  <a:srgbClr val="FFFFFF"/>
                </a:highlight>
                <a:latin typeface="Consolas" panose="020B0609020204030204" pitchFamily="49" charset="0"/>
              </a:rPr>
              <a:t>distance</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operator</a:t>
            </a:r>
            <a:r>
              <a:rPr lang="de-DE" sz="2400" dirty="0">
                <a:solidFill>
                  <a:srgbClr val="008080"/>
                </a:solidFill>
                <a:highlight>
                  <a:srgbClr val="FFFFFF"/>
                </a:highlight>
                <a:latin typeface="Consolas" panose="020B0609020204030204" pitchFamily="49" charset="0"/>
              </a:rPr>
              <a:t>+</a:t>
            </a:r>
            <a:r>
              <a:rPr lang="de-DE" sz="2400" dirty="0">
                <a:solidFill>
                  <a:srgbClr val="000000"/>
                </a:solidFill>
                <a:highlight>
                  <a:srgbClr val="FFFFFF"/>
                </a:highlight>
                <a:latin typeface="Consolas" panose="020B0609020204030204" pitchFamily="49" charset="0"/>
              </a:rPr>
              <a:t>(</a:t>
            </a:r>
            <a:r>
              <a:rPr lang="de-DE" sz="2400" dirty="0" err="1">
                <a:solidFill>
                  <a:srgbClr val="008080"/>
                </a:solidFill>
                <a:highlight>
                  <a:srgbClr val="FFFFFF"/>
                </a:highlight>
                <a:latin typeface="Consolas" panose="020B0609020204030204" pitchFamily="49" charset="0"/>
              </a:rPr>
              <a:t>distance</a:t>
            </a:r>
            <a:r>
              <a:rPr lang="de-DE" sz="2400" dirty="0">
                <a:solidFill>
                  <a:srgbClr val="000000"/>
                </a:solidFill>
                <a:highlight>
                  <a:srgbClr val="FFFFFF"/>
                </a:highlight>
                <a:latin typeface="Consolas" panose="020B0609020204030204" pitchFamily="49" charset="0"/>
              </a:rPr>
              <a:t> </a:t>
            </a:r>
            <a:r>
              <a:rPr lang="de-DE" sz="2400" dirty="0" err="1">
                <a:solidFill>
                  <a:srgbClr val="808080"/>
                </a:solidFill>
                <a:highlight>
                  <a:srgbClr val="FFFFFF"/>
                </a:highlight>
                <a:latin typeface="Consolas" panose="020B0609020204030204" pitchFamily="49" charset="0"/>
              </a:rPr>
              <a:t>lhs</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distance</a:t>
            </a:r>
            <a:r>
              <a:rPr lang="de-DE" sz="2400" dirty="0">
                <a:solidFill>
                  <a:srgbClr val="000000"/>
                </a:solidFill>
                <a:highlight>
                  <a:srgbClr val="FFFFFF"/>
                </a:highlight>
                <a:latin typeface="Consolas" panose="020B0609020204030204" pitchFamily="49" charset="0"/>
              </a:rPr>
              <a:t> </a:t>
            </a:r>
            <a:r>
              <a:rPr lang="de-DE" sz="2400" dirty="0" err="1">
                <a:solidFill>
                  <a:srgbClr val="808080"/>
                </a:solidFill>
                <a:highlight>
                  <a:srgbClr val="FFFFFF"/>
                </a:highlight>
                <a:latin typeface="Consolas" panose="020B0609020204030204" pitchFamily="49" charset="0"/>
              </a:rPr>
              <a:t>rhs</a:t>
            </a:r>
            <a:r>
              <a:rPr lang="de-DE" sz="2400" dirty="0">
                <a:solidFill>
                  <a:srgbClr val="000000"/>
                </a:solidFill>
                <a:highlight>
                  <a:srgbClr val="FFFFFF"/>
                </a:highlight>
                <a:latin typeface="Consolas" panose="020B0609020204030204" pitchFamily="49" charset="0"/>
              </a:rPr>
              <a:t>) {</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return</a:t>
            </a:r>
            <a:r>
              <a:rPr lang="de-DE" sz="2400" dirty="0" smtClean="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distance</a:t>
            </a:r>
            <a:r>
              <a:rPr lang="de-DE" sz="2400" dirty="0">
                <a:solidFill>
                  <a:srgbClr val="000000"/>
                </a:solidFill>
                <a:highlight>
                  <a:srgbClr val="FFFFFF"/>
                </a:highlight>
                <a:latin typeface="Consolas" panose="020B0609020204030204" pitchFamily="49" charset="0"/>
              </a:rPr>
              <a:t>{ </a:t>
            </a:r>
            <a:r>
              <a:rPr lang="de-DE" sz="2400" dirty="0" err="1">
                <a:solidFill>
                  <a:srgbClr val="808080"/>
                </a:solidFill>
                <a:highlight>
                  <a:srgbClr val="FFFFFF"/>
                </a:highlight>
                <a:latin typeface="Consolas" panose="020B0609020204030204" pitchFamily="49" charset="0"/>
              </a:rPr>
              <a:t>lhs</a:t>
            </a:r>
            <a:r>
              <a:rPr lang="de-DE" sz="2400" dirty="0" err="1">
                <a:solidFill>
                  <a:srgbClr val="000000"/>
                </a:solidFill>
                <a:highlight>
                  <a:srgbClr val="FFFFFF"/>
                </a:highlight>
                <a:latin typeface="Consolas" panose="020B0609020204030204" pitchFamily="49" charset="0"/>
              </a:rPr>
              <a:t>.value</a:t>
            </a:r>
            <a:r>
              <a:rPr lang="de-DE" sz="2400" dirty="0">
                <a:solidFill>
                  <a:srgbClr val="000000"/>
                </a:solidFill>
                <a:highlight>
                  <a:srgbClr val="FFFFFF"/>
                </a:highlight>
                <a:latin typeface="Consolas" panose="020B0609020204030204" pitchFamily="49" charset="0"/>
              </a:rPr>
              <a:t>_ + </a:t>
            </a:r>
            <a:r>
              <a:rPr lang="de-DE" sz="2400" dirty="0" err="1">
                <a:solidFill>
                  <a:srgbClr val="808080"/>
                </a:solidFill>
                <a:highlight>
                  <a:srgbClr val="FFFFFF"/>
                </a:highlight>
                <a:latin typeface="Consolas" panose="020B0609020204030204" pitchFamily="49" charset="0"/>
              </a:rPr>
              <a:t>rhs</a:t>
            </a:r>
            <a:r>
              <a:rPr lang="de-DE" sz="2400" dirty="0" err="1">
                <a:solidFill>
                  <a:srgbClr val="000000"/>
                </a:solidFill>
                <a:highlight>
                  <a:srgbClr val="FFFFFF"/>
                </a:highlight>
                <a:latin typeface="Consolas" panose="020B0609020204030204" pitchFamily="49" charset="0"/>
              </a:rPr>
              <a:t>.value</a:t>
            </a:r>
            <a:r>
              <a:rPr lang="de-DE" sz="2400" dirty="0">
                <a:solidFill>
                  <a:srgbClr val="000000"/>
                </a:solidFill>
                <a:highlight>
                  <a:srgbClr val="FFFFFF"/>
                </a:highlight>
                <a:latin typeface="Consolas" panose="020B0609020204030204" pitchFamily="49" charset="0"/>
              </a:rPr>
              <a:t>_ };</a:t>
            </a:r>
          </a:p>
          <a:p>
            <a:pPr marL="0" indent="0">
              <a:buNone/>
            </a:pPr>
            <a:r>
              <a:rPr lang="de-DE" sz="2400" dirty="0">
                <a:solidFill>
                  <a:srgbClr val="000000"/>
                </a:solidFill>
                <a:highlight>
                  <a:srgbClr val="FFFFFF"/>
                </a:highlight>
                <a:latin typeface="Consolas" panose="020B0609020204030204" pitchFamily="49" charset="0"/>
              </a:rPr>
              <a:t>}</a:t>
            </a:r>
          </a:p>
          <a:p>
            <a:pPr marL="0" indent="0">
              <a:buNone/>
            </a:pPr>
            <a:r>
              <a:rPr lang="en-US" sz="2400" dirty="0" smtClean="0">
                <a:solidFill>
                  <a:srgbClr val="0000FF"/>
                </a:solidFill>
                <a:highlight>
                  <a:srgbClr val="FFFFFF"/>
                </a:highlight>
                <a:latin typeface="Consolas" panose="020B0609020204030204" pitchFamily="49" charset="0"/>
              </a:rPr>
              <a:t>???</a:t>
            </a:r>
            <a:r>
              <a:rPr lang="en-US" sz="2400" dirty="0" smtClean="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operator/</a:t>
            </a:r>
            <a:r>
              <a:rPr lang="en-US" sz="2400" dirty="0">
                <a:solidFill>
                  <a:srgbClr val="000000"/>
                </a:solidFill>
                <a:highlight>
                  <a:srgbClr val="FFFFFF"/>
                </a:highlight>
                <a:latin typeface="Consolas" panose="020B0609020204030204" pitchFamily="49" charset="0"/>
              </a:rPr>
              <a:t>(</a:t>
            </a:r>
            <a:r>
              <a:rPr lang="en-US" sz="2400" dirty="0">
                <a:solidFill>
                  <a:srgbClr val="008080"/>
                </a:solidFill>
                <a:highlight>
                  <a:srgbClr val="FFFFFF"/>
                </a:highlight>
                <a:latin typeface="Consolas" panose="020B0609020204030204" pitchFamily="49" charset="0"/>
              </a:rPr>
              <a:t>distance</a:t>
            </a:r>
            <a:r>
              <a:rPr lang="en-US" sz="2400" dirty="0">
                <a:solidFill>
                  <a:srgbClr val="000000"/>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lhs</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time</a:t>
            </a:r>
            <a:r>
              <a:rPr lang="en-US" sz="2400" dirty="0">
                <a:solidFill>
                  <a:srgbClr val="000000"/>
                </a:solidFill>
                <a:highlight>
                  <a:srgbClr val="FFFFFF"/>
                </a:highlight>
                <a:latin typeface="Consolas" panose="020B0609020204030204" pitchFamily="49" charset="0"/>
              </a:rPr>
              <a:t> </a:t>
            </a:r>
            <a:r>
              <a:rPr lang="en-US" sz="2400" dirty="0" err="1">
                <a:solidFill>
                  <a:srgbClr val="808080"/>
                </a:solidFill>
                <a:highlight>
                  <a:srgbClr val="FFFFFF"/>
                </a:highlight>
                <a:latin typeface="Consolas" panose="020B0609020204030204" pitchFamily="49" charset="0"/>
              </a:rPr>
              <a:t>rhs</a:t>
            </a:r>
            <a:r>
              <a:rPr lang="en-US" sz="2400" dirty="0">
                <a:solidFill>
                  <a:srgbClr val="000000"/>
                </a:solidFill>
                <a:highlight>
                  <a:srgbClr val="FFFFFF"/>
                </a:highlight>
                <a:latin typeface="Consolas" panose="020B0609020204030204" pitchFamily="49" charset="0"/>
              </a:rPr>
              <a:t>) {</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return</a:t>
            </a:r>
            <a:r>
              <a:rPr lang="de-DE" sz="2400" dirty="0" smtClean="0">
                <a:solidFill>
                  <a:srgbClr val="000000"/>
                </a:solidFill>
                <a:highlight>
                  <a:srgbClr val="FFFFFF"/>
                </a:highlight>
                <a:latin typeface="Consolas" panose="020B0609020204030204" pitchFamily="49" charset="0"/>
              </a:rPr>
              <a:t> </a:t>
            </a:r>
            <a:r>
              <a:rPr lang="de-DE" sz="2400" dirty="0" smtClean="0">
                <a:solidFill>
                  <a:srgbClr val="0000FF"/>
                </a:solidFill>
                <a:highlight>
                  <a:srgbClr val="FFFFFF"/>
                </a:highlight>
                <a:latin typeface="Consolas" panose="020B0609020204030204" pitchFamily="49" charset="0"/>
              </a:rPr>
              <a:t>???</a:t>
            </a:r>
            <a:r>
              <a:rPr lang="de-DE" sz="2400" dirty="0" smtClean="0">
                <a:solidFill>
                  <a:srgbClr val="000000"/>
                </a:solidFill>
                <a:highlight>
                  <a:srgbClr val="FFFFFF"/>
                </a:highlight>
                <a:latin typeface="Consolas" panose="020B0609020204030204" pitchFamily="49" charset="0"/>
              </a:rPr>
              <a:t> </a:t>
            </a:r>
            <a:r>
              <a:rPr lang="de-DE" sz="2400" dirty="0">
                <a:solidFill>
                  <a:srgbClr val="000000"/>
                </a:solidFill>
                <a:highlight>
                  <a:srgbClr val="FFFFFF"/>
                </a:highlight>
                <a:latin typeface="Consolas" panose="020B0609020204030204" pitchFamily="49" charset="0"/>
              </a:rPr>
              <a:t>{</a:t>
            </a:r>
            <a:r>
              <a:rPr lang="de-DE" sz="2400" dirty="0" err="1">
                <a:solidFill>
                  <a:srgbClr val="808080"/>
                </a:solidFill>
                <a:highlight>
                  <a:srgbClr val="FFFFFF"/>
                </a:highlight>
                <a:latin typeface="Consolas" panose="020B0609020204030204" pitchFamily="49" charset="0"/>
              </a:rPr>
              <a:t>lhs</a:t>
            </a:r>
            <a:r>
              <a:rPr lang="de-DE" sz="2400" dirty="0" err="1">
                <a:solidFill>
                  <a:srgbClr val="000000"/>
                </a:solidFill>
                <a:highlight>
                  <a:srgbClr val="FFFFFF"/>
                </a:highlight>
                <a:latin typeface="Consolas" panose="020B0609020204030204" pitchFamily="49" charset="0"/>
              </a:rPr>
              <a:t>.value</a:t>
            </a:r>
            <a:r>
              <a:rPr lang="de-DE" sz="2400" dirty="0">
                <a:solidFill>
                  <a:srgbClr val="000000"/>
                </a:solidFill>
                <a:highlight>
                  <a:srgbClr val="FFFFFF"/>
                </a:highlight>
                <a:latin typeface="Consolas" panose="020B0609020204030204" pitchFamily="49" charset="0"/>
              </a:rPr>
              <a:t>_ / </a:t>
            </a:r>
            <a:r>
              <a:rPr lang="de-DE" sz="2400" dirty="0" err="1">
                <a:solidFill>
                  <a:srgbClr val="808080"/>
                </a:solidFill>
                <a:highlight>
                  <a:srgbClr val="FFFFFF"/>
                </a:highlight>
                <a:latin typeface="Consolas" panose="020B0609020204030204" pitchFamily="49" charset="0"/>
              </a:rPr>
              <a:t>rhs</a:t>
            </a:r>
            <a:r>
              <a:rPr lang="de-DE" sz="2400" dirty="0" err="1">
                <a:solidFill>
                  <a:srgbClr val="000000"/>
                </a:solidFill>
                <a:highlight>
                  <a:srgbClr val="FFFFFF"/>
                </a:highlight>
                <a:latin typeface="Consolas" panose="020B0609020204030204" pitchFamily="49" charset="0"/>
              </a:rPr>
              <a:t>.value</a:t>
            </a:r>
            <a:r>
              <a:rPr lang="de-DE" sz="2400" dirty="0">
                <a:solidFill>
                  <a:srgbClr val="000000"/>
                </a:solidFill>
                <a:highlight>
                  <a:srgbClr val="FFFFFF"/>
                </a:highlight>
                <a:latin typeface="Consolas" panose="020B0609020204030204" pitchFamily="49" charset="0"/>
              </a:rPr>
              <a:t>_};</a:t>
            </a:r>
          </a:p>
          <a:p>
            <a:pPr marL="0" indent="0">
              <a:buNone/>
            </a:pPr>
            <a:r>
              <a:rPr lang="de-DE" sz="2400" dirty="0" smtClean="0">
                <a:solidFill>
                  <a:srgbClr val="000000"/>
                </a:solidFill>
                <a:highlight>
                  <a:srgbClr val="FFFFFF"/>
                </a:highlight>
                <a:latin typeface="Consolas" panose="020B0609020204030204" pitchFamily="49" charset="0"/>
              </a:rPr>
              <a:t>}</a:t>
            </a:r>
            <a:endParaRPr lang="de-DE" sz="2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60337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71546"/>
            <a:ext cx="8748464" cy="1131910"/>
          </a:xfrm>
        </p:spPr>
        <p:txBody>
          <a:bodyPr>
            <a:normAutofit/>
          </a:bodyPr>
          <a:lstStyle/>
          <a:p>
            <a:r>
              <a:rPr lang="en-US" dirty="0" smtClean="0"/>
              <a:t>Enforcing invariants 2</a:t>
            </a:r>
            <a:endParaRPr lang="en-US" dirty="0">
              <a:effectLst/>
            </a:endParaRPr>
          </a:p>
        </p:txBody>
      </p:sp>
      <p:sp>
        <p:nvSpPr>
          <p:cNvPr id="3" name="Inhaltsplatzhalter 2"/>
          <p:cNvSpPr>
            <a:spLocks noGrp="1"/>
          </p:cNvSpPr>
          <p:nvPr>
            <p:ph idx="1"/>
          </p:nvPr>
        </p:nvSpPr>
        <p:spPr>
          <a:xfrm>
            <a:off x="457200" y="2500306"/>
            <a:ext cx="8229600" cy="4357694"/>
          </a:xfrm>
        </p:spPr>
        <p:txBody>
          <a:bodyPr>
            <a:normAutofit fontScale="92500" lnSpcReduction="10000"/>
          </a:bodyPr>
          <a:lstStyle/>
          <a:p>
            <a:pPr marL="0" indent="0">
              <a:buNone/>
            </a:pPr>
            <a:r>
              <a:rPr lang="de-DE" sz="2400" dirty="0" err="1" smtClean="0">
                <a:solidFill>
                  <a:srgbClr val="0000FF"/>
                </a:solidFill>
                <a:highlight>
                  <a:srgbClr val="FFFFFF"/>
                </a:highlight>
                <a:latin typeface="Consolas" panose="020B0609020204030204" pitchFamily="49" charset="0"/>
              </a:rPr>
              <a:t>struct</a:t>
            </a:r>
            <a:r>
              <a:rPr lang="de-DE" sz="2400" dirty="0" smtClean="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speed</a:t>
            </a:r>
            <a:r>
              <a:rPr lang="de-DE" sz="2400" dirty="0">
                <a:solidFill>
                  <a:srgbClr val="000000"/>
                </a:solidFill>
                <a:highlight>
                  <a:srgbClr val="FFFFFF"/>
                </a:highlight>
                <a:latin typeface="Consolas" panose="020B0609020204030204" pitchFamily="49" charset="0"/>
              </a:rPr>
              <a:t> { </a:t>
            </a:r>
            <a:r>
              <a:rPr lang="de-DE" sz="2400" dirty="0" smtClean="0">
                <a:solidFill>
                  <a:srgbClr val="0000FF"/>
                </a:solidFill>
                <a:highlight>
                  <a:srgbClr val="FFFFFF"/>
                </a:highlight>
                <a:latin typeface="Consolas" panose="020B0609020204030204" pitchFamily="49" charset="0"/>
              </a:rPr>
              <a:t>double</a:t>
            </a:r>
            <a:r>
              <a:rPr lang="de-DE" sz="2400" dirty="0" smtClean="0">
                <a:solidFill>
                  <a:srgbClr val="000000"/>
                </a:solidFill>
                <a:highlight>
                  <a:srgbClr val="FFFFFF"/>
                </a:highlight>
                <a:latin typeface="Consolas" panose="020B0609020204030204" pitchFamily="49" charset="0"/>
              </a:rPr>
              <a:t> </a:t>
            </a:r>
            <a:r>
              <a:rPr lang="de-DE" sz="2400" dirty="0" err="1">
                <a:solidFill>
                  <a:srgbClr val="000000"/>
                </a:solidFill>
                <a:highlight>
                  <a:srgbClr val="FFFFFF"/>
                </a:highlight>
                <a:latin typeface="Consolas" panose="020B0609020204030204" pitchFamily="49" charset="0"/>
              </a:rPr>
              <a:t>value</a:t>
            </a:r>
            <a:r>
              <a:rPr lang="de-DE" sz="2400" dirty="0">
                <a:solidFill>
                  <a:srgbClr val="000000"/>
                </a:solidFill>
                <a:highlight>
                  <a:srgbClr val="FFFFFF"/>
                </a:highlight>
                <a:latin typeface="Consolas" panose="020B0609020204030204" pitchFamily="49" charset="0"/>
              </a:rPr>
              <a:t>_; </a:t>
            </a:r>
            <a:r>
              <a:rPr lang="de-DE" sz="2400" dirty="0" smtClean="0">
                <a:solidFill>
                  <a:srgbClr val="000000"/>
                </a:solidFill>
                <a:highlight>
                  <a:srgbClr val="FFFFFF"/>
                </a:highlight>
                <a:latin typeface="Consolas" panose="020B0609020204030204" pitchFamily="49" charset="0"/>
              </a:rPr>
              <a:t>};</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en-US" sz="2400" dirty="0">
                <a:solidFill>
                  <a:srgbClr val="008080"/>
                </a:solidFill>
                <a:highlight>
                  <a:srgbClr val="FFFFFF"/>
                </a:highlight>
                <a:latin typeface="Consolas" panose="020B0609020204030204" pitchFamily="49" charset="0"/>
              </a:rPr>
              <a:t>speed</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operator/</a:t>
            </a:r>
            <a:r>
              <a:rPr lang="en-US" sz="2400" dirty="0">
                <a:solidFill>
                  <a:srgbClr val="000000"/>
                </a:solidFill>
                <a:highlight>
                  <a:srgbClr val="FFFFFF"/>
                </a:highlight>
                <a:latin typeface="Consolas" panose="020B0609020204030204" pitchFamily="49" charset="0"/>
              </a:rPr>
              <a:t>(</a:t>
            </a:r>
            <a:r>
              <a:rPr lang="en-US" sz="2400" dirty="0">
                <a:solidFill>
                  <a:srgbClr val="008080"/>
                </a:solidFill>
                <a:highlight>
                  <a:srgbClr val="FFFFFF"/>
                </a:highlight>
                <a:latin typeface="Consolas" panose="020B0609020204030204" pitchFamily="49" charset="0"/>
              </a:rPr>
              <a:t>distance</a:t>
            </a:r>
            <a:r>
              <a:rPr lang="en-US" sz="2400" dirty="0">
                <a:solidFill>
                  <a:srgbClr val="000000"/>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lhs</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time</a:t>
            </a:r>
            <a:r>
              <a:rPr lang="en-US" sz="2400" dirty="0">
                <a:solidFill>
                  <a:srgbClr val="000000"/>
                </a:solidFill>
                <a:highlight>
                  <a:srgbClr val="FFFFFF"/>
                </a:highlight>
                <a:latin typeface="Consolas" panose="020B0609020204030204" pitchFamily="49" charset="0"/>
              </a:rPr>
              <a:t> </a:t>
            </a:r>
            <a:r>
              <a:rPr lang="en-US" sz="2400" dirty="0" err="1">
                <a:solidFill>
                  <a:srgbClr val="808080"/>
                </a:solidFill>
                <a:highlight>
                  <a:srgbClr val="FFFFFF"/>
                </a:highlight>
                <a:latin typeface="Consolas" panose="020B0609020204030204" pitchFamily="49" charset="0"/>
              </a:rPr>
              <a:t>rhs</a:t>
            </a:r>
            <a:r>
              <a:rPr lang="en-US" sz="2400" dirty="0">
                <a:solidFill>
                  <a:srgbClr val="000000"/>
                </a:solidFill>
                <a:highlight>
                  <a:srgbClr val="FFFFFF"/>
                </a:highlight>
                <a:latin typeface="Consolas" panose="020B0609020204030204" pitchFamily="49" charset="0"/>
              </a:rPr>
              <a:t>) {</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return</a:t>
            </a:r>
            <a:r>
              <a:rPr lang="de-DE" sz="2400" dirty="0" smtClean="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speed</a:t>
            </a:r>
            <a:r>
              <a:rPr lang="de-DE" sz="2400" dirty="0">
                <a:solidFill>
                  <a:srgbClr val="000000"/>
                </a:solidFill>
                <a:highlight>
                  <a:srgbClr val="FFFFFF"/>
                </a:highlight>
                <a:latin typeface="Consolas" panose="020B0609020204030204" pitchFamily="49" charset="0"/>
              </a:rPr>
              <a:t> {</a:t>
            </a:r>
            <a:r>
              <a:rPr lang="de-DE" sz="2400" dirty="0" err="1">
                <a:solidFill>
                  <a:srgbClr val="808080"/>
                </a:solidFill>
                <a:highlight>
                  <a:srgbClr val="FFFFFF"/>
                </a:highlight>
                <a:latin typeface="Consolas" panose="020B0609020204030204" pitchFamily="49" charset="0"/>
              </a:rPr>
              <a:t>lhs</a:t>
            </a:r>
            <a:r>
              <a:rPr lang="de-DE" sz="2400" dirty="0" err="1">
                <a:solidFill>
                  <a:srgbClr val="000000"/>
                </a:solidFill>
                <a:highlight>
                  <a:srgbClr val="FFFFFF"/>
                </a:highlight>
                <a:latin typeface="Consolas" panose="020B0609020204030204" pitchFamily="49" charset="0"/>
              </a:rPr>
              <a:t>.value</a:t>
            </a:r>
            <a:r>
              <a:rPr lang="de-DE" sz="2400" dirty="0">
                <a:solidFill>
                  <a:srgbClr val="000000"/>
                </a:solidFill>
                <a:highlight>
                  <a:srgbClr val="FFFFFF"/>
                </a:highlight>
                <a:latin typeface="Consolas" panose="020B0609020204030204" pitchFamily="49" charset="0"/>
              </a:rPr>
              <a:t>_ / </a:t>
            </a:r>
            <a:r>
              <a:rPr lang="de-DE" sz="2400" dirty="0" err="1">
                <a:solidFill>
                  <a:srgbClr val="808080"/>
                </a:solidFill>
                <a:highlight>
                  <a:srgbClr val="FFFFFF"/>
                </a:highlight>
                <a:latin typeface="Consolas" panose="020B0609020204030204" pitchFamily="49" charset="0"/>
              </a:rPr>
              <a:t>rhs</a:t>
            </a:r>
            <a:r>
              <a:rPr lang="de-DE" sz="2400" dirty="0" err="1">
                <a:solidFill>
                  <a:srgbClr val="000000"/>
                </a:solidFill>
                <a:highlight>
                  <a:srgbClr val="FFFFFF"/>
                </a:highlight>
                <a:latin typeface="Consolas" panose="020B0609020204030204" pitchFamily="49" charset="0"/>
              </a:rPr>
              <a:t>.value</a:t>
            </a:r>
            <a:r>
              <a:rPr lang="de-DE" sz="2400" dirty="0">
                <a:solidFill>
                  <a:srgbClr val="000000"/>
                </a:solidFill>
                <a:highlight>
                  <a:srgbClr val="FFFFFF"/>
                </a:highlight>
                <a:latin typeface="Consolas" panose="020B0609020204030204" pitchFamily="49" charset="0"/>
              </a:rPr>
              <a:t>_};</a:t>
            </a:r>
          </a:p>
          <a:p>
            <a:pPr marL="0" indent="0">
              <a:buNone/>
            </a:pPr>
            <a:r>
              <a:rPr lang="de-DE" sz="2400" dirty="0" smtClean="0">
                <a:solidFill>
                  <a:srgbClr val="000000"/>
                </a:solidFill>
                <a:highlight>
                  <a:srgbClr val="FFFFFF"/>
                </a:highlight>
                <a:latin typeface="Consolas" panose="020B0609020204030204" pitchFamily="49" charset="0"/>
              </a:rPr>
              <a:t>}</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en-US" sz="2400" dirty="0">
                <a:solidFill>
                  <a:srgbClr val="008080"/>
                </a:solidFill>
                <a:highlight>
                  <a:srgbClr val="FFFFFF"/>
                </a:highlight>
                <a:latin typeface="Consolas" panose="020B0609020204030204" pitchFamily="49" charset="0"/>
              </a:rPr>
              <a:t>acceleration</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operator/</a:t>
            </a:r>
            <a:r>
              <a:rPr lang="en-US" sz="2400" dirty="0">
                <a:solidFill>
                  <a:srgbClr val="000000"/>
                </a:solidFill>
                <a:highlight>
                  <a:srgbClr val="FFFFFF"/>
                </a:highlight>
                <a:latin typeface="Consolas" panose="020B0609020204030204" pitchFamily="49" charset="0"/>
              </a:rPr>
              <a:t>(</a:t>
            </a:r>
            <a:r>
              <a:rPr lang="en-US" sz="2400" dirty="0">
                <a:solidFill>
                  <a:srgbClr val="008080"/>
                </a:solidFill>
                <a:highlight>
                  <a:srgbClr val="FFFFFF"/>
                </a:highlight>
                <a:latin typeface="Consolas" panose="020B0609020204030204" pitchFamily="49" charset="0"/>
              </a:rPr>
              <a:t>speed</a:t>
            </a:r>
            <a:r>
              <a:rPr lang="en-US" sz="2400" dirty="0">
                <a:solidFill>
                  <a:srgbClr val="000000"/>
                </a:solidFill>
                <a:highlight>
                  <a:srgbClr val="FFFFFF"/>
                </a:highlight>
                <a:latin typeface="Consolas" panose="020B0609020204030204" pitchFamily="49" charset="0"/>
              </a:rPr>
              <a:t> lhs, </a:t>
            </a:r>
            <a:r>
              <a:rPr lang="en-US" sz="2400" dirty="0">
                <a:solidFill>
                  <a:srgbClr val="008080"/>
                </a:solidFill>
                <a:highlight>
                  <a:srgbClr val="FFFFFF"/>
                </a:highlight>
                <a:latin typeface="Consolas" panose="020B0609020204030204" pitchFamily="49" charset="0"/>
              </a:rPr>
              <a:t>time</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rhs</a:t>
            </a:r>
            <a:r>
              <a:rPr lang="en-US" sz="2400" dirty="0">
                <a:solidFill>
                  <a:srgbClr val="000000"/>
                </a:solidFill>
                <a:highlight>
                  <a:srgbClr val="FFFFFF"/>
                </a:highlight>
                <a:latin typeface="Consolas" panose="020B0609020204030204" pitchFamily="49" charset="0"/>
              </a:rPr>
              <a:t>);</a:t>
            </a:r>
          </a:p>
          <a:p>
            <a:pPr marL="0" indent="0">
              <a:buNone/>
            </a:pPr>
            <a:r>
              <a:rPr lang="de-DE" sz="2400" dirty="0" err="1">
                <a:solidFill>
                  <a:srgbClr val="008080"/>
                </a:solidFill>
                <a:highlight>
                  <a:srgbClr val="FFFFFF"/>
                </a:highlight>
                <a:latin typeface="Consolas" panose="020B0609020204030204" pitchFamily="49" charset="0"/>
              </a:rPr>
              <a:t>area</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operator</a:t>
            </a:r>
            <a:r>
              <a:rPr lang="de-DE" sz="2400" dirty="0">
                <a:solidFill>
                  <a:srgbClr val="008080"/>
                </a:solidFill>
                <a:highlight>
                  <a:srgbClr val="FFFFFF"/>
                </a:highlight>
                <a:latin typeface="Consolas" panose="020B0609020204030204" pitchFamily="49" charset="0"/>
              </a:rPr>
              <a:t>*</a:t>
            </a:r>
            <a:r>
              <a:rPr lang="de-DE" sz="2400" dirty="0">
                <a:solidFill>
                  <a:srgbClr val="000000"/>
                </a:solidFill>
                <a:highlight>
                  <a:srgbClr val="FFFFFF"/>
                </a:highlight>
                <a:latin typeface="Consolas" panose="020B0609020204030204" pitchFamily="49" charset="0"/>
              </a:rPr>
              <a:t>(</a:t>
            </a:r>
            <a:r>
              <a:rPr lang="de-DE" sz="2400" dirty="0" err="1">
                <a:solidFill>
                  <a:srgbClr val="008080"/>
                </a:solidFill>
                <a:highlight>
                  <a:srgbClr val="FFFFFF"/>
                </a:highlight>
                <a:latin typeface="Consolas" panose="020B0609020204030204" pitchFamily="49" charset="0"/>
              </a:rPr>
              <a:t>distance</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distance</a:t>
            </a:r>
            <a:r>
              <a:rPr lang="de-DE" sz="2400" dirty="0">
                <a:solidFill>
                  <a:srgbClr val="000000"/>
                </a:solidFill>
                <a:highlight>
                  <a:srgbClr val="FFFFFF"/>
                </a:highlight>
                <a:latin typeface="Consolas" panose="020B0609020204030204" pitchFamily="49" charset="0"/>
              </a:rPr>
              <a:t>);</a:t>
            </a:r>
          </a:p>
          <a:p>
            <a:pPr marL="0" indent="0">
              <a:buNone/>
            </a:pPr>
            <a:r>
              <a:rPr lang="de-DE" sz="2400" dirty="0" err="1">
                <a:solidFill>
                  <a:srgbClr val="008080"/>
                </a:solidFill>
                <a:highlight>
                  <a:srgbClr val="FFFFFF"/>
                </a:highlight>
                <a:latin typeface="Consolas" panose="020B0609020204030204" pitchFamily="49" charset="0"/>
              </a:rPr>
              <a:t>volume</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operator</a:t>
            </a:r>
            <a:r>
              <a:rPr lang="de-DE" sz="2400" dirty="0">
                <a:solidFill>
                  <a:srgbClr val="008080"/>
                </a:solidFill>
                <a:highlight>
                  <a:srgbClr val="FFFFFF"/>
                </a:highlight>
                <a:latin typeface="Consolas" panose="020B0609020204030204" pitchFamily="49" charset="0"/>
              </a:rPr>
              <a:t>*</a:t>
            </a:r>
            <a:r>
              <a:rPr lang="de-DE" sz="2400" dirty="0">
                <a:solidFill>
                  <a:srgbClr val="000000"/>
                </a:solidFill>
                <a:highlight>
                  <a:srgbClr val="FFFFFF"/>
                </a:highlight>
                <a:latin typeface="Consolas" panose="020B0609020204030204" pitchFamily="49" charset="0"/>
              </a:rPr>
              <a:t>(</a:t>
            </a:r>
            <a:r>
              <a:rPr lang="de-DE" sz="2400" dirty="0" err="1">
                <a:solidFill>
                  <a:srgbClr val="008080"/>
                </a:solidFill>
                <a:highlight>
                  <a:srgbClr val="FFFFFF"/>
                </a:highlight>
                <a:latin typeface="Consolas" panose="020B0609020204030204" pitchFamily="49" charset="0"/>
              </a:rPr>
              <a:t>distance</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area</a:t>
            </a:r>
            <a:r>
              <a:rPr lang="de-DE" sz="2400" dirty="0" smtClean="0">
                <a:solidFill>
                  <a:srgbClr val="000000"/>
                </a:solidFill>
                <a:highlight>
                  <a:srgbClr val="FFFFFF"/>
                </a:highlight>
                <a:latin typeface="Consolas" panose="020B0609020204030204" pitchFamily="49" charset="0"/>
              </a:rPr>
              <a:t>);</a:t>
            </a:r>
          </a:p>
          <a:p>
            <a:pPr marL="0" indent="0">
              <a:buNone/>
            </a:pPr>
            <a:endParaRPr lang="de-DE" sz="2400" dirty="0" smtClean="0">
              <a:solidFill>
                <a:srgbClr val="000000"/>
              </a:solidFill>
              <a:highlight>
                <a:srgbClr val="FFFFFF"/>
              </a:highlight>
              <a:latin typeface="Consolas" panose="020B0609020204030204" pitchFamily="49" charset="0"/>
            </a:endParaRPr>
          </a:p>
          <a:p>
            <a:pPr marL="0" indent="0">
              <a:buNone/>
            </a:pPr>
            <a:r>
              <a:rPr lang="de-DE" sz="2400" dirty="0" smtClean="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operator</a:t>
            </a:r>
            <a:r>
              <a:rPr lang="de-DE" sz="2400" dirty="0" smtClean="0">
                <a:solidFill>
                  <a:srgbClr val="008080"/>
                </a:solidFill>
                <a:highlight>
                  <a:srgbClr val="FFFFFF"/>
                </a:highlight>
                <a:latin typeface="Consolas" panose="020B0609020204030204" pitchFamily="49" charset="0"/>
              </a:rPr>
              <a:t>*</a:t>
            </a:r>
            <a:r>
              <a:rPr lang="de-DE" sz="2400" dirty="0" smtClean="0">
                <a:solidFill>
                  <a:srgbClr val="000000"/>
                </a:solidFill>
                <a:highlight>
                  <a:srgbClr val="FFFFFF"/>
                </a:highlight>
                <a:latin typeface="Consolas" panose="020B0609020204030204" pitchFamily="49" charset="0"/>
              </a:rPr>
              <a:t>(</a:t>
            </a:r>
            <a:r>
              <a:rPr lang="de-DE" sz="2400" dirty="0" err="1" smtClean="0">
                <a:solidFill>
                  <a:srgbClr val="008080"/>
                </a:solidFill>
                <a:highlight>
                  <a:srgbClr val="FFFFFF"/>
                </a:highlight>
                <a:latin typeface="Consolas" panose="020B0609020204030204" pitchFamily="49" charset="0"/>
              </a:rPr>
              <a:t>area</a:t>
            </a:r>
            <a:r>
              <a:rPr lang="de-DE" sz="2400" dirty="0" smtClean="0">
                <a:solidFill>
                  <a:srgbClr val="000000"/>
                </a:solidFill>
                <a:highlight>
                  <a:srgbClr val="FFFFFF"/>
                </a:highlight>
                <a:latin typeface="Consolas" panose="020B0609020204030204" pitchFamily="49" charset="0"/>
              </a:rPr>
              <a:t>, </a:t>
            </a:r>
            <a:r>
              <a:rPr lang="de-DE" sz="2400" dirty="0" err="1" smtClean="0">
                <a:solidFill>
                  <a:srgbClr val="008080"/>
                </a:solidFill>
                <a:highlight>
                  <a:srgbClr val="FFFFFF"/>
                </a:highlight>
                <a:latin typeface="Consolas" panose="020B0609020204030204" pitchFamily="49" charset="0"/>
              </a:rPr>
              <a:t>speed</a:t>
            </a:r>
            <a:r>
              <a:rPr lang="de-DE" sz="2400" dirty="0" smtClean="0">
                <a:solidFill>
                  <a:srgbClr val="000000"/>
                </a:solidFill>
                <a:highlight>
                  <a:srgbClr val="FFFFFF"/>
                </a:highlight>
                <a:latin typeface="Consolas" panose="020B0609020204030204" pitchFamily="49" charset="0"/>
              </a:rPr>
              <a:t>);</a:t>
            </a:r>
            <a:endParaRPr lang="de-DE" sz="2400" dirty="0">
              <a:solidFill>
                <a:srgbClr val="000000"/>
              </a:solidFill>
              <a:highlight>
                <a:srgbClr val="FFFFFF"/>
              </a:highlight>
              <a:latin typeface="Consolas" panose="020B0609020204030204" pitchFamily="49" charset="0"/>
            </a:endParaRPr>
          </a:p>
          <a:p>
            <a:pPr marL="0" indent="0">
              <a:buNone/>
            </a:pPr>
            <a:endParaRPr lang="en-US" sz="2400" dirty="0"/>
          </a:p>
        </p:txBody>
      </p:sp>
    </p:spTree>
    <p:extLst>
      <p:ext uri="{BB962C8B-B14F-4D97-AF65-F5344CB8AC3E}">
        <p14:creationId xmlns:p14="http://schemas.microsoft.com/office/powerpoint/2010/main" val="1680957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What problems does metaprogramming solve?</a:t>
            </a:r>
            <a:endParaRPr lang="de-DE" dirty="0"/>
          </a:p>
        </p:txBody>
      </p:sp>
      <p:sp>
        <p:nvSpPr>
          <p:cNvPr id="3" name="Inhaltsplatzhalter 2"/>
          <p:cNvSpPr>
            <a:spLocks noGrp="1"/>
          </p:cNvSpPr>
          <p:nvPr>
            <p:ph idx="1"/>
          </p:nvPr>
        </p:nvSpPr>
        <p:spPr>
          <a:xfrm>
            <a:off x="457200" y="2500306"/>
            <a:ext cx="8229600" cy="4357694"/>
          </a:xfrm>
        </p:spPr>
        <p:txBody>
          <a:bodyPr>
            <a:normAutofit/>
          </a:bodyPr>
          <a:lstStyle/>
          <a:p>
            <a:pPr marL="0" indent="0">
              <a:buNone/>
            </a:pPr>
            <a:r>
              <a:rPr lang="en-US" sz="2800" dirty="0"/>
              <a:t>Different tools solve different things:</a:t>
            </a:r>
          </a:p>
          <a:p>
            <a:pPr marL="0" indent="0">
              <a:buNone/>
            </a:pPr>
            <a:endParaRPr lang="en-US" sz="2800" dirty="0" smtClean="0"/>
          </a:p>
          <a:p>
            <a:r>
              <a:rPr lang="en-US" sz="2800" dirty="0" smtClean="0"/>
              <a:t>anything </a:t>
            </a:r>
            <a:r>
              <a:rPr lang="en-US" sz="2800" dirty="0"/>
              <a:t>that results in a value should be done with </a:t>
            </a:r>
            <a:r>
              <a:rPr lang="en-US" sz="2800" dirty="0" smtClean="0"/>
              <a:t>constexpr</a:t>
            </a:r>
          </a:p>
          <a:p>
            <a:r>
              <a:rPr lang="en-US" sz="2800" dirty="0"/>
              <a:t>anything that results in a type should be done with templates</a:t>
            </a:r>
          </a:p>
          <a:p>
            <a:r>
              <a:rPr lang="en-US" sz="2800" dirty="0"/>
              <a:t>anything that is meant to </a:t>
            </a:r>
            <a:r>
              <a:rPr lang="en-US" sz="2800" dirty="0" smtClean="0"/>
              <a:t>sabotage </a:t>
            </a:r>
            <a:r>
              <a:rPr lang="en-US" sz="2800" dirty="0"/>
              <a:t>a codebase should be done with macros</a:t>
            </a:r>
          </a:p>
          <a:p>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1784348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71546"/>
            <a:ext cx="8748464" cy="1131910"/>
          </a:xfrm>
        </p:spPr>
        <p:txBody>
          <a:bodyPr>
            <a:normAutofit/>
          </a:bodyPr>
          <a:lstStyle/>
          <a:p>
            <a:r>
              <a:rPr lang="en-US" dirty="0" smtClean="0"/>
              <a:t>Enforcing invariants 3</a:t>
            </a:r>
            <a:endParaRPr lang="en-US" dirty="0">
              <a:effectLst/>
            </a:endParaRPr>
          </a:p>
        </p:txBody>
      </p:sp>
      <p:sp>
        <p:nvSpPr>
          <p:cNvPr id="3" name="Inhaltsplatzhalter 2"/>
          <p:cNvSpPr>
            <a:spLocks noGrp="1"/>
          </p:cNvSpPr>
          <p:nvPr>
            <p:ph idx="1"/>
          </p:nvPr>
        </p:nvSpPr>
        <p:spPr>
          <a:xfrm>
            <a:off x="457200" y="2500306"/>
            <a:ext cx="8229600" cy="4357694"/>
          </a:xfrm>
        </p:spPr>
        <p:txBody>
          <a:bodyPr>
            <a:normAutofit fontScale="62500" lnSpcReduction="20000"/>
          </a:bodyPr>
          <a:lstStyle/>
          <a:p>
            <a:pPr marL="0" indent="0">
              <a:buNone/>
            </a:pPr>
            <a:r>
              <a:rPr lang="de-DE" sz="2400" dirty="0" err="1" smtClean="0">
                <a:solidFill>
                  <a:srgbClr val="0000FF"/>
                </a:solidFill>
                <a:highlight>
                  <a:srgbClr val="FFFFFF"/>
                </a:highlight>
                <a:latin typeface="Consolas" panose="020B0609020204030204" pitchFamily="49" charset="0"/>
              </a:rPr>
              <a:t>template</a:t>
            </a:r>
            <a:r>
              <a:rPr lang="de-DE" sz="2400" dirty="0" smtClean="0">
                <a:solidFill>
                  <a:srgbClr val="000000"/>
                </a:solidFill>
                <a:highlight>
                  <a:srgbClr val="FFFFFF"/>
                </a:highlight>
                <a:latin typeface="Consolas" panose="020B0609020204030204" pitchFamily="49" charset="0"/>
              </a:rPr>
              <a:t>&lt;</a:t>
            </a:r>
            <a:r>
              <a:rPr lang="de-DE" sz="2400" dirty="0" smtClean="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...D&gt;</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Unit</a:t>
            </a:r>
            <a:r>
              <a:rPr lang="de-DE" sz="2400" dirty="0">
                <a:solidFill>
                  <a:srgbClr val="000000"/>
                </a:solidFill>
                <a:highlight>
                  <a:srgbClr val="FFFFFF"/>
                </a:highlight>
                <a:latin typeface="Consolas" panose="020B0609020204030204" pitchFamily="49" charset="0"/>
              </a:rPr>
              <a:t> </a:t>
            </a:r>
            <a:r>
              <a:rPr lang="de-DE" sz="2400" dirty="0" smtClean="0">
                <a:solidFill>
                  <a:srgbClr val="000000"/>
                </a:solidFill>
                <a:highlight>
                  <a:srgbClr val="FFFFFF"/>
                </a:highlight>
                <a:latin typeface="Consolas" panose="020B0609020204030204" pitchFamily="49" charset="0"/>
              </a:rPr>
              <a:t>{ </a:t>
            </a:r>
            <a:r>
              <a:rPr lang="de-DE" sz="2400" dirty="0" smtClean="0">
                <a:solidFill>
                  <a:srgbClr val="0000FF"/>
                </a:solidFill>
                <a:highlight>
                  <a:srgbClr val="FFFFFF"/>
                </a:highlight>
                <a:latin typeface="Consolas" panose="020B0609020204030204" pitchFamily="49" charset="0"/>
              </a:rPr>
              <a:t>double</a:t>
            </a:r>
            <a:r>
              <a:rPr lang="de-DE" sz="2400" dirty="0" smtClean="0">
                <a:solidFill>
                  <a:srgbClr val="000000"/>
                </a:solidFill>
                <a:highlight>
                  <a:srgbClr val="FFFFFF"/>
                </a:highlight>
                <a:latin typeface="Consolas" panose="020B0609020204030204" pitchFamily="49" charset="0"/>
              </a:rPr>
              <a:t> </a:t>
            </a:r>
            <a:r>
              <a:rPr lang="de-DE" sz="2400" dirty="0" err="1">
                <a:solidFill>
                  <a:srgbClr val="000000"/>
                </a:solidFill>
                <a:highlight>
                  <a:srgbClr val="FFFFFF"/>
                </a:highlight>
                <a:latin typeface="Consolas" panose="020B0609020204030204" pitchFamily="49" charset="0"/>
              </a:rPr>
              <a:t>value</a:t>
            </a:r>
            <a:r>
              <a:rPr lang="de-DE" sz="2400" dirty="0" smtClean="0">
                <a:solidFill>
                  <a:srgbClr val="000000"/>
                </a:solidFill>
                <a:highlight>
                  <a:srgbClr val="FFFFFF"/>
                </a:highlight>
                <a:latin typeface="Consolas" panose="020B0609020204030204" pitchFamily="49" charset="0"/>
              </a:rPr>
              <a:t>_; };</a:t>
            </a:r>
            <a:endParaRPr lang="de-DE" sz="2400" dirty="0">
              <a:solidFill>
                <a:srgbClr val="000000"/>
              </a:solidFill>
              <a:highlight>
                <a:srgbClr val="FFFFFF"/>
              </a:highlight>
              <a:latin typeface="Consolas" panose="020B0609020204030204" pitchFamily="49" charset="0"/>
            </a:endParaRPr>
          </a:p>
          <a:p>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a:t>
            </a:r>
            <a:r>
              <a:rPr lang="de-DE" sz="2400" dirty="0" err="1">
                <a:solidFill>
                  <a:srgbClr val="000000"/>
                </a:solidFill>
                <a:highlight>
                  <a:srgbClr val="FFFFFF"/>
                </a:highlight>
                <a:latin typeface="Consolas" panose="020B0609020204030204" pitchFamily="49" charset="0"/>
              </a:rPr>
              <a:t>Is</a:t>
            </a:r>
            <a:r>
              <a:rPr lang="de-DE" sz="2400" dirty="0">
                <a:solidFill>
                  <a:srgbClr val="000000"/>
                </a:solidFill>
                <a:highlight>
                  <a:srgbClr val="FFFFFF"/>
                </a:highlight>
                <a:latin typeface="Consolas" panose="020B0609020204030204" pitchFamily="49" charset="0"/>
              </a:rPr>
              <a:t>&gt;</a:t>
            </a:r>
          </a:p>
          <a:p>
            <a:pPr marL="0" indent="0">
              <a:buNone/>
            </a:pPr>
            <a:r>
              <a:rPr lang="en-US" sz="2400" dirty="0">
                <a:solidFill>
                  <a:srgbClr val="008080"/>
                </a:solidFill>
                <a:highlight>
                  <a:srgbClr val="FFFFFF"/>
                </a:highlight>
                <a:latin typeface="Consolas" panose="020B0609020204030204" pitchFamily="49" charset="0"/>
              </a:rPr>
              <a:t>Unit</a:t>
            </a:r>
            <a:r>
              <a:rPr lang="en-US" sz="2400" dirty="0">
                <a:solidFill>
                  <a:srgbClr val="000000"/>
                </a:solidFill>
                <a:highlight>
                  <a:srgbClr val="FFFFFF"/>
                </a:highlight>
                <a:latin typeface="Consolas" panose="020B0609020204030204" pitchFamily="49" charset="0"/>
              </a:rPr>
              <a:t>&lt;Is...&gt; </a:t>
            </a:r>
            <a:r>
              <a:rPr lang="en-US" sz="2400" dirty="0">
                <a:solidFill>
                  <a:srgbClr val="800000"/>
                </a:solidFill>
                <a:highlight>
                  <a:srgbClr val="FFFFFF"/>
                </a:highlight>
                <a:latin typeface="Consolas" panose="020B0609020204030204" pitchFamily="49" charset="0"/>
              </a:rPr>
              <a:t>operator+</a:t>
            </a:r>
            <a:r>
              <a:rPr lang="en-US" sz="2400" dirty="0">
                <a:solidFill>
                  <a:srgbClr val="000000"/>
                </a:solidFill>
                <a:highlight>
                  <a:srgbClr val="FFFFFF"/>
                </a:highlight>
                <a:latin typeface="Consolas" panose="020B0609020204030204" pitchFamily="49" charset="0"/>
              </a:rPr>
              <a:t>(</a:t>
            </a:r>
            <a:r>
              <a:rPr lang="en-US" sz="2400" dirty="0">
                <a:solidFill>
                  <a:srgbClr val="008080"/>
                </a:solidFill>
                <a:highlight>
                  <a:srgbClr val="FFFFFF"/>
                </a:highlight>
                <a:latin typeface="Consolas" panose="020B0609020204030204" pitchFamily="49" charset="0"/>
              </a:rPr>
              <a:t>Unit</a:t>
            </a:r>
            <a:r>
              <a:rPr lang="en-US" sz="2400" dirty="0">
                <a:solidFill>
                  <a:srgbClr val="000000"/>
                </a:solidFill>
                <a:highlight>
                  <a:srgbClr val="FFFFFF"/>
                </a:highlight>
                <a:latin typeface="Consolas" panose="020B0609020204030204" pitchFamily="49" charset="0"/>
              </a:rPr>
              <a:t>&lt;Is...&gt; </a:t>
            </a:r>
            <a:r>
              <a:rPr lang="en-US" sz="2400" dirty="0">
                <a:solidFill>
                  <a:srgbClr val="808080"/>
                </a:solidFill>
                <a:highlight>
                  <a:srgbClr val="FFFFFF"/>
                </a:highlight>
                <a:latin typeface="Consolas" panose="020B0609020204030204" pitchFamily="49" charset="0"/>
              </a:rPr>
              <a:t>lhs</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Unit</a:t>
            </a:r>
            <a:r>
              <a:rPr lang="en-US" sz="2400" dirty="0">
                <a:solidFill>
                  <a:srgbClr val="000000"/>
                </a:solidFill>
                <a:highlight>
                  <a:srgbClr val="FFFFFF"/>
                </a:highlight>
                <a:latin typeface="Consolas" panose="020B0609020204030204" pitchFamily="49" charset="0"/>
              </a:rPr>
              <a:t>&lt;Is...&gt; </a:t>
            </a:r>
            <a:r>
              <a:rPr lang="en-US" sz="2400" dirty="0" err="1">
                <a:solidFill>
                  <a:srgbClr val="808080"/>
                </a:solidFill>
                <a:highlight>
                  <a:srgbClr val="FFFFFF"/>
                </a:highlight>
                <a:latin typeface="Consolas" panose="020B0609020204030204" pitchFamily="49" charset="0"/>
              </a:rPr>
              <a:t>rhs</a:t>
            </a:r>
            <a:r>
              <a:rPr lang="en-US" sz="2400" dirty="0">
                <a:solidFill>
                  <a:srgbClr val="000000"/>
                </a:solidFill>
                <a:highlight>
                  <a:srgbClr val="FFFFFF"/>
                </a:highlight>
                <a:latin typeface="Consolas" panose="020B0609020204030204" pitchFamily="49" charset="0"/>
              </a:rPr>
              <a:t>) {</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return</a:t>
            </a:r>
            <a:r>
              <a:rPr lang="de-DE" sz="2400" dirty="0" smtClean="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Unit</a:t>
            </a:r>
            <a:r>
              <a:rPr lang="de-DE" sz="2400" dirty="0">
                <a:solidFill>
                  <a:srgbClr val="000000"/>
                </a:solidFill>
                <a:highlight>
                  <a:srgbClr val="FFFFFF"/>
                </a:highlight>
                <a:latin typeface="Consolas" panose="020B0609020204030204" pitchFamily="49" charset="0"/>
              </a:rPr>
              <a:t>&lt;</a:t>
            </a:r>
            <a:r>
              <a:rPr lang="de-DE" sz="2400" dirty="0" err="1">
                <a:solidFill>
                  <a:srgbClr val="000000"/>
                </a:solidFill>
                <a:highlight>
                  <a:srgbClr val="FFFFFF"/>
                </a:highlight>
                <a:latin typeface="Consolas" panose="020B0609020204030204" pitchFamily="49" charset="0"/>
              </a:rPr>
              <a:t>Is</a:t>
            </a:r>
            <a:r>
              <a:rPr lang="de-DE" sz="2400" dirty="0">
                <a:solidFill>
                  <a:srgbClr val="000000"/>
                </a:solidFill>
                <a:highlight>
                  <a:srgbClr val="FFFFFF"/>
                </a:highlight>
                <a:latin typeface="Consolas" panose="020B0609020204030204" pitchFamily="49" charset="0"/>
              </a:rPr>
              <a:t>...&gt; {</a:t>
            </a:r>
            <a:r>
              <a:rPr lang="de-DE" sz="2400" dirty="0" err="1">
                <a:solidFill>
                  <a:srgbClr val="808080"/>
                </a:solidFill>
                <a:highlight>
                  <a:srgbClr val="FFFFFF"/>
                </a:highlight>
                <a:latin typeface="Consolas" panose="020B0609020204030204" pitchFamily="49" charset="0"/>
              </a:rPr>
              <a:t>lhs</a:t>
            </a:r>
            <a:r>
              <a:rPr lang="de-DE" sz="2400" dirty="0" err="1">
                <a:solidFill>
                  <a:srgbClr val="000000"/>
                </a:solidFill>
                <a:highlight>
                  <a:srgbClr val="FFFFFF"/>
                </a:highlight>
                <a:latin typeface="Consolas" panose="020B0609020204030204" pitchFamily="49" charset="0"/>
              </a:rPr>
              <a:t>.value</a:t>
            </a:r>
            <a:r>
              <a:rPr lang="de-DE" sz="2400" dirty="0">
                <a:solidFill>
                  <a:srgbClr val="000000"/>
                </a:solidFill>
                <a:highlight>
                  <a:srgbClr val="FFFFFF"/>
                </a:highlight>
                <a:latin typeface="Consolas" panose="020B0609020204030204" pitchFamily="49" charset="0"/>
              </a:rPr>
              <a:t>_ + </a:t>
            </a:r>
            <a:r>
              <a:rPr lang="de-DE" sz="2400" dirty="0" err="1">
                <a:solidFill>
                  <a:srgbClr val="808080"/>
                </a:solidFill>
                <a:highlight>
                  <a:srgbClr val="FFFFFF"/>
                </a:highlight>
                <a:latin typeface="Consolas" panose="020B0609020204030204" pitchFamily="49" charset="0"/>
              </a:rPr>
              <a:t>rhs</a:t>
            </a:r>
            <a:r>
              <a:rPr lang="de-DE" sz="2400" dirty="0" err="1">
                <a:solidFill>
                  <a:srgbClr val="000000"/>
                </a:solidFill>
                <a:highlight>
                  <a:srgbClr val="FFFFFF"/>
                </a:highlight>
                <a:latin typeface="Consolas" panose="020B0609020204030204" pitchFamily="49" charset="0"/>
              </a:rPr>
              <a:t>.value</a:t>
            </a:r>
            <a:r>
              <a:rPr lang="de-DE" sz="2400" dirty="0">
                <a:solidFill>
                  <a:srgbClr val="000000"/>
                </a:solidFill>
                <a:highlight>
                  <a:srgbClr val="FFFFFF"/>
                </a:highlight>
                <a:latin typeface="Consolas" panose="020B0609020204030204" pitchFamily="49" charset="0"/>
              </a:rPr>
              <a:t>_};</a:t>
            </a:r>
          </a:p>
          <a:p>
            <a:pPr marL="0" indent="0">
              <a:buNone/>
            </a:pPr>
            <a:r>
              <a:rPr lang="de-DE" sz="2400" dirty="0">
                <a:solidFill>
                  <a:srgbClr val="000000"/>
                </a:solidFill>
                <a:highlight>
                  <a:srgbClr val="FFFFFF"/>
                </a:highlight>
                <a:latin typeface="Consolas" panose="020B0609020204030204" pitchFamily="49" charset="0"/>
              </a:rPr>
              <a:t>}</a:t>
            </a:r>
          </a:p>
          <a:p>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a:t>
            </a:r>
            <a:r>
              <a:rPr lang="de-DE" sz="2400" dirty="0" err="1">
                <a:solidFill>
                  <a:srgbClr val="000000"/>
                </a:solidFill>
                <a:highlight>
                  <a:srgbClr val="FFFFFF"/>
                </a:highlight>
                <a:latin typeface="Consolas" panose="020B0609020204030204" pitchFamily="49" charset="0"/>
              </a:rPr>
              <a:t>Is</a:t>
            </a:r>
            <a:r>
              <a:rPr lang="de-DE" sz="2400" dirty="0">
                <a:solidFill>
                  <a:srgbClr val="000000"/>
                </a:solidFill>
                <a:highlight>
                  <a:srgbClr val="FFFFFF"/>
                </a:highlight>
                <a:latin typeface="Consolas" panose="020B0609020204030204" pitchFamily="49" charset="0"/>
              </a:rPr>
              <a:t>, </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a:t>
            </a:r>
            <a:r>
              <a:rPr lang="de-DE" sz="2400" dirty="0" err="1">
                <a:solidFill>
                  <a:srgbClr val="000000"/>
                </a:solidFill>
                <a:highlight>
                  <a:srgbClr val="FFFFFF"/>
                </a:highlight>
                <a:latin typeface="Consolas" panose="020B0609020204030204" pitchFamily="49" charset="0"/>
              </a:rPr>
              <a:t>Js</a:t>
            </a:r>
            <a:r>
              <a:rPr lang="de-DE" sz="2400" dirty="0">
                <a:solidFill>
                  <a:srgbClr val="000000"/>
                </a:solidFill>
                <a:highlight>
                  <a:srgbClr val="FFFFFF"/>
                </a:highlight>
                <a:latin typeface="Consolas" panose="020B0609020204030204" pitchFamily="49" charset="0"/>
              </a:rPr>
              <a:t>&gt;</a:t>
            </a:r>
          </a:p>
          <a:p>
            <a:pPr marL="0" indent="0">
              <a:buNone/>
            </a:pPr>
            <a:r>
              <a:rPr lang="en-US" sz="2400" dirty="0">
                <a:solidFill>
                  <a:srgbClr val="0000FF"/>
                </a:solidFill>
                <a:highlight>
                  <a:srgbClr val="FFFFFF"/>
                </a:highlight>
                <a:latin typeface="Consolas" panose="020B0609020204030204" pitchFamily="49" charset="0"/>
              </a:rPr>
              <a:t>auto</a:t>
            </a:r>
            <a:r>
              <a:rPr lang="en-US" sz="2400" dirty="0">
                <a:solidFill>
                  <a:srgbClr val="000000"/>
                </a:solidFill>
                <a:highlight>
                  <a:srgbClr val="FFFFFF"/>
                </a:highlight>
                <a:latin typeface="Consolas" panose="020B0609020204030204" pitchFamily="49" charset="0"/>
              </a:rPr>
              <a:t> </a:t>
            </a:r>
            <a:r>
              <a:rPr lang="en-US" sz="2400" dirty="0">
                <a:solidFill>
                  <a:srgbClr val="800000"/>
                </a:solidFill>
                <a:highlight>
                  <a:srgbClr val="FFFFFF"/>
                </a:highlight>
                <a:latin typeface="Consolas" panose="020B0609020204030204" pitchFamily="49" charset="0"/>
              </a:rPr>
              <a:t>operator*</a:t>
            </a:r>
            <a:r>
              <a:rPr lang="en-US" sz="2400" dirty="0">
                <a:solidFill>
                  <a:srgbClr val="000000"/>
                </a:solidFill>
                <a:highlight>
                  <a:srgbClr val="FFFFFF"/>
                </a:highlight>
                <a:latin typeface="Consolas" panose="020B0609020204030204" pitchFamily="49" charset="0"/>
              </a:rPr>
              <a:t>(</a:t>
            </a:r>
            <a:r>
              <a:rPr lang="en-US" sz="2400" dirty="0">
                <a:solidFill>
                  <a:srgbClr val="008080"/>
                </a:solidFill>
                <a:highlight>
                  <a:srgbClr val="FFFFFF"/>
                </a:highlight>
                <a:latin typeface="Consolas" panose="020B0609020204030204" pitchFamily="49" charset="0"/>
              </a:rPr>
              <a:t>Unit</a:t>
            </a:r>
            <a:r>
              <a:rPr lang="en-US" sz="2400" dirty="0">
                <a:solidFill>
                  <a:srgbClr val="000000"/>
                </a:solidFill>
                <a:highlight>
                  <a:srgbClr val="FFFFFF"/>
                </a:highlight>
                <a:latin typeface="Consolas" panose="020B0609020204030204" pitchFamily="49" charset="0"/>
              </a:rPr>
              <a:t>&lt;Is...&gt; </a:t>
            </a:r>
            <a:r>
              <a:rPr lang="en-US" sz="2400" dirty="0">
                <a:solidFill>
                  <a:srgbClr val="808080"/>
                </a:solidFill>
                <a:highlight>
                  <a:srgbClr val="FFFFFF"/>
                </a:highlight>
                <a:latin typeface="Consolas" panose="020B0609020204030204" pitchFamily="49" charset="0"/>
              </a:rPr>
              <a:t>lhs</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Unit</a:t>
            </a:r>
            <a:r>
              <a:rPr lang="en-US" sz="2400" dirty="0">
                <a:solidFill>
                  <a:srgbClr val="000000"/>
                </a:solidFill>
                <a:highlight>
                  <a:srgbClr val="FFFFFF"/>
                </a:highlight>
                <a:latin typeface="Consolas" panose="020B0609020204030204" pitchFamily="49" charset="0"/>
              </a:rPr>
              <a:t>&lt;</a:t>
            </a:r>
            <a:r>
              <a:rPr lang="en-US" sz="2400" dirty="0" err="1">
                <a:solidFill>
                  <a:srgbClr val="000000"/>
                </a:solidFill>
                <a:highlight>
                  <a:srgbClr val="FFFFFF"/>
                </a:highlight>
                <a:latin typeface="Consolas" panose="020B0609020204030204" pitchFamily="49" charset="0"/>
              </a:rPr>
              <a:t>Js</a:t>
            </a:r>
            <a:r>
              <a:rPr lang="en-US" sz="2400" dirty="0">
                <a:solidFill>
                  <a:srgbClr val="000000"/>
                </a:solidFill>
                <a:highlight>
                  <a:srgbClr val="FFFFFF"/>
                </a:highlight>
                <a:latin typeface="Consolas" panose="020B0609020204030204" pitchFamily="49" charset="0"/>
              </a:rPr>
              <a:t>...&gt; </a:t>
            </a:r>
            <a:r>
              <a:rPr lang="en-US" sz="2400" dirty="0" err="1">
                <a:solidFill>
                  <a:srgbClr val="808080"/>
                </a:solidFill>
                <a:highlight>
                  <a:srgbClr val="FFFFFF"/>
                </a:highlight>
                <a:latin typeface="Consolas" panose="020B0609020204030204" pitchFamily="49" charset="0"/>
              </a:rPr>
              <a:t>rhs</a:t>
            </a:r>
            <a:r>
              <a:rPr lang="en-US" sz="2400" dirty="0">
                <a:solidFill>
                  <a:srgbClr val="000000"/>
                </a:solidFill>
                <a:highlight>
                  <a:srgbClr val="FFFFFF"/>
                </a:highlight>
                <a:latin typeface="Consolas" panose="020B0609020204030204" pitchFamily="49" charset="0"/>
              </a:rPr>
              <a:t>) {</a:t>
            </a:r>
          </a:p>
          <a:p>
            <a:pPr marL="0" indent="0">
              <a:buNone/>
            </a:pPr>
            <a:r>
              <a:rPr lang="en-US" sz="2400" dirty="0" smtClean="0">
                <a:solidFill>
                  <a:srgbClr val="0000FF"/>
                </a:solidFill>
                <a:highlight>
                  <a:srgbClr val="FFFFFF"/>
                </a:highlight>
                <a:latin typeface="Consolas" panose="020B0609020204030204" pitchFamily="49" charset="0"/>
              </a:rPr>
              <a:t>   return</a:t>
            </a:r>
            <a:r>
              <a:rPr lang="en-US" sz="2400" dirty="0" smtClean="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Unit</a:t>
            </a:r>
            <a:r>
              <a:rPr lang="en-US" sz="2400" dirty="0">
                <a:solidFill>
                  <a:srgbClr val="000000"/>
                </a:solidFill>
                <a:highlight>
                  <a:srgbClr val="FFFFFF"/>
                </a:highlight>
                <a:latin typeface="Consolas" panose="020B0609020204030204" pitchFamily="49" charset="0"/>
              </a:rPr>
              <a:t>&lt;(Is + </a:t>
            </a:r>
            <a:r>
              <a:rPr lang="en-US" sz="2400" dirty="0" err="1">
                <a:solidFill>
                  <a:srgbClr val="000000"/>
                </a:solidFill>
                <a:highlight>
                  <a:srgbClr val="FFFFFF"/>
                </a:highlight>
                <a:latin typeface="Consolas" panose="020B0609020204030204" pitchFamily="49" charset="0"/>
              </a:rPr>
              <a:t>Js</a:t>
            </a:r>
            <a:r>
              <a:rPr lang="en-US" sz="2400" dirty="0">
                <a:solidFill>
                  <a:srgbClr val="000000"/>
                </a:solidFill>
                <a:highlight>
                  <a:srgbClr val="FFFFFF"/>
                </a:highlight>
                <a:latin typeface="Consolas" panose="020B0609020204030204" pitchFamily="49" charset="0"/>
              </a:rPr>
              <a:t>)...&gt; {</a:t>
            </a:r>
            <a:r>
              <a:rPr lang="en-US" sz="2400" dirty="0" err="1">
                <a:solidFill>
                  <a:srgbClr val="808080"/>
                </a:solidFill>
                <a:highlight>
                  <a:srgbClr val="FFFFFF"/>
                </a:highlight>
                <a:latin typeface="Consolas" panose="020B0609020204030204" pitchFamily="49" charset="0"/>
              </a:rPr>
              <a:t>lhs</a:t>
            </a:r>
            <a:r>
              <a:rPr lang="en-US" sz="2400" dirty="0" err="1">
                <a:solidFill>
                  <a:srgbClr val="000000"/>
                </a:solidFill>
                <a:highlight>
                  <a:srgbClr val="FFFFFF"/>
                </a:highlight>
                <a:latin typeface="Consolas" panose="020B0609020204030204" pitchFamily="49" charset="0"/>
              </a:rPr>
              <a:t>.value</a:t>
            </a:r>
            <a:r>
              <a:rPr lang="en-US" sz="2400" dirty="0">
                <a:solidFill>
                  <a:srgbClr val="000000"/>
                </a:solidFill>
                <a:highlight>
                  <a:srgbClr val="FFFFFF"/>
                </a:highlight>
                <a:latin typeface="Consolas" panose="020B0609020204030204" pitchFamily="49" charset="0"/>
              </a:rPr>
              <a:t>_ * </a:t>
            </a:r>
            <a:r>
              <a:rPr lang="en-US" sz="2400" dirty="0" err="1">
                <a:solidFill>
                  <a:srgbClr val="808080"/>
                </a:solidFill>
                <a:highlight>
                  <a:srgbClr val="FFFFFF"/>
                </a:highlight>
                <a:latin typeface="Consolas" panose="020B0609020204030204" pitchFamily="49" charset="0"/>
              </a:rPr>
              <a:t>rhs</a:t>
            </a:r>
            <a:r>
              <a:rPr lang="en-US" sz="2400" dirty="0" err="1">
                <a:solidFill>
                  <a:srgbClr val="000000"/>
                </a:solidFill>
                <a:highlight>
                  <a:srgbClr val="FFFFFF"/>
                </a:highlight>
                <a:latin typeface="Consolas" panose="020B0609020204030204" pitchFamily="49" charset="0"/>
              </a:rPr>
              <a:t>.value</a:t>
            </a:r>
            <a:r>
              <a:rPr lang="en-US" sz="2400" dirty="0">
                <a:solidFill>
                  <a:srgbClr val="000000"/>
                </a:solidFill>
                <a:highlight>
                  <a:srgbClr val="FFFFFF"/>
                </a:highlight>
                <a:latin typeface="Consolas" panose="020B0609020204030204" pitchFamily="49" charset="0"/>
              </a:rPr>
              <a:t>_};</a:t>
            </a:r>
          </a:p>
          <a:p>
            <a:pPr marL="0" indent="0">
              <a:buNone/>
            </a:pPr>
            <a:r>
              <a:rPr lang="de-DE" sz="2400" dirty="0">
                <a:solidFill>
                  <a:srgbClr val="000000"/>
                </a:solidFill>
                <a:highlight>
                  <a:srgbClr val="FFFFFF"/>
                </a:highlight>
                <a:latin typeface="Consolas" panose="020B0609020204030204" pitchFamily="49" charset="0"/>
              </a:rPr>
              <a:t>}</a:t>
            </a:r>
          </a:p>
          <a:p>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a:t>
            </a:r>
            <a:r>
              <a:rPr lang="de-DE" sz="2400" dirty="0" err="1">
                <a:solidFill>
                  <a:srgbClr val="000000"/>
                </a:solidFill>
                <a:highlight>
                  <a:srgbClr val="FFFFFF"/>
                </a:highlight>
                <a:latin typeface="Consolas" panose="020B0609020204030204" pitchFamily="49" charset="0"/>
              </a:rPr>
              <a:t>Is</a:t>
            </a:r>
            <a:r>
              <a:rPr lang="de-DE" sz="2400" dirty="0">
                <a:solidFill>
                  <a:srgbClr val="000000"/>
                </a:solidFill>
                <a:highlight>
                  <a:srgbClr val="FFFFFF"/>
                </a:highlight>
                <a:latin typeface="Consolas" panose="020B0609020204030204" pitchFamily="49" charset="0"/>
              </a:rPr>
              <a:t>, </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a:t>
            </a:r>
            <a:r>
              <a:rPr lang="de-DE" sz="2400" dirty="0" err="1">
                <a:solidFill>
                  <a:srgbClr val="000000"/>
                </a:solidFill>
                <a:highlight>
                  <a:srgbClr val="FFFFFF"/>
                </a:highlight>
                <a:latin typeface="Consolas" panose="020B0609020204030204" pitchFamily="49" charset="0"/>
              </a:rPr>
              <a:t>Js</a:t>
            </a:r>
            <a:r>
              <a:rPr lang="de-DE" sz="2400" dirty="0">
                <a:solidFill>
                  <a:srgbClr val="000000"/>
                </a:solidFill>
                <a:highlight>
                  <a:srgbClr val="FFFFFF"/>
                </a:highlight>
                <a:latin typeface="Consolas" panose="020B0609020204030204" pitchFamily="49" charset="0"/>
              </a:rPr>
              <a:t>&gt;</a:t>
            </a:r>
          </a:p>
          <a:p>
            <a:pPr marL="0" indent="0">
              <a:buNone/>
            </a:pPr>
            <a:r>
              <a:rPr lang="en-US" sz="2400" dirty="0">
                <a:solidFill>
                  <a:srgbClr val="0000FF"/>
                </a:solidFill>
                <a:highlight>
                  <a:srgbClr val="FFFFFF"/>
                </a:highlight>
                <a:latin typeface="Consolas" panose="020B0609020204030204" pitchFamily="49" charset="0"/>
              </a:rPr>
              <a:t>auto</a:t>
            </a:r>
            <a:r>
              <a:rPr lang="en-US" sz="2400" dirty="0">
                <a:solidFill>
                  <a:srgbClr val="000000"/>
                </a:solidFill>
                <a:highlight>
                  <a:srgbClr val="FFFFFF"/>
                </a:highlight>
                <a:latin typeface="Consolas" panose="020B0609020204030204" pitchFamily="49" charset="0"/>
              </a:rPr>
              <a:t> </a:t>
            </a:r>
            <a:r>
              <a:rPr lang="en-US" sz="2400" dirty="0">
                <a:solidFill>
                  <a:srgbClr val="800000"/>
                </a:solidFill>
                <a:highlight>
                  <a:srgbClr val="FFFFFF"/>
                </a:highlight>
                <a:latin typeface="Consolas" panose="020B0609020204030204" pitchFamily="49" charset="0"/>
              </a:rPr>
              <a:t>operator/</a:t>
            </a:r>
            <a:r>
              <a:rPr lang="en-US" sz="2400" dirty="0">
                <a:solidFill>
                  <a:srgbClr val="000000"/>
                </a:solidFill>
                <a:highlight>
                  <a:srgbClr val="FFFFFF"/>
                </a:highlight>
                <a:latin typeface="Consolas" panose="020B0609020204030204" pitchFamily="49" charset="0"/>
              </a:rPr>
              <a:t>(</a:t>
            </a:r>
            <a:r>
              <a:rPr lang="en-US" sz="2400" dirty="0">
                <a:solidFill>
                  <a:srgbClr val="008080"/>
                </a:solidFill>
                <a:highlight>
                  <a:srgbClr val="FFFFFF"/>
                </a:highlight>
                <a:latin typeface="Consolas" panose="020B0609020204030204" pitchFamily="49" charset="0"/>
              </a:rPr>
              <a:t>Unit</a:t>
            </a:r>
            <a:r>
              <a:rPr lang="en-US" sz="2400" dirty="0">
                <a:solidFill>
                  <a:srgbClr val="000000"/>
                </a:solidFill>
                <a:highlight>
                  <a:srgbClr val="FFFFFF"/>
                </a:highlight>
                <a:latin typeface="Consolas" panose="020B0609020204030204" pitchFamily="49" charset="0"/>
              </a:rPr>
              <a:t>&lt;Is...&gt; </a:t>
            </a:r>
            <a:r>
              <a:rPr lang="en-US" sz="2400" dirty="0">
                <a:solidFill>
                  <a:srgbClr val="808080"/>
                </a:solidFill>
                <a:highlight>
                  <a:srgbClr val="FFFFFF"/>
                </a:highlight>
                <a:latin typeface="Consolas" panose="020B0609020204030204" pitchFamily="49" charset="0"/>
              </a:rPr>
              <a:t>lhs</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Unit</a:t>
            </a:r>
            <a:r>
              <a:rPr lang="en-US" sz="2400" dirty="0">
                <a:solidFill>
                  <a:srgbClr val="000000"/>
                </a:solidFill>
                <a:highlight>
                  <a:srgbClr val="FFFFFF"/>
                </a:highlight>
                <a:latin typeface="Consolas" panose="020B0609020204030204" pitchFamily="49" charset="0"/>
              </a:rPr>
              <a:t>&lt;</a:t>
            </a:r>
            <a:r>
              <a:rPr lang="en-US" sz="2400" dirty="0" err="1">
                <a:solidFill>
                  <a:srgbClr val="000000"/>
                </a:solidFill>
                <a:highlight>
                  <a:srgbClr val="FFFFFF"/>
                </a:highlight>
                <a:latin typeface="Consolas" panose="020B0609020204030204" pitchFamily="49" charset="0"/>
              </a:rPr>
              <a:t>Js</a:t>
            </a:r>
            <a:r>
              <a:rPr lang="en-US" sz="2400" dirty="0">
                <a:solidFill>
                  <a:srgbClr val="000000"/>
                </a:solidFill>
                <a:highlight>
                  <a:srgbClr val="FFFFFF"/>
                </a:highlight>
                <a:latin typeface="Consolas" panose="020B0609020204030204" pitchFamily="49" charset="0"/>
              </a:rPr>
              <a:t>...&gt; </a:t>
            </a:r>
            <a:r>
              <a:rPr lang="en-US" sz="2400" dirty="0" err="1">
                <a:solidFill>
                  <a:srgbClr val="808080"/>
                </a:solidFill>
                <a:highlight>
                  <a:srgbClr val="FFFFFF"/>
                </a:highlight>
                <a:latin typeface="Consolas" panose="020B0609020204030204" pitchFamily="49" charset="0"/>
              </a:rPr>
              <a:t>rhs</a:t>
            </a:r>
            <a:r>
              <a:rPr lang="en-US" sz="2400" dirty="0">
                <a:solidFill>
                  <a:srgbClr val="000000"/>
                </a:solidFill>
                <a:highlight>
                  <a:srgbClr val="FFFFFF"/>
                </a:highlight>
                <a:latin typeface="Consolas" panose="020B0609020204030204" pitchFamily="49" charset="0"/>
              </a:rPr>
              <a:t>) {</a:t>
            </a:r>
          </a:p>
          <a:p>
            <a:pPr marL="0" indent="0">
              <a:buNone/>
            </a:pPr>
            <a:r>
              <a:rPr lang="en-US" sz="2400" dirty="0" smtClean="0">
                <a:solidFill>
                  <a:srgbClr val="0000FF"/>
                </a:solidFill>
                <a:highlight>
                  <a:srgbClr val="FFFFFF"/>
                </a:highlight>
                <a:latin typeface="Consolas" panose="020B0609020204030204" pitchFamily="49" charset="0"/>
              </a:rPr>
              <a:t>   return</a:t>
            </a:r>
            <a:r>
              <a:rPr lang="en-US" sz="2400" dirty="0" smtClean="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Unit</a:t>
            </a:r>
            <a:r>
              <a:rPr lang="en-US" sz="2400" dirty="0">
                <a:solidFill>
                  <a:srgbClr val="000000"/>
                </a:solidFill>
                <a:highlight>
                  <a:srgbClr val="FFFFFF"/>
                </a:highlight>
                <a:latin typeface="Consolas" panose="020B0609020204030204" pitchFamily="49" charset="0"/>
              </a:rPr>
              <a:t>&lt;(Is - </a:t>
            </a:r>
            <a:r>
              <a:rPr lang="en-US" sz="2400" dirty="0" err="1">
                <a:solidFill>
                  <a:srgbClr val="000000"/>
                </a:solidFill>
                <a:highlight>
                  <a:srgbClr val="FFFFFF"/>
                </a:highlight>
                <a:latin typeface="Consolas" panose="020B0609020204030204" pitchFamily="49" charset="0"/>
              </a:rPr>
              <a:t>Js</a:t>
            </a:r>
            <a:r>
              <a:rPr lang="en-US" sz="2400" dirty="0">
                <a:solidFill>
                  <a:srgbClr val="000000"/>
                </a:solidFill>
                <a:highlight>
                  <a:srgbClr val="FFFFFF"/>
                </a:highlight>
                <a:latin typeface="Consolas" panose="020B0609020204030204" pitchFamily="49" charset="0"/>
              </a:rPr>
              <a:t>)...&gt; {</a:t>
            </a:r>
            <a:r>
              <a:rPr lang="en-US" sz="2400" dirty="0" err="1">
                <a:solidFill>
                  <a:srgbClr val="808080"/>
                </a:solidFill>
                <a:highlight>
                  <a:srgbClr val="FFFFFF"/>
                </a:highlight>
                <a:latin typeface="Consolas" panose="020B0609020204030204" pitchFamily="49" charset="0"/>
              </a:rPr>
              <a:t>lhs</a:t>
            </a:r>
            <a:r>
              <a:rPr lang="en-US" sz="2400" dirty="0" err="1">
                <a:solidFill>
                  <a:srgbClr val="000000"/>
                </a:solidFill>
                <a:highlight>
                  <a:srgbClr val="FFFFFF"/>
                </a:highlight>
                <a:latin typeface="Consolas" panose="020B0609020204030204" pitchFamily="49" charset="0"/>
              </a:rPr>
              <a:t>.value</a:t>
            </a:r>
            <a:r>
              <a:rPr lang="en-US" sz="2400" dirty="0">
                <a:solidFill>
                  <a:srgbClr val="000000"/>
                </a:solidFill>
                <a:highlight>
                  <a:srgbClr val="FFFFFF"/>
                </a:highlight>
                <a:latin typeface="Consolas" panose="020B0609020204030204" pitchFamily="49" charset="0"/>
              </a:rPr>
              <a:t>_ / </a:t>
            </a:r>
            <a:r>
              <a:rPr lang="en-US" sz="2400" dirty="0" err="1">
                <a:solidFill>
                  <a:srgbClr val="808080"/>
                </a:solidFill>
                <a:highlight>
                  <a:srgbClr val="FFFFFF"/>
                </a:highlight>
                <a:latin typeface="Consolas" panose="020B0609020204030204" pitchFamily="49" charset="0"/>
              </a:rPr>
              <a:t>rhs</a:t>
            </a:r>
            <a:r>
              <a:rPr lang="en-US" sz="2400" dirty="0" err="1">
                <a:solidFill>
                  <a:srgbClr val="000000"/>
                </a:solidFill>
                <a:highlight>
                  <a:srgbClr val="FFFFFF"/>
                </a:highlight>
                <a:latin typeface="Consolas" panose="020B0609020204030204" pitchFamily="49" charset="0"/>
              </a:rPr>
              <a:t>.value</a:t>
            </a:r>
            <a:r>
              <a:rPr lang="en-US" sz="2400" dirty="0">
                <a:solidFill>
                  <a:srgbClr val="000000"/>
                </a:solidFill>
                <a:highlight>
                  <a:srgbClr val="FFFFFF"/>
                </a:highlight>
                <a:latin typeface="Consolas" panose="020B0609020204030204" pitchFamily="49" charset="0"/>
              </a:rPr>
              <a:t>_};</a:t>
            </a:r>
          </a:p>
          <a:p>
            <a:pPr marL="0" indent="0">
              <a:buNone/>
            </a:pPr>
            <a:r>
              <a:rPr lang="de-DE" sz="2400" dirty="0">
                <a:solidFill>
                  <a:srgbClr val="000000"/>
                </a:solidFill>
                <a:highlight>
                  <a:srgbClr val="FFFFFF"/>
                </a:highlight>
                <a:latin typeface="Consolas" panose="020B0609020204030204" pitchFamily="49" charset="0"/>
              </a:rPr>
              <a:t>}</a:t>
            </a:r>
            <a:endParaRPr lang="en-US" sz="2400" dirty="0"/>
          </a:p>
        </p:txBody>
      </p:sp>
    </p:spTree>
    <p:extLst>
      <p:ext uri="{BB962C8B-B14F-4D97-AF65-F5344CB8AC3E}">
        <p14:creationId xmlns:p14="http://schemas.microsoft.com/office/powerpoint/2010/main" val="870751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71546"/>
            <a:ext cx="8748464" cy="1131910"/>
          </a:xfrm>
        </p:spPr>
        <p:txBody>
          <a:bodyPr>
            <a:normAutofit/>
          </a:bodyPr>
          <a:lstStyle/>
          <a:p>
            <a:r>
              <a:rPr lang="en-US" dirty="0" err="1" smtClean="0"/>
              <a:t>static_assert</a:t>
            </a:r>
            <a:r>
              <a:rPr lang="en-US" dirty="0" smtClean="0"/>
              <a:t> / compile time errors</a:t>
            </a:r>
            <a:endParaRPr lang="en-US" dirty="0">
              <a:effectLst/>
            </a:endParaRPr>
          </a:p>
        </p:txBody>
      </p:sp>
      <p:sp>
        <p:nvSpPr>
          <p:cNvPr id="3" name="Inhaltsplatzhalter 2"/>
          <p:cNvSpPr>
            <a:spLocks noGrp="1"/>
          </p:cNvSpPr>
          <p:nvPr>
            <p:ph idx="1"/>
          </p:nvPr>
        </p:nvSpPr>
        <p:spPr>
          <a:xfrm>
            <a:off x="457200" y="2500306"/>
            <a:ext cx="8229600" cy="4357694"/>
          </a:xfrm>
        </p:spPr>
        <p:txBody>
          <a:bodyPr>
            <a:normAutofit fontScale="55000" lnSpcReduction="20000"/>
          </a:bodyPr>
          <a:lstStyle/>
          <a:p>
            <a:pPr marL="0" indent="0">
              <a:buNone/>
            </a:pPr>
            <a:r>
              <a:rPr lang="de-DE" sz="2400" dirty="0" err="1" smtClean="0">
                <a:solidFill>
                  <a:srgbClr val="0000FF"/>
                </a:solidFill>
                <a:highlight>
                  <a:srgbClr val="FFFFFF"/>
                </a:highlight>
                <a:latin typeface="Consolas" panose="020B0609020204030204" pitchFamily="49" charset="0"/>
              </a:rPr>
              <a:t>template</a:t>
            </a:r>
            <a:r>
              <a:rPr lang="de-DE" sz="2400" dirty="0" smtClean="0">
                <a:solidFill>
                  <a:srgbClr val="000000"/>
                </a:solidFill>
                <a:highlight>
                  <a:srgbClr val="FFFFFF"/>
                </a:highlight>
                <a:latin typeface="Consolas" panose="020B0609020204030204" pitchFamily="49" charset="0"/>
              </a:rPr>
              <a:t>&lt;</a:t>
            </a:r>
            <a:r>
              <a:rPr lang="de-DE" sz="2400" dirty="0" smtClean="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a:t>
            </a:r>
            <a:r>
              <a:rPr lang="de-DE" sz="2400" dirty="0" err="1">
                <a:solidFill>
                  <a:srgbClr val="000000"/>
                </a:solidFill>
                <a:highlight>
                  <a:srgbClr val="FFFFFF"/>
                </a:highlight>
                <a:latin typeface="Consolas" panose="020B0609020204030204" pitchFamily="49" charset="0"/>
              </a:rPr>
              <a:t>Is</a:t>
            </a:r>
            <a:r>
              <a:rPr lang="de-DE" sz="2400" dirty="0">
                <a:solidFill>
                  <a:srgbClr val="000000"/>
                </a:solidFill>
                <a:highlight>
                  <a:srgbClr val="FFFFFF"/>
                </a:highlight>
                <a:latin typeface="Consolas" panose="020B0609020204030204" pitchFamily="49" charset="0"/>
              </a:rPr>
              <a:t>, </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a:t>
            </a:r>
            <a:r>
              <a:rPr lang="de-DE" sz="2400" dirty="0" err="1">
                <a:solidFill>
                  <a:srgbClr val="000000"/>
                </a:solidFill>
                <a:highlight>
                  <a:srgbClr val="FFFFFF"/>
                </a:highlight>
                <a:latin typeface="Consolas" panose="020B0609020204030204" pitchFamily="49" charset="0"/>
              </a:rPr>
              <a:t>Js</a:t>
            </a:r>
            <a:r>
              <a:rPr lang="de-DE" sz="2400" dirty="0">
                <a:solidFill>
                  <a:srgbClr val="000000"/>
                </a:solidFill>
                <a:highlight>
                  <a:srgbClr val="FFFFFF"/>
                </a:highlight>
                <a:latin typeface="Consolas" panose="020B0609020204030204" pitchFamily="49" charset="0"/>
              </a:rPr>
              <a:t>&gt;</a:t>
            </a:r>
          </a:p>
          <a:p>
            <a:pPr marL="0" indent="0">
              <a:buNone/>
            </a:pPr>
            <a:r>
              <a:rPr lang="en-US" sz="2400" dirty="0">
                <a:solidFill>
                  <a:srgbClr val="0000FF"/>
                </a:solidFill>
                <a:highlight>
                  <a:srgbClr val="FFFFFF"/>
                </a:highlight>
                <a:latin typeface="Consolas" panose="020B0609020204030204" pitchFamily="49" charset="0"/>
              </a:rPr>
              <a:t>auto</a:t>
            </a:r>
            <a:r>
              <a:rPr lang="en-US" sz="2400" dirty="0">
                <a:solidFill>
                  <a:srgbClr val="000000"/>
                </a:solidFill>
                <a:highlight>
                  <a:srgbClr val="FFFFFF"/>
                </a:highlight>
                <a:latin typeface="Consolas" panose="020B0609020204030204" pitchFamily="49" charset="0"/>
              </a:rPr>
              <a:t> </a:t>
            </a:r>
            <a:r>
              <a:rPr lang="en-US" sz="2400" dirty="0">
                <a:solidFill>
                  <a:srgbClr val="800000"/>
                </a:solidFill>
                <a:highlight>
                  <a:srgbClr val="FFFFFF"/>
                </a:highlight>
                <a:latin typeface="Consolas" panose="020B0609020204030204" pitchFamily="49" charset="0"/>
              </a:rPr>
              <a:t>operator*</a:t>
            </a:r>
            <a:r>
              <a:rPr lang="en-US" sz="2400" dirty="0">
                <a:solidFill>
                  <a:srgbClr val="000000"/>
                </a:solidFill>
                <a:highlight>
                  <a:srgbClr val="FFFFFF"/>
                </a:highlight>
                <a:latin typeface="Consolas" panose="020B0609020204030204" pitchFamily="49" charset="0"/>
              </a:rPr>
              <a:t>(</a:t>
            </a:r>
            <a:r>
              <a:rPr lang="en-US" sz="2400" dirty="0">
                <a:solidFill>
                  <a:srgbClr val="008080"/>
                </a:solidFill>
                <a:highlight>
                  <a:srgbClr val="FFFFFF"/>
                </a:highlight>
                <a:latin typeface="Consolas" panose="020B0609020204030204" pitchFamily="49" charset="0"/>
              </a:rPr>
              <a:t>Unit</a:t>
            </a:r>
            <a:r>
              <a:rPr lang="en-US" sz="2400" dirty="0">
                <a:solidFill>
                  <a:srgbClr val="000000"/>
                </a:solidFill>
                <a:highlight>
                  <a:srgbClr val="FFFFFF"/>
                </a:highlight>
                <a:latin typeface="Consolas" panose="020B0609020204030204" pitchFamily="49" charset="0"/>
              </a:rPr>
              <a:t>&lt;Is...&gt; </a:t>
            </a:r>
            <a:r>
              <a:rPr lang="en-US" sz="2400" dirty="0">
                <a:solidFill>
                  <a:srgbClr val="808080"/>
                </a:solidFill>
                <a:highlight>
                  <a:srgbClr val="FFFFFF"/>
                </a:highlight>
                <a:latin typeface="Consolas" panose="020B0609020204030204" pitchFamily="49" charset="0"/>
              </a:rPr>
              <a:t>lhs</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Unit</a:t>
            </a:r>
            <a:r>
              <a:rPr lang="en-US" sz="2400" dirty="0">
                <a:solidFill>
                  <a:srgbClr val="000000"/>
                </a:solidFill>
                <a:highlight>
                  <a:srgbClr val="FFFFFF"/>
                </a:highlight>
                <a:latin typeface="Consolas" panose="020B0609020204030204" pitchFamily="49" charset="0"/>
              </a:rPr>
              <a:t>&lt;</a:t>
            </a:r>
            <a:r>
              <a:rPr lang="en-US" sz="2400" dirty="0" err="1">
                <a:solidFill>
                  <a:srgbClr val="000000"/>
                </a:solidFill>
                <a:highlight>
                  <a:srgbClr val="FFFFFF"/>
                </a:highlight>
                <a:latin typeface="Consolas" panose="020B0609020204030204" pitchFamily="49" charset="0"/>
              </a:rPr>
              <a:t>Js</a:t>
            </a:r>
            <a:r>
              <a:rPr lang="en-US" sz="2400" dirty="0">
                <a:solidFill>
                  <a:srgbClr val="000000"/>
                </a:solidFill>
                <a:highlight>
                  <a:srgbClr val="FFFFFF"/>
                </a:highlight>
                <a:latin typeface="Consolas" panose="020B0609020204030204" pitchFamily="49" charset="0"/>
              </a:rPr>
              <a:t>...&gt; </a:t>
            </a:r>
            <a:r>
              <a:rPr lang="en-US" sz="2400" dirty="0" err="1">
                <a:solidFill>
                  <a:srgbClr val="808080"/>
                </a:solidFill>
                <a:highlight>
                  <a:srgbClr val="FFFFFF"/>
                </a:highlight>
                <a:latin typeface="Consolas" panose="020B0609020204030204" pitchFamily="49" charset="0"/>
              </a:rPr>
              <a:t>rhs</a:t>
            </a:r>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a:t>
            </a:r>
          </a:p>
          <a:p>
            <a:pPr marL="0" indent="0">
              <a:buNone/>
            </a:pPr>
            <a:r>
              <a:rPr lang="en-US" sz="2400" dirty="0" smtClean="0">
                <a:solidFill>
                  <a:srgbClr val="0000FF"/>
                </a:solidFill>
                <a:highlight>
                  <a:srgbClr val="FFFFFF"/>
                </a:highlight>
                <a:latin typeface="Consolas" panose="020B0609020204030204" pitchFamily="49" charset="0"/>
              </a:rPr>
              <a:t>   </a:t>
            </a:r>
            <a:r>
              <a:rPr lang="en-US" sz="2400" dirty="0" err="1" smtClean="0">
                <a:solidFill>
                  <a:srgbClr val="0000FF"/>
                </a:solidFill>
                <a:highlight>
                  <a:srgbClr val="FFFFFF"/>
                </a:highlight>
                <a:latin typeface="Consolas" panose="020B0609020204030204" pitchFamily="49" charset="0"/>
              </a:rPr>
              <a:t>static_assert</a:t>
            </a:r>
            <a:r>
              <a:rPr lang="en-US" sz="2400" dirty="0" smtClean="0">
                <a:solidFill>
                  <a:srgbClr val="000000"/>
                </a:solidFill>
                <a:highlight>
                  <a:srgbClr val="FFFFFF"/>
                </a:highlight>
                <a:latin typeface="Consolas" panose="020B0609020204030204" pitchFamily="49" charset="0"/>
              </a:rPr>
              <a:t>(</a:t>
            </a:r>
            <a:r>
              <a:rPr lang="en-US" sz="2400" dirty="0" err="1" smtClean="0">
                <a:solidFill>
                  <a:srgbClr val="0000FF"/>
                </a:solidFill>
                <a:highlight>
                  <a:srgbClr val="FFFFFF"/>
                </a:highlight>
                <a:latin typeface="Consolas" panose="020B0609020204030204" pitchFamily="49" charset="0"/>
              </a:rPr>
              <a:t>sizeof</a:t>
            </a:r>
            <a:r>
              <a:rPr lang="en-US" sz="2400" dirty="0">
                <a:solidFill>
                  <a:srgbClr val="000000"/>
                </a:solidFill>
                <a:highlight>
                  <a:srgbClr val="FFFFFF"/>
                </a:highlight>
                <a:latin typeface="Consolas" panose="020B0609020204030204" pitchFamily="49" charset="0"/>
              </a:rPr>
              <a:t>...(Is</a:t>
            </a:r>
            <a:r>
              <a:rPr lang="en-US" sz="2400" dirty="0" smtClean="0">
                <a:solidFill>
                  <a:srgbClr val="000000"/>
                </a:solidFill>
                <a:highlight>
                  <a:srgbClr val="FFFFFF"/>
                </a:highlight>
                <a:latin typeface="Consolas" panose="020B0609020204030204" pitchFamily="49" charset="0"/>
              </a:rPr>
              <a:t>)==</a:t>
            </a:r>
            <a:r>
              <a:rPr lang="en-US" sz="2400" dirty="0" err="1" smtClean="0">
                <a:solidFill>
                  <a:srgbClr val="0000FF"/>
                </a:solidFill>
                <a:highlight>
                  <a:srgbClr val="FFFFFF"/>
                </a:highlight>
                <a:latin typeface="Consolas" panose="020B0609020204030204" pitchFamily="49" charset="0"/>
              </a:rPr>
              <a:t>sizeof</a:t>
            </a:r>
            <a:r>
              <a:rPr lang="en-US" sz="2400" dirty="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Js</a:t>
            </a:r>
            <a:r>
              <a:rPr lang="en-US" sz="2400" dirty="0" smtClean="0">
                <a:solidFill>
                  <a:srgbClr val="000000"/>
                </a:solidFill>
                <a:highlight>
                  <a:srgbClr val="FFFFFF"/>
                </a:highlight>
                <a:latin typeface="Consolas" panose="020B0609020204030204" pitchFamily="49" charset="0"/>
              </a:rPr>
              <a:t>),</a:t>
            </a:r>
            <a:r>
              <a:rPr lang="en-US" sz="2400" dirty="0" smtClean="0">
                <a:solidFill>
                  <a:srgbClr val="800000"/>
                </a:solidFill>
                <a:highlight>
                  <a:srgbClr val="FFFFFF"/>
                </a:highlight>
                <a:latin typeface="Consolas" panose="020B0609020204030204" pitchFamily="49" charset="0"/>
              </a:rPr>
              <a:t>"</a:t>
            </a:r>
            <a:r>
              <a:rPr lang="en-US" sz="2400" dirty="0">
                <a:solidFill>
                  <a:srgbClr val="800000"/>
                </a:solidFill>
                <a:highlight>
                  <a:srgbClr val="FFFFFF"/>
                </a:highlight>
                <a:latin typeface="Consolas" panose="020B0609020204030204" pitchFamily="49" charset="0"/>
              </a:rPr>
              <a:t>incompatible unit systems</a:t>
            </a:r>
            <a:r>
              <a:rPr lang="en-US" sz="2400" dirty="0" smtClean="0">
                <a:solidFill>
                  <a:srgbClr val="800000"/>
                </a:solidFill>
                <a:highlight>
                  <a:srgbClr val="FFFFFF"/>
                </a:highlight>
                <a:latin typeface="Consolas" panose="020B0609020204030204" pitchFamily="49" charset="0"/>
              </a:rPr>
              <a:t>"</a:t>
            </a:r>
            <a:r>
              <a:rPr lang="en-US" sz="2400" dirty="0" smtClean="0">
                <a:solidFill>
                  <a:srgbClr val="000000"/>
                </a:solidFill>
                <a:highlight>
                  <a:srgbClr val="FFFFFF"/>
                </a:highlight>
                <a:latin typeface="Consolas" panose="020B0609020204030204" pitchFamily="49" charset="0"/>
              </a:rPr>
              <a:t>);</a:t>
            </a:r>
            <a:endParaRPr lang="en-US" sz="2400" dirty="0">
              <a:solidFill>
                <a:srgbClr val="0000FF"/>
              </a:solidFill>
              <a:highlight>
                <a:srgbClr val="FFFFFF"/>
              </a:highlight>
              <a:latin typeface="Consolas" panose="020B0609020204030204" pitchFamily="49" charset="0"/>
            </a:endParaRPr>
          </a:p>
          <a:p>
            <a:pPr marL="0" indent="0">
              <a:buNone/>
            </a:pPr>
            <a:r>
              <a:rPr lang="en-US" sz="2400" dirty="0" smtClean="0">
                <a:solidFill>
                  <a:srgbClr val="0000FF"/>
                </a:solidFill>
                <a:highlight>
                  <a:srgbClr val="FFFFFF"/>
                </a:highlight>
                <a:latin typeface="Consolas" panose="020B0609020204030204" pitchFamily="49" charset="0"/>
              </a:rPr>
              <a:t>   return</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008080"/>
                </a:solidFill>
                <a:highlight>
                  <a:srgbClr val="FFFFFF"/>
                </a:highlight>
                <a:latin typeface="Consolas" panose="020B0609020204030204" pitchFamily="49" charset="0"/>
              </a:rPr>
              <a:t>Unit</a:t>
            </a:r>
            <a:r>
              <a:rPr lang="en-US" sz="2400" dirty="0" smtClean="0">
                <a:solidFill>
                  <a:srgbClr val="000000"/>
                </a:solidFill>
                <a:highlight>
                  <a:srgbClr val="FFFFFF"/>
                </a:highlight>
                <a:latin typeface="Consolas" panose="020B0609020204030204" pitchFamily="49" charset="0"/>
              </a:rPr>
              <a:t>&lt;(Is + </a:t>
            </a:r>
            <a:r>
              <a:rPr lang="en-US" sz="2400" dirty="0" err="1" smtClean="0">
                <a:solidFill>
                  <a:srgbClr val="000000"/>
                </a:solidFill>
                <a:highlight>
                  <a:srgbClr val="FFFFFF"/>
                </a:highlight>
                <a:latin typeface="Consolas" panose="020B0609020204030204" pitchFamily="49" charset="0"/>
              </a:rPr>
              <a:t>Js</a:t>
            </a:r>
            <a:r>
              <a:rPr lang="en-US" sz="2400" dirty="0" smtClean="0">
                <a:solidFill>
                  <a:srgbClr val="000000"/>
                </a:solidFill>
                <a:highlight>
                  <a:srgbClr val="FFFFFF"/>
                </a:highlight>
                <a:latin typeface="Consolas" panose="020B0609020204030204" pitchFamily="49" charset="0"/>
              </a:rPr>
              <a:t>)...&gt; {</a:t>
            </a:r>
            <a:r>
              <a:rPr lang="en-US" sz="2400" dirty="0" err="1" smtClean="0">
                <a:solidFill>
                  <a:srgbClr val="808080"/>
                </a:solidFill>
                <a:highlight>
                  <a:srgbClr val="FFFFFF"/>
                </a:highlight>
                <a:latin typeface="Consolas" panose="020B0609020204030204" pitchFamily="49" charset="0"/>
              </a:rPr>
              <a:t>lhs</a:t>
            </a:r>
            <a:r>
              <a:rPr lang="en-US" sz="2400" dirty="0" err="1" smtClean="0">
                <a:solidFill>
                  <a:srgbClr val="000000"/>
                </a:solidFill>
                <a:highlight>
                  <a:srgbClr val="FFFFFF"/>
                </a:highlight>
                <a:latin typeface="Consolas" panose="020B0609020204030204" pitchFamily="49" charset="0"/>
              </a:rPr>
              <a:t>.value</a:t>
            </a:r>
            <a:r>
              <a:rPr lang="en-US" sz="2400" dirty="0" smtClean="0">
                <a:solidFill>
                  <a:srgbClr val="000000"/>
                </a:solidFill>
                <a:highlight>
                  <a:srgbClr val="FFFFFF"/>
                </a:highlight>
                <a:latin typeface="Consolas" panose="020B0609020204030204" pitchFamily="49" charset="0"/>
              </a:rPr>
              <a:t>_ * </a:t>
            </a:r>
            <a:r>
              <a:rPr lang="en-US" sz="2400" dirty="0" err="1" smtClean="0">
                <a:solidFill>
                  <a:srgbClr val="808080"/>
                </a:solidFill>
                <a:highlight>
                  <a:srgbClr val="FFFFFF"/>
                </a:highlight>
                <a:latin typeface="Consolas" panose="020B0609020204030204" pitchFamily="49" charset="0"/>
              </a:rPr>
              <a:t>rhs</a:t>
            </a:r>
            <a:r>
              <a:rPr lang="en-US" sz="2400" dirty="0" err="1" smtClean="0">
                <a:solidFill>
                  <a:srgbClr val="000000"/>
                </a:solidFill>
                <a:highlight>
                  <a:srgbClr val="FFFFFF"/>
                </a:highlight>
                <a:latin typeface="Consolas" panose="020B0609020204030204" pitchFamily="49" charset="0"/>
              </a:rPr>
              <a:t>.value</a:t>
            </a:r>
            <a:r>
              <a:rPr lang="en-US" sz="2400" dirty="0" smtClean="0">
                <a:solidFill>
                  <a:srgbClr val="000000"/>
                </a:solidFill>
                <a:highlight>
                  <a:srgbClr val="FFFFFF"/>
                </a:highlight>
                <a:latin typeface="Consolas" panose="020B0609020204030204" pitchFamily="49" charset="0"/>
              </a:rPr>
              <a:t>_};</a:t>
            </a:r>
          </a:p>
          <a:p>
            <a:pPr marL="0" indent="0">
              <a:buNone/>
            </a:pPr>
            <a:r>
              <a:rPr lang="de-DE" sz="2400" dirty="0" smtClean="0">
                <a:solidFill>
                  <a:srgbClr val="000000"/>
                </a:solidFill>
                <a:highlight>
                  <a:srgbClr val="FFFFFF"/>
                </a:highlight>
                <a:latin typeface="Consolas" panose="020B0609020204030204" pitchFamily="49" charset="0"/>
              </a:rPr>
              <a:t>}</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de-DE" sz="2400" dirty="0">
                <a:solidFill>
                  <a:srgbClr val="0000FF"/>
                </a:solidFill>
                <a:highlight>
                  <a:srgbClr val="FFFFFF"/>
                </a:highlight>
                <a:latin typeface="Consolas" panose="020B0609020204030204" pitchFamily="49" charset="0"/>
              </a:rPr>
              <a:t>constexpr</a:t>
            </a:r>
            <a:r>
              <a:rPr lang="de-DE" sz="2400" dirty="0">
                <a:solidFill>
                  <a:srgbClr val="000000"/>
                </a:solidFill>
                <a:highlight>
                  <a:srgbClr val="FFFFFF"/>
                </a:highlight>
                <a:latin typeface="Consolas" panose="020B0609020204030204" pitchFamily="49" charset="0"/>
              </a:rPr>
              <a:t> </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 </a:t>
            </a:r>
            <a:r>
              <a:rPr lang="de-DE" sz="2400" dirty="0" err="1">
                <a:solidFill>
                  <a:srgbClr val="800000"/>
                </a:solidFill>
                <a:highlight>
                  <a:srgbClr val="FFFFFF"/>
                </a:highlight>
                <a:latin typeface="Consolas" panose="020B0609020204030204" pitchFamily="49" charset="0"/>
              </a:rPr>
              <a:t>foo</a:t>
            </a:r>
            <a:r>
              <a:rPr lang="de-DE" sz="2400" dirty="0">
                <a:solidFill>
                  <a:srgbClr val="000000"/>
                </a:solidFill>
                <a:highlight>
                  <a:srgbClr val="FFFFFF"/>
                </a:highlight>
                <a:latin typeface="Consolas" panose="020B0609020204030204" pitchFamily="49" charset="0"/>
              </a:rPr>
              <a:t>(</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 </a:t>
            </a:r>
            <a:r>
              <a:rPr lang="de-DE" sz="2400" dirty="0">
                <a:solidFill>
                  <a:srgbClr val="808080"/>
                </a:solidFill>
                <a:highlight>
                  <a:srgbClr val="FFFFFF"/>
                </a:highlight>
                <a:latin typeface="Consolas" panose="020B0609020204030204" pitchFamily="49" charset="0"/>
              </a:rPr>
              <a:t>i</a:t>
            </a:r>
            <a:r>
              <a:rPr lang="de-DE" sz="2400" dirty="0">
                <a:solidFill>
                  <a:srgbClr val="000000"/>
                </a:solidFill>
                <a:highlight>
                  <a:srgbClr val="FFFFFF"/>
                </a:highlight>
                <a:latin typeface="Consolas" panose="020B0609020204030204" pitchFamily="49" charset="0"/>
              </a:rPr>
              <a:t>, </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 </a:t>
            </a:r>
            <a:r>
              <a:rPr lang="de-DE" sz="2400" dirty="0">
                <a:solidFill>
                  <a:srgbClr val="808080"/>
                </a:solidFill>
                <a:highlight>
                  <a:srgbClr val="FFFFFF"/>
                </a:highlight>
                <a:latin typeface="Consolas" panose="020B0609020204030204" pitchFamily="49" charset="0"/>
              </a:rPr>
              <a:t>j</a:t>
            </a:r>
            <a:r>
              <a:rPr lang="de-DE" sz="2400" dirty="0">
                <a:solidFill>
                  <a:srgbClr val="000000"/>
                </a:solidFill>
                <a:highlight>
                  <a:srgbClr val="FFFFFF"/>
                </a:highlight>
                <a:latin typeface="Consolas" panose="020B0609020204030204" pitchFamily="49" charset="0"/>
              </a:rPr>
              <a:t>) {</a:t>
            </a:r>
          </a:p>
          <a:p>
            <a:pPr marL="0" indent="0">
              <a:buNone/>
            </a:pPr>
            <a:r>
              <a:rPr lang="en-US" sz="2400" dirty="0" smtClean="0">
                <a:solidFill>
                  <a:srgbClr val="0000FF"/>
                </a:solidFill>
                <a:highlight>
                  <a:srgbClr val="FFFFFF"/>
                </a:highlight>
                <a:latin typeface="Consolas" panose="020B0609020204030204" pitchFamily="49" charset="0"/>
              </a:rPr>
              <a:t>   return</a:t>
            </a:r>
            <a:r>
              <a:rPr lang="en-US" sz="2400" dirty="0" smtClean="0">
                <a:solidFill>
                  <a:srgbClr val="000000"/>
                </a:solidFill>
                <a:highlight>
                  <a:srgbClr val="FFFFFF"/>
                </a:highlight>
                <a:latin typeface="Consolas" panose="020B0609020204030204" pitchFamily="49" charset="0"/>
              </a:rPr>
              <a:t> </a:t>
            </a:r>
            <a:r>
              <a:rPr lang="en-US" sz="2400" dirty="0" err="1">
                <a:solidFill>
                  <a:srgbClr val="808080"/>
                </a:solidFill>
                <a:highlight>
                  <a:srgbClr val="FFFFFF"/>
                </a:highlight>
                <a:latin typeface="Consolas" panose="020B0609020204030204" pitchFamily="49" charset="0"/>
              </a:rPr>
              <a:t>i</a:t>
            </a:r>
            <a:r>
              <a:rPr lang="en-US" sz="2400" dirty="0">
                <a:solidFill>
                  <a:srgbClr val="000000"/>
                </a:solidFill>
                <a:highlight>
                  <a:srgbClr val="FFFFFF"/>
                </a:highlight>
                <a:latin typeface="Consolas" panose="020B0609020204030204" pitchFamily="49" charset="0"/>
              </a:rPr>
              <a:t>&gt;</a:t>
            </a:r>
            <a:r>
              <a:rPr lang="en-US" sz="2400" dirty="0">
                <a:solidFill>
                  <a:srgbClr val="808080"/>
                </a:solidFill>
                <a:highlight>
                  <a:srgbClr val="FFFFFF"/>
                </a:highlight>
                <a:latin typeface="Consolas" panose="020B0609020204030204" pitchFamily="49" charset="0"/>
              </a:rPr>
              <a:t>j</a:t>
            </a:r>
            <a:r>
              <a:rPr lang="en-US" sz="2400" dirty="0">
                <a:solidFill>
                  <a:srgbClr val="000000"/>
                </a:solidFill>
                <a:highlight>
                  <a:srgbClr val="FFFFFF"/>
                </a:highlight>
                <a:latin typeface="Consolas" panose="020B0609020204030204" pitchFamily="49" charset="0"/>
              </a:rPr>
              <a:t>? </a:t>
            </a:r>
            <a:r>
              <a:rPr lang="en-US" sz="2400" dirty="0" err="1">
                <a:solidFill>
                  <a:srgbClr val="808080"/>
                </a:solidFill>
                <a:highlight>
                  <a:srgbClr val="FFFFFF"/>
                </a:highlight>
                <a:latin typeface="Consolas" panose="020B0609020204030204" pitchFamily="49" charset="0"/>
              </a:rPr>
              <a:t>i</a:t>
            </a:r>
            <a:r>
              <a:rPr lang="en-US" sz="2400" dirty="0" err="1">
                <a:solidFill>
                  <a:srgbClr val="000000"/>
                </a:solidFill>
                <a:highlight>
                  <a:srgbClr val="FFFFFF"/>
                </a:highlight>
                <a:latin typeface="Consolas" panose="020B0609020204030204" pitchFamily="49" charset="0"/>
              </a:rPr>
              <a:t>+</a:t>
            </a:r>
            <a:r>
              <a:rPr lang="en-US" sz="2400" dirty="0" err="1">
                <a:solidFill>
                  <a:srgbClr val="808080"/>
                </a:solidFill>
                <a:highlight>
                  <a:srgbClr val="FFFFFF"/>
                </a:highlight>
                <a:latin typeface="Consolas" panose="020B0609020204030204" pitchFamily="49" charset="0"/>
              </a:rPr>
              <a:t>j</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throw</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std</a:t>
            </a:r>
            <a:r>
              <a:rPr lang="en-US" sz="2400" dirty="0">
                <a:solidFill>
                  <a:srgbClr val="000000"/>
                </a:solidFill>
                <a:highlight>
                  <a:srgbClr val="FFFFFF"/>
                </a:highlight>
                <a:latin typeface="Consolas" panose="020B0609020204030204" pitchFamily="49" charset="0"/>
              </a:rPr>
              <a:t>::</a:t>
            </a:r>
            <a:r>
              <a:rPr lang="en-US" sz="2400" dirty="0" err="1">
                <a:solidFill>
                  <a:srgbClr val="008080"/>
                </a:solidFill>
                <a:highlight>
                  <a:srgbClr val="FFFFFF"/>
                </a:highlight>
                <a:latin typeface="Consolas" panose="020B0609020204030204" pitchFamily="49" charset="0"/>
              </a:rPr>
              <a:t>logic_error</a:t>
            </a:r>
            <a:r>
              <a:rPr lang="en-US" sz="2400" dirty="0">
                <a:solidFill>
                  <a:srgbClr val="000000"/>
                </a:solidFill>
                <a:highlight>
                  <a:srgbClr val="FFFFFF"/>
                </a:highlight>
                <a:latin typeface="Consolas" panose="020B0609020204030204" pitchFamily="49" charset="0"/>
              </a:rPr>
              <a:t>(</a:t>
            </a:r>
            <a:r>
              <a:rPr lang="en-US" sz="2400" dirty="0">
                <a:solidFill>
                  <a:srgbClr val="800000"/>
                </a:solidFill>
                <a:highlight>
                  <a:srgbClr val="FFFFFF"/>
                </a:highlight>
                <a:latin typeface="Consolas" panose="020B0609020204030204" pitchFamily="49" charset="0"/>
              </a:rPr>
              <a:t>" </a:t>
            </a:r>
            <a:r>
              <a:rPr lang="en-US" sz="2400" dirty="0" err="1">
                <a:solidFill>
                  <a:srgbClr val="800000"/>
                </a:solidFill>
                <a:highlight>
                  <a:srgbClr val="FFFFFF"/>
                </a:highlight>
                <a:latin typeface="Consolas" panose="020B0609020204030204" pitchFamily="49" charset="0"/>
              </a:rPr>
              <a:t>i</a:t>
            </a:r>
            <a:r>
              <a:rPr lang="en-US" sz="2400" dirty="0">
                <a:solidFill>
                  <a:srgbClr val="800000"/>
                </a:solidFill>
                <a:highlight>
                  <a:srgbClr val="FFFFFF"/>
                </a:highlight>
                <a:latin typeface="Consolas" panose="020B0609020204030204" pitchFamily="49" charset="0"/>
              </a:rPr>
              <a:t> must </a:t>
            </a:r>
            <a:r>
              <a:rPr lang="en-US" sz="2400" dirty="0" smtClean="0">
                <a:solidFill>
                  <a:srgbClr val="800000"/>
                </a:solidFill>
                <a:highlight>
                  <a:srgbClr val="FFFFFF"/>
                </a:highlight>
                <a:latin typeface="Consolas" panose="020B0609020204030204" pitchFamily="49" charset="0"/>
              </a:rPr>
              <a:t>be greater </a:t>
            </a:r>
            <a:r>
              <a:rPr lang="en-US" sz="2400" dirty="0">
                <a:solidFill>
                  <a:srgbClr val="800000"/>
                </a:solidFill>
                <a:highlight>
                  <a:srgbClr val="FFFFFF"/>
                </a:highlight>
                <a:latin typeface="Consolas" panose="020B0609020204030204" pitchFamily="49" charset="0"/>
              </a:rPr>
              <a:t>than j "</a:t>
            </a:r>
            <a:r>
              <a:rPr lang="en-US" sz="2400" dirty="0">
                <a:solidFill>
                  <a:srgbClr val="000000"/>
                </a:solidFill>
                <a:highlight>
                  <a:srgbClr val="FFFFFF"/>
                </a:highlight>
                <a:latin typeface="Consolas" panose="020B0609020204030204" pitchFamily="49" charset="0"/>
              </a:rPr>
              <a:t>);</a:t>
            </a:r>
          </a:p>
          <a:p>
            <a:pPr marL="0" indent="0">
              <a:buNone/>
            </a:pPr>
            <a:r>
              <a:rPr lang="de-DE" sz="2400" dirty="0" smtClean="0">
                <a:solidFill>
                  <a:srgbClr val="000000"/>
                </a:solidFill>
                <a:highlight>
                  <a:srgbClr val="FFFFFF"/>
                </a:highlight>
                <a:latin typeface="Consolas" panose="020B0609020204030204" pitchFamily="49" charset="0"/>
              </a:rPr>
              <a:t>}</a:t>
            </a:r>
          </a:p>
          <a:p>
            <a:pPr marL="0" indent="0">
              <a:buNone/>
            </a:pPr>
            <a:endParaRPr lang="de-DE" sz="2400" dirty="0" smtClean="0">
              <a:solidFill>
                <a:srgbClr val="000000"/>
              </a:solidFill>
              <a:highlight>
                <a:srgbClr val="FFFFFF"/>
              </a:highlight>
              <a:latin typeface="Consolas" panose="020B0609020204030204" pitchFamily="49" charset="0"/>
            </a:endParaRPr>
          </a:p>
          <a:p>
            <a:pPr marL="0" indent="0">
              <a:buNone/>
            </a:pP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 </a:t>
            </a:r>
            <a:r>
              <a:rPr lang="de-DE" sz="2400" dirty="0" err="1">
                <a:solidFill>
                  <a:srgbClr val="800000"/>
                </a:solidFill>
                <a:highlight>
                  <a:srgbClr val="FFFFFF"/>
                </a:highlight>
                <a:latin typeface="Consolas" panose="020B0609020204030204" pitchFamily="49" charset="0"/>
              </a:rPr>
              <a:t>assert_failed</a:t>
            </a:r>
            <a:r>
              <a:rPr lang="de-DE" sz="2400" dirty="0">
                <a:solidFill>
                  <a:srgbClr val="000000"/>
                </a:solidFill>
                <a:highlight>
                  <a:srgbClr val="FFFFFF"/>
                </a:highlight>
                <a:latin typeface="Consolas" panose="020B0609020204030204" pitchFamily="49" charset="0"/>
              </a:rPr>
              <a:t>() {</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static</a:t>
            </a:r>
            <a:r>
              <a:rPr lang="de-DE" sz="2400" dirty="0" smtClean="0">
                <a:solidFill>
                  <a:srgbClr val="000000"/>
                </a:solidFill>
                <a:highlight>
                  <a:srgbClr val="FFFFFF"/>
                </a:highlight>
                <a:latin typeface="Consolas" panose="020B0609020204030204" pitchFamily="49" charset="0"/>
              </a:rPr>
              <a:t> </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 i = 5;</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return</a:t>
            </a:r>
            <a:r>
              <a:rPr lang="de-DE" sz="2400" dirty="0" smtClean="0">
                <a:solidFill>
                  <a:srgbClr val="000000"/>
                </a:solidFill>
                <a:highlight>
                  <a:srgbClr val="FFFFFF"/>
                </a:highlight>
                <a:latin typeface="Consolas" panose="020B0609020204030204" pitchFamily="49" charset="0"/>
              </a:rPr>
              <a:t> </a:t>
            </a:r>
            <a:r>
              <a:rPr lang="de-DE" sz="2400" dirty="0">
                <a:solidFill>
                  <a:srgbClr val="000000"/>
                </a:solidFill>
                <a:highlight>
                  <a:srgbClr val="FFFFFF"/>
                </a:highlight>
                <a:latin typeface="Consolas" panose="020B0609020204030204" pitchFamily="49" charset="0"/>
              </a:rPr>
              <a:t>i++;</a:t>
            </a:r>
          </a:p>
          <a:p>
            <a:pPr marL="0" indent="0">
              <a:buNone/>
            </a:pPr>
            <a:r>
              <a:rPr lang="de-DE" sz="2400" dirty="0" smtClean="0">
                <a:solidFill>
                  <a:srgbClr val="000000"/>
                </a:solidFill>
                <a:highlight>
                  <a:srgbClr val="FFFFFF"/>
                </a:highlight>
                <a:latin typeface="Consolas" panose="020B0609020204030204" pitchFamily="49" charset="0"/>
              </a:rPr>
              <a:t>}</a:t>
            </a:r>
            <a:endParaRPr lang="de-DE" sz="2400" dirty="0">
              <a:solidFill>
                <a:srgbClr val="000000"/>
              </a:solidFill>
              <a:highlight>
                <a:srgbClr val="FFFFFF"/>
              </a:highlight>
              <a:latin typeface="Consolas" panose="020B0609020204030204" pitchFamily="49" charset="0"/>
            </a:endParaRPr>
          </a:p>
          <a:p>
            <a:pPr marL="0" indent="0">
              <a:buNone/>
            </a:pPr>
            <a:r>
              <a:rPr lang="de-DE" sz="2400" dirty="0">
                <a:solidFill>
                  <a:srgbClr val="0000FF"/>
                </a:solidFill>
                <a:highlight>
                  <a:srgbClr val="FFFFFF"/>
                </a:highlight>
                <a:latin typeface="Consolas" panose="020B0609020204030204" pitchFamily="49" charset="0"/>
              </a:rPr>
              <a:t>constexpr</a:t>
            </a:r>
            <a:r>
              <a:rPr lang="de-DE" sz="2400" dirty="0">
                <a:solidFill>
                  <a:srgbClr val="000000"/>
                </a:solidFill>
                <a:highlight>
                  <a:srgbClr val="FFFFFF"/>
                </a:highlight>
                <a:latin typeface="Consolas" panose="020B0609020204030204" pitchFamily="49" charset="0"/>
              </a:rPr>
              <a:t> </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 </a:t>
            </a:r>
            <a:r>
              <a:rPr lang="de-DE" sz="2400" dirty="0" err="1">
                <a:solidFill>
                  <a:srgbClr val="800000"/>
                </a:solidFill>
                <a:highlight>
                  <a:srgbClr val="FFFFFF"/>
                </a:highlight>
                <a:latin typeface="Consolas" panose="020B0609020204030204" pitchFamily="49" charset="0"/>
              </a:rPr>
              <a:t>crude_assert</a:t>
            </a:r>
            <a:r>
              <a:rPr lang="de-DE" sz="2400" dirty="0">
                <a:solidFill>
                  <a:srgbClr val="000000"/>
                </a:solidFill>
                <a:highlight>
                  <a:srgbClr val="FFFFFF"/>
                </a:highlight>
                <a:latin typeface="Consolas" panose="020B0609020204030204" pitchFamily="49" charset="0"/>
              </a:rPr>
              <a:t>(</a:t>
            </a:r>
            <a:r>
              <a:rPr lang="de-DE" sz="2400" dirty="0" err="1">
                <a:solidFill>
                  <a:srgbClr val="0000FF"/>
                </a:solidFill>
                <a:highlight>
                  <a:srgbClr val="FFFFFF"/>
                </a:highlight>
                <a:latin typeface="Consolas" panose="020B0609020204030204" pitchFamily="49" charset="0"/>
              </a:rPr>
              <a:t>bool</a:t>
            </a:r>
            <a:r>
              <a:rPr lang="de-DE" sz="2400" dirty="0">
                <a:solidFill>
                  <a:srgbClr val="000000"/>
                </a:solidFill>
                <a:highlight>
                  <a:srgbClr val="FFFFFF"/>
                </a:highlight>
                <a:latin typeface="Consolas" panose="020B0609020204030204" pitchFamily="49" charset="0"/>
              </a:rPr>
              <a:t> </a:t>
            </a:r>
            <a:r>
              <a:rPr lang="de-DE" sz="2400" dirty="0">
                <a:solidFill>
                  <a:srgbClr val="808080"/>
                </a:solidFill>
                <a:highlight>
                  <a:srgbClr val="FFFFFF"/>
                </a:highlight>
                <a:latin typeface="Consolas" panose="020B0609020204030204" pitchFamily="49" charset="0"/>
              </a:rPr>
              <a:t>b</a:t>
            </a:r>
            <a:r>
              <a:rPr lang="de-DE" sz="2400" dirty="0">
                <a:solidFill>
                  <a:srgbClr val="000000"/>
                </a:solidFill>
                <a:highlight>
                  <a:srgbClr val="FFFFFF"/>
                </a:highlight>
                <a:latin typeface="Consolas" panose="020B0609020204030204" pitchFamily="49" charset="0"/>
              </a:rPr>
              <a:t>) {</a:t>
            </a:r>
          </a:p>
          <a:p>
            <a:pPr marL="0" indent="0">
              <a:buNone/>
            </a:pPr>
            <a:r>
              <a:rPr lang="en-US" sz="2400" dirty="0" smtClean="0">
                <a:solidFill>
                  <a:srgbClr val="0000FF"/>
                </a:solidFill>
                <a:highlight>
                  <a:srgbClr val="FFFFFF"/>
                </a:highlight>
                <a:latin typeface="Consolas" panose="020B0609020204030204" pitchFamily="49" charset="0"/>
              </a:rPr>
              <a:t>   return</a:t>
            </a:r>
            <a:r>
              <a:rPr lang="en-US" sz="2400" dirty="0" smtClean="0">
                <a:solidFill>
                  <a:srgbClr val="000000"/>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b</a:t>
            </a:r>
            <a:r>
              <a:rPr lang="en-US" sz="2400" dirty="0">
                <a:solidFill>
                  <a:srgbClr val="000000"/>
                </a:solidFill>
                <a:highlight>
                  <a:srgbClr val="FFFFFF"/>
                </a:highlight>
                <a:latin typeface="Consolas" panose="020B0609020204030204" pitchFamily="49" charset="0"/>
              </a:rPr>
              <a:t> == </a:t>
            </a:r>
            <a:r>
              <a:rPr lang="en-US" sz="2400" dirty="0">
                <a:solidFill>
                  <a:srgbClr val="0000FF"/>
                </a:solidFill>
                <a:highlight>
                  <a:srgbClr val="FFFFFF"/>
                </a:highlight>
                <a:latin typeface="Consolas" panose="020B0609020204030204" pitchFamily="49" charset="0"/>
              </a:rPr>
              <a:t>true</a:t>
            </a:r>
            <a:r>
              <a:rPr lang="en-US" sz="2400" dirty="0">
                <a:solidFill>
                  <a:srgbClr val="000000"/>
                </a:solidFill>
                <a:highlight>
                  <a:srgbClr val="FFFFFF"/>
                </a:highlight>
                <a:latin typeface="Consolas" panose="020B0609020204030204" pitchFamily="49" charset="0"/>
              </a:rPr>
              <a:t> ? 0 : </a:t>
            </a:r>
            <a:r>
              <a:rPr lang="en-US" sz="2400" dirty="0" err="1">
                <a:solidFill>
                  <a:srgbClr val="800000"/>
                </a:solidFill>
                <a:highlight>
                  <a:srgbClr val="FFFFFF"/>
                </a:highlight>
                <a:latin typeface="Consolas" panose="020B0609020204030204" pitchFamily="49" charset="0"/>
              </a:rPr>
              <a:t>assert_failed</a:t>
            </a:r>
            <a:r>
              <a:rPr lang="en-US" sz="2400" dirty="0">
                <a:solidFill>
                  <a:srgbClr val="000000"/>
                </a:solidFill>
                <a:highlight>
                  <a:srgbClr val="FFFFFF"/>
                </a:highlight>
                <a:latin typeface="Consolas" panose="020B0609020204030204" pitchFamily="49" charset="0"/>
              </a:rPr>
              <a:t>();</a:t>
            </a:r>
          </a:p>
          <a:p>
            <a:pPr marL="0" indent="0">
              <a:buNone/>
            </a:pPr>
            <a:r>
              <a:rPr lang="de-DE" sz="2400" dirty="0">
                <a:solidFill>
                  <a:srgbClr val="000000"/>
                </a:solidFill>
                <a:highlight>
                  <a:srgbClr val="FFFFFF"/>
                </a:highlight>
                <a:latin typeface="Consolas" panose="020B0609020204030204" pitchFamily="49" charset="0"/>
              </a:rPr>
              <a:t>}</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de-DE" sz="2400" dirty="0">
                <a:solidFill>
                  <a:srgbClr val="0000FF"/>
                </a:solidFill>
                <a:highlight>
                  <a:srgbClr val="FFFFFF"/>
                </a:highlight>
                <a:latin typeface="Consolas" panose="020B0609020204030204" pitchFamily="49" charset="0"/>
              </a:rPr>
              <a:t>constexpr</a:t>
            </a:r>
            <a:r>
              <a:rPr lang="de-DE" sz="2400" dirty="0">
                <a:solidFill>
                  <a:srgbClr val="000000"/>
                </a:solidFill>
                <a:highlight>
                  <a:srgbClr val="FFFFFF"/>
                </a:highlight>
                <a:latin typeface="Consolas" panose="020B0609020204030204" pitchFamily="49" charset="0"/>
              </a:rPr>
              <a:t> </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 </a:t>
            </a:r>
            <a:r>
              <a:rPr lang="de-DE" sz="2400" dirty="0" err="1">
                <a:solidFill>
                  <a:srgbClr val="800000"/>
                </a:solidFill>
                <a:highlight>
                  <a:srgbClr val="FFFFFF"/>
                </a:highlight>
                <a:latin typeface="Consolas" panose="020B0609020204030204" pitchFamily="49" charset="0"/>
              </a:rPr>
              <a:t>foo</a:t>
            </a:r>
            <a:r>
              <a:rPr lang="de-DE" sz="2400" dirty="0">
                <a:solidFill>
                  <a:srgbClr val="000000"/>
                </a:solidFill>
                <a:highlight>
                  <a:srgbClr val="FFFFFF"/>
                </a:highlight>
                <a:latin typeface="Consolas" panose="020B0609020204030204" pitchFamily="49" charset="0"/>
              </a:rPr>
              <a:t>(</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 </a:t>
            </a:r>
            <a:r>
              <a:rPr lang="de-DE" sz="2400" dirty="0">
                <a:solidFill>
                  <a:srgbClr val="808080"/>
                </a:solidFill>
                <a:highlight>
                  <a:srgbClr val="FFFFFF"/>
                </a:highlight>
                <a:latin typeface="Consolas" panose="020B0609020204030204" pitchFamily="49" charset="0"/>
              </a:rPr>
              <a:t>i</a:t>
            </a:r>
            <a:r>
              <a:rPr lang="de-DE" sz="2400" dirty="0">
                <a:solidFill>
                  <a:srgbClr val="000000"/>
                </a:solidFill>
                <a:highlight>
                  <a:srgbClr val="FFFFFF"/>
                </a:highlight>
                <a:latin typeface="Consolas" panose="020B0609020204030204" pitchFamily="49" charset="0"/>
              </a:rPr>
              <a:t>, </a:t>
            </a:r>
            <a:r>
              <a:rPr lang="de-DE" sz="2400" dirty="0">
                <a:solidFill>
                  <a:srgbClr val="0000FF"/>
                </a:solidFill>
                <a:highlight>
                  <a:srgbClr val="FFFFFF"/>
                </a:highlight>
                <a:latin typeface="Consolas" panose="020B0609020204030204" pitchFamily="49" charset="0"/>
              </a:rPr>
              <a:t>int</a:t>
            </a:r>
            <a:r>
              <a:rPr lang="de-DE" sz="2400" dirty="0">
                <a:solidFill>
                  <a:srgbClr val="000000"/>
                </a:solidFill>
                <a:highlight>
                  <a:srgbClr val="FFFFFF"/>
                </a:highlight>
                <a:latin typeface="Consolas" panose="020B0609020204030204" pitchFamily="49" charset="0"/>
              </a:rPr>
              <a:t> </a:t>
            </a:r>
            <a:r>
              <a:rPr lang="de-DE" sz="2400" dirty="0">
                <a:solidFill>
                  <a:srgbClr val="808080"/>
                </a:solidFill>
                <a:highlight>
                  <a:srgbClr val="FFFFFF"/>
                </a:highlight>
                <a:latin typeface="Consolas" panose="020B0609020204030204" pitchFamily="49" charset="0"/>
              </a:rPr>
              <a:t>j</a:t>
            </a:r>
            <a:r>
              <a:rPr lang="de-DE" sz="2400" dirty="0">
                <a:solidFill>
                  <a:srgbClr val="000000"/>
                </a:solidFill>
                <a:highlight>
                  <a:srgbClr val="FFFFFF"/>
                </a:highlight>
                <a:latin typeface="Consolas" panose="020B0609020204030204" pitchFamily="49" charset="0"/>
              </a:rPr>
              <a:t>) {</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return</a:t>
            </a:r>
            <a:r>
              <a:rPr lang="de-DE" sz="2400" dirty="0" smtClean="0">
                <a:solidFill>
                  <a:srgbClr val="000000"/>
                </a:solidFill>
                <a:highlight>
                  <a:srgbClr val="FFFFFF"/>
                </a:highlight>
                <a:latin typeface="Consolas" panose="020B0609020204030204" pitchFamily="49" charset="0"/>
              </a:rPr>
              <a:t> </a:t>
            </a:r>
            <a:r>
              <a:rPr lang="de-DE" sz="2400" dirty="0" err="1">
                <a:solidFill>
                  <a:srgbClr val="800000"/>
                </a:solidFill>
                <a:highlight>
                  <a:srgbClr val="FFFFFF"/>
                </a:highlight>
                <a:latin typeface="Consolas" panose="020B0609020204030204" pitchFamily="49" charset="0"/>
              </a:rPr>
              <a:t>crude_assert</a:t>
            </a:r>
            <a:r>
              <a:rPr lang="de-DE" sz="2400" dirty="0">
                <a:solidFill>
                  <a:srgbClr val="000000"/>
                </a:solidFill>
                <a:highlight>
                  <a:srgbClr val="FFFFFF"/>
                </a:highlight>
                <a:latin typeface="Consolas" panose="020B0609020204030204" pitchFamily="49" charset="0"/>
              </a:rPr>
              <a:t>(</a:t>
            </a:r>
            <a:r>
              <a:rPr lang="de-DE" sz="2400" dirty="0">
                <a:solidFill>
                  <a:srgbClr val="808080"/>
                </a:solidFill>
                <a:highlight>
                  <a:srgbClr val="FFFFFF"/>
                </a:highlight>
                <a:latin typeface="Consolas" panose="020B0609020204030204" pitchFamily="49" charset="0"/>
              </a:rPr>
              <a:t>i</a:t>
            </a:r>
            <a:r>
              <a:rPr lang="de-DE" sz="2400" dirty="0">
                <a:solidFill>
                  <a:srgbClr val="000000"/>
                </a:solidFill>
                <a:highlight>
                  <a:srgbClr val="FFFFFF"/>
                </a:highlight>
                <a:latin typeface="Consolas" panose="020B0609020204030204" pitchFamily="49" charset="0"/>
              </a:rPr>
              <a:t>&gt;</a:t>
            </a:r>
            <a:r>
              <a:rPr lang="de-DE" sz="2400" dirty="0">
                <a:solidFill>
                  <a:srgbClr val="808080"/>
                </a:solidFill>
                <a:highlight>
                  <a:srgbClr val="FFFFFF"/>
                </a:highlight>
                <a:latin typeface="Consolas" panose="020B0609020204030204" pitchFamily="49" charset="0"/>
              </a:rPr>
              <a:t>j</a:t>
            </a:r>
            <a:r>
              <a:rPr lang="de-DE" sz="2400" dirty="0">
                <a:solidFill>
                  <a:srgbClr val="000000"/>
                </a:solidFill>
                <a:highlight>
                  <a:srgbClr val="FFFFFF"/>
                </a:highlight>
                <a:latin typeface="Consolas" panose="020B0609020204030204" pitchFamily="49" charset="0"/>
              </a:rPr>
              <a:t>), </a:t>
            </a:r>
            <a:r>
              <a:rPr lang="de-DE" sz="2400" dirty="0">
                <a:solidFill>
                  <a:srgbClr val="808080"/>
                </a:solidFill>
                <a:highlight>
                  <a:srgbClr val="FFFFFF"/>
                </a:highlight>
                <a:latin typeface="Consolas" panose="020B0609020204030204" pitchFamily="49" charset="0"/>
              </a:rPr>
              <a:t>i</a:t>
            </a:r>
            <a:r>
              <a:rPr lang="de-DE" sz="2400" dirty="0">
                <a:solidFill>
                  <a:srgbClr val="000000"/>
                </a:solidFill>
                <a:highlight>
                  <a:srgbClr val="FFFFFF"/>
                </a:highlight>
                <a:latin typeface="Consolas" panose="020B0609020204030204" pitchFamily="49" charset="0"/>
              </a:rPr>
              <a:t> + </a:t>
            </a:r>
            <a:r>
              <a:rPr lang="de-DE" sz="2400" dirty="0">
                <a:solidFill>
                  <a:srgbClr val="808080"/>
                </a:solidFill>
                <a:highlight>
                  <a:srgbClr val="FFFFFF"/>
                </a:highlight>
                <a:latin typeface="Consolas" panose="020B0609020204030204" pitchFamily="49" charset="0"/>
              </a:rPr>
              <a:t>j</a:t>
            </a:r>
            <a:r>
              <a:rPr lang="de-DE" sz="2400" dirty="0">
                <a:solidFill>
                  <a:srgbClr val="000000"/>
                </a:solidFill>
                <a:highlight>
                  <a:srgbClr val="FFFFFF"/>
                </a:highlight>
                <a:latin typeface="Consolas" panose="020B0609020204030204" pitchFamily="49" charset="0"/>
              </a:rPr>
              <a:t>;</a:t>
            </a:r>
          </a:p>
          <a:p>
            <a:pPr marL="0" indent="0">
              <a:buNone/>
            </a:pPr>
            <a:r>
              <a:rPr lang="de-DE" sz="2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246875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71546"/>
            <a:ext cx="8748464" cy="1131910"/>
          </a:xfrm>
        </p:spPr>
        <p:txBody>
          <a:bodyPr>
            <a:normAutofit/>
          </a:bodyPr>
          <a:lstStyle/>
          <a:p>
            <a:r>
              <a:rPr lang="en-US" dirty="0" smtClean="0"/>
              <a:t>Compile time algorithms</a:t>
            </a:r>
            <a:endParaRPr lang="en-US" dirty="0">
              <a:effectLst/>
            </a:endParaRPr>
          </a:p>
        </p:txBody>
      </p:sp>
      <p:sp>
        <p:nvSpPr>
          <p:cNvPr id="3" name="Inhaltsplatzhalter 2"/>
          <p:cNvSpPr>
            <a:spLocks noGrp="1"/>
          </p:cNvSpPr>
          <p:nvPr>
            <p:ph idx="1"/>
          </p:nvPr>
        </p:nvSpPr>
        <p:spPr>
          <a:xfrm>
            <a:off x="457200" y="2500306"/>
            <a:ext cx="8229600" cy="4357694"/>
          </a:xfrm>
        </p:spPr>
        <p:txBody>
          <a:bodyPr>
            <a:normAutofit fontScale="55000" lnSpcReduction="20000"/>
          </a:bodyPr>
          <a:lstStyle/>
          <a:p>
            <a:pPr marL="0" indent="0">
              <a:buNone/>
            </a:pPr>
            <a:r>
              <a:rPr lang="de-DE" sz="2400" dirty="0">
                <a:solidFill>
                  <a:srgbClr val="008000"/>
                </a:solidFill>
                <a:highlight>
                  <a:srgbClr val="FFFFFF"/>
                </a:highlight>
                <a:latin typeface="Consolas" panose="020B0609020204030204" pitchFamily="49" charset="0"/>
              </a:rPr>
              <a:t>//</a:t>
            </a:r>
            <a:r>
              <a:rPr lang="de-DE" sz="2400" dirty="0" err="1">
                <a:solidFill>
                  <a:srgbClr val="008000"/>
                </a:solidFill>
                <a:highlight>
                  <a:srgbClr val="FFFFFF"/>
                </a:highlight>
                <a:latin typeface="Consolas" panose="020B0609020204030204" pitchFamily="49" charset="0"/>
              </a:rPr>
              <a:t>Sort</a:t>
            </a:r>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TList</a:t>
            </a:r>
            <a:r>
              <a:rPr lang="de-DE" sz="2400" dirty="0">
                <a:solidFill>
                  <a:srgbClr val="000000"/>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TPred</a:t>
            </a:r>
            <a:r>
              <a:rPr lang="de-DE" sz="2400" dirty="0">
                <a:solidFill>
                  <a:srgbClr val="000000"/>
                </a:solidFill>
                <a:highlight>
                  <a:srgbClr val="FFFFFF"/>
                </a:highlight>
                <a:latin typeface="Consolas" panose="020B0609020204030204" pitchFamily="49" charset="0"/>
              </a:rPr>
              <a:t> = </a:t>
            </a:r>
            <a:r>
              <a:rPr lang="de-DE" sz="2400" dirty="0" err="1">
                <a:solidFill>
                  <a:srgbClr val="000000"/>
                </a:solidFill>
                <a:highlight>
                  <a:srgbClr val="FFFFFF"/>
                </a:highlight>
                <a:latin typeface="Consolas" panose="020B0609020204030204" pitchFamily="49" charset="0"/>
              </a:rPr>
              <a:t>LessP</a:t>
            </a:r>
            <a:r>
              <a:rPr lang="de-DE" sz="2400" dirty="0">
                <a:solidFill>
                  <a:srgbClr val="000000"/>
                </a:solidFill>
                <a:highlight>
                  <a:srgbClr val="FFFFFF"/>
                </a:highlight>
                <a:latin typeface="Consolas" panose="020B0609020204030204" pitchFamily="49" charset="0"/>
              </a:rPr>
              <a:t>&gt;</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SortImpl</a:t>
            </a:r>
            <a:r>
              <a:rPr lang="de-DE" sz="2400" dirty="0">
                <a:solidFill>
                  <a:srgbClr val="000000"/>
                </a:solidFill>
                <a:highlight>
                  <a:srgbClr val="FFFFFF"/>
                </a:highlight>
                <a:latin typeface="Consolas" panose="020B0609020204030204" pitchFamily="49" charset="0"/>
              </a:rPr>
              <a:t> {</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static_assert</a:t>
            </a:r>
            <a:r>
              <a:rPr lang="de-DE" sz="2400" dirty="0" smtClean="0">
                <a:solidFill>
                  <a:srgbClr val="000000"/>
                </a:solidFill>
                <a:highlight>
                  <a:srgbClr val="FFFFFF"/>
                </a:highlight>
                <a:latin typeface="Consolas" panose="020B0609020204030204" pitchFamily="49" charset="0"/>
              </a:rPr>
              <a:t>(</a:t>
            </a:r>
            <a:r>
              <a:rPr lang="de-DE" sz="2400" dirty="0" err="1" smtClean="0">
                <a:solidFill>
                  <a:srgbClr val="000000"/>
                </a:solidFill>
                <a:highlight>
                  <a:srgbClr val="FFFFFF"/>
                </a:highlight>
                <a:latin typeface="Consolas" panose="020B0609020204030204" pitchFamily="49" charset="0"/>
              </a:rPr>
              <a:t>AlwaysFalse</a:t>
            </a:r>
            <a:r>
              <a:rPr lang="de-DE" sz="2400" dirty="0" smtClean="0">
                <a:solidFill>
                  <a:srgbClr val="000000"/>
                </a:solidFill>
                <a:highlight>
                  <a:srgbClr val="FFFFFF"/>
                </a:highlight>
                <a:latin typeface="Consolas" panose="020B0609020204030204" pitchFamily="49" charset="0"/>
              </a:rPr>
              <a:t>&lt;</a:t>
            </a:r>
            <a:r>
              <a:rPr lang="de-DE" sz="2400" dirty="0" err="1" smtClean="0">
                <a:solidFill>
                  <a:srgbClr val="008080"/>
                </a:solidFill>
                <a:highlight>
                  <a:srgbClr val="FFFFFF"/>
                </a:highlight>
                <a:latin typeface="Consolas" panose="020B0609020204030204" pitchFamily="49" charset="0"/>
              </a:rPr>
              <a:t>TList</a:t>
            </a:r>
            <a:r>
              <a:rPr lang="de-DE" sz="2400" dirty="0">
                <a:solidFill>
                  <a:srgbClr val="000000"/>
                </a:solidFill>
                <a:highlight>
                  <a:srgbClr val="FFFFFF"/>
                </a:highlight>
                <a:latin typeface="Consolas" panose="020B0609020204030204" pitchFamily="49" charset="0"/>
              </a:rPr>
              <a:t>&gt;::</a:t>
            </a:r>
            <a:r>
              <a:rPr lang="de-DE" sz="2400" dirty="0" err="1">
                <a:solidFill>
                  <a:srgbClr val="000000"/>
                </a:solidFill>
                <a:highlight>
                  <a:srgbClr val="FFFFFF"/>
                </a:highlight>
                <a:latin typeface="Consolas" panose="020B0609020204030204" pitchFamily="49" charset="0"/>
              </a:rPr>
              <a:t>value</a:t>
            </a:r>
            <a:r>
              <a:rPr lang="de-DE" sz="2400" dirty="0">
                <a:solidFill>
                  <a:srgbClr val="000000"/>
                </a:solidFill>
                <a:highlight>
                  <a:srgbClr val="FFFFFF"/>
                </a:highlight>
                <a:latin typeface="Consolas" panose="020B0609020204030204" pitchFamily="49" charset="0"/>
              </a:rPr>
              <a:t>, </a:t>
            </a:r>
            <a:r>
              <a:rPr lang="de-DE" sz="2400" dirty="0">
                <a:solidFill>
                  <a:srgbClr val="800000"/>
                </a:solidFill>
                <a:highlight>
                  <a:srgbClr val="FFFFFF"/>
                </a:highlight>
                <a:latin typeface="Consolas" panose="020B0609020204030204" pitchFamily="49" charset="0"/>
              </a:rPr>
              <a:t>"</a:t>
            </a:r>
            <a:r>
              <a:rPr lang="de-DE" sz="2400" dirty="0" err="1">
                <a:solidFill>
                  <a:srgbClr val="800000"/>
                </a:solidFill>
                <a:highlight>
                  <a:srgbClr val="FFFFFF"/>
                </a:highlight>
                <a:latin typeface="Consolas" panose="020B0609020204030204" pitchFamily="49" charset="0"/>
              </a:rPr>
              <a:t>implausible</a:t>
            </a:r>
            <a:r>
              <a:rPr lang="de-DE" sz="2400" dirty="0">
                <a:solidFill>
                  <a:srgbClr val="800000"/>
                </a:solidFill>
                <a:highlight>
                  <a:srgbClr val="FFFFFF"/>
                </a:highlight>
                <a:latin typeface="Consolas" panose="020B0609020204030204" pitchFamily="49" charset="0"/>
              </a:rPr>
              <a:t> type"</a:t>
            </a:r>
            <a:r>
              <a:rPr lang="de-DE" sz="2400" dirty="0">
                <a:solidFill>
                  <a:srgbClr val="000000"/>
                </a:solidFill>
                <a:highlight>
                  <a:srgbClr val="FFFFFF"/>
                </a:highlight>
                <a:latin typeface="Consolas" panose="020B0609020204030204" pitchFamily="49" charset="0"/>
              </a:rPr>
              <a:t>);</a:t>
            </a:r>
          </a:p>
          <a:p>
            <a:pPr marL="0" indent="0">
              <a:buNone/>
            </a:pPr>
            <a:r>
              <a:rPr lang="de-DE" sz="2400" dirty="0">
                <a:solidFill>
                  <a:srgbClr val="000000"/>
                </a:solidFill>
                <a:highlight>
                  <a:srgbClr val="FFFFFF"/>
                </a:highlight>
                <a:latin typeface="Consolas" panose="020B0609020204030204" pitchFamily="49" charset="0"/>
              </a:rPr>
              <a:t>};</a:t>
            </a:r>
          </a:p>
          <a:p>
            <a:pPr marL="0" indent="0">
              <a:buNone/>
            </a:pPr>
            <a:r>
              <a:rPr lang="de-DE" sz="2400" dirty="0" smtClean="0">
                <a:solidFill>
                  <a:srgbClr val="008000"/>
                </a:solidFill>
                <a:highlight>
                  <a:srgbClr val="FFFFFF"/>
                </a:highlight>
                <a:latin typeface="Consolas" panose="020B0609020204030204" pitchFamily="49" charset="0"/>
              </a:rPr>
              <a:t>//</a:t>
            </a:r>
            <a:r>
              <a:rPr lang="de-DE" sz="2400" dirty="0" err="1">
                <a:solidFill>
                  <a:srgbClr val="008000"/>
                </a:solidFill>
                <a:highlight>
                  <a:srgbClr val="FFFFFF"/>
                </a:highlight>
                <a:latin typeface="Consolas" panose="020B0609020204030204" pitchFamily="49" charset="0"/>
              </a:rPr>
              <a:t>empty</a:t>
            </a:r>
            <a:r>
              <a:rPr lang="de-DE" sz="2400" dirty="0">
                <a:solidFill>
                  <a:srgbClr val="008000"/>
                </a:solidFill>
                <a:highlight>
                  <a:srgbClr val="FFFFFF"/>
                </a:highlight>
                <a:latin typeface="Consolas" panose="020B0609020204030204" pitchFamily="49" charset="0"/>
              </a:rPr>
              <a:t> </a:t>
            </a:r>
            <a:r>
              <a:rPr lang="de-DE" sz="2400" dirty="0" err="1">
                <a:solidFill>
                  <a:srgbClr val="008000"/>
                </a:solidFill>
                <a:highlight>
                  <a:srgbClr val="FFFFFF"/>
                </a:highlight>
                <a:latin typeface="Consolas" panose="020B0609020204030204" pitchFamily="49" charset="0"/>
              </a:rPr>
              <a:t>input</a:t>
            </a:r>
            <a:r>
              <a:rPr lang="de-DE" sz="2400" dirty="0">
                <a:solidFill>
                  <a:srgbClr val="008000"/>
                </a:solidFill>
                <a:highlight>
                  <a:srgbClr val="FFFFFF"/>
                </a:highlight>
                <a:latin typeface="Consolas" panose="020B0609020204030204" pitchFamily="49" charset="0"/>
              </a:rPr>
              <a:t> </a:t>
            </a:r>
            <a:r>
              <a:rPr lang="de-DE" sz="2400" dirty="0" err="1">
                <a:solidFill>
                  <a:srgbClr val="008000"/>
                </a:solidFill>
                <a:highlight>
                  <a:srgbClr val="FFFFFF"/>
                </a:highlight>
                <a:latin typeface="Consolas" panose="020B0609020204030204" pitchFamily="49" charset="0"/>
              </a:rPr>
              <a:t>case</a:t>
            </a:r>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&gt; </a:t>
            </a:r>
            <a:r>
              <a:rPr lang="de-DE" sz="2400" dirty="0" err="1">
                <a:solidFill>
                  <a:srgbClr val="0000FF"/>
                </a:solidFill>
                <a:highlight>
                  <a:srgbClr val="FFFFFF"/>
                </a:highlight>
                <a:latin typeface="Consolas" panose="020B0609020204030204" pitchFamily="49" charset="0"/>
              </a:rPr>
              <a:t>class</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TPred</a:t>
            </a:r>
            <a:r>
              <a:rPr lang="de-DE" sz="2400" dirty="0">
                <a:solidFill>
                  <a:srgbClr val="000000"/>
                </a:solidFill>
                <a:highlight>
                  <a:srgbClr val="FFFFFF"/>
                </a:highlight>
                <a:latin typeface="Consolas" panose="020B0609020204030204" pitchFamily="49" charset="0"/>
              </a:rPr>
              <a:t>&gt;</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SortImpl</a:t>
            </a:r>
            <a:r>
              <a:rPr lang="de-DE" sz="2400" dirty="0">
                <a:solidFill>
                  <a:srgbClr val="000000"/>
                </a:solidFill>
                <a:highlight>
                  <a:srgbClr val="FFFFFF"/>
                </a:highlight>
                <a:latin typeface="Consolas" panose="020B0609020204030204" pitchFamily="49" charset="0"/>
              </a:rPr>
              <a:t>&lt;</a:t>
            </a:r>
            <a:r>
              <a:rPr lang="de-DE" sz="2400" dirty="0" err="1">
                <a:solidFill>
                  <a:srgbClr val="00000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&lt;&gt;, Template&lt;</a:t>
            </a:r>
            <a:r>
              <a:rPr lang="de-DE" sz="2400" dirty="0" err="1">
                <a:solidFill>
                  <a:srgbClr val="008080"/>
                </a:solidFill>
                <a:highlight>
                  <a:srgbClr val="FFFFFF"/>
                </a:highlight>
                <a:latin typeface="Consolas" panose="020B0609020204030204" pitchFamily="49" charset="0"/>
              </a:rPr>
              <a:t>TPred</a:t>
            </a:r>
            <a:r>
              <a:rPr lang="de-DE" sz="2400" dirty="0">
                <a:solidFill>
                  <a:srgbClr val="000000"/>
                </a:solidFill>
                <a:highlight>
                  <a:srgbClr val="FFFFFF"/>
                </a:highlight>
                <a:latin typeface="Consolas" panose="020B0609020204030204" pitchFamily="49" charset="0"/>
              </a:rPr>
              <a:t>&gt;&gt; {</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using</a:t>
            </a:r>
            <a:r>
              <a:rPr lang="de-DE" sz="2400" dirty="0" smtClean="0">
                <a:solidFill>
                  <a:srgbClr val="000000"/>
                </a:solidFill>
                <a:highlight>
                  <a:srgbClr val="FFFFFF"/>
                </a:highlight>
                <a:latin typeface="Consolas" panose="020B0609020204030204" pitchFamily="49" charset="0"/>
              </a:rPr>
              <a:t> </a:t>
            </a:r>
            <a:r>
              <a:rPr lang="de-DE" sz="2400" dirty="0">
                <a:solidFill>
                  <a:srgbClr val="000000"/>
                </a:solidFill>
                <a:highlight>
                  <a:srgbClr val="FFFFFF"/>
                </a:highlight>
                <a:latin typeface="Consolas" panose="020B0609020204030204" pitchFamily="49" charset="0"/>
              </a:rPr>
              <a:t>type = </a:t>
            </a:r>
            <a:r>
              <a:rPr lang="de-DE" sz="2400" dirty="0" err="1">
                <a:solidFill>
                  <a:srgbClr val="00000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&lt;&gt;;</a:t>
            </a:r>
          </a:p>
          <a:p>
            <a:pPr marL="0" indent="0">
              <a:buNone/>
            </a:pPr>
            <a:r>
              <a:rPr lang="de-DE" sz="2400" dirty="0">
                <a:solidFill>
                  <a:srgbClr val="000000"/>
                </a:solidFill>
                <a:highlight>
                  <a:srgbClr val="FFFFFF"/>
                </a:highlight>
                <a:latin typeface="Consolas" panose="020B0609020204030204" pitchFamily="49" charset="0"/>
              </a:rPr>
              <a:t>};</a:t>
            </a:r>
          </a:p>
          <a:p>
            <a:pPr marL="0" indent="0">
              <a:buNone/>
            </a:pPr>
            <a:r>
              <a:rPr lang="de-DE" sz="2400" dirty="0" smtClean="0">
                <a:solidFill>
                  <a:srgbClr val="008000"/>
                </a:solidFill>
                <a:highlight>
                  <a:srgbClr val="FFFFFF"/>
                </a:highlight>
                <a:latin typeface="Consolas" panose="020B0609020204030204" pitchFamily="49" charset="0"/>
              </a:rPr>
              <a:t>//</a:t>
            </a:r>
            <a:r>
              <a:rPr lang="de-DE" sz="2400" dirty="0" err="1">
                <a:solidFill>
                  <a:srgbClr val="008000"/>
                </a:solidFill>
                <a:highlight>
                  <a:srgbClr val="FFFFFF"/>
                </a:highlight>
                <a:latin typeface="Consolas" panose="020B0609020204030204" pitchFamily="49" charset="0"/>
              </a:rPr>
              <a:t>one</a:t>
            </a:r>
            <a:r>
              <a:rPr lang="de-DE" sz="2400" dirty="0">
                <a:solidFill>
                  <a:srgbClr val="008000"/>
                </a:solidFill>
                <a:highlight>
                  <a:srgbClr val="FFFFFF"/>
                </a:highlight>
                <a:latin typeface="Consolas" panose="020B0609020204030204" pitchFamily="49" charset="0"/>
              </a:rPr>
              <a:t> </a:t>
            </a:r>
            <a:r>
              <a:rPr lang="de-DE" sz="2400" dirty="0" err="1">
                <a:solidFill>
                  <a:srgbClr val="008000"/>
                </a:solidFill>
                <a:highlight>
                  <a:srgbClr val="FFFFFF"/>
                </a:highlight>
                <a:latin typeface="Consolas" panose="020B0609020204030204" pitchFamily="49" charset="0"/>
              </a:rPr>
              <a:t>element</a:t>
            </a:r>
            <a:r>
              <a:rPr lang="de-DE" sz="2400" dirty="0">
                <a:solidFill>
                  <a:srgbClr val="008000"/>
                </a:solidFill>
                <a:highlight>
                  <a:srgbClr val="FFFFFF"/>
                </a:highlight>
                <a:latin typeface="Consolas" panose="020B0609020204030204" pitchFamily="49" charset="0"/>
              </a:rPr>
              <a:t> </a:t>
            </a:r>
            <a:r>
              <a:rPr lang="de-DE" sz="2400" dirty="0" err="1">
                <a:solidFill>
                  <a:srgbClr val="008000"/>
                </a:solidFill>
                <a:highlight>
                  <a:srgbClr val="FFFFFF"/>
                </a:highlight>
                <a:latin typeface="Consolas" panose="020B0609020204030204" pitchFamily="49" charset="0"/>
              </a:rPr>
              <a:t>case</a:t>
            </a:r>
            <a:endParaRPr lang="de-DE" sz="2400" dirty="0">
              <a:solidFill>
                <a:srgbClr val="000000"/>
              </a:solidFill>
              <a:highlight>
                <a:srgbClr val="FFFFFF"/>
              </a:highlight>
              <a:latin typeface="Consolas" panose="020B0609020204030204" pitchFamily="49" charset="0"/>
            </a:endParaRPr>
          </a:p>
          <a:p>
            <a:pPr marL="0" indent="0">
              <a:buNone/>
            </a:pPr>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&gt;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TPred</a:t>
            </a:r>
            <a:r>
              <a:rPr lang="en-US" sz="2400" dirty="0">
                <a:solidFill>
                  <a:srgbClr val="000000"/>
                </a:solidFill>
                <a:highlight>
                  <a:srgbClr val="FFFFFF"/>
                </a:highlight>
                <a:latin typeface="Consolas" panose="020B0609020204030204" pitchFamily="49" charset="0"/>
              </a:rPr>
              <a:t>&gt;</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SortImpl</a:t>
            </a:r>
            <a:r>
              <a:rPr lang="de-DE" sz="2400" dirty="0">
                <a:solidFill>
                  <a:srgbClr val="000000"/>
                </a:solidFill>
                <a:highlight>
                  <a:srgbClr val="FFFFFF"/>
                </a:highlight>
                <a:latin typeface="Consolas" panose="020B0609020204030204" pitchFamily="49" charset="0"/>
              </a:rPr>
              <a:t>&lt;</a:t>
            </a:r>
            <a:r>
              <a:rPr lang="de-DE" sz="2400" dirty="0" err="1">
                <a:solidFill>
                  <a:srgbClr val="00000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&lt;</a:t>
            </a:r>
            <a:r>
              <a:rPr lang="de-DE" sz="2400" dirty="0">
                <a:solidFill>
                  <a:srgbClr val="008080"/>
                </a:solidFill>
                <a:highlight>
                  <a:srgbClr val="FFFFFF"/>
                </a:highlight>
                <a:latin typeface="Consolas" panose="020B0609020204030204" pitchFamily="49" charset="0"/>
              </a:rPr>
              <a:t>T</a:t>
            </a:r>
            <a:r>
              <a:rPr lang="de-DE" sz="2400" dirty="0">
                <a:solidFill>
                  <a:srgbClr val="000000"/>
                </a:solidFill>
                <a:highlight>
                  <a:srgbClr val="FFFFFF"/>
                </a:highlight>
                <a:latin typeface="Consolas" panose="020B0609020204030204" pitchFamily="49" charset="0"/>
              </a:rPr>
              <a:t>&gt;, Template&lt;</a:t>
            </a:r>
            <a:r>
              <a:rPr lang="de-DE" sz="2400" dirty="0" err="1">
                <a:solidFill>
                  <a:srgbClr val="008080"/>
                </a:solidFill>
                <a:highlight>
                  <a:srgbClr val="FFFFFF"/>
                </a:highlight>
                <a:latin typeface="Consolas" panose="020B0609020204030204" pitchFamily="49" charset="0"/>
              </a:rPr>
              <a:t>TPred</a:t>
            </a:r>
            <a:r>
              <a:rPr lang="de-DE" sz="2400" dirty="0">
                <a:solidFill>
                  <a:srgbClr val="000000"/>
                </a:solidFill>
                <a:highlight>
                  <a:srgbClr val="FFFFFF"/>
                </a:highlight>
                <a:latin typeface="Consolas" panose="020B0609020204030204" pitchFamily="49" charset="0"/>
              </a:rPr>
              <a:t>&gt;&gt; {</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using</a:t>
            </a:r>
            <a:r>
              <a:rPr lang="de-DE" sz="2400" dirty="0" smtClean="0">
                <a:solidFill>
                  <a:srgbClr val="000000"/>
                </a:solidFill>
                <a:highlight>
                  <a:srgbClr val="FFFFFF"/>
                </a:highlight>
                <a:latin typeface="Consolas" panose="020B0609020204030204" pitchFamily="49" charset="0"/>
              </a:rPr>
              <a:t> </a:t>
            </a:r>
            <a:r>
              <a:rPr lang="de-DE" sz="2400" dirty="0">
                <a:solidFill>
                  <a:srgbClr val="000000"/>
                </a:solidFill>
                <a:highlight>
                  <a:srgbClr val="FFFFFF"/>
                </a:highlight>
                <a:latin typeface="Consolas" panose="020B0609020204030204" pitchFamily="49" charset="0"/>
              </a:rPr>
              <a:t>type = </a:t>
            </a:r>
            <a:r>
              <a:rPr lang="de-DE" sz="2400" dirty="0" err="1">
                <a:solidFill>
                  <a:srgbClr val="00000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&lt;T&gt;;</a:t>
            </a:r>
          </a:p>
          <a:p>
            <a:pPr marL="0" indent="0">
              <a:buNone/>
            </a:pPr>
            <a:r>
              <a:rPr lang="de-DE" sz="2400" dirty="0">
                <a:solidFill>
                  <a:srgbClr val="000000"/>
                </a:solidFill>
                <a:highlight>
                  <a:srgbClr val="FFFFFF"/>
                </a:highlight>
                <a:latin typeface="Consolas" panose="020B0609020204030204" pitchFamily="49" charset="0"/>
              </a:rPr>
              <a:t>};</a:t>
            </a:r>
          </a:p>
          <a:p>
            <a:pPr marL="0" indent="0">
              <a:buNone/>
            </a:pPr>
            <a:r>
              <a:rPr lang="en-US" sz="2400" dirty="0" smtClean="0">
                <a:solidFill>
                  <a:srgbClr val="008000"/>
                </a:solidFill>
                <a:highlight>
                  <a:srgbClr val="FFFFFF"/>
                </a:highlight>
                <a:latin typeface="Consolas" panose="020B0609020204030204" pitchFamily="49" charset="0"/>
              </a:rPr>
              <a:t>//</a:t>
            </a:r>
            <a:r>
              <a:rPr lang="en-US" sz="2400" dirty="0">
                <a:solidFill>
                  <a:srgbClr val="008000"/>
                </a:solidFill>
                <a:highlight>
                  <a:srgbClr val="FFFFFF"/>
                </a:highlight>
                <a:latin typeface="Consolas" panose="020B0609020204030204" pitchFamily="49" charset="0"/>
              </a:rPr>
              <a:t>two or more elements case</a:t>
            </a:r>
            <a:endParaRPr lang="en-US" sz="2400" dirty="0">
              <a:solidFill>
                <a:srgbClr val="000000"/>
              </a:solidFill>
              <a:highlight>
                <a:srgbClr val="FFFFFF"/>
              </a:highlight>
              <a:latin typeface="Consolas" panose="020B0609020204030204" pitchFamily="49" charset="0"/>
            </a:endParaRPr>
          </a:p>
          <a:p>
            <a:pPr marL="0" indent="0">
              <a:buNone/>
            </a:pPr>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 </a:t>
            </a:r>
            <a:r>
              <a:rPr lang="en-US" sz="2400" dirty="0" err="1">
                <a:solidFill>
                  <a:srgbClr val="008080"/>
                </a:solidFill>
                <a:highlight>
                  <a:srgbClr val="FFFFFF"/>
                </a:highlight>
                <a:latin typeface="Consolas" panose="020B0609020204030204" pitchFamily="49" charset="0"/>
              </a:rPr>
              <a:t>Ts</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&gt;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TPred</a:t>
            </a:r>
            <a:r>
              <a:rPr lang="en-US" sz="2400" dirty="0">
                <a:solidFill>
                  <a:srgbClr val="000000"/>
                </a:solidFill>
                <a:highlight>
                  <a:srgbClr val="FFFFFF"/>
                </a:highlight>
                <a:latin typeface="Consolas" panose="020B0609020204030204" pitchFamily="49" charset="0"/>
              </a:rPr>
              <a:t>&gt;</a:t>
            </a: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SortImpl</a:t>
            </a:r>
            <a:r>
              <a:rPr lang="de-DE" sz="2400" dirty="0">
                <a:solidFill>
                  <a:srgbClr val="000000"/>
                </a:solidFill>
                <a:highlight>
                  <a:srgbClr val="FFFFFF"/>
                </a:highlight>
                <a:latin typeface="Consolas" panose="020B0609020204030204" pitchFamily="49" charset="0"/>
              </a:rPr>
              <a:t>&lt;</a:t>
            </a:r>
            <a:r>
              <a:rPr lang="de-DE" sz="2400" dirty="0" err="1">
                <a:solidFill>
                  <a:srgbClr val="00000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&lt;</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 Template&lt;</a:t>
            </a:r>
            <a:r>
              <a:rPr lang="de-DE" sz="2400" dirty="0" err="1">
                <a:solidFill>
                  <a:srgbClr val="008080"/>
                </a:solidFill>
                <a:highlight>
                  <a:srgbClr val="FFFFFF"/>
                </a:highlight>
                <a:latin typeface="Consolas" panose="020B0609020204030204" pitchFamily="49" charset="0"/>
              </a:rPr>
              <a:t>TPred</a:t>
            </a:r>
            <a:r>
              <a:rPr lang="de-DE" sz="2400" dirty="0">
                <a:solidFill>
                  <a:srgbClr val="000000"/>
                </a:solidFill>
                <a:highlight>
                  <a:srgbClr val="FFFFFF"/>
                </a:highlight>
                <a:latin typeface="Consolas" panose="020B0609020204030204" pitchFamily="49" charset="0"/>
              </a:rPr>
              <a:t>&gt;&gt; </a:t>
            </a:r>
            <a:r>
              <a:rPr lang="de-DE" sz="2400" dirty="0" smtClean="0">
                <a:solidFill>
                  <a:srgbClr val="000000"/>
                </a:solidFill>
                <a:highlight>
                  <a:srgbClr val="FFFFFF"/>
                </a:highlight>
                <a:latin typeface="Consolas" panose="020B0609020204030204" pitchFamily="49" charset="0"/>
              </a:rPr>
              <a:t>: Detail</a:t>
            </a:r>
            <a:r>
              <a:rPr lang="de-DE" sz="2400" dirty="0">
                <a:solidFill>
                  <a:srgbClr val="000000"/>
                </a:solidFill>
                <a:highlight>
                  <a:srgbClr val="FFFFFF"/>
                </a:highlight>
                <a:latin typeface="Consolas" panose="020B0609020204030204" pitchFamily="49" charset="0"/>
              </a:rPr>
              <a:t>::</a:t>
            </a:r>
            <a:r>
              <a:rPr lang="de-DE" sz="2400" dirty="0" err="1">
                <a:solidFill>
                  <a:srgbClr val="000000"/>
                </a:solidFill>
                <a:highlight>
                  <a:srgbClr val="FFFFFF"/>
                </a:highlight>
                <a:latin typeface="Consolas" panose="020B0609020204030204" pitchFamily="49" charset="0"/>
              </a:rPr>
              <a:t>Sort</a:t>
            </a:r>
            <a:r>
              <a:rPr lang="de-DE" sz="2400" dirty="0">
                <a:solidFill>
                  <a:srgbClr val="000000"/>
                </a:solidFill>
                <a:highlight>
                  <a:srgbClr val="FFFFFF"/>
                </a:highlight>
                <a:latin typeface="Consolas" panose="020B0609020204030204" pitchFamily="49" charset="0"/>
              </a:rPr>
              <a:t>&lt;</a:t>
            </a:r>
            <a:r>
              <a:rPr lang="de-DE" sz="2400" dirty="0" err="1">
                <a:solidFill>
                  <a:srgbClr val="00000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&lt;&gt;, </a:t>
            </a:r>
            <a:r>
              <a:rPr lang="de-DE" sz="2400" dirty="0" err="1">
                <a:solidFill>
                  <a:srgbClr val="000000"/>
                </a:solidFill>
                <a:highlight>
                  <a:srgbClr val="FFFFFF"/>
                </a:highlight>
                <a:latin typeface="Consolas" panose="020B0609020204030204" pitchFamily="49" charset="0"/>
              </a:rPr>
              <a:t>TPred</a:t>
            </a:r>
            <a:r>
              <a:rPr lang="de-DE" sz="2400" dirty="0">
                <a:solidFill>
                  <a:srgbClr val="000000"/>
                </a:solidFill>
                <a:highlight>
                  <a:srgbClr val="FFFFFF"/>
                </a:highlight>
                <a:latin typeface="Consolas" panose="020B0609020204030204" pitchFamily="49" charset="0"/>
              </a:rPr>
              <a:t>, </a:t>
            </a:r>
            <a:r>
              <a:rPr lang="de-DE" sz="2400" dirty="0" err="1">
                <a:solidFill>
                  <a:srgbClr val="00000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 {};</a:t>
            </a:r>
          </a:p>
          <a:p>
            <a:pPr marL="0" indent="0">
              <a:buNone/>
            </a:pPr>
            <a:r>
              <a:rPr lang="de-DE" sz="2400" dirty="0" smtClean="0">
                <a:solidFill>
                  <a:srgbClr val="008000"/>
                </a:solidFill>
                <a:highlight>
                  <a:srgbClr val="FFFFFF"/>
                </a:highlight>
                <a:latin typeface="Consolas" panose="020B0609020204030204" pitchFamily="49" charset="0"/>
              </a:rPr>
              <a:t>//</a:t>
            </a:r>
            <a:r>
              <a:rPr lang="de-DE" sz="2400" dirty="0">
                <a:solidFill>
                  <a:srgbClr val="008000"/>
                </a:solidFill>
                <a:highlight>
                  <a:srgbClr val="FFFFFF"/>
                </a:highlight>
                <a:latin typeface="Consolas" panose="020B0609020204030204" pitchFamily="49" charset="0"/>
              </a:rPr>
              <a:t>alias</a:t>
            </a:r>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template</a:t>
            </a:r>
            <a:r>
              <a:rPr lang="de-DE" sz="2400" dirty="0">
                <a:solidFill>
                  <a:srgbClr val="000000"/>
                </a:solidFill>
                <a:highlight>
                  <a:srgbClr val="FFFFFF"/>
                </a:highlight>
                <a:latin typeface="Consolas" panose="020B0609020204030204" pitchFamily="49" charset="0"/>
              </a:rPr>
              <a:t>&lt;</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TList</a:t>
            </a:r>
            <a:r>
              <a:rPr lang="de-DE" sz="2400" dirty="0">
                <a:solidFill>
                  <a:srgbClr val="000000"/>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TPred</a:t>
            </a:r>
            <a:r>
              <a:rPr lang="de-DE" sz="2400" dirty="0">
                <a:solidFill>
                  <a:srgbClr val="000000"/>
                </a:solidFill>
                <a:highlight>
                  <a:srgbClr val="FFFFFF"/>
                </a:highlight>
                <a:latin typeface="Consolas" panose="020B0609020204030204" pitchFamily="49" charset="0"/>
              </a:rPr>
              <a:t> = </a:t>
            </a:r>
            <a:r>
              <a:rPr lang="de-DE" sz="2400" dirty="0" err="1">
                <a:solidFill>
                  <a:srgbClr val="000000"/>
                </a:solidFill>
                <a:highlight>
                  <a:srgbClr val="FFFFFF"/>
                </a:highlight>
                <a:latin typeface="Consolas" panose="020B0609020204030204" pitchFamily="49" charset="0"/>
              </a:rPr>
              <a:t>LessP</a:t>
            </a:r>
            <a:r>
              <a:rPr lang="de-DE" sz="2400" dirty="0">
                <a:solidFill>
                  <a:srgbClr val="000000"/>
                </a:solidFill>
                <a:highlight>
                  <a:srgbClr val="FFFFFF"/>
                </a:highlight>
                <a:latin typeface="Consolas" panose="020B0609020204030204" pitchFamily="49" charset="0"/>
              </a:rPr>
              <a:t>&gt;</a:t>
            </a:r>
          </a:p>
          <a:p>
            <a:pPr marL="0" indent="0">
              <a:buNone/>
            </a:pPr>
            <a:r>
              <a:rPr lang="en-US" sz="2400" dirty="0">
                <a:solidFill>
                  <a:srgbClr val="0000FF"/>
                </a:solidFill>
                <a:highlight>
                  <a:srgbClr val="FFFFFF"/>
                </a:highlight>
                <a:latin typeface="Consolas" panose="020B0609020204030204" pitchFamily="49" charset="0"/>
              </a:rPr>
              <a:t>using</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Sort</a:t>
            </a:r>
            <a:r>
              <a:rPr lang="en-US" sz="2400" dirty="0">
                <a:solidFill>
                  <a:srgbClr val="000000"/>
                </a:solidFill>
                <a:highlight>
                  <a:srgbClr val="FFFFFF"/>
                </a:highlight>
                <a:latin typeface="Consolas" panose="020B0609020204030204" pitchFamily="49" charset="0"/>
              </a:rPr>
              <a:t> = </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SortImpl</a:t>
            </a:r>
            <a:r>
              <a:rPr lang="en-US" sz="2400" dirty="0">
                <a:solidFill>
                  <a:srgbClr val="000000"/>
                </a:solidFill>
                <a:highlight>
                  <a:srgbClr val="FFFFFF"/>
                </a:highlight>
                <a:latin typeface="Consolas" panose="020B0609020204030204" pitchFamily="49" charset="0"/>
              </a:rPr>
              <a:t>&lt;</a:t>
            </a:r>
            <a:r>
              <a:rPr lang="en-US" sz="2400" dirty="0" err="1">
                <a:solidFill>
                  <a:srgbClr val="008080"/>
                </a:solidFill>
                <a:highlight>
                  <a:srgbClr val="FFFFFF"/>
                </a:highlight>
                <a:latin typeface="Consolas" panose="020B0609020204030204" pitchFamily="49" charset="0"/>
              </a:rPr>
              <a:t>TList</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TPred</a:t>
            </a:r>
            <a:r>
              <a:rPr lang="en-US" sz="2400" dirty="0">
                <a:solidFill>
                  <a:srgbClr val="000000"/>
                </a:solidFill>
                <a:highlight>
                  <a:srgbClr val="FFFFFF"/>
                </a:highlight>
                <a:latin typeface="Consolas" panose="020B0609020204030204" pitchFamily="49" charset="0"/>
              </a:rPr>
              <a:t>&gt;::</a:t>
            </a:r>
            <a:r>
              <a:rPr lang="en-US" sz="2400" dirty="0">
                <a:solidFill>
                  <a:srgbClr val="008080"/>
                </a:solidFill>
                <a:highlight>
                  <a:srgbClr val="FFFFFF"/>
                </a:highlight>
                <a:latin typeface="Consolas" panose="020B0609020204030204" pitchFamily="49" charset="0"/>
              </a:rPr>
              <a:t>type</a:t>
            </a:r>
            <a:r>
              <a:rPr lang="en-US" sz="2400" dirty="0">
                <a:solidFill>
                  <a:srgbClr val="000000"/>
                </a:solidFill>
                <a:highlight>
                  <a:srgbClr val="FFFFFF"/>
                </a:highlight>
                <a:latin typeface="Consolas" panose="020B0609020204030204" pitchFamily="49" charset="0"/>
              </a:rPr>
              <a:t>;</a:t>
            </a:r>
            <a:endParaRPr lang="de-DE" sz="2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406110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71546"/>
            <a:ext cx="8748464" cy="1131910"/>
          </a:xfrm>
        </p:spPr>
        <p:txBody>
          <a:bodyPr>
            <a:normAutofit/>
          </a:bodyPr>
          <a:lstStyle/>
          <a:p>
            <a:r>
              <a:rPr lang="en-US" dirty="0" smtClean="0"/>
              <a:t>Compile time algorithms 2</a:t>
            </a:r>
            <a:endParaRPr lang="en-US" dirty="0">
              <a:effectLst/>
            </a:endParaRPr>
          </a:p>
        </p:txBody>
      </p:sp>
      <p:sp>
        <p:nvSpPr>
          <p:cNvPr id="3" name="Inhaltsplatzhalter 2"/>
          <p:cNvSpPr>
            <a:spLocks noGrp="1"/>
          </p:cNvSpPr>
          <p:nvPr>
            <p:ph idx="1"/>
          </p:nvPr>
        </p:nvSpPr>
        <p:spPr>
          <a:xfrm>
            <a:off x="457200" y="2500306"/>
            <a:ext cx="8229600" cy="4357694"/>
          </a:xfrm>
        </p:spPr>
        <p:txBody>
          <a:bodyPr>
            <a:normAutofit fontScale="55000" lnSpcReduction="20000"/>
          </a:bodyPr>
          <a:lstStyle/>
          <a:p>
            <a:pPr marL="0" indent="0">
              <a:buNone/>
            </a:pPr>
            <a:r>
              <a:rPr lang="de-DE" sz="2400" dirty="0" err="1">
                <a:solidFill>
                  <a:srgbClr val="0000FF"/>
                </a:solidFill>
                <a:highlight>
                  <a:srgbClr val="FFFFFF"/>
                </a:highlight>
                <a:latin typeface="Consolas" panose="020B0609020204030204" pitchFamily="49" charset="0"/>
              </a:rPr>
              <a:t>namespace</a:t>
            </a:r>
            <a:r>
              <a:rPr lang="de-DE" sz="2400" dirty="0">
                <a:solidFill>
                  <a:srgbClr val="000000"/>
                </a:solidFill>
                <a:highlight>
                  <a:srgbClr val="FFFFFF"/>
                </a:highlight>
                <a:latin typeface="Consolas" panose="020B0609020204030204" pitchFamily="49" charset="0"/>
              </a:rPr>
              <a:t> Detail {</a:t>
            </a:r>
          </a:p>
          <a:p>
            <a:pPr marL="0" indent="0">
              <a:buNone/>
            </a:pPr>
            <a:r>
              <a:rPr lang="en-US" sz="2400" dirty="0" smtClean="0">
                <a:solidFill>
                  <a:srgbClr val="0000FF"/>
                </a:solidFill>
                <a:highlight>
                  <a:srgbClr val="FFFFFF"/>
                </a:highlight>
                <a:latin typeface="Consolas" panose="020B0609020204030204" pitchFamily="49" charset="0"/>
              </a:rPr>
              <a:t>   template</a:t>
            </a:r>
            <a:r>
              <a:rPr lang="en-US" sz="2400" dirty="0" smtClean="0">
                <a:solidFill>
                  <a:srgbClr val="000000"/>
                </a:solidFill>
                <a:highlight>
                  <a:srgbClr val="FFFFFF"/>
                </a:highlight>
                <a:latin typeface="Consolas" panose="020B0609020204030204" pitchFamily="49" charset="0"/>
              </a:rPr>
              <a:t>&lt;</a:t>
            </a:r>
            <a:r>
              <a:rPr lang="en-US" sz="2400" dirty="0" err="1" smtClean="0">
                <a:solidFill>
                  <a:srgbClr val="0000FF"/>
                </a:solidFill>
                <a:highlight>
                  <a:srgbClr val="FFFFFF"/>
                </a:highlight>
                <a:latin typeface="Consolas" panose="020B0609020204030204" pitchFamily="49" charset="0"/>
              </a:rPr>
              <a:t>typename</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008080"/>
                </a:solidFill>
                <a:highlight>
                  <a:srgbClr val="FFFFFF"/>
                </a:highlight>
                <a:latin typeface="Consolas" panose="020B0609020204030204" pitchFamily="49" charset="0"/>
              </a:rPr>
              <a:t>Out</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template</a:t>
            </a:r>
            <a:r>
              <a:rPr lang="en-US" sz="2400" dirty="0" smtClean="0">
                <a:solidFill>
                  <a:srgbClr val="000000"/>
                </a:solidFill>
                <a:highlight>
                  <a:srgbClr val="FFFFFF"/>
                </a:highlight>
                <a:latin typeface="Consolas" panose="020B0609020204030204" pitchFamily="49" charset="0"/>
              </a:rPr>
              <a:t>&lt;</a:t>
            </a:r>
            <a:r>
              <a:rPr lang="en-US" sz="2400" dirty="0" err="1" smtClean="0">
                <a:solidFill>
                  <a:srgbClr val="0000FF"/>
                </a:solidFill>
                <a:highlight>
                  <a:srgbClr val="FFFFFF"/>
                </a:highlight>
                <a:latin typeface="Consolas" panose="020B0609020204030204" pitchFamily="49" charset="0"/>
              </a:rPr>
              <a:t>typename</a:t>
            </a:r>
            <a:r>
              <a:rPr lang="en-US" sz="2400" dirty="0" smtClean="0">
                <a:solidFill>
                  <a:srgbClr val="000000"/>
                </a:solidFill>
                <a:highlight>
                  <a:srgbClr val="FFFFFF"/>
                </a:highlight>
                <a:latin typeface="Consolas" panose="020B0609020204030204" pitchFamily="49" charset="0"/>
              </a:rPr>
              <a:t>, </a:t>
            </a:r>
            <a:r>
              <a:rPr lang="en-US" sz="2400" dirty="0" err="1" smtClean="0">
                <a:solidFill>
                  <a:srgbClr val="0000FF"/>
                </a:solidFill>
                <a:highlight>
                  <a:srgbClr val="FFFFFF"/>
                </a:highlight>
                <a:latin typeface="Consolas" panose="020B0609020204030204" pitchFamily="49" charset="0"/>
              </a:rPr>
              <a:t>typename</a:t>
            </a:r>
            <a:r>
              <a:rPr lang="en-US" sz="2400" dirty="0" smtClean="0">
                <a:solidFill>
                  <a:srgbClr val="000000"/>
                </a:solidFill>
                <a:highlight>
                  <a:srgbClr val="FFFFFF"/>
                </a:highlight>
                <a:latin typeface="Consolas" panose="020B0609020204030204" pitchFamily="49" charset="0"/>
              </a:rPr>
              <a:t>&gt; </a:t>
            </a:r>
            <a:r>
              <a:rPr lang="en-US" sz="2400" dirty="0" smtClean="0">
                <a:solidFill>
                  <a:srgbClr val="0000FF"/>
                </a:solidFill>
                <a:highlight>
                  <a:srgbClr val="FFFFFF"/>
                </a:highlight>
                <a:latin typeface="Consolas" panose="020B0609020204030204" pitchFamily="49" charset="0"/>
              </a:rPr>
              <a:t>class</a:t>
            </a:r>
            <a:r>
              <a:rPr lang="en-US" sz="2400" dirty="0" smtClean="0">
                <a:solidFill>
                  <a:srgbClr val="000000"/>
                </a:solidFill>
                <a:highlight>
                  <a:srgbClr val="FFFFFF"/>
                </a:highlight>
                <a:latin typeface="Consolas" panose="020B0609020204030204" pitchFamily="49" charset="0"/>
              </a:rPr>
              <a:t> </a:t>
            </a:r>
            <a:r>
              <a:rPr lang="en-US" sz="2400" dirty="0" err="1" smtClean="0">
                <a:solidFill>
                  <a:srgbClr val="008080"/>
                </a:solidFill>
                <a:highlight>
                  <a:srgbClr val="FFFFFF"/>
                </a:highlight>
                <a:latin typeface="Consolas" panose="020B0609020204030204" pitchFamily="49" charset="0"/>
              </a:rPr>
              <a:t>Pred</a:t>
            </a:r>
            <a:r>
              <a:rPr lang="en-US" sz="2400" dirty="0" smtClean="0">
                <a:solidFill>
                  <a:srgbClr val="000000"/>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typename</a:t>
            </a:r>
            <a:r>
              <a:rPr lang="de-DE" sz="2400" dirty="0" smtClean="0">
                <a:solidFill>
                  <a:srgbClr val="000000"/>
                </a:solidFill>
                <a:highlight>
                  <a:srgbClr val="FFFFFF"/>
                </a:highlight>
                <a:latin typeface="Consolas" panose="020B0609020204030204" pitchFamily="49" charset="0"/>
              </a:rPr>
              <a:t> </a:t>
            </a:r>
            <a:r>
              <a:rPr lang="de-DE" sz="2400" dirty="0" smtClean="0">
                <a:solidFill>
                  <a:srgbClr val="008080"/>
                </a:solidFill>
                <a:highlight>
                  <a:srgbClr val="FFFFFF"/>
                </a:highlight>
                <a:latin typeface="Consolas" panose="020B0609020204030204" pitchFamily="49" charset="0"/>
              </a:rPr>
              <a:t>In</a:t>
            </a:r>
            <a:r>
              <a:rPr lang="de-DE" sz="2400" dirty="0" smtClean="0">
                <a:solidFill>
                  <a:srgbClr val="000000"/>
                </a:solidFill>
                <a:highlight>
                  <a:srgbClr val="FFFFFF"/>
                </a:highlight>
                <a:latin typeface="Consolas" panose="020B0609020204030204" pitchFamily="49" charset="0"/>
              </a:rPr>
              <a:t>, </a:t>
            </a:r>
          </a:p>
          <a:p>
            <a:pPr marL="0" indent="0">
              <a:buNone/>
            </a:pPr>
            <a:r>
              <a:rPr lang="de-DE" sz="2400" dirty="0">
                <a:solidFill>
                  <a:srgbClr val="000000"/>
                </a:solidFill>
                <a:highlight>
                  <a:srgbClr val="FFFFFF"/>
                </a:highlight>
                <a:latin typeface="Consolas" panose="020B0609020204030204" pitchFamily="49" charset="0"/>
              </a:rPr>
              <a:t> </a:t>
            </a:r>
            <a:r>
              <a:rPr lang="de-DE" sz="2400" dirty="0" smtClean="0">
                <a:solidFill>
                  <a:srgbClr val="000000"/>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bool</a:t>
            </a:r>
            <a:r>
              <a:rPr lang="de-DE" sz="2400" dirty="0" smtClean="0">
                <a:solidFill>
                  <a:srgbClr val="000000"/>
                </a:solidFill>
                <a:highlight>
                  <a:srgbClr val="FFFFFF"/>
                </a:highlight>
                <a:latin typeface="Consolas" panose="020B0609020204030204" pitchFamily="49" charset="0"/>
              </a:rPr>
              <a:t> Tag</a:t>
            </a:r>
            <a:r>
              <a:rPr lang="de-DE" sz="2400" dirty="0">
                <a:solidFill>
                  <a:srgbClr val="000000"/>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struct</a:t>
            </a:r>
            <a:r>
              <a:rPr lang="de-DE" sz="2400" dirty="0" smtClean="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SortInsert</a:t>
            </a:r>
            <a:r>
              <a:rPr lang="de-DE" sz="2400" dirty="0">
                <a:solidFill>
                  <a:srgbClr val="000000"/>
                </a:solidFill>
                <a:highlight>
                  <a:srgbClr val="FFFFFF"/>
                </a:highlight>
                <a:latin typeface="Consolas" panose="020B0609020204030204" pitchFamily="49" charset="0"/>
              </a:rPr>
              <a:t>;</a:t>
            </a:r>
          </a:p>
          <a:p>
            <a:pPr marL="0" indent="0">
              <a:buNone/>
            </a:pPr>
            <a:r>
              <a:rPr lang="en-US" sz="2400" dirty="0" smtClean="0">
                <a:solidFill>
                  <a:srgbClr val="008000"/>
                </a:solidFill>
                <a:highlight>
                  <a:srgbClr val="FFFFFF"/>
                </a:highlight>
                <a:latin typeface="Consolas" panose="020B0609020204030204" pitchFamily="49" charset="0"/>
              </a:rPr>
              <a:t>   //</a:t>
            </a:r>
            <a:r>
              <a:rPr lang="en-US" sz="2400" dirty="0">
                <a:solidFill>
                  <a:srgbClr val="008000"/>
                </a:solidFill>
                <a:highlight>
                  <a:srgbClr val="FFFFFF"/>
                </a:highlight>
                <a:latin typeface="Consolas" panose="020B0609020204030204" pitchFamily="49" charset="0"/>
              </a:rPr>
              <a:t>next is less than insert, next is not end</a:t>
            </a:r>
            <a:endParaRPr lang="en-US" sz="2400" dirty="0">
              <a:solidFill>
                <a:srgbClr val="000000"/>
              </a:solidFill>
              <a:highlight>
                <a:srgbClr val="FFFFFF"/>
              </a:highlight>
              <a:latin typeface="Consolas" panose="020B0609020204030204" pitchFamily="49" charset="0"/>
            </a:endParaRPr>
          </a:p>
          <a:p>
            <a:pPr marL="0" indent="0">
              <a:buNone/>
            </a:pPr>
            <a:r>
              <a:rPr lang="en-US" sz="2400" dirty="0" smtClean="0">
                <a:solidFill>
                  <a:srgbClr val="0000FF"/>
                </a:solidFill>
                <a:highlight>
                  <a:srgbClr val="FFFFFF"/>
                </a:highlight>
                <a:latin typeface="Consolas" panose="020B0609020204030204" pitchFamily="49" charset="0"/>
              </a:rPr>
              <a:t>   template</a:t>
            </a:r>
            <a:r>
              <a:rPr lang="en-US" sz="2400" dirty="0" smtClean="0">
                <a:solidFill>
                  <a:srgbClr val="000000"/>
                </a:solidFill>
                <a:highlight>
                  <a:srgbClr val="FFFFFF"/>
                </a:highlight>
                <a:latin typeface="Consolas" panose="020B0609020204030204" pitchFamily="49" charset="0"/>
              </a:rPr>
              <a:t>&lt;</a:t>
            </a:r>
            <a:r>
              <a:rPr lang="en-US" sz="2400" dirty="0" err="1" smtClean="0">
                <a:solidFill>
                  <a:srgbClr val="0000FF"/>
                </a:solidFill>
                <a:highlight>
                  <a:srgbClr val="FFFFFF"/>
                </a:highlight>
                <a:latin typeface="Consolas" panose="020B0609020204030204" pitchFamily="49" charset="0"/>
              </a:rPr>
              <a:t>typename</a:t>
            </a:r>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Os</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&gt;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err="1" smtClean="0">
                <a:solidFill>
                  <a:srgbClr val="008080"/>
                </a:solidFill>
                <a:highlight>
                  <a:srgbClr val="FFFFFF"/>
                </a:highlight>
                <a:latin typeface="Consolas" panose="020B0609020204030204" pitchFamily="49" charset="0"/>
              </a:rPr>
              <a:t>Pred</a:t>
            </a:r>
            <a:r>
              <a:rPr lang="en-US" sz="2400" dirty="0" smtClean="0">
                <a:solidFill>
                  <a:srgbClr val="000000"/>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typename</a:t>
            </a:r>
            <a:r>
              <a:rPr lang="de-DE" sz="2400" dirty="0" smtClean="0">
                <a:solidFill>
                  <a:srgbClr val="000000"/>
                </a:solidFill>
                <a:highlight>
                  <a:srgbClr val="FFFFFF"/>
                </a:highlight>
                <a:latin typeface="Consolas" panose="020B0609020204030204" pitchFamily="49" charset="0"/>
              </a:rPr>
              <a:t> </a:t>
            </a:r>
            <a:r>
              <a:rPr lang="de-DE" sz="2400" dirty="0" smtClean="0">
                <a:solidFill>
                  <a:srgbClr val="008080"/>
                </a:solidFill>
                <a:highlight>
                  <a:srgbClr val="FFFFFF"/>
                </a:highlight>
                <a:latin typeface="Consolas" panose="020B0609020204030204" pitchFamily="49" charset="0"/>
              </a:rPr>
              <a:t>In</a:t>
            </a:r>
            <a:r>
              <a:rPr lang="de-DE" sz="2400" dirty="0" smtClean="0">
                <a:solidFill>
                  <a:srgbClr val="000000"/>
                </a:solidFill>
                <a:highlight>
                  <a:srgbClr val="FFFFFF"/>
                </a:highlight>
                <a:latin typeface="Consolas" panose="020B0609020204030204" pitchFamily="49" charset="0"/>
              </a:rPr>
              <a:t>,</a:t>
            </a:r>
          </a:p>
          <a:p>
            <a:pPr marL="0" indent="0">
              <a:buNone/>
            </a:pPr>
            <a:r>
              <a:rPr lang="de-DE" sz="2400" dirty="0">
                <a:solidFill>
                  <a:srgbClr val="000000"/>
                </a:solidFill>
                <a:highlight>
                  <a:srgbClr val="FFFFFF"/>
                </a:highlight>
                <a:latin typeface="Consolas" panose="020B0609020204030204" pitchFamily="49" charset="0"/>
              </a:rPr>
              <a:t> </a:t>
            </a:r>
            <a:r>
              <a:rPr lang="de-DE" sz="2400" dirty="0" smtClean="0">
                <a:solidFill>
                  <a:srgbClr val="000000"/>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typename</a:t>
            </a:r>
            <a:r>
              <a:rPr lang="de-DE" sz="2400" dirty="0" smtClean="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T1</a:t>
            </a:r>
            <a:r>
              <a:rPr lang="de-DE" sz="2400" dirty="0">
                <a:solidFill>
                  <a:srgbClr val="000000"/>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typename</a:t>
            </a:r>
            <a:r>
              <a:rPr lang="de-DE" sz="2400" dirty="0" smtClean="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T2</a:t>
            </a:r>
            <a:r>
              <a:rPr lang="de-DE" sz="2400" dirty="0">
                <a:solidFill>
                  <a:srgbClr val="000000"/>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a:t>
            </a:r>
          </a:p>
          <a:p>
            <a:pPr marL="0" indent="0">
              <a:buNone/>
            </a:pPr>
            <a:r>
              <a:rPr lang="fr-FR" sz="2400" dirty="0" smtClean="0">
                <a:solidFill>
                  <a:srgbClr val="0000FF"/>
                </a:solidFill>
                <a:highlight>
                  <a:srgbClr val="FFFFFF"/>
                </a:highlight>
                <a:latin typeface="Consolas" panose="020B0609020204030204" pitchFamily="49" charset="0"/>
              </a:rPr>
              <a:t>   </a:t>
            </a:r>
            <a:r>
              <a:rPr lang="fr-FR" sz="2400" dirty="0" err="1" smtClean="0">
                <a:solidFill>
                  <a:srgbClr val="0000FF"/>
                </a:solidFill>
                <a:highlight>
                  <a:srgbClr val="FFFFFF"/>
                </a:highlight>
                <a:latin typeface="Consolas" panose="020B0609020204030204" pitchFamily="49" charset="0"/>
              </a:rPr>
              <a:t>struct</a:t>
            </a:r>
            <a:r>
              <a:rPr lang="fr-FR" sz="2400" dirty="0" smtClean="0">
                <a:solidFill>
                  <a:srgbClr val="000000"/>
                </a:solidFill>
                <a:highlight>
                  <a:srgbClr val="FFFFFF"/>
                </a:highlight>
                <a:latin typeface="Consolas" panose="020B0609020204030204" pitchFamily="49" charset="0"/>
              </a:rPr>
              <a:t> </a:t>
            </a:r>
            <a:r>
              <a:rPr lang="fr-FR" sz="2400" dirty="0" err="1">
                <a:solidFill>
                  <a:srgbClr val="008080"/>
                </a:solidFill>
                <a:highlight>
                  <a:srgbClr val="FFFFFF"/>
                </a:highlight>
                <a:latin typeface="Consolas" panose="020B0609020204030204" pitchFamily="49" charset="0"/>
              </a:rPr>
              <a:t>SortInsert</a:t>
            </a:r>
            <a:r>
              <a:rPr lang="fr-FR" sz="2400" dirty="0">
                <a:solidFill>
                  <a:srgbClr val="000000"/>
                </a:solidFill>
                <a:highlight>
                  <a:srgbClr val="FFFFFF"/>
                </a:highlight>
                <a:latin typeface="Consolas" panose="020B0609020204030204" pitchFamily="49" charset="0"/>
              </a:rPr>
              <a:t>&lt;</a:t>
            </a:r>
            <a:r>
              <a:rPr lang="fr-FR" sz="2400" dirty="0" err="1">
                <a:solidFill>
                  <a:srgbClr val="000000"/>
                </a:solidFill>
                <a:highlight>
                  <a:srgbClr val="FFFFFF"/>
                </a:highlight>
                <a:latin typeface="Consolas" panose="020B0609020204030204" pitchFamily="49" charset="0"/>
              </a:rPr>
              <a:t>list</a:t>
            </a:r>
            <a:r>
              <a:rPr lang="fr-FR" sz="2400" dirty="0">
                <a:solidFill>
                  <a:srgbClr val="000000"/>
                </a:solidFill>
                <a:highlight>
                  <a:srgbClr val="FFFFFF"/>
                </a:highlight>
                <a:latin typeface="Consolas" panose="020B0609020204030204" pitchFamily="49" charset="0"/>
              </a:rPr>
              <a:t>&lt;</a:t>
            </a:r>
            <a:r>
              <a:rPr lang="fr-FR" sz="2400" dirty="0">
                <a:solidFill>
                  <a:srgbClr val="008080"/>
                </a:solidFill>
                <a:highlight>
                  <a:srgbClr val="FFFFFF"/>
                </a:highlight>
                <a:latin typeface="Consolas" panose="020B0609020204030204" pitchFamily="49" charset="0"/>
              </a:rPr>
              <a:t>Os</a:t>
            </a:r>
            <a:r>
              <a:rPr lang="fr-FR" sz="2400" dirty="0">
                <a:solidFill>
                  <a:srgbClr val="000000"/>
                </a:solidFill>
                <a:highlight>
                  <a:srgbClr val="FFFFFF"/>
                </a:highlight>
                <a:latin typeface="Consolas" panose="020B0609020204030204" pitchFamily="49" charset="0"/>
              </a:rPr>
              <a:t>...&gt;, </a:t>
            </a:r>
            <a:r>
              <a:rPr lang="fr-FR" sz="2400" dirty="0" err="1" smtClean="0">
                <a:solidFill>
                  <a:srgbClr val="008080"/>
                </a:solidFill>
                <a:highlight>
                  <a:srgbClr val="FFFFFF"/>
                </a:highlight>
                <a:latin typeface="Consolas" panose="020B0609020204030204" pitchFamily="49" charset="0"/>
              </a:rPr>
              <a:t>Pred</a:t>
            </a:r>
            <a:r>
              <a:rPr lang="fr-FR" sz="2400" dirty="0">
                <a:solidFill>
                  <a:srgbClr val="000000"/>
                </a:solidFill>
                <a:highlight>
                  <a:srgbClr val="FFFFFF"/>
                </a:highlight>
                <a:latin typeface="Consolas" panose="020B0609020204030204" pitchFamily="49" charset="0"/>
              </a:rPr>
              <a:t>, </a:t>
            </a:r>
            <a:r>
              <a:rPr lang="fr-FR" sz="2400" dirty="0" smtClean="0">
                <a:solidFill>
                  <a:srgbClr val="008080"/>
                </a:solidFill>
                <a:highlight>
                  <a:srgbClr val="FFFFFF"/>
                </a:highlight>
                <a:latin typeface="Consolas" panose="020B0609020204030204" pitchFamily="49" charset="0"/>
              </a:rPr>
              <a:t>In</a:t>
            </a:r>
            <a:r>
              <a:rPr lang="fr-FR" sz="2400" dirty="0" smtClean="0">
                <a:solidFill>
                  <a:srgbClr val="000000"/>
                </a:solidFill>
                <a:highlight>
                  <a:srgbClr val="FFFFFF"/>
                </a:highlight>
                <a:latin typeface="Consolas" panose="020B0609020204030204" pitchFamily="49" charset="0"/>
              </a:rPr>
              <a:t>, </a:t>
            </a:r>
            <a:r>
              <a:rPr lang="fr-FR" sz="2400" dirty="0" err="1">
                <a:solidFill>
                  <a:srgbClr val="0000FF"/>
                </a:solidFill>
                <a:highlight>
                  <a:srgbClr val="FFFFFF"/>
                </a:highlight>
                <a:latin typeface="Consolas" panose="020B0609020204030204" pitchFamily="49" charset="0"/>
              </a:rPr>
              <a:t>true</a:t>
            </a:r>
            <a:r>
              <a:rPr lang="fr-FR" sz="2400" dirty="0">
                <a:solidFill>
                  <a:srgbClr val="000000"/>
                </a:solidFill>
                <a:highlight>
                  <a:srgbClr val="FFFFFF"/>
                </a:highlight>
                <a:latin typeface="Consolas" panose="020B0609020204030204" pitchFamily="49" charset="0"/>
              </a:rPr>
              <a:t>, </a:t>
            </a:r>
            <a:r>
              <a:rPr lang="fr-FR" sz="2400" dirty="0">
                <a:solidFill>
                  <a:srgbClr val="008080"/>
                </a:solidFill>
                <a:highlight>
                  <a:srgbClr val="FFFFFF"/>
                </a:highlight>
                <a:latin typeface="Consolas" panose="020B0609020204030204" pitchFamily="49" charset="0"/>
              </a:rPr>
              <a:t>T1</a:t>
            </a:r>
            <a:r>
              <a:rPr lang="fr-FR" sz="2400" dirty="0">
                <a:solidFill>
                  <a:srgbClr val="000000"/>
                </a:solidFill>
                <a:highlight>
                  <a:srgbClr val="FFFFFF"/>
                </a:highlight>
                <a:latin typeface="Consolas" panose="020B0609020204030204" pitchFamily="49" charset="0"/>
              </a:rPr>
              <a:t>, </a:t>
            </a:r>
            <a:r>
              <a:rPr lang="fr-FR" sz="2400" dirty="0">
                <a:solidFill>
                  <a:srgbClr val="008080"/>
                </a:solidFill>
                <a:highlight>
                  <a:srgbClr val="FFFFFF"/>
                </a:highlight>
                <a:latin typeface="Consolas" panose="020B0609020204030204" pitchFamily="49" charset="0"/>
              </a:rPr>
              <a:t>T2</a:t>
            </a:r>
            <a:r>
              <a:rPr lang="fr-FR" sz="2400" dirty="0">
                <a:solidFill>
                  <a:srgbClr val="000000"/>
                </a:solidFill>
                <a:highlight>
                  <a:srgbClr val="FFFFFF"/>
                </a:highlight>
                <a:latin typeface="Consolas" panose="020B0609020204030204" pitchFamily="49" charset="0"/>
              </a:rPr>
              <a:t>, </a:t>
            </a:r>
            <a:r>
              <a:rPr lang="fr-FR" sz="2400" dirty="0" err="1">
                <a:solidFill>
                  <a:srgbClr val="008080"/>
                </a:solidFill>
                <a:highlight>
                  <a:srgbClr val="FFFFFF"/>
                </a:highlight>
                <a:latin typeface="Consolas" panose="020B0609020204030204" pitchFamily="49" charset="0"/>
              </a:rPr>
              <a:t>Ts</a:t>
            </a:r>
            <a:r>
              <a:rPr lang="fr-FR" sz="2400" dirty="0">
                <a:solidFill>
                  <a:srgbClr val="000000"/>
                </a:solidFill>
                <a:highlight>
                  <a:srgbClr val="FFFFFF"/>
                </a:highlight>
                <a:latin typeface="Consolas" panose="020B0609020204030204" pitchFamily="49" charset="0"/>
              </a:rPr>
              <a:t>...&gt; : </a:t>
            </a:r>
            <a:endParaRPr lang="fr-FR" sz="2400" dirty="0" smtClean="0">
              <a:solidFill>
                <a:srgbClr val="000000"/>
              </a:solidFill>
              <a:highlight>
                <a:srgbClr val="FFFFFF"/>
              </a:highlight>
              <a:latin typeface="Consolas" panose="020B0609020204030204" pitchFamily="49" charset="0"/>
            </a:endParaRPr>
          </a:p>
          <a:p>
            <a:pPr marL="0" indent="0">
              <a:buNone/>
            </a:pPr>
            <a:r>
              <a:rPr lang="fr-FR" sz="2400" dirty="0">
                <a:solidFill>
                  <a:srgbClr val="000000"/>
                </a:solidFill>
                <a:highlight>
                  <a:srgbClr val="FFFFFF"/>
                </a:highlight>
                <a:latin typeface="Consolas" panose="020B0609020204030204" pitchFamily="49" charset="0"/>
              </a:rPr>
              <a:t> </a:t>
            </a:r>
            <a:r>
              <a:rPr lang="fr-FR" sz="2400" dirty="0" smtClean="0">
                <a:solidFill>
                  <a:srgbClr val="000000"/>
                </a:solidFill>
                <a:highlight>
                  <a:srgbClr val="FFFFFF"/>
                </a:highlight>
                <a:latin typeface="Consolas" panose="020B0609020204030204" pitchFamily="49" charset="0"/>
              </a:rPr>
              <a:t>      </a:t>
            </a:r>
            <a:r>
              <a:rPr lang="fr-FR" sz="2400" dirty="0" err="1" smtClean="0">
                <a:solidFill>
                  <a:srgbClr val="000000"/>
                </a:solidFill>
                <a:highlight>
                  <a:srgbClr val="FFFFFF"/>
                </a:highlight>
                <a:latin typeface="Consolas" panose="020B0609020204030204" pitchFamily="49" charset="0"/>
              </a:rPr>
              <a:t>SortInsert</a:t>
            </a:r>
            <a:r>
              <a:rPr lang="fr-FR" sz="2400" dirty="0" smtClean="0">
                <a:solidFill>
                  <a:srgbClr val="000000"/>
                </a:solidFill>
                <a:highlight>
                  <a:srgbClr val="FFFFFF"/>
                </a:highlight>
                <a:latin typeface="Consolas" panose="020B0609020204030204" pitchFamily="49" charset="0"/>
              </a:rPr>
              <a:t>&lt;</a:t>
            </a:r>
            <a:r>
              <a:rPr lang="fr-FR" sz="2400" dirty="0" err="1" smtClean="0">
                <a:solidFill>
                  <a:srgbClr val="000000"/>
                </a:solidFill>
                <a:highlight>
                  <a:srgbClr val="FFFFFF"/>
                </a:highlight>
                <a:latin typeface="Consolas" panose="020B0609020204030204" pitchFamily="49" charset="0"/>
              </a:rPr>
              <a:t>list</a:t>
            </a:r>
            <a:r>
              <a:rPr lang="fr-FR" sz="2400" dirty="0" smtClean="0">
                <a:solidFill>
                  <a:srgbClr val="000000"/>
                </a:solidFill>
                <a:highlight>
                  <a:srgbClr val="FFFFFF"/>
                </a:highlight>
                <a:latin typeface="Consolas" panose="020B0609020204030204" pitchFamily="49" charset="0"/>
              </a:rPr>
              <a:t>&lt;Os</a:t>
            </a:r>
            <a:r>
              <a:rPr lang="fr-FR" sz="2400" dirty="0">
                <a:solidFill>
                  <a:srgbClr val="000000"/>
                </a:solidFill>
                <a:highlight>
                  <a:srgbClr val="FFFFFF"/>
                </a:highlight>
                <a:latin typeface="Consolas" panose="020B0609020204030204" pitchFamily="49" charset="0"/>
              </a:rPr>
              <a:t>..., T1&gt;, </a:t>
            </a:r>
            <a:r>
              <a:rPr lang="fr-FR" sz="2400" dirty="0" err="1" smtClean="0">
                <a:solidFill>
                  <a:srgbClr val="000000"/>
                </a:solidFill>
                <a:highlight>
                  <a:srgbClr val="FFFFFF"/>
                </a:highlight>
                <a:latin typeface="Consolas" panose="020B0609020204030204" pitchFamily="49" charset="0"/>
              </a:rPr>
              <a:t>Pred</a:t>
            </a:r>
            <a:r>
              <a:rPr lang="fr-FR" sz="2400" dirty="0">
                <a:solidFill>
                  <a:srgbClr val="000000"/>
                </a:solidFill>
                <a:highlight>
                  <a:srgbClr val="FFFFFF"/>
                </a:highlight>
                <a:latin typeface="Consolas" panose="020B0609020204030204" pitchFamily="49" charset="0"/>
              </a:rPr>
              <a:t>, </a:t>
            </a:r>
            <a:r>
              <a:rPr lang="fr-FR" sz="2400" dirty="0" smtClean="0">
                <a:solidFill>
                  <a:srgbClr val="000000"/>
                </a:solidFill>
                <a:highlight>
                  <a:srgbClr val="FFFFFF"/>
                </a:highlight>
                <a:latin typeface="Consolas" panose="020B0609020204030204" pitchFamily="49" charset="0"/>
              </a:rPr>
              <a:t>In, </a:t>
            </a:r>
            <a:r>
              <a:rPr lang="fr-FR" sz="2400" dirty="0" err="1" smtClean="0">
                <a:solidFill>
                  <a:srgbClr val="000000"/>
                </a:solidFill>
                <a:highlight>
                  <a:srgbClr val="FFFFFF"/>
                </a:highlight>
                <a:latin typeface="Consolas" panose="020B0609020204030204" pitchFamily="49" charset="0"/>
              </a:rPr>
              <a:t>Pred</a:t>
            </a:r>
            <a:r>
              <a:rPr lang="fr-FR" sz="2400" dirty="0" smtClean="0">
                <a:solidFill>
                  <a:srgbClr val="000000"/>
                </a:solidFill>
                <a:highlight>
                  <a:srgbClr val="FFFFFF"/>
                </a:highlight>
                <a:latin typeface="Consolas" panose="020B0609020204030204" pitchFamily="49" charset="0"/>
              </a:rPr>
              <a:t>&lt;T2</a:t>
            </a:r>
            <a:r>
              <a:rPr lang="fr-FR" sz="2400" dirty="0">
                <a:solidFill>
                  <a:srgbClr val="000000"/>
                </a:solidFill>
                <a:highlight>
                  <a:srgbClr val="FFFFFF"/>
                </a:highlight>
                <a:latin typeface="Consolas" panose="020B0609020204030204" pitchFamily="49" charset="0"/>
              </a:rPr>
              <a:t>, </a:t>
            </a:r>
            <a:r>
              <a:rPr lang="fr-FR" sz="2400" dirty="0" smtClean="0">
                <a:solidFill>
                  <a:srgbClr val="000000"/>
                </a:solidFill>
                <a:highlight>
                  <a:srgbClr val="FFFFFF"/>
                </a:highlight>
                <a:latin typeface="Consolas" panose="020B0609020204030204" pitchFamily="49" charset="0"/>
              </a:rPr>
              <a:t>In&gt;::</a:t>
            </a:r>
            <a:r>
              <a:rPr lang="fr-FR" sz="2400" dirty="0">
                <a:solidFill>
                  <a:srgbClr val="000000"/>
                </a:solidFill>
                <a:highlight>
                  <a:srgbClr val="FFFFFF"/>
                </a:highlight>
                <a:latin typeface="Consolas" panose="020B0609020204030204" pitchFamily="49" charset="0"/>
              </a:rPr>
              <a:t>value, </a:t>
            </a:r>
            <a:r>
              <a:rPr lang="fr-FR" sz="2400" dirty="0" smtClean="0">
                <a:solidFill>
                  <a:srgbClr val="000000"/>
                </a:solidFill>
                <a:highlight>
                  <a:srgbClr val="FFFFFF"/>
                </a:highlight>
                <a:latin typeface="Consolas" panose="020B0609020204030204" pitchFamily="49" charset="0"/>
              </a:rPr>
              <a:t>T2, </a:t>
            </a:r>
            <a:r>
              <a:rPr lang="de-DE" sz="2400" dirty="0" err="1" smtClean="0">
                <a:solidFill>
                  <a:srgbClr val="00000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 {};</a:t>
            </a:r>
          </a:p>
          <a:p>
            <a:pPr marL="0" indent="0">
              <a:buNone/>
            </a:pPr>
            <a:r>
              <a:rPr lang="en-US" sz="2400" dirty="0" smtClean="0">
                <a:solidFill>
                  <a:srgbClr val="008000"/>
                </a:solidFill>
                <a:highlight>
                  <a:srgbClr val="FFFFFF"/>
                </a:highlight>
                <a:latin typeface="Consolas" panose="020B0609020204030204" pitchFamily="49" charset="0"/>
              </a:rPr>
              <a:t>   //</a:t>
            </a:r>
            <a:r>
              <a:rPr lang="en-US" sz="2400" dirty="0">
                <a:solidFill>
                  <a:srgbClr val="008000"/>
                </a:solidFill>
                <a:highlight>
                  <a:srgbClr val="FFFFFF"/>
                </a:highlight>
                <a:latin typeface="Consolas" panose="020B0609020204030204" pitchFamily="49" charset="0"/>
              </a:rPr>
              <a:t>next is less than insert, next is end, terminate</a:t>
            </a:r>
            <a:endParaRPr lang="en-US" sz="2400" dirty="0">
              <a:solidFill>
                <a:srgbClr val="000000"/>
              </a:solidFill>
              <a:highlight>
                <a:srgbClr val="FFFFFF"/>
              </a:highlight>
              <a:latin typeface="Consolas" panose="020B0609020204030204" pitchFamily="49" charset="0"/>
            </a:endParaRPr>
          </a:p>
          <a:p>
            <a:pPr marL="0" indent="0">
              <a:buNone/>
            </a:pPr>
            <a:r>
              <a:rPr lang="en-US" sz="2400" dirty="0" smtClean="0">
                <a:solidFill>
                  <a:srgbClr val="0000FF"/>
                </a:solidFill>
                <a:highlight>
                  <a:srgbClr val="FFFFFF"/>
                </a:highlight>
                <a:latin typeface="Consolas" panose="020B0609020204030204" pitchFamily="49" charset="0"/>
              </a:rPr>
              <a:t>   template</a:t>
            </a:r>
            <a:r>
              <a:rPr lang="en-US" sz="2400" dirty="0" smtClean="0">
                <a:solidFill>
                  <a:srgbClr val="000000"/>
                </a:solidFill>
                <a:highlight>
                  <a:srgbClr val="FFFFFF"/>
                </a:highlight>
                <a:latin typeface="Consolas" panose="020B0609020204030204" pitchFamily="49" charset="0"/>
              </a:rPr>
              <a:t>&lt;</a:t>
            </a:r>
            <a:r>
              <a:rPr lang="en-US" sz="2400" dirty="0" err="1" smtClean="0">
                <a:solidFill>
                  <a:srgbClr val="0000FF"/>
                </a:solidFill>
                <a:highlight>
                  <a:srgbClr val="FFFFFF"/>
                </a:highlight>
                <a:latin typeface="Consolas" panose="020B0609020204030204" pitchFamily="49" charset="0"/>
              </a:rPr>
              <a:t>typename</a:t>
            </a:r>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Os</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&gt;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err="1" smtClean="0">
                <a:solidFill>
                  <a:srgbClr val="008080"/>
                </a:solidFill>
                <a:highlight>
                  <a:srgbClr val="FFFFFF"/>
                </a:highlight>
                <a:latin typeface="Consolas" panose="020B0609020204030204" pitchFamily="49" charset="0"/>
              </a:rPr>
              <a:t>Pred</a:t>
            </a:r>
            <a:r>
              <a:rPr lang="en-US" sz="2400" dirty="0" smtClean="0">
                <a:solidFill>
                  <a:srgbClr val="000000"/>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typename</a:t>
            </a:r>
            <a:r>
              <a:rPr lang="de-DE" sz="2400" dirty="0" smtClean="0">
                <a:solidFill>
                  <a:srgbClr val="000000"/>
                </a:solidFill>
                <a:highlight>
                  <a:srgbClr val="FFFFFF"/>
                </a:highlight>
                <a:latin typeface="Consolas" panose="020B0609020204030204" pitchFamily="49" charset="0"/>
              </a:rPr>
              <a:t> </a:t>
            </a:r>
            <a:r>
              <a:rPr lang="de-DE" sz="2400" dirty="0" smtClean="0">
                <a:solidFill>
                  <a:srgbClr val="008080"/>
                </a:solidFill>
                <a:highlight>
                  <a:srgbClr val="FFFFFF"/>
                </a:highlight>
                <a:latin typeface="Consolas" panose="020B0609020204030204" pitchFamily="49" charset="0"/>
              </a:rPr>
              <a:t>In</a:t>
            </a:r>
            <a:r>
              <a:rPr lang="de-DE" sz="2400" dirty="0" smtClean="0">
                <a:solidFill>
                  <a:srgbClr val="000000"/>
                </a:solidFill>
                <a:highlight>
                  <a:srgbClr val="FFFFFF"/>
                </a:highlight>
                <a:latin typeface="Consolas" panose="020B0609020204030204" pitchFamily="49" charset="0"/>
              </a:rPr>
              <a:t>,</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typename</a:t>
            </a:r>
            <a:r>
              <a:rPr lang="de-DE" sz="2400" dirty="0" smtClean="0">
                <a:solidFill>
                  <a:srgbClr val="000000"/>
                </a:solidFill>
                <a:highlight>
                  <a:srgbClr val="FFFFFF"/>
                </a:highlight>
                <a:latin typeface="Consolas" panose="020B0609020204030204" pitchFamily="49" charset="0"/>
              </a:rPr>
              <a:t> </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struct</a:t>
            </a:r>
            <a:r>
              <a:rPr lang="de-DE" sz="2400" dirty="0" smtClean="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SortInsert</a:t>
            </a:r>
            <a:r>
              <a:rPr lang="de-DE" sz="2400" dirty="0">
                <a:solidFill>
                  <a:srgbClr val="000000"/>
                </a:solidFill>
                <a:highlight>
                  <a:srgbClr val="FFFFFF"/>
                </a:highlight>
                <a:latin typeface="Consolas" panose="020B0609020204030204" pitchFamily="49" charset="0"/>
              </a:rPr>
              <a:t>&lt;</a:t>
            </a:r>
            <a:r>
              <a:rPr lang="de-DE" sz="2400" dirty="0" err="1">
                <a:solidFill>
                  <a:srgbClr val="00000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&lt;</a:t>
            </a:r>
            <a:r>
              <a:rPr lang="de-DE" sz="2400" dirty="0">
                <a:solidFill>
                  <a:srgbClr val="008080"/>
                </a:solidFill>
                <a:highlight>
                  <a:srgbClr val="FFFFFF"/>
                </a:highlight>
                <a:latin typeface="Consolas" panose="020B0609020204030204" pitchFamily="49" charset="0"/>
              </a:rPr>
              <a:t>Os</a:t>
            </a:r>
            <a:r>
              <a:rPr lang="de-DE" sz="2400" dirty="0">
                <a:solidFill>
                  <a:srgbClr val="000000"/>
                </a:solidFill>
                <a:highlight>
                  <a:srgbClr val="FFFFFF"/>
                </a:highlight>
                <a:latin typeface="Consolas" panose="020B0609020204030204" pitchFamily="49" charset="0"/>
              </a:rPr>
              <a:t>...&gt;, </a:t>
            </a:r>
            <a:r>
              <a:rPr lang="de-DE" sz="2400" dirty="0" err="1" smtClean="0">
                <a:solidFill>
                  <a:srgbClr val="008080"/>
                </a:solidFill>
                <a:highlight>
                  <a:srgbClr val="FFFFFF"/>
                </a:highlight>
                <a:latin typeface="Consolas" panose="020B0609020204030204" pitchFamily="49" charset="0"/>
              </a:rPr>
              <a:t>Pred</a:t>
            </a:r>
            <a:r>
              <a:rPr lang="de-DE" sz="2400" dirty="0">
                <a:solidFill>
                  <a:srgbClr val="000000"/>
                </a:solidFill>
                <a:highlight>
                  <a:srgbClr val="FFFFFF"/>
                </a:highlight>
                <a:latin typeface="Consolas" panose="020B0609020204030204" pitchFamily="49" charset="0"/>
              </a:rPr>
              <a:t>, </a:t>
            </a:r>
            <a:r>
              <a:rPr lang="de-DE" sz="2400" dirty="0" smtClean="0">
                <a:solidFill>
                  <a:srgbClr val="008080"/>
                </a:solidFill>
                <a:highlight>
                  <a:srgbClr val="FFFFFF"/>
                </a:highlight>
                <a:latin typeface="Consolas" panose="020B0609020204030204" pitchFamily="49" charset="0"/>
              </a:rPr>
              <a:t>In</a:t>
            </a:r>
            <a:r>
              <a:rPr lang="de-DE" sz="2400" dirty="0" smtClean="0">
                <a:solidFill>
                  <a:srgbClr val="000000"/>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true</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 {</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using</a:t>
            </a:r>
            <a:r>
              <a:rPr lang="de-DE" sz="2400" dirty="0" smtClean="0">
                <a:solidFill>
                  <a:srgbClr val="000000"/>
                </a:solidFill>
                <a:highlight>
                  <a:srgbClr val="FFFFFF"/>
                </a:highlight>
                <a:latin typeface="Consolas" panose="020B0609020204030204" pitchFamily="49" charset="0"/>
              </a:rPr>
              <a:t> </a:t>
            </a:r>
            <a:r>
              <a:rPr lang="de-DE" sz="2400" dirty="0">
                <a:solidFill>
                  <a:srgbClr val="000000"/>
                </a:solidFill>
                <a:highlight>
                  <a:srgbClr val="FFFFFF"/>
                </a:highlight>
                <a:latin typeface="Consolas" panose="020B0609020204030204" pitchFamily="49" charset="0"/>
              </a:rPr>
              <a:t>type = </a:t>
            </a:r>
            <a:r>
              <a:rPr lang="de-DE" sz="2400" dirty="0" err="1">
                <a:solidFill>
                  <a:srgbClr val="00000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&lt;Os..., </a:t>
            </a:r>
            <a:r>
              <a:rPr lang="de-DE" sz="2400" dirty="0" err="1">
                <a:solidFill>
                  <a:srgbClr val="00000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 </a:t>
            </a:r>
            <a:r>
              <a:rPr lang="de-DE" sz="2400" dirty="0" smtClean="0">
                <a:solidFill>
                  <a:srgbClr val="000000"/>
                </a:solidFill>
                <a:highlight>
                  <a:srgbClr val="FFFFFF"/>
                </a:highlight>
                <a:latin typeface="Consolas" panose="020B0609020204030204" pitchFamily="49" charset="0"/>
              </a:rPr>
              <a:t>In&gt;;</a:t>
            </a:r>
            <a:endParaRPr lang="de-DE" sz="2400" dirty="0">
              <a:solidFill>
                <a:srgbClr val="000000"/>
              </a:solidFill>
              <a:highlight>
                <a:srgbClr val="FFFFFF"/>
              </a:highlight>
              <a:latin typeface="Consolas" panose="020B0609020204030204" pitchFamily="49" charset="0"/>
            </a:endParaRPr>
          </a:p>
          <a:p>
            <a:pPr marL="0" indent="0">
              <a:buNone/>
            </a:pPr>
            <a:r>
              <a:rPr lang="de-DE" sz="2400" dirty="0" smtClean="0">
                <a:solidFill>
                  <a:srgbClr val="000000"/>
                </a:solidFill>
                <a:highlight>
                  <a:srgbClr val="FFFFFF"/>
                </a:highlight>
                <a:latin typeface="Consolas" panose="020B0609020204030204" pitchFamily="49" charset="0"/>
              </a:rPr>
              <a:t>   };</a:t>
            </a:r>
            <a:endParaRPr lang="de-DE" sz="2400" dirty="0">
              <a:solidFill>
                <a:srgbClr val="000000"/>
              </a:solidFill>
              <a:highlight>
                <a:srgbClr val="FFFFFF"/>
              </a:highlight>
              <a:latin typeface="Consolas" panose="020B0609020204030204" pitchFamily="49" charset="0"/>
            </a:endParaRPr>
          </a:p>
          <a:p>
            <a:pPr marL="0" indent="0">
              <a:buNone/>
            </a:pPr>
            <a:r>
              <a:rPr lang="en-US" sz="2400" dirty="0" smtClean="0">
                <a:solidFill>
                  <a:srgbClr val="008000"/>
                </a:solidFill>
                <a:highlight>
                  <a:srgbClr val="FFFFFF"/>
                </a:highlight>
                <a:latin typeface="Consolas" panose="020B0609020204030204" pitchFamily="49" charset="0"/>
              </a:rPr>
              <a:t>   //</a:t>
            </a:r>
            <a:r>
              <a:rPr lang="en-US" sz="2400" dirty="0">
                <a:solidFill>
                  <a:srgbClr val="008000"/>
                </a:solidFill>
                <a:highlight>
                  <a:srgbClr val="FFFFFF"/>
                </a:highlight>
                <a:latin typeface="Consolas" panose="020B0609020204030204" pitchFamily="49" charset="0"/>
              </a:rPr>
              <a:t>next is not less than insert, terminate</a:t>
            </a:r>
            <a:endParaRPr lang="en-US" sz="2400" dirty="0">
              <a:solidFill>
                <a:srgbClr val="000000"/>
              </a:solidFill>
              <a:highlight>
                <a:srgbClr val="FFFFFF"/>
              </a:highlight>
              <a:latin typeface="Consolas" panose="020B0609020204030204" pitchFamily="49" charset="0"/>
            </a:endParaRPr>
          </a:p>
          <a:p>
            <a:pPr marL="0" indent="0">
              <a:buNone/>
            </a:pPr>
            <a:r>
              <a:rPr lang="en-US" sz="2400" dirty="0" smtClean="0">
                <a:solidFill>
                  <a:srgbClr val="0000FF"/>
                </a:solidFill>
                <a:highlight>
                  <a:srgbClr val="FFFFFF"/>
                </a:highlight>
                <a:latin typeface="Consolas" panose="020B0609020204030204" pitchFamily="49" charset="0"/>
              </a:rPr>
              <a:t>   template</a:t>
            </a:r>
            <a:r>
              <a:rPr lang="en-US" sz="2400" dirty="0" smtClean="0">
                <a:solidFill>
                  <a:srgbClr val="000000"/>
                </a:solidFill>
                <a:highlight>
                  <a:srgbClr val="FFFFFF"/>
                </a:highlight>
                <a:latin typeface="Consolas" panose="020B0609020204030204" pitchFamily="49" charset="0"/>
              </a:rPr>
              <a:t>&lt;</a:t>
            </a:r>
            <a:r>
              <a:rPr lang="en-US" sz="2400" dirty="0" err="1" smtClean="0">
                <a:solidFill>
                  <a:srgbClr val="0000FF"/>
                </a:solidFill>
                <a:highlight>
                  <a:srgbClr val="FFFFFF"/>
                </a:highlight>
                <a:latin typeface="Consolas" panose="020B0609020204030204" pitchFamily="49" charset="0"/>
              </a:rPr>
              <a:t>typename</a:t>
            </a:r>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Os</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&gt;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err="1" smtClean="0">
                <a:solidFill>
                  <a:srgbClr val="008080"/>
                </a:solidFill>
                <a:highlight>
                  <a:srgbClr val="FFFFFF"/>
                </a:highlight>
                <a:latin typeface="Consolas" panose="020B0609020204030204" pitchFamily="49" charset="0"/>
              </a:rPr>
              <a:t>Pred</a:t>
            </a:r>
            <a:r>
              <a:rPr lang="en-US" sz="2400" dirty="0">
                <a:solidFill>
                  <a:srgbClr val="000000"/>
                </a:solidFill>
                <a:highlight>
                  <a:srgbClr val="FFFFFF"/>
                </a:highlight>
                <a:latin typeface="Consolas" panose="020B0609020204030204" pitchFamily="49" charset="0"/>
              </a:rPr>
              <a:t>,</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typename</a:t>
            </a:r>
            <a:r>
              <a:rPr lang="de-DE" sz="2400" dirty="0" smtClean="0">
                <a:solidFill>
                  <a:srgbClr val="000000"/>
                </a:solidFill>
                <a:highlight>
                  <a:srgbClr val="FFFFFF"/>
                </a:highlight>
                <a:latin typeface="Consolas" panose="020B0609020204030204" pitchFamily="49" charset="0"/>
              </a:rPr>
              <a:t> </a:t>
            </a:r>
            <a:r>
              <a:rPr lang="de-DE" sz="2400" dirty="0" smtClean="0">
                <a:solidFill>
                  <a:srgbClr val="008080"/>
                </a:solidFill>
                <a:highlight>
                  <a:srgbClr val="FFFFFF"/>
                </a:highlight>
                <a:latin typeface="Consolas" panose="020B0609020204030204" pitchFamily="49" charset="0"/>
              </a:rPr>
              <a:t>In</a:t>
            </a:r>
            <a:r>
              <a:rPr lang="de-DE" sz="2400" dirty="0" smtClean="0">
                <a:solidFill>
                  <a:srgbClr val="000000"/>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struct</a:t>
            </a:r>
            <a:r>
              <a:rPr lang="de-DE" sz="2400" dirty="0" smtClean="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SortInsert</a:t>
            </a:r>
            <a:r>
              <a:rPr lang="de-DE" sz="2400" dirty="0">
                <a:solidFill>
                  <a:srgbClr val="000000"/>
                </a:solidFill>
                <a:highlight>
                  <a:srgbClr val="FFFFFF"/>
                </a:highlight>
                <a:latin typeface="Consolas" panose="020B0609020204030204" pitchFamily="49" charset="0"/>
              </a:rPr>
              <a:t>&lt;</a:t>
            </a:r>
            <a:r>
              <a:rPr lang="de-DE" sz="2400" dirty="0" err="1">
                <a:solidFill>
                  <a:srgbClr val="00000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&lt;</a:t>
            </a:r>
            <a:r>
              <a:rPr lang="de-DE" sz="2400" dirty="0">
                <a:solidFill>
                  <a:srgbClr val="008080"/>
                </a:solidFill>
                <a:highlight>
                  <a:srgbClr val="FFFFFF"/>
                </a:highlight>
                <a:latin typeface="Consolas" panose="020B0609020204030204" pitchFamily="49" charset="0"/>
              </a:rPr>
              <a:t>Os</a:t>
            </a:r>
            <a:r>
              <a:rPr lang="de-DE" sz="2400" dirty="0">
                <a:solidFill>
                  <a:srgbClr val="000000"/>
                </a:solidFill>
                <a:highlight>
                  <a:srgbClr val="FFFFFF"/>
                </a:highlight>
                <a:latin typeface="Consolas" panose="020B0609020204030204" pitchFamily="49" charset="0"/>
              </a:rPr>
              <a:t>...&gt;, </a:t>
            </a:r>
            <a:r>
              <a:rPr lang="de-DE" sz="2400" dirty="0" err="1" smtClean="0">
                <a:solidFill>
                  <a:srgbClr val="008080"/>
                </a:solidFill>
                <a:highlight>
                  <a:srgbClr val="FFFFFF"/>
                </a:highlight>
                <a:latin typeface="Consolas" panose="020B0609020204030204" pitchFamily="49" charset="0"/>
              </a:rPr>
              <a:t>Pred</a:t>
            </a:r>
            <a:r>
              <a:rPr lang="de-DE" sz="2400" dirty="0">
                <a:solidFill>
                  <a:srgbClr val="000000"/>
                </a:solidFill>
                <a:highlight>
                  <a:srgbClr val="FFFFFF"/>
                </a:highlight>
                <a:latin typeface="Consolas" panose="020B0609020204030204" pitchFamily="49" charset="0"/>
              </a:rPr>
              <a:t>, </a:t>
            </a:r>
            <a:r>
              <a:rPr lang="de-DE" sz="2400" dirty="0" smtClean="0">
                <a:solidFill>
                  <a:srgbClr val="008080"/>
                </a:solidFill>
                <a:highlight>
                  <a:srgbClr val="FFFFFF"/>
                </a:highlight>
                <a:latin typeface="Consolas" panose="020B0609020204030204" pitchFamily="49" charset="0"/>
              </a:rPr>
              <a:t>In</a:t>
            </a:r>
            <a:r>
              <a:rPr lang="de-DE" sz="2400" dirty="0" smtClean="0">
                <a:solidFill>
                  <a:srgbClr val="000000"/>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false</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 {</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using</a:t>
            </a:r>
            <a:r>
              <a:rPr lang="de-DE" sz="2400" dirty="0" smtClean="0">
                <a:solidFill>
                  <a:srgbClr val="000000"/>
                </a:solidFill>
                <a:highlight>
                  <a:srgbClr val="FFFFFF"/>
                </a:highlight>
                <a:latin typeface="Consolas" panose="020B0609020204030204" pitchFamily="49" charset="0"/>
              </a:rPr>
              <a:t> </a:t>
            </a:r>
            <a:r>
              <a:rPr lang="de-DE" sz="2400" dirty="0">
                <a:solidFill>
                  <a:srgbClr val="000000"/>
                </a:solidFill>
                <a:highlight>
                  <a:srgbClr val="FFFFFF"/>
                </a:highlight>
                <a:latin typeface="Consolas" panose="020B0609020204030204" pitchFamily="49" charset="0"/>
              </a:rPr>
              <a:t>type = </a:t>
            </a:r>
            <a:r>
              <a:rPr lang="de-DE" sz="2400" dirty="0" err="1">
                <a:solidFill>
                  <a:srgbClr val="00000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&lt;Os..., </a:t>
            </a:r>
            <a:r>
              <a:rPr lang="de-DE" sz="2400" dirty="0" smtClean="0">
                <a:solidFill>
                  <a:srgbClr val="000000"/>
                </a:solidFill>
                <a:highlight>
                  <a:srgbClr val="FFFFFF"/>
                </a:highlight>
                <a:latin typeface="Consolas" panose="020B0609020204030204" pitchFamily="49" charset="0"/>
              </a:rPr>
              <a:t>In, </a:t>
            </a:r>
            <a:r>
              <a:rPr lang="de-DE" sz="2400" dirty="0" err="1">
                <a:solidFill>
                  <a:srgbClr val="00000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a:t>
            </a:r>
          </a:p>
          <a:p>
            <a:pPr marL="0" indent="0">
              <a:buNone/>
            </a:pPr>
            <a:r>
              <a:rPr lang="de-DE" sz="2400" dirty="0" smtClean="0">
                <a:solidFill>
                  <a:srgbClr val="000000"/>
                </a:solidFill>
                <a:highlight>
                  <a:srgbClr val="FFFFFF"/>
                </a:highlight>
                <a:latin typeface="Consolas" panose="020B0609020204030204" pitchFamily="49" charset="0"/>
              </a:rPr>
              <a:t>   };</a:t>
            </a:r>
            <a:endParaRPr lang="de-DE" sz="2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710832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71546"/>
            <a:ext cx="8748464" cy="1131910"/>
          </a:xfrm>
        </p:spPr>
        <p:txBody>
          <a:bodyPr>
            <a:normAutofit/>
          </a:bodyPr>
          <a:lstStyle/>
          <a:p>
            <a:r>
              <a:rPr lang="en-US" dirty="0" smtClean="0"/>
              <a:t>Compile time algorithms 3</a:t>
            </a:r>
            <a:endParaRPr lang="en-US" dirty="0">
              <a:effectLst/>
            </a:endParaRPr>
          </a:p>
        </p:txBody>
      </p:sp>
      <p:sp>
        <p:nvSpPr>
          <p:cNvPr id="3" name="Inhaltsplatzhalter 2"/>
          <p:cNvSpPr>
            <a:spLocks noGrp="1"/>
          </p:cNvSpPr>
          <p:nvPr>
            <p:ph idx="1"/>
          </p:nvPr>
        </p:nvSpPr>
        <p:spPr>
          <a:xfrm>
            <a:off x="457200" y="2500306"/>
            <a:ext cx="8229600" cy="4357694"/>
          </a:xfrm>
        </p:spPr>
        <p:txBody>
          <a:bodyPr>
            <a:normAutofit fontScale="55000" lnSpcReduction="20000"/>
          </a:bodyPr>
          <a:lstStyle/>
          <a:p>
            <a:pPr marL="0" indent="0">
              <a:buNone/>
            </a:pPr>
            <a:r>
              <a:rPr lang="en-US" sz="2400" dirty="0" smtClean="0">
                <a:solidFill>
                  <a:srgbClr val="0000FF"/>
                </a:solidFill>
                <a:highlight>
                  <a:srgbClr val="FFFFFF"/>
                </a:highlight>
                <a:latin typeface="Consolas" panose="020B0609020204030204" pitchFamily="49" charset="0"/>
              </a:rPr>
              <a:t>   template</a:t>
            </a:r>
            <a:r>
              <a:rPr lang="en-US" sz="2400" dirty="0" smtClean="0">
                <a:solidFill>
                  <a:srgbClr val="000000"/>
                </a:solidFill>
                <a:highlight>
                  <a:srgbClr val="FFFFFF"/>
                </a:highlight>
                <a:latin typeface="Consolas" panose="020B0609020204030204" pitchFamily="49" charset="0"/>
              </a:rPr>
              <a:t>&lt;</a:t>
            </a:r>
            <a:r>
              <a:rPr lang="en-US" sz="2400" dirty="0" err="1" smtClean="0">
                <a:solidFill>
                  <a:srgbClr val="0000FF"/>
                </a:solidFill>
                <a:highlight>
                  <a:srgbClr val="FFFFFF"/>
                </a:highlight>
                <a:latin typeface="Consolas" panose="020B0609020204030204" pitchFamily="49" charset="0"/>
              </a:rPr>
              <a:t>typename</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008080"/>
                </a:solidFill>
                <a:highlight>
                  <a:srgbClr val="FFFFFF"/>
                </a:highlight>
                <a:latin typeface="Consolas" panose="020B0609020204030204" pitchFamily="49" charset="0"/>
              </a:rPr>
              <a:t>Out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&gt;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P</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 </a:t>
            </a:r>
            <a:r>
              <a:rPr lang="en-US" sz="2400" dirty="0" err="1">
                <a:solidFill>
                  <a:srgbClr val="008080"/>
                </a:solidFill>
                <a:highlight>
                  <a:srgbClr val="FFFFFF"/>
                </a:highlight>
                <a:latin typeface="Consolas" panose="020B0609020204030204" pitchFamily="49" charset="0"/>
              </a:rPr>
              <a:t>Ts</a:t>
            </a:r>
            <a:r>
              <a:rPr lang="en-US" sz="2400" dirty="0">
                <a:solidFill>
                  <a:srgbClr val="000000"/>
                </a:solidFill>
                <a:highlight>
                  <a:srgbClr val="FFFFFF"/>
                </a:highlight>
                <a:latin typeface="Consolas" panose="020B0609020204030204" pitchFamily="49" charset="0"/>
              </a:rPr>
              <a:t>&gt;</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struct</a:t>
            </a:r>
            <a:r>
              <a:rPr lang="de-DE" sz="2400" dirty="0" smtClean="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Sort</a:t>
            </a:r>
            <a:r>
              <a:rPr lang="de-DE" sz="2400" dirty="0">
                <a:solidFill>
                  <a:srgbClr val="000000"/>
                </a:solidFill>
                <a:highlight>
                  <a:srgbClr val="FFFFFF"/>
                </a:highlight>
                <a:latin typeface="Consolas" panose="020B0609020204030204" pitchFamily="49" charset="0"/>
              </a:rPr>
              <a:t> {</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static_assert</a:t>
            </a:r>
            <a:r>
              <a:rPr lang="de-DE" sz="2400" dirty="0" smtClean="0">
                <a:solidFill>
                  <a:srgbClr val="000000"/>
                </a:solidFill>
                <a:highlight>
                  <a:srgbClr val="FFFFFF"/>
                </a:highlight>
                <a:latin typeface="Consolas" panose="020B0609020204030204" pitchFamily="49" charset="0"/>
              </a:rPr>
              <a:t>(</a:t>
            </a:r>
            <a:r>
              <a:rPr lang="de-DE" sz="2400" dirty="0" err="1" smtClean="0">
                <a:solidFill>
                  <a:srgbClr val="000000"/>
                </a:solidFill>
                <a:highlight>
                  <a:srgbClr val="FFFFFF"/>
                </a:highlight>
                <a:latin typeface="Consolas" panose="020B0609020204030204" pitchFamily="49" charset="0"/>
              </a:rPr>
              <a:t>AlwaysFalse</a:t>
            </a:r>
            <a:r>
              <a:rPr lang="de-DE" sz="2400" dirty="0" smtClean="0">
                <a:solidFill>
                  <a:srgbClr val="000000"/>
                </a:solidFill>
                <a:highlight>
                  <a:srgbClr val="FFFFFF"/>
                </a:highlight>
                <a:latin typeface="Consolas" panose="020B0609020204030204" pitchFamily="49" charset="0"/>
              </a:rPr>
              <a:t>&lt;</a:t>
            </a:r>
            <a:r>
              <a:rPr lang="de-DE" sz="2400" dirty="0" err="1" smtClean="0">
                <a:solidFill>
                  <a:srgbClr val="008080"/>
                </a:solidFill>
                <a:highlight>
                  <a:srgbClr val="FFFFFF"/>
                </a:highlight>
                <a:latin typeface="Consolas" panose="020B0609020204030204" pitchFamily="49" charset="0"/>
              </a:rPr>
              <a:t>TOut</a:t>
            </a:r>
            <a:r>
              <a:rPr lang="de-DE" sz="2400" dirty="0">
                <a:solidFill>
                  <a:srgbClr val="000000"/>
                </a:solidFill>
                <a:highlight>
                  <a:srgbClr val="FFFFFF"/>
                </a:highlight>
                <a:latin typeface="Consolas" panose="020B0609020204030204" pitchFamily="49" charset="0"/>
              </a:rPr>
              <a:t>&gt;::</a:t>
            </a:r>
            <a:r>
              <a:rPr lang="de-DE" sz="2400" dirty="0" err="1">
                <a:solidFill>
                  <a:srgbClr val="000000"/>
                </a:solidFill>
                <a:highlight>
                  <a:srgbClr val="FFFFFF"/>
                </a:highlight>
                <a:latin typeface="Consolas" panose="020B0609020204030204" pitchFamily="49" charset="0"/>
              </a:rPr>
              <a:t>value</a:t>
            </a:r>
            <a:r>
              <a:rPr lang="de-DE" sz="2400" dirty="0">
                <a:solidFill>
                  <a:srgbClr val="000000"/>
                </a:solidFill>
                <a:highlight>
                  <a:srgbClr val="FFFFFF"/>
                </a:highlight>
                <a:latin typeface="Consolas" panose="020B0609020204030204" pitchFamily="49" charset="0"/>
              </a:rPr>
              <a:t>, </a:t>
            </a:r>
            <a:r>
              <a:rPr lang="de-DE" sz="2400" dirty="0">
                <a:solidFill>
                  <a:srgbClr val="800000"/>
                </a:solidFill>
                <a:highlight>
                  <a:srgbClr val="FFFFFF"/>
                </a:highlight>
                <a:latin typeface="Consolas" panose="020B0609020204030204" pitchFamily="49" charset="0"/>
              </a:rPr>
              <a:t>"</a:t>
            </a:r>
            <a:r>
              <a:rPr lang="de-DE" sz="2400" dirty="0" err="1">
                <a:solidFill>
                  <a:srgbClr val="800000"/>
                </a:solidFill>
                <a:highlight>
                  <a:srgbClr val="FFFFFF"/>
                </a:highlight>
                <a:latin typeface="Consolas" panose="020B0609020204030204" pitchFamily="49" charset="0"/>
              </a:rPr>
              <a:t>implausible</a:t>
            </a:r>
            <a:r>
              <a:rPr lang="de-DE" sz="2400" dirty="0">
                <a:solidFill>
                  <a:srgbClr val="800000"/>
                </a:solidFill>
                <a:highlight>
                  <a:srgbClr val="FFFFFF"/>
                </a:highlight>
                <a:latin typeface="Consolas" panose="020B0609020204030204" pitchFamily="49" charset="0"/>
              </a:rPr>
              <a:t> </a:t>
            </a:r>
            <a:r>
              <a:rPr lang="de-DE" sz="2400" dirty="0" err="1">
                <a:solidFill>
                  <a:srgbClr val="800000"/>
                </a:solidFill>
                <a:highlight>
                  <a:srgbClr val="FFFFFF"/>
                </a:highlight>
                <a:latin typeface="Consolas" panose="020B0609020204030204" pitchFamily="49" charset="0"/>
              </a:rPr>
              <a:t>parameters</a:t>
            </a:r>
            <a:r>
              <a:rPr lang="de-DE" sz="2400" dirty="0">
                <a:solidFill>
                  <a:srgbClr val="800000"/>
                </a:solidFill>
                <a:highlight>
                  <a:srgbClr val="FFFFFF"/>
                </a:highlight>
                <a:latin typeface="Consolas" panose="020B0609020204030204" pitchFamily="49" charset="0"/>
              </a:rPr>
              <a:t>"</a:t>
            </a:r>
            <a:r>
              <a:rPr lang="de-DE" sz="2400" dirty="0">
                <a:solidFill>
                  <a:srgbClr val="000000"/>
                </a:solidFill>
                <a:highlight>
                  <a:srgbClr val="FFFFFF"/>
                </a:highlight>
                <a:latin typeface="Consolas" panose="020B0609020204030204" pitchFamily="49" charset="0"/>
              </a:rPr>
              <a:t>);</a:t>
            </a:r>
          </a:p>
          <a:p>
            <a:pPr marL="0" indent="0">
              <a:buNone/>
            </a:pPr>
            <a:r>
              <a:rPr lang="de-DE" sz="2400" dirty="0" smtClean="0">
                <a:solidFill>
                  <a:srgbClr val="000000"/>
                </a:solidFill>
                <a:highlight>
                  <a:srgbClr val="FFFFFF"/>
                </a:highlight>
                <a:latin typeface="Consolas" panose="020B0609020204030204" pitchFamily="49" charset="0"/>
              </a:rPr>
              <a:t>   };</a:t>
            </a:r>
            <a:endParaRPr lang="de-DE" sz="2400" dirty="0">
              <a:solidFill>
                <a:srgbClr val="000000"/>
              </a:solidFill>
              <a:highlight>
                <a:srgbClr val="FFFFFF"/>
              </a:highlight>
              <a:latin typeface="Consolas" panose="020B0609020204030204" pitchFamily="49" charset="0"/>
            </a:endParaRPr>
          </a:p>
          <a:p>
            <a:pPr marL="0" indent="0">
              <a:buNone/>
            </a:pPr>
            <a:r>
              <a:rPr lang="en-US" sz="2400" dirty="0" smtClean="0">
                <a:solidFill>
                  <a:srgbClr val="008000"/>
                </a:solidFill>
                <a:highlight>
                  <a:srgbClr val="FFFFFF"/>
                </a:highlight>
                <a:latin typeface="Consolas" panose="020B0609020204030204" pitchFamily="49" charset="0"/>
              </a:rPr>
              <a:t>   //</a:t>
            </a:r>
            <a:r>
              <a:rPr lang="en-US" sz="2400" dirty="0">
                <a:solidFill>
                  <a:srgbClr val="008000"/>
                </a:solidFill>
                <a:highlight>
                  <a:srgbClr val="FFFFFF"/>
                </a:highlight>
                <a:latin typeface="Consolas" panose="020B0609020204030204" pitchFamily="49" charset="0"/>
              </a:rPr>
              <a:t>out and in are not empty</a:t>
            </a:r>
            <a:endParaRPr lang="en-US" sz="2400" dirty="0">
              <a:solidFill>
                <a:srgbClr val="000000"/>
              </a:solidFill>
              <a:highlight>
                <a:srgbClr val="FFFFFF"/>
              </a:highlight>
              <a:latin typeface="Consolas" panose="020B0609020204030204" pitchFamily="49" charset="0"/>
            </a:endParaRP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template</a:t>
            </a:r>
            <a:r>
              <a:rPr lang="de-DE" sz="2400" dirty="0" smtClean="0">
                <a:solidFill>
                  <a:srgbClr val="000000"/>
                </a:solidFill>
                <a:highlight>
                  <a:srgbClr val="FFFFFF"/>
                </a:highlight>
                <a:latin typeface="Consolas" panose="020B0609020204030204" pitchFamily="49" charset="0"/>
              </a:rPr>
              <a:t>&lt;</a:t>
            </a:r>
            <a:r>
              <a:rPr lang="de-DE" sz="2400" dirty="0" err="1" smtClean="0">
                <a:solidFill>
                  <a:srgbClr val="0000FF"/>
                </a:solidFill>
                <a:highlight>
                  <a:srgbClr val="FFFFFF"/>
                </a:highlight>
                <a:latin typeface="Consolas" panose="020B0609020204030204" pitchFamily="49" charset="0"/>
              </a:rPr>
              <a:t>typename</a:t>
            </a:r>
            <a:r>
              <a:rPr lang="de-DE" sz="2400" dirty="0" smtClean="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O</a:t>
            </a:r>
            <a:r>
              <a:rPr lang="de-DE" sz="2400" dirty="0">
                <a:solidFill>
                  <a:srgbClr val="000000"/>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 </a:t>
            </a:r>
            <a:r>
              <a:rPr lang="de-DE" sz="2400" dirty="0">
                <a:solidFill>
                  <a:srgbClr val="008080"/>
                </a:solidFill>
                <a:highlight>
                  <a:srgbClr val="FFFFFF"/>
                </a:highlight>
                <a:latin typeface="Consolas" panose="020B0609020204030204" pitchFamily="49" charset="0"/>
              </a:rPr>
              <a:t>Os</a:t>
            </a:r>
            <a:r>
              <a:rPr lang="de-DE" sz="2400" dirty="0" smtClean="0">
                <a:solidFill>
                  <a:srgbClr val="000000"/>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template</a:t>
            </a:r>
            <a:r>
              <a:rPr lang="en-US" sz="2400" dirty="0" smtClean="0">
                <a:solidFill>
                  <a:srgbClr val="000000"/>
                </a:solidFill>
                <a:highlight>
                  <a:srgbClr val="FFFFFF"/>
                </a:highlight>
                <a:latin typeface="Consolas" panose="020B0609020204030204" pitchFamily="49" charset="0"/>
              </a:rPr>
              <a:t>&lt;</a:t>
            </a:r>
            <a:r>
              <a:rPr lang="en-US" sz="2400" dirty="0" err="1" smtClean="0">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&gt;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err="1" smtClean="0">
                <a:solidFill>
                  <a:srgbClr val="008080"/>
                </a:solidFill>
                <a:highlight>
                  <a:srgbClr val="FFFFFF"/>
                </a:highlight>
                <a:latin typeface="Consolas" panose="020B0609020204030204" pitchFamily="49" charset="0"/>
              </a:rPr>
              <a:t>Pred</a:t>
            </a:r>
            <a:r>
              <a:rPr lang="en-US" sz="2400" dirty="0" smtClean="0">
                <a:solidFill>
                  <a:srgbClr val="000000"/>
                </a:solidFill>
                <a:highlight>
                  <a:srgbClr val="FFFFFF"/>
                </a:highlight>
                <a:latin typeface="Consolas" panose="020B0609020204030204" pitchFamily="49" charset="0"/>
              </a:rPr>
              <a:t>,</a:t>
            </a:r>
          </a:p>
          <a:p>
            <a:pPr marL="0" indent="0">
              <a:buNone/>
            </a:pPr>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a:t>
            </a:r>
            <a:r>
              <a:rPr lang="en-US" sz="2400" dirty="0" smtClean="0">
                <a:solidFill>
                  <a:srgbClr val="008080"/>
                </a:solidFill>
                <a:highlight>
                  <a:srgbClr val="FFFFFF"/>
                </a:highlight>
                <a:latin typeface="Consolas" panose="020B0609020204030204" pitchFamily="49" charset="0"/>
              </a:rPr>
              <a:t>In</a:t>
            </a:r>
            <a:r>
              <a:rPr lang="en-US" sz="2400" dirty="0" smtClean="0">
                <a:solidFill>
                  <a:srgbClr val="000000"/>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typename</a:t>
            </a:r>
            <a:r>
              <a:rPr lang="de-DE" sz="2400" dirty="0" smtClean="0">
                <a:solidFill>
                  <a:srgbClr val="000000"/>
                </a:solidFill>
                <a:highlight>
                  <a:srgbClr val="FFFFFF"/>
                </a:highlight>
                <a:latin typeface="Consolas" panose="020B0609020204030204" pitchFamily="49" charset="0"/>
              </a:rPr>
              <a:t> </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struct</a:t>
            </a:r>
            <a:r>
              <a:rPr lang="de-DE" sz="2400" dirty="0" smtClean="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Sort</a:t>
            </a:r>
            <a:r>
              <a:rPr lang="de-DE" sz="2400" dirty="0">
                <a:solidFill>
                  <a:srgbClr val="000000"/>
                </a:solidFill>
                <a:highlight>
                  <a:srgbClr val="FFFFFF"/>
                </a:highlight>
                <a:latin typeface="Consolas" panose="020B0609020204030204" pitchFamily="49" charset="0"/>
              </a:rPr>
              <a:t>&lt;</a:t>
            </a:r>
            <a:r>
              <a:rPr lang="de-DE" sz="2400" dirty="0" err="1">
                <a:solidFill>
                  <a:srgbClr val="00000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&lt;</a:t>
            </a:r>
            <a:r>
              <a:rPr lang="de-DE" sz="2400" dirty="0">
                <a:solidFill>
                  <a:srgbClr val="008080"/>
                </a:solidFill>
                <a:highlight>
                  <a:srgbClr val="FFFFFF"/>
                </a:highlight>
                <a:latin typeface="Consolas" panose="020B0609020204030204" pitchFamily="49" charset="0"/>
              </a:rPr>
              <a:t>O</a:t>
            </a:r>
            <a:r>
              <a:rPr lang="de-DE" sz="2400" dirty="0">
                <a:solidFill>
                  <a:srgbClr val="000000"/>
                </a:solidFill>
                <a:highlight>
                  <a:srgbClr val="FFFFFF"/>
                </a:highlight>
                <a:latin typeface="Consolas" panose="020B0609020204030204" pitchFamily="49" charset="0"/>
              </a:rPr>
              <a:t>, </a:t>
            </a:r>
            <a:r>
              <a:rPr lang="de-DE" sz="2400" dirty="0">
                <a:solidFill>
                  <a:srgbClr val="008080"/>
                </a:solidFill>
                <a:highlight>
                  <a:srgbClr val="FFFFFF"/>
                </a:highlight>
                <a:latin typeface="Consolas" panose="020B0609020204030204" pitchFamily="49" charset="0"/>
              </a:rPr>
              <a:t>Os</a:t>
            </a:r>
            <a:r>
              <a:rPr lang="de-DE" sz="2400" dirty="0">
                <a:solidFill>
                  <a:srgbClr val="000000"/>
                </a:solidFill>
                <a:highlight>
                  <a:srgbClr val="FFFFFF"/>
                </a:highlight>
                <a:latin typeface="Consolas" panose="020B0609020204030204" pitchFamily="49" charset="0"/>
              </a:rPr>
              <a:t>...&gt;, </a:t>
            </a:r>
            <a:r>
              <a:rPr lang="de-DE" sz="2400" dirty="0" err="1" smtClean="0">
                <a:solidFill>
                  <a:srgbClr val="008080"/>
                </a:solidFill>
                <a:highlight>
                  <a:srgbClr val="FFFFFF"/>
                </a:highlight>
                <a:latin typeface="Consolas" panose="020B0609020204030204" pitchFamily="49" charset="0"/>
              </a:rPr>
              <a:t>Pred</a:t>
            </a:r>
            <a:r>
              <a:rPr lang="de-DE" sz="2400" dirty="0">
                <a:solidFill>
                  <a:srgbClr val="000000"/>
                </a:solidFill>
                <a:highlight>
                  <a:srgbClr val="FFFFFF"/>
                </a:highlight>
                <a:latin typeface="Consolas" panose="020B0609020204030204" pitchFamily="49" charset="0"/>
              </a:rPr>
              <a:t>, </a:t>
            </a:r>
            <a:r>
              <a:rPr lang="de-DE" sz="2400" dirty="0" smtClean="0">
                <a:solidFill>
                  <a:srgbClr val="008080"/>
                </a:solidFill>
                <a:highlight>
                  <a:srgbClr val="FFFFFF"/>
                </a:highlight>
                <a:latin typeface="Consolas" panose="020B0609020204030204" pitchFamily="49" charset="0"/>
              </a:rPr>
              <a:t>In</a:t>
            </a:r>
            <a:r>
              <a:rPr lang="de-DE" sz="2400" dirty="0" smtClean="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 : </a:t>
            </a:r>
            <a:r>
              <a:rPr lang="de-DE" sz="2400" dirty="0" err="1">
                <a:solidFill>
                  <a:srgbClr val="000000"/>
                </a:solidFill>
                <a:highlight>
                  <a:srgbClr val="FFFFFF"/>
                </a:highlight>
                <a:latin typeface="Consolas" panose="020B0609020204030204" pitchFamily="49" charset="0"/>
              </a:rPr>
              <a:t>Sort</a:t>
            </a:r>
            <a:r>
              <a:rPr lang="de-DE" sz="2400" dirty="0" smtClean="0">
                <a:solidFill>
                  <a:srgbClr val="000000"/>
                </a:solidFill>
                <a:highlight>
                  <a:srgbClr val="FFFFFF"/>
                </a:highlight>
                <a:latin typeface="Consolas" panose="020B0609020204030204" pitchFamily="49" charset="0"/>
              </a:rPr>
              <a:t>&lt; </a:t>
            </a:r>
            <a:r>
              <a:rPr lang="de-DE" sz="2400" dirty="0" err="1" smtClean="0">
                <a:solidFill>
                  <a:srgbClr val="0000FF"/>
                </a:solidFill>
                <a:highlight>
                  <a:srgbClr val="FFFFFF"/>
                </a:highlight>
                <a:latin typeface="Consolas" panose="020B0609020204030204" pitchFamily="49" charset="0"/>
              </a:rPr>
              <a:t>typename</a:t>
            </a:r>
            <a:r>
              <a:rPr lang="de-DE" sz="2400" dirty="0" smtClean="0">
                <a:solidFill>
                  <a:srgbClr val="000000"/>
                </a:solidFill>
                <a:highlight>
                  <a:srgbClr val="FFFFFF"/>
                </a:highlight>
                <a:latin typeface="Consolas" panose="020B0609020204030204" pitchFamily="49" charset="0"/>
              </a:rPr>
              <a:t> </a:t>
            </a:r>
            <a:r>
              <a:rPr lang="de-DE" sz="2400" dirty="0" err="1" smtClean="0">
                <a:solidFill>
                  <a:srgbClr val="000000"/>
                </a:solidFill>
                <a:highlight>
                  <a:srgbClr val="FFFFFF"/>
                </a:highlight>
                <a:latin typeface="Consolas" panose="020B0609020204030204" pitchFamily="49" charset="0"/>
              </a:rPr>
              <a:t>SortInsert</a:t>
            </a:r>
            <a:r>
              <a:rPr lang="de-DE" sz="2400" dirty="0" smtClean="0">
                <a:solidFill>
                  <a:srgbClr val="000000"/>
                </a:solidFill>
                <a:highlight>
                  <a:srgbClr val="FFFFFF"/>
                </a:highlight>
                <a:latin typeface="Consolas" panose="020B0609020204030204" pitchFamily="49" charset="0"/>
              </a:rPr>
              <a:t>&lt;</a:t>
            </a:r>
            <a:r>
              <a:rPr lang="de-DE" sz="2400" dirty="0" err="1" smtClean="0">
                <a:solidFill>
                  <a:srgbClr val="000000"/>
                </a:solidFill>
                <a:highlight>
                  <a:srgbClr val="FFFFFF"/>
                </a:highlight>
                <a:latin typeface="Consolas" panose="020B0609020204030204" pitchFamily="49" charset="0"/>
              </a:rPr>
              <a:t>list</a:t>
            </a:r>
            <a:r>
              <a:rPr lang="de-DE" sz="2400" dirty="0" smtClean="0">
                <a:solidFill>
                  <a:srgbClr val="000000"/>
                </a:solidFill>
                <a:highlight>
                  <a:srgbClr val="FFFFFF"/>
                </a:highlight>
                <a:latin typeface="Consolas" panose="020B0609020204030204" pitchFamily="49" charset="0"/>
              </a:rPr>
              <a:t>&lt;&gt;,</a:t>
            </a:r>
          </a:p>
          <a:p>
            <a:pPr marL="0" indent="0">
              <a:buNone/>
            </a:pPr>
            <a:r>
              <a:rPr lang="de-DE" sz="2400" dirty="0">
                <a:solidFill>
                  <a:srgbClr val="000000"/>
                </a:solidFill>
                <a:highlight>
                  <a:srgbClr val="FFFFFF"/>
                </a:highlight>
                <a:latin typeface="Consolas" panose="020B0609020204030204" pitchFamily="49" charset="0"/>
              </a:rPr>
              <a:t> </a:t>
            </a:r>
            <a:r>
              <a:rPr lang="de-DE" sz="2400" dirty="0" smtClean="0">
                <a:solidFill>
                  <a:srgbClr val="000000"/>
                </a:solidFill>
                <a:highlight>
                  <a:srgbClr val="FFFFFF"/>
                </a:highlight>
                <a:latin typeface="Consolas" panose="020B0609020204030204" pitchFamily="49" charset="0"/>
              </a:rPr>
              <a:t>     </a:t>
            </a:r>
            <a:r>
              <a:rPr lang="de-DE" sz="2400" dirty="0" err="1" smtClean="0">
                <a:solidFill>
                  <a:srgbClr val="000000"/>
                </a:solidFill>
                <a:highlight>
                  <a:srgbClr val="FFFFFF"/>
                </a:highlight>
                <a:latin typeface="Consolas" panose="020B0609020204030204" pitchFamily="49" charset="0"/>
              </a:rPr>
              <a:t>Pred</a:t>
            </a:r>
            <a:r>
              <a:rPr lang="de-DE" sz="2400" dirty="0">
                <a:solidFill>
                  <a:srgbClr val="000000"/>
                </a:solidFill>
                <a:highlight>
                  <a:srgbClr val="FFFFFF"/>
                </a:highlight>
                <a:latin typeface="Consolas" panose="020B0609020204030204" pitchFamily="49" charset="0"/>
              </a:rPr>
              <a:t>, </a:t>
            </a:r>
            <a:r>
              <a:rPr lang="de-DE" sz="2400" dirty="0" smtClean="0">
                <a:solidFill>
                  <a:srgbClr val="000000"/>
                </a:solidFill>
                <a:highlight>
                  <a:srgbClr val="FFFFFF"/>
                </a:highlight>
                <a:latin typeface="Consolas" panose="020B0609020204030204" pitchFamily="49" charset="0"/>
              </a:rPr>
              <a:t>In, </a:t>
            </a:r>
            <a:r>
              <a:rPr lang="pt-BR" sz="2400" dirty="0" smtClean="0">
                <a:solidFill>
                  <a:srgbClr val="000000"/>
                </a:solidFill>
                <a:highlight>
                  <a:srgbClr val="FFFFFF"/>
                </a:highlight>
                <a:latin typeface="Consolas" panose="020B0609020204030204" pitchFamily="49" charset="0"/>
              </a:rPr>
              <a:t>Pred&lt;O</a:t>
            </a:r>
            <a:r>
              <a:rPr lang="pt-BR" sz="2400" dirty="0">
                <a:solidFill>
                  <a:srgbClr val="000000"/>
                </a:solidFill>
                <a:highlight>
                  <a:srgbClr val="FFFFFF"/>
                </a:highlight>
                <a:latin typeface="Consolas" panose="020B0609020204030204" pitchFamily="49" charset="0"/>
              </a:rPr>
              <a:t>, </a:t>
            </a:r>
            <a:r>
              <a:rPr lang="pt-BR" sz="2400" dirty="0" smtClean="0">
                <a:solidFill>
                  <a:srgbClr val="000000"/>
                </a:solidFill>
                <a:highlight>
                  <a:srgbClr val="FFFFFF"/>
                </a:highlight>
                <a:latin typeface="Consolas" panose="020B0609020204030204" pitchFamily="49" charset="0"/>
              </a:rPr>
              <a:t>In&gt;::</a:t>
            </a:r>
            <a:r>
              <a:rPr lang="pt-BR" sz="2400" dirty="0">
                <a:solidFill>
                  <a:srgbClr val="000000"/>
                </a:solidFill>
                <a:highlight>
                  <a:srgbClr val="FFFFFF"/>
                </a:highlight>
                <a:latin typeface="Consolas" panose="020B0609020204030204" pitchFamily="49" charset="0"/>
              </a:rPr>
              <a:t>value, O, Os...&gt;::type, </a:t>
            </a:r>
            <a:r>
              <a:rPr lang="pt-BR" sz="2400" dirty="0" smtClean="0">
                <a:solidFill>
                  <a:srgbClr val="000000"/>
                </a:solidFill>
                <a:highlight>
                  <a:srgbClr val="FFFFFF"/>
                </a:highlight>
                <a:latin typeface="Consolas" panose="020B0609020204030204" pitchFamily="49" charset="0"/>
              </a:rPr>
              <a:t>Pred</a:t>
            </a:r>
            <a:r>
              <a:rPr lang="pt-BR" sz="2400" dirty="0">
                <a:solidFill>
                  <a:srgbClr val="000000"/>
                </a:solidFill>
                <a:highlight>
                  <a:srgbClr val="FFFFFF"/>
                </a:highlight>
                <a:latin typeface="Consolas" panose="020B0609020204030204" pitchFamily="49" charset="0"/>
              </a:rPr>
              <a:t>, Ts</a:t>
            </a:r>
            <a:r>
              <a:rPr lang="pt-BR" sz="2400" dirty="0" smtClean="0">
                <a:solidFill>
                  <a:srgbClr val="000000"/>
                </a:solidFill>
                <a:highlight>
                  <a:srgbClr val="FFFFFF"/>
                </a:highlight>
                <a:latin typeface="Consolas" panose="020B0609020204030204" pitchFamily="49" charset="0"/>
              </a:rPr>
              <a:t>...&gt;</a:t>
            </a:r>
            <a:r>
              <a:rPr lang="de-DE" sz="2400" dirty="0" smtClean="0">
                <a:solidFill>
                  <a:srgbClr val="000000"/>
                </a:solidFill>
                <a:highlight>
                  <a:srgbClr val="FFFFFF"/>
                </a:highlight>
                <a:latin typeface="Consolas" panose="020B0609020204030204" pitchFamily="49" charset="0"/>
              </a:rPr>
              <a:t>{};</a:t>
            </a:r>
            <a:endParaRPr lang="de-DE" sz="2400" dirty="0">
              <a:solidFill>
                <a:srgbClr val="000000"/>
              </a:solidFill>
              <a:highlight>
                <a:srgbClr val="FFFFFF"/>
              </a:highlight>
              <a:latin typeface="Consolas" panose="020B0609020204030204" pitchFamily="49" charset="0"/>
            </a:endParaRPr>
          </a:p>
          <a:p>
            <a:pPr marL="0" indent="0">
              <a:buNone/>
            </a:pPr>
            <a:r>
              <a:rPr lang="en-US" sz="2400" dirty="0" smtClean="0">
                <a:solidFill>
                  <a:srgbClr val="008000"/>
                </a:solidFill>
                <a:highlight>
                  <a:srgbClr val="FFFFFF"/>
                </a:highlight>
                <a:latin typeface="Consolas" panose="020B0609020204030204" pitchFamily="49" charset="0"/>
              </a:rPr>
              <a:t>   //</a:t>
            </a:r>
            <a:r>
              <a:rPr lang="en-US" sz="2400" dirty="0">
                <a:solidFill>
                  <a:srgbClr val="008000"/>
                </a:solidFill>
                <a:highlight>
                  <a:srgbClr val="FFFFFF"/>
                </a:highlight>
                <a:latin typeface="Consolas" panose="020B0609020204030204" pitchFamily="49" charset="0"/>
              </a:rPr>
              <a:t>out is empty, in is not empty</a:t>
            </a:r>
            <a:endParaRPr lang="en-US" sz="2400" dirty="0">
              <a:solidFill>
                <a:srgbClr val="000000"/>
              </a:solidFill>
              <a:highlight>
                <a:srgbClr val="FFFFFF"/>
              </a:highlight>
              <a:latin typeface="Consolas" panose="020B0609020204030204" pitchFamily="49" charset="0"/>
            </a:endParaRPr>
          </a:p>
          <a:p>
            <a:pPr marL="0" indent="0">
              <a:buNone/>
            </a:pPr>
            <a:r>
              <a:rPr lang="en-US" sz="2400" dirty="0" smtClean="0">
                <a:solidFill>
                  <a:srgbClr val="0000FF"/>
                </a:solidFill>
                <a:highlight>
                  <a:srgbClr val="FFFFFF"/>
                </a:highlight>
                <a:latin typeface="Consolas" panose="020B0609020204030204" pitchFamily="49" charset="0"/>
              </a:rPr>
              <a:t>   template</a:t>
            </a:r>
            <a:r>
              <a:rPr lang="en-US" sz="2400" dirty="0" smtClean="0">
                <a:solidFill>
                  <a:srgbClr val="000000"/>
                </a:solidFill>
                <a:highlight>
                  <a:srgbClr val="FFFFFF"/>
                </a:highlight>
                <a:latin typeface="Consolas" panose="020B0609020204030204" pitchFamily="49" charset="0"/>
              </a:rPr>
              <a:t>&lt;</a:t>
            </a:r>
            <a:r>
              <a:rPr lang="en-US" sz="2400" dirty="0" err="1" smtClean="0">
                <a:solidFill>
                  <a:srgbClr val="0000FF"/>
                </a:solidFill>
                <a:highlight>
                  <a:srgbClr val="FFFFFF"/>
                </a:highlight>
                <a:latin typeface="Consolas" panose="020B0609020204030204" pitchFamily="49" charset="0"/>
              </a:rPr>
              <a:t>typename</a:t>
            </a:r>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Os</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&gt; </a:t>
            </a:r>
            <a:r>
              <a:rPr lang="en-US" sz="2400" dirty="0" smtClean="0">
                <a:solidFill>
                  <a:srgbClr val="0000FF"/>
                </a:solidFill>
                <a:highlight>
                  <a:srgbClr val="FFFFFF"/>
                </a:highlight>
                <a:latin typeface="Consolas" panose="020B0609020204030204" pitchFamily="49" charset="0"/>
              </a:rPr>
              <a:t>class</a:t>
            </a:r>
            <a:r>
              <a:rPr lang="en-US" sz="2400" dirty="0" smtClean="0">
                <a:solidFill>
                  <a:srgbClr val="000000"/>
                </a:solidFill>
                <a:highlight>
                  <a:srgbClr val="FFFFFF"/>
                </a:highlight>
                <a:latin typeface="Consolas" panose="020B0609020204030204" pitchFamily="49" charset="0"/>
              </a:rPr>
              <a:t> </a:t>
            </a:r>
            <a:r>
              <a:rPr lang="en-US" sz="2400" dirty="0" err="1" smtClean="0">
                <a:solidFill>
                  <a:srgbClr val="008080"/>
                </a:solidFill>
                <a:highlight>
                  <a:srgbClr val="FFFFFF"/>
                </a:highlight>
                <a:latin typeface="Consolas" panose="020B0609020204030204" pitchFamily="49" charset="0"/>
              </a:rPr>
              <a:t>Pred</a:t>
            </a:r>
            <a:r>
              <a:rPr lang="en-US" sz="2400" dirty="0" smtClean="0">
                <a:solidFill>
                  <a:srgbClr val="000000"/>
                </a:solidFill>
                <a:highlight>
                  <a:srgbClr val="FFFFFF"/>
                </a:highlight>
                <a:latin typeface="Consolas" panose="020B0609020204030204" pitchFamily="49" charset="0"/>
              </a:rPr>
              <a:t>, </a:t>
            </a:r>
          </a:p>
          <a:p>
            <a:pPr marL="0" indent="0">
              <a:buNone/>
            </a:pPr>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typename</a:t>
            </a:r>
            <a:r>
              <a:rPr lang="de-DE" sz="2400" dirty="0" smtClean="0">
                <a:solidFill>
                  <a:srgbClr val="000000"/>
                </a:solidFill>
                <a:highlight>
                  <a:srgbClr val="FFFFFF"/>
                </a:highlight>
                <a:latin typeface="Consolas" panose="020B0609020204030204" pitchFamily="49" charset="0"/>
              </a:rPr>
              <a:t> </a:t>
            </a:r>
            <a:r>
              <a:rPr lang="de-DE" sz="2400" dirty="0" smtClean="0">
                <a:solidFill>
                  <a:srgbClr val="008080"/>
                </a:solidFill>
                <a:highlight>
                  <a:srgbClr val="FFFFFF"/>
                </a:highlight>
                <a:latin typeface="Consolas" panose="020B0609020204030204" pitchFamily="49" charset="0"/>
              </a:rPr>
              <a:t>In</a:t>
            </a:r>
            <a:r>
              <a:rPr lang="de-DE" sz="2400" dirty="0" smtClean="0">
                <a:solidFill>
                  <a:srgbClr val="000000"/>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typename</a:t>
            </a:r>
            <a:r>
              <a:rPr lang="de-DE" sz="2400" dirty="0">
                <a:solidFill>
                  <a:srgbClr val="000000"/>
                </a:solidFill>
                <a:highlight>
                  <a:srgbClr val="FFFFFF"/>
                </a:highlight>
                <a:latin typeface="Consolas" panose="020B0609020204030204" pitchFamily="49" charset="0"/>
              </a:rPr>
              <a:t> ...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struct</a:t>
            </a:r>
            <a:r>
              <a:rPr lang="de-DE" sz="2400" dirty="0" smtClean="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Sort</a:t>
            </a:r>
            <a:r>
              <a:rPr lang="de-DE" sz="2400" dirty="0">
                <a:solidFill>
                  <a:srgbClr val="000000"/>
                </a:solidFill>
                <a:highlight>
                  <a:srgbClr val="FFFFFF"/>
                </a:highlight>
                <a:latin typeface="Consolas" panose="020B0609020204030204" pitchFamily="49" charset="0"/>
              </a:rPr>
              <a:t>&lt;</a:t>
            </a:r>
            <a:r>
              <a:rPr lang="de-DE" sz="2400" dirty="0" err="1">
                <a:solidFill>
                  <a:srgbClr val="00000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&lt;</a:t>
            </a:r>
            <a:r>
              <a:rPr lang="de-DE" sz="2400" dirty="0">
                <a:solidFill>
                  <a:srgbClr val="008080"/>
                </a:solidFill>
                <a:highlight>
                  <a:srgbClr val="FFFFFF"/>
                </a:highlight>
                <a:latin typeface="Consolas" panose="020B0609020204030204" pitchFamily="49" charset="0"/>
              </a:rPr>
              <a:t>Os</a:t>
            </a:r>
            <a:r>
              <a:rPr lang="de-DE" sz="2400" dirty="0">
                <a:solidFill>
                  <a:srgbClr val="000000"/>
                </a:solidFill>
                <a:highlight>
                  <a:srgbClr val="FFFFFF"/>
                </a:highlight>
                <a:latin typeface="Consolas" panose="020B0609020204030204" pitchFamily="49" charset="0"/>
              </a:rPr>
              <a:t>...&gt;, </a:t>
            </a:r>
            <a:r>
              <a:rPr lang="de-DE" sz="2400" dirty="0" err="1" smtClean="0">
                <a:solidFill>
                  <a:srgbClr val="008080"/>
                </a:solidFill>
                <a:highlight>
                  <a:srgbClr val="FFFFFF"/>
                </a:highlight>
                <a:latin typeface="Consolas" panose="020B0609020204030204" pitchFamily="49" charset="0"/>
              </a:rPr>
              <a:t>Pred</a:t>
            </a:r>
            <a:r>
              <a:rPr lang="de-DE" sz="2400" dirty="0">
                <a:solidFill>
                  <a:srgbClr val="000000"/>
                </a:solidFill>
                <a:highlight>
                  <a:srgbClr val="FFFFFF"/>
                </a:highlight>
                <a:latin typeface="Consolas" panose="020B0609020204030204" pitchFamily="49" charset="0"/>
              </a:rPr>
              <a:t>, </a:t>
            </a:r>
            <a:r>
              <a:rPr lang="de-DE" sz="2400" dirty="0" smtClean="0">
                <a:solidFill>
                  <a:srgbClr val="008080"/>
                </a:solidFill>
                <a:highlight>
                  <a:srgbClr val="FFFFFF"/>
                </a:highlight>
                <a:latin typeface="Consolas" panose="020B0609020204030204" pitchFamily="49" charset="0"/>
              </a:rPr>
              <a:t>In</a:t>
            </a:r>
            <a:r>
              <a:rPr lang="de-DE" sz="2400" dirty="0" smtClean="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 : </a:t>
            </a:r>
            <a:endParaRPr lang="de-DE" sz="2400" dirty="0" smtClean="0">
              <a:solidFill>
                <a:srgbClr val="000000"/>
              </a:solidFill>
              <a:highlight>
                <a:srgbClr val="FFFFFF"/>
              </a:highlight>
              <a:latin typeface="Consolas" panose="020B0609020204030204" pitchFamily="49" charset="0"/>
            </a:endParaRPr>
          </a:p>
          <a:p>
            <a:pPr marL="0" indent="0">
              <a:buNone/>
            </a:pPr>
            <a:r>
              <a:rPr lang="de-DE" sz="2400" dirty="0">
                <a:solidFill>
                  <a:srgbClr val="000000"/>
                </a:solidFill>
                <a:highlight>
                  <a:srgbClr val="FFFFFF"/>
                </a:highlight>
                <a:latin typeface="Consolas" panose="020B0609020204030204" pitchFamily="49" charset="0"/>
              </a:rPr>
              <a:t> </a:t>
            </a:r>
            <a:r>
              <a:rPr lang="de-DE" sz="2400" dirty="0" smtClean="0">
                <a:solidFill>
                  <a:srgbClr val="000000"/>
                </a:solidFill>
                <a:highlight>
                  <a:srgbClr val="FFFFFF"/>
                </a:highlight>
                <a:latin typeface="Consolas" panose="020B0609020204030204" pitchFamily="49" charset="0"/>
              </a:rPr>
              <a:t>     </a:t>
            </a:r>
            <a:r>
              <a:rPr lang="de-DE" sz="2400" dirty="0" err="1" smtClean="0">
                <a:solidFill>
                  <a:srgbClr val="000000"/>
                </a:solidFill>
                <a:highlight>
                  <a:srgbClr val="FFFFFF"/>
                </a:highlight>
                <a:latin typeface="Consolas" panose="020B0609020204030204" pitchFamily="49" charset="0"/>
              </a:rPr>
              <a:t>Sort</a:t>
            </a:r>
            <a:r>
              <a:rPr lang="de-DE" sz="2400" dirty="0" smtClean="0">
                <a:solidFill>
                  <a:srgbClr val="000000"/>
                </a:solidFill>
                <a:highlight>
                  <a:srgbClr val="FFFFFF"/>
                </a:highlight>
                <a:latin typeface="Consolas" panose="020B0609020204030204" pitchFamily="49" charset="0"/>
              </a:rPr>
              <a:t>&lt;</a:t>
            </a:r>
            <a:r>
              <a:rPr lang="de-DE" sz="2400" dirty="0" err="1" smtClean="0">
                <a:solidFill>
                  <a:srgbClr val="0000FF"/>
                </a:solidFill>
                <a:highlight>
                  <a:srgbClr val="FFFFFF"/>
                </a:highlight>
                <a:latin typeface="Consolas" panose="020B0609020204030204" pitchFamily="49" charset="0"/>
              </a:rPr>
              <a:t>typename</a:t>
            </a:r>
            <a:r>
              <a:rPr lang="de-DE" sz="2400" dirty="0" smtClean="0">
                <a:solidFill>
                  <a:srgbClr val="000000"/>
                </a:solidFill>
                <a:highlight>
                  <a:srgbClr val="FFFFFF"/>
                </a:highlight>
                <a:latin typeface="Consolas" panose="020B0609020204030204" pitchFamily="49" charset="0"/>
              </a:rPr>
              <a:t> </a:t>
            </a:r>
            <a:r>
              <a:rPr lang="de-DE" sz="2400" dirty="0" err="1" smtClean="0">
                <a:solidFill>
                  <a:srgbClr val="000000"/>
                </a:solidFill>
                <a:highlight>
                  <a:srgbClr val="FFFFFF"/>
                </a:highlight>
                <a:latin typeface="Consolas" panose="020B0609020204030204" pitchFamily="49" charset="0"/>
              </a:rPr>
              <a:t>SortInsert</a:t>
            </a:r>
            <a:r>
              <a:rPr lang="de-DE" sz="2400" dirty="0" smtClean="0">
                <a:solidFill>
                  <a:srgbClr val="000000"/>
                </a:solidFill>
                <a:highlight>
                  <a:srgbClr val="FFFFFF"/>
                </a:highlight>
                <a:latin typeface="Consolas" panose="020B0609020204030204" pitchFamily="49" charset="0"/>
              </a:rPr>
              <a:t>&lt;</a:t>
            </a:r>
            <a:r>
              <a:rPr lang="de-DE" sz="2400" dirty="0" err="1" smtClean="0">
                <a:solidFill>
                  <a:srgbClr val="00000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&lt;&gt;, </a:t>
            </a:r>
            <a:r>
              <a:rPr lang="de-DE" sz="2400" dirty="0" err="1" smtClean="0">
                <a:solidFill>
                  <a:srgbClr val="000000"/>
                </a:solidFill>
                <a:highlight>
                  <a:srgbClr val="FFFFFF"/>
                </a:highlight>
                <a:latin typeface="Consolas" panose="020B0609020204030204" pitchFamily="49" charset="0"/>
              </a:rPr>
              <a:t>Pred</a:t>
            </a:r>
            <a:r>
              <a:rPr lang="de-DE" sz="2400" dirty="0">
                <a:solidFill>
                  <a:srgbClr val="000000"/>
                </a:solidFill>
                <a:highlight>
                  <a:srgbClr val="FFFFFF"/>
                </a:highlight>
                <a:latin typeface="Consolas" panose="020B0609020204030204" pitchFamily="49" charset="0"/>
              </a:rPr>
              <a:t>, </a:t>
            </a:r>
            <a:r>
              <a:rPr lang="de-DE" sz="2400" dirty="0" smtClean="0">
                <a:solidFill>
                  <a:srgbClr val="000000"/>
                </a:solidFill>
                <a:highlight>
                  <a:srgbClr val="FFFFFF"/>
                </a:highlight>
                <a:latin typeface="Consolas" panose="020B0609020204030204" pitchFamily="49" charset="0"/>
              </a:rPr>
              <a:t>In, </a:t>
            </a:r>
            <a:r>
              <a:rPr lang="de-DE" sz="2400" dirty="0" err="1">
                <a:solidFill>
                  <a:srgbClr val="0000FF"/>
                </a:solidFill>
                <a:highlight>
                  <a:srgbClr val="FFFFFF"/>
                </a:highlight>
                <a:latin typeface="Consolas" panose="020B0609020204030204" pitchFamily="49" charset="0"/>
              </a:rPr>
              <a:t>false</a:t>
            </a:r>
            <a:r>
              <a:rPr lang="de-DE" sz="2400" dirty="0">
                <a:solidFill>
                  <a:srgbClr val="000000"/>
                </a:solidFill>
                <a:highlight>
                  <a:srgbClr val="FFFFFF"/>
                </a:highlight>
                <a:latin typeface="Consolas" panose="020B0609020204030204" pitchFamily="49" charset="0"/>
              </a:rPr>
              <a:t>, Os...&gt;::type</a:t>
            </a:r>
            <a:r>
              <a:rPr lang="de-DE" sz="2400" dirty="0" smtClean="0">
                <a:solidFill>
                  <a:srgbClr val="000000"/>
                </a:solidFill>
                <a:highlight>
                  <a:srgbClr val="FFFFFF"/>
                </a:highlight>
                <a:latin typeface="Consolas" panose="020B0609020204030204" pitchFamily="49" charset="0"/>
              </a:rPr>
              <a:t>, </a:t>
            </a:r>
            <a:r>
              <a:rPr lang="de-DE" sz="2400" dirty="0" err="1" smtClean="0">
                <a:solidFill>
                  <a:srgbClr val="000000"/>
                </a:solidFill>
                <a:highlight>
                  <a:srgbClr val="FFFFFF"/>
                </a:highlight>
                <a:latin typeface="Consolas" panose="020B0609020204030204" pitchFamily="49" charset="0"/>
              </a:rPr>
              <a:t>Pred</a:t>
            </a:r>
            <a:r>
              <a:rPr lang="de-DE" sz="2400" dirty="0">
                <a:solidFill>
                  <a:srgbClr val="000000"/>
                </a:solidFill>
                <a:highlight>
                  <a:srgbClr val="FFFFFF"/>
                </a:highlight>
                <a:latin typeface="Consolas" panose="020B0609020204030204" pitchFamily="49" charset="0"/>
              </a:rPr>
              <a:t>, </a:t>
            </a:r>
            <a:r>
              <a:rPr lang="de-DE" sz="2400" dirty="0" err="1">
                <a:solidFill>
                  <a:srgbClr val="000000"/>
                </a:solidFill>
                <a:highlight>
                  <a:srgbClr val="FFFFFF"/>
                </a:highlight>
                <a:latin typeface="Consolas" panose="020B0609020204030204" pitchFamily="49" charset="0"/>
              </a:rPr>
              <a:t>Ts</a:t>
            </a:r>
            <a:r>
              <a:rPr lang="de-DE" sz="2400" dirty="0" smtClean="0">
                <a:solidFill>
                  <a:srgbClr val="000000"/>
                </a:solidFill>
                <a:highlight>
                  <a:srgbClr val="FFFFFF"/>
                </a:highlight>
                <a:latin typeface="Consolas" panose="020B0609020204030204" pitchFamily="49" charset="0"/>
              </a:rPr>
              <a:t>...&gt;{};</a:t>
            </a:r>
            <a:endParaRPr lang="de-DE" sz="2400" dirty="0">
              <a:solidFill>
                <a:srgbClr val="000000"/>
              </a:solidFill>
              <a:highlight>
                <a:srgbClr val="FFFFFF"/>
              </a:highlight>
              <a:latin typeface="Consolas" panose="020B0609020204030204" pitchFamily="49" charset="0"/>
            </a:endParaRPr>
          </a:p>
          <a:p>
            <a:pPr marL="0" indent="0">
              <a:buNone/>
            </a:pPr>
            <a:r>
              <a:rPr lang="de-DE" sz="2400" dirty="0" smtClean="0">
                <a:solidFill>
                  <a:srgbClr val="008000"/>
                </a:solidFill>
                <a:highlight>
                  <a:srgbClr val="FFFFFF"/>
                </a:highlight>
                <a:latin typeface="Consolas" panose="020B0609020204030204" pitchFamily="49" charset="0"/>
              </a:rPr>
              <a:t>   //</a:t>
            </a:r>
            <a:r>
              <a:rPr lang="de-DE" sz="2400" dirty="0">
                <a:solidFill>
                  <a:srgbClr val="008000"/>
                </a:solidFill>
                <a:highlight>
                  <a:srgbClr val="FFFFFF"/>
                </a:highlight>
                <a:latin typeface="Consolas" panose="020B0609020204030204" pitchFamily="49" charset="0"/>
              </a:rPr>
              <a:t>in </a:t>
            </a:r>
            <a:r>
              <a:rPr lang="de-DE" sz="2400" dirty="0" err="1">
                <a:solidFill>
                  <a:srgbClr val="008000"/>
                </a:solidFill>
                <a:highlight>
                  <a:srgbClr val="FFFFFF"/>
                </a:highlight>
                <a:latin typeface="Consolas" panose="020B0609020204030204" pitchFamily="49" charset="0"/>
              </a:rPr>
              <a:t>is</a:t>
            </a:r>
            <a:r>
              <a:rPr lang="de-DE" sz="2400" dirty="0">
                <a:solidFill>
                  <a:srgbClr val="008000"/>
                </a:solidFill>
                <a:highlight>
                  <a:srgbClr val="FFFFFF"/>
                </a:highlight>
                <a:latin typeface="Consolas" panose="020B0609020204030204" pitchFamily="49" charset="0"/>
              </a:rPr>
              <a:t> </a:t>
            </a:r>
            <a:r>
              <a:rPr lang="de-DE" sz="2400" dirty="0" err="1">
                <a:solidFill>
                  <a:srgbClr val="008000"/>
                </a:solidFill>
                <a:highlight>
                  <a:srgbClr val="FFFFFF"/>
                </a:highlight>
                <a:latin typeface="Consolas" panose="020B0609020204030204" pitchFamily="49" charset="0"/>
              </a:rPr>
              <a:t>empty</a:t>
            </a:r>
            <a:endParaRPr lang="de-DE" sz="2400" dirty="0">
              <a:solidFill>
                <a:srgbClr val="000000"/>
              </a:solidFill>
              <a:highlight>
                <a:srgbClr val="FFFFFF"/>
              </a:highlight>
              <a:latin typeface="Consolas" panose="020B0609020204030204" pitchFamily="49" charset="0"/>
            </a:endParaRPr>
          </a:p>
          <a:p>
            <a:pPr marL="0" indent="0">
              <a:buNone/>
            </a:pPr>
            <a:r>
              <a:rPr lang="en-US" sz="2400" dirty="0" smtClean="0">
                <a:solidFill>
                  <a:srgbClr val="0000FF"/>
                </a:solidFill>
                <a:highlight>
                  <a:srgbClr val="FFFFFF"/>
                </a:highlight>
                <a:latin typeface="Consolas" panose="020B0609020204030204" pitchFamily="49" charset="0"/>
              </a:rPr>
              <a:t>   template</a:t>
            </a:r>
            <a:r>
              <a:rPr lang="en-US" sz="2400" dirty="0" smtClean="0">
                <a:solidFill>
                  <a:srgbClr val="000000"/>
                </a:solidFill>
                <a:highlight>
                  <a:srgbClr val="FFFFFF"/>
                </a:highlight>
                <a:latin typeface="Consolas" panose="020B0609020204030204" pitchFamily="49" charset="0"/>
              </a:rPr>
              <a:t>&lt;</a:t>
            </a:r>
            <a:r>
              <a:rPr lang="en-US" sz="2400" dirty="0" err="1" smtClean="0">
                <a:solidFill>
                  <a:srgbClr val="0000FF"/>
                </a:solidFill>
                <a:highlight>
                  <a:srgbClr val="FFFFFF"/>
                </a:highlight>
                <a:latin typeface="Consolas" panose="020B0609020204030204" pitchFamily="49" charset="0"/>
              </a:rPr>
              <a:t>typename</a:t>
            </a:r>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 </a:t>
            </a:r>
            <a:r>
              <a:rPr lang="en-US" sz="2400" dirty="0" err="1">
                <a:solidFill>
                  <a:srgbClr val="008080"/>
                </a:solidFill>
                <a:highlight>
                  <a:srgbClr val="FFFFFF"/>
                </a:highlight>
                <a:latin typeface="Consolas" panose="020B0609020204030204" pitchFamily="49" charset="0"/>
              </a:rPr>
              <a:t>Os</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&gt;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a:solidFill>
                  <a:srgbClr val="008080"/>
                </a:solidFill>
                <a:highlight>
                  <a:srgbClr val="FFFFFF"/>
                </a:highlight>
                <a:latin typeface="Consolas" panose="020B0609020204030204" pitchFamily="49" charset="0"/>
              </a:rPr>
              <a:t>P</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 </a:t>
            </a:r>
            <a:r>
              <a:rPr lang="en-US" sz="2400" dirty="0" err="1">
                <a:solidFill>
                  <a:srgbClr val="008080"/>
                </a:solidFill>
                <a:highlight>
                  <a:srgbClr val="FFFFFF"/>
                </a:highlight>
                <a:latin typeface="Consolas" panose="020B0609020204030204" pitchFamily="49" charset="0"/>
              </a:rPr>
              <a:t>Ts</a:t>
            </a:r>
            <a:r>
              <a:rPr lang="en-US" sz="2400" dirty="0">
                <a:solidFill>
                  <a:srgbClr val="000000"/>
                </a:solidFill>
                <a:highlight>
                  <a:srgbClr val="FFFFFF"/>
                </a:highlight>
                <a:latin typeface="Consolas" panose="020B0609020204030204" pitchFamily="49" charset="0"/>
              </a:rPr>
              <a:t>&gt;</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struct</a:t>
            </a:r>
            <a:r>
              <a:rPr lang="de-DE" sz="2400" dirty="0" smtClean="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Sort</a:t>
            </a:r>
            <a:r>
              <a:rPr lang="de-DE" sz="2400" dirty="0">
                <a:solidFill>
                  <a:srgbClr val="000000"/>
                </a:solidFill>
                <a:highlight>
                  <a:srgbClr val="FFFFFF"/>
                </a:highlight>
                <a:latin typeface="Consolas" panose="020B0609020204030204" pitchFamily="49" charset="0"/>
              </a:rPr>
              <a:t>&lt;</a:t>
            </a:r>
            <a:r>
              <a:rPr lang="de-DE" sz="2400" dirty="0" err="1">
                <a:solidFill>
                  <a:srgbClr val="00000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&lt;</a:t>
            </a:r>
            <a:r>
              <a:rPr lang="de-DE" sz="2400" dirty="0">
                <a:solidFill>
                  <a:srgbClr val="008080"/>
                </a:solidFill>
                <a:highlight>
                  <a:srgbClr val="FFFFFF"/>
                </a:highlight>
                <a:latin typeface="Consolas" panose="020B0609020204030204" pitchFamily="49" charset="0"/>
              </a:rPr>
              <a:t>Os</a:t>
            </a:r>
            <a:r>
              <a:rPr lang="de-DE" sz="2400" dirty="0">
                <a:solidFill>
                  <a:srgbClr val="000000"/>
                </a:solidFill>
                <a:highlight>
                  <a:srgbClr val="FFFFFF"/>
                </a:highlight>
                <a:latin typeface="Consolas" panose="020B0609020204030204" pitchFamily="49" charset="0"/>
              </a:rPr>
              <a:t>...&gt;, </a:t>
            </a:r>
            <a:r>
              <a:rPr lang="de-DE" sz="2400" dirty="0">
                <a:solidFill>
                  <a:srgbClr val="008080"/>
                </a:solidFill>
                <a:highlight>
                  <a:srgbClr val="FFFFFF"/>
                </a:highlight>
                <a:latin typeface="Consolas" panose="020B0609020204030204" pitchFamily="49" charset="0"/>
              </a:rPr>
              <a:t>P</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Ts</a:t>
            </a:r>
            <a:r>
              <a:rPr lang="de-DE" sz="2400" dirty="0">
                <a:solidFill>
                  <a:srgbClr val="000000"/>
                </a:solidFill>
                <a:highlight>
                  <a:srgbClr val="FFFFFF"/>
                </a:highlight>
                <a:latin typeface="Consolas" panose="020B0609020204030204" pitchFamily="49" charset="0"/>
              </a:rPr>
              <a:t>...&gt; {</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using</a:t>
            </a:r>
            <a:r>
              <a:rPr lang="de-DE" sz="2400" dirty="0" smtClean="0">
                <a:solidFill>
                  <a:srgbClr val="000000"/>
                </a:solidFill>
                <a:highlight>
                  <a:srgbClr val="FFFFFF"/>
                </a:highlight>
                <a:latin typeface="Consolas" panose="020B0609020204030204" pitchFamily="49" charset="0"/>
              </a:rPr>
              <a:t> </a:t>
            </a:r>
            <a:r>
              <a:rPr lang="de-DE" sz="2400" dirty="0">
                <a:solidFill>
                  <a:srgbClr val="000000"/>
                </a:solidFill>
                <a:highlight>
                  <a:srgbClr val="FFFFFF"/>
                </a:highlight>
                <a:latin typeface="Consolas" panose="020B0609020204030204" pitchFamily="49" charset="0"/>
              </a:rPr>
              <a:t>type = </a:t>
            </a:r>
            <a:r>
              <a:rPr lang="de-DE" sz="2400" dirty="0" err="1">
                <a:solidFill>
                  <a:srgbClr val="000000"/>
                </a:solidFill>
                <a:highlight>
                  <a:srgbClr val="FFFFFF"/>
                </a:highlight>
                <a:latin typeface="Consolas" panose="020B0609020204030204" pitchFamily="49" charset="0"/>
              </a:rPr>
              <a:t>list</a:t>
            </a:r>
            <a:r>
              <a:rPr lang="de-DE" sz="2400" dirty="0">
                <a:solidFill>
                  <a:srgbClr val="000000"/>
                </a:solidFill>
                <a:highlight>
                  <a:srgbClr val="FFFFFF"/>
                </a:highlight>
                <a:latin typeface="Consolas" panose="020B0609020204030204" pitchFamily="49" charset="0"/>
              </a:rPr>
              <a:t>&lt;Os...&gt;;</a:t>
            </a:r>
          </a:p>
          <a:p>
            <a:pPr marL="0" indent="0">
              <a:buNone/>
            </a:pPr>
            <a:r>
              <a:rPr lang="de-DE" sz="2400" dirty="0" smtClean="0">
                <a:solidFill>
                  <a:srgbClr val="000000"/>
                </a:solidFill>
                <a:highlight>
                  <a:srgbClr val="FFFFFF"/>
                </a:highlight>
                <a:latin typeface="Consolas" panose="020B0609020204030204" pitchFamily="49" charset="0"/>
              </a:rPr>
              <a:t>   };</a:t>
            </a:r>
            <a:endParaRPr lang="de-DE" sz="2400" dirty="0">
              <a:solidFill>
                <a:srgbClr val="000000"/>
              </a:solidFill>
              <a:highlight>
                <a:srgbClr val="FFFFFF"/>
              </a:highlight>
              <a:latin typeface="Consolas" panose="020B0609020204030204" pitchFamily="49" charset="0"/>
            </a:endParaRPr>
          </a:p>
          <a:p>
            <a:pPr marL="0" indent="0">
              <a:buNone/>
            </a:pPr>
            <a:r>
              <a:rPr lang="de-DE" sz="2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13392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71546"/>
            <a:ext cx="8748464" cy="1131910"/>
          </a:xfrm>
        </p:spPr>
        <p:txBody>
          <a:bodyPr>
            <a:normAutofit/>
          </a:bodyPr>
          <a:lstStyle/>
          <a:p>
            <a:r>
              <a:rPr lang="en-US" dirty="0"/>
              <a:t>Brigand to the rescue</a:t>
            </a:r>
            <a:endParaRPr lang="en-US" dirty="0">
              <a:effectLst/>
            </a:endParaRPr>
          </a:p>
        </p:txBody>
      </p:sp>
      <p:sp>
        <p:nvSpPr>
          <p:cNvPr id="3" name="Inhaltsplatzhalter 2"/>
          <p:cNvSpPr>
            <a:spLocks noGrp="1"/>
          </p:cNvSpPr>
          <p:nvPr>
            <p:ph idx="1"/>
          </p:nvPr>
        </p:nvSpPr>
        <p:spPr>
          <a:xfrm>
            <a:off x="457200" y="2500306"/>
            <a:ext cx="8229600" cy="4357694"/>
          </a:xfrm>
        </p:spPr>
        <p:txBody>
          <a:bodyPr>
            <a:normAutofit/>
          </a:bodyPr>
          <a:lstStyle/>
          <a:p>
            <a:r>
              <a:rPr lang="en-US" sz="2400" dirty="0" smtClean="0"/>
              <a:t>Brigand </a:t>
            </a:r>
            <a:r>
              <a:rPr lang="en-US" sz="2400" dirty="0"/>
              <a:t>is a light-weight, fully functional, instant-compile time C++ 11 meta-programming library</a:t>
            </a:r>
            <a:r>
              <a:rPr lang="en-US" sz="2400" dirty="0" smtClean="0"/>
              <a:t>.</a:t>
            </a:r>
          </a:p>
          <a:p>
            <a:r>
              <a:rPr lang="en-US" sz="2400" dirty="0" smtClean="0">
                <a:solidFill>
                  <a:srgbClr val="000000"/>
                </a:solidFill>
                <a:highlight>
                  <a:srgbClr val="FFFFFF"/>
                </a:highlight>
                <a:latin typeface="Consolas" panose="020B0609020204030204" pitchFamily="49" charset="0"/>
              </a:rPr>
              <a:t>Similar to the </a:t>
            </a:r>
            <a:r>
              <a:rPr lang="en-US" sz="2400" dirty="0" err="1" smtClean="0">
                <a:solidFill>
                  <a:srgbClr val="000000"/>
                </a:solidFill>
                <a:highlight>
                  <a:srgbClr val="FFFFFF"/>
                </a:highlight>
                <a:latin typeface="Consolas" panose="020B0609020204030204" pitchFamily="49" charset="0"/>
              </a:rPr>
              <a:t>Boost.MPL</a:t>
            </a:r>
            <a:r>
              <a:rPr lang="en-US" sz="2400" dirty="0" smtClean="0">
                <a:solidFill>
                  <a:srgbClr val="000000"/>
                </a:solidFill>
                <a:highlight>
                  <a:srgbClr val="FFFFFF"/>
                </a:highlight>
                <a:latin typeface="Consolas" panose="020B0609020204030204" pitchFamily="49" charset="0"/>
              </a:rPr>
              <a:t> but modern</a:t>
            </a:r>
          </a:p>
          <a:p>
            <a:r>
              <a:rPr lang="en-US" sz="2400" dirty="0"/>
              <a:t>clang 3.4 and </a:t>
            </a:r>
            <a:r>
              <a:rPr lang="en-US" sz="2400" dirty="0" smtClean="0"/>
              <a:t>upward supported</a:t>
            </a:r>
            <a:endParaRPr lang="en-US" sz="2400" dirty="0"/>
          </a:p>
          <a:p>
            <a:r>
              <a:rPr lang="en-US" sz="2400" dirty="0"/>
              <a:t>GCC 4.8 and </a:t>
            </a:r>
            <a:r>
              <a:rPr lang="en-US" sz="2400" dirty="0" smtClean="0"/>
              <a:t>upward supported</a:t>
            </a:r>
            <a:endParaRPr lang="en-US" sz="2400" dirty="0"/>
          </a:p>
          <a:p>
            <a:r>
              <a:rPr lang="en-US" sz="2400" dirty="0"/>
              <a:t>Visual Studio 2013 Update 4 and </a:t>
            </a:r>
            <a:r>
              <a:rPr lang="en-US" sz="2400" dirty="0" smtClean="0"/>
              <a:t>upward supported (even though it sucks)</a:t>
            </a:r>
            <a:endParaRPr lang="en-US" sz="2400" dirty="0"/>
          </a:p>
          <a:p>
            <a:endParaRPr lang="de-DE" sz="2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533930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52736"/>
            <a:ext cx="8786842" cy="1150720"/>
          </a:xfrm>
        </p:spPr>
        <p:txBody>
          <a:bodyPr>
            <a:normAutofit fontScale="90000"/>
          </a:bodyPr>
          <a:lstStyle/>
          <a:p>
            <a:r>
              <a:rPr lang="en-US" dirty="0" smtClean="0"/>
              <a:t>Resulting </a:t>
            </a:r>
            <a:r>
              <a:rPr lang="en-US" dirty="0"/>
              <a:t>in a type </a:t>
            </a:r>
            <a:r>
              <a:rPr lang="en-US" dirty="0" smtClean="0"/>
              <a:t>means </a:t>
            </a:r>
            <a:r>
              <a:rPr lang="en-US" dirty="0"/>
              <a:t>code generation depending on input types</a:t>
            </a:r>
            <a:endParaRPr lang="en-US" dirty="0">
              <a:effectLst/>
            </a:endParaRPr>
          </a:p>
        </p:txBody>
      </p:sp>
      <p:sp>
        <p:nvSpPr>
          <p:cNvPr id="3" name="Inhaltsplatzhalter 2"/>
          <p:cNvSpPr>
            <a:spLocks noGrp="1"/>
          </p:cNvSpPr>
          <p:nvPr>
            <p:ph idx="1"/>
          </p:nvPr>
        </p:nvSpPr>
        <p:spPr>
          <a:xfrm>
            <a:off x="457200" y="2500306"/>
            <a:ext cx="8219256" cy="4357694"/>
          </a:xfrm>
        </p:spPr>
        <p:txBody>
          <a:bodyPr>
            <a:normAutofit/>
          </a:bodyPr>
          <a:lstStyle/>
          <a:p>
            <a:pPr marL="0" indent="0">
              <a:buNone/>
            </a:pPr>
            <a:endParaRPr lang="en-US" sz="2400" dirty="0" smtClean="0"/>
          </a:p>
          <a:p>
            <a:endParaRPr lang="en-US" sz="2400" dirty="0"/>
          </a:p>
          <a:p>
            <a:pPr marL="0" indent="0">
              <a:buNone/>
            </a:pPr>
            <a:endParaRPr lang="en-US" sz="2400" dirty="0"/>
          </a:p>
        </p:txBody>
      </p:sp>
      <p:sp>
        <p:nvSpPr>
          <p:cNvPr id="4" name="Rechteck 3"/>
          <p:cNvSpPr/>
          <p:nvPr/>
        </p:nvSpPr>
        <p:spPr>
          <a:xfrm>
            <a:off x="611560" y="2693994"/>
            <a:ext cx="6462464" cy="3970318"/>
          </a:xfrm>
          <a:prstGeom prst="rect">
            <a:avLst/>
          </a:prstGeom>
        </p:spPr>
        <p:txBody>
          <a:bodyPr wrap="square">
            <a:spAutoFit/>
          </a:bodyPr>
          <a:lstStyle/>
          <a:p>
            <a:r>
              <a:rPr lang="de-DE" dirty="0" err="1">
                <a:solidFill>
                  <a:srgbClr val="0000FF"/>
                </a:solidFill>
                <a:highlight>
                  <a:srgbClr val="FFFFFF"/>
                </a:highlight>
                <a:latin typeface="Consolas" panose="020B0609020204030204" pitchFamily="49" charset="0"/>
              </a:rPr>
              <a:t>template</a:t>
            </a:r>
            <a:r>
              <a:rPr lang="de-DE" dirty="0">
                <a:solidFill>
                  <a:srgbClr val="000000"/>
                </a:solidFill>
                <a:highlight>
                  <a:srgbClr val="FFFFFF"/>
                </a:highlight>
                <a:latin typeface="Consolas" panose="020B0609020204030204" pitchFamily="49" charset="0"/>
              </a:rPr>
              <a:t>&lt;</a:t>
            </a:r>
            <a:r>
              <a:rPr lang="de-DE" dirty="0" err="1">
                <a:solidFill>
                  <a:srgbClr val="0000FF"/>
                </a:solidFill>
                <a:highlight>
                  <a:srgbClr val="FFFFFF"/>
                </a:highlight>
                <a:latin typeface="Consolas" panose="020B0609020204030204" pitchFamily="49" charset="0"/>
              </a:rPr>
              <a:t>typename</a:t>
            </a:r>
            <a:r>
              <a:rPr lang="de-DE" dirty="0">
                <a:solidFill>
                  <a:srgbClr val="000000"/>
                </a:solidFill>
                <a:highlight>
                  <a:srgbClr val="FFFFFF"/>
                </a:highlight>
                <a:latin typeface="Consolas" panose="020B0609020204030204" pitchFamily="49" charset="0"/>
              </a:rPr>
              <a:t> </a:t>
            </a:r>
            <a:r>
              <a:rPr lang="de-DE" dirty="0">
                <a:solidFill>
                  <a:srgbClr val="008080"/>
                </a:solidFill>
                <a:highlight>
                  <a:srgbClr val="FFFFFF"/>
                </a:highlight>
                <a:latin typeface="Consolas" panose="020B0609020204030204" pitchFamily="49" charset="0"/>
              </a:rPr>
              <a:t>T</a:t>
            </a:r>
            <a:r>
              <a:rPr lang="de-DE" dirty="0">
                <a:solidFill>
                  <a:srgbClr val="000000"/>
                </a:solidFill>
                <a:highlight>
                  <a:srgbClr val="FFFFFF"/>
                </a:highlight>
                <a:latin typeface="Consolas" panose="020B0609020204030204" pitchFamily="49" charset="0"/>
              </a:rPr>
              <a:t>&gt;</a:t>
            </a:r>
          </a:p>
          <a:p>
            <a:r>
              <a:rPr lang="de-DE" dirty="0" err="1">
                <a:solidFill>
                  <a:srgbClr val="0000FF"/>
                </a:solidFill>
                <a:highlight>
                  <a:srgbClr val="FFFFFF"/>
                </a:highlight>
                <a:latin typeface="Consolas" panose="020B0609020204030204" pitchFamily="49" charset="0"/>
              </a:rPr>
              <a:t>void</a:t>
            </a:r>
            <a:r>
              <a:rPr lang="de-DE" dirty="0">
                <a:solidFill>
                  <a:srgbClr val="000000"/>
                </a:solidFill>
                <a:highlight>
                  <a:srgbClr val="FFFFFF"/>
                </a:highlight>
                <a:latin typeface="Consolas" panose="020B0609020204030204" pitchFamily="49" charset="0"/>
              </a:rPr>
              <a:t> </a:t>
            </a:r>
            <a:r>
              <a:rPr lang="de-DE" dirty="0" err="1">
                <a:solidFill>
                  <a:srgbClr val="800000"/>
                </a:solidFill>
                <a:highlight>
                  <a:srgbClr val="FFFFFF"/>
                </a:highlight>
                <a:latin typeface="Consolas" panose="020B0609020204030204" pitchFamily="49" charset="0"/>
              </a:rPr>
              <a:t>fImpl</a:t>
            </a:r>
            <a:r>
              <a:rPr lang="de-DE" dirty="0">
                <a:solidFill>
                  <a:srgbClr val="000000"/>
                </a:solidFill>
                <a:highlight>
                  <a:srgbClr val="FFFFFF"/>
                </a:highlight>
                <a:latin typeface="Consolas" panose="020B0609020204030204" pitchFamily="49" charset="0"/>
              </a:rPr>
              <a:t>(</a:t>
            </a:r>
            <a:r>
              <a:rPr lang="de-DE" dirty="0">
                <a:solidFill>
                  <a:srgbClr val="008080"/>
                </a:solidFill>
                <a:highlight>
                  <a:srgbClr val="FFFFFF"/>
                </a:highlight>
                <a:latin typeface="Consolas" panose="020B0609020204030204" pitchFamily="49" charset="0"/>
              </a:rPr>
              <a:t>T</a:t>
            </a:r>
            <a:r>
              <a:rPr lang="de-DE" dirty="0">
                <a:solidFill>
                  <a:srgbClr val="000000"/>
                </a:solidFill>
                <a:highlight>
                  <a:srgbClr val="FFFFFF"/>
                </a:highlight>
                <a:latin typeface="Consolas" panose="020B0609020204030204" pitchFamily="49" charset="0"/>
              </a:rPr>
              <a:t> a, </a:t>
            </a:r>
            <a:r>
              <a:rPr lang="de-DE" dirty="0" err="1" smtClean="0">
                <a:solidFill>
                  <a:srgbClr val="000000"/>
                </a:solidFill>
                <a:highlight>
                  <a:srgbClr val="FFFFFF"/>
                </a:highlight>
                <a:latin typeface="Consolas" panose="020B0609020204030204" pitchFamily="49" charset="0"/>
              </a:rPr>
              <a:t>std</a:t>
            </a:r>
            <a:r>
              <a:rPr lang="de-DE" dirty="0" smtClean="0">
                <a:solidFill>
                  <a:srgbClr val="000000"/>
                </a:solidFill>
                <a:highlight>
                  <a:srgbClr val="FFFFFF"/>
                </a:highlight>
                <a:latin typeface="Consolas" panose="020B0609020204030204" pitchFamily="49" charset="0"/>
              </a:rPr>
              <a:t>::</a:t>
            </a:r>
            <a:r>
              <a:rPr lang="de-DE" dirty="0" err="1" smtClean="0">
                <a:solidFill>
                  <a:srgbClr val="000000"/>
                </a:solidFill>
                <a:highlight>
                  <a:srgbClr val="FFFFFF"/>
                </a:highlight>
                <a:latin typeface="Consolas" panose="020B0609020204030204" pitchFamily="49" charset="0"/>
              </a:rPr>
              <a:t>true_type</a:t>
            </a:r>
            <a:r>
              <a:rPr lang="de-DE" dirty="0">
                <a:solidFill>
                  <a:srgbClr val="000000"/>
                </a:solidFill>
                <a:highlight>
                  <a:srgbClr val="FFFFFF"/>
                </a:highlight>
                <a:latin typeface="Consolas" panose="020B0609020204030204" pitchFamily="49" charset="0"/>
              </a:rPr>
              <a:t>);</a:t>
            </a:r>
          </a:p>
          <a:p>
            <a:r>
              <a:rPr lang="de-DE" dirty="0" err="1">
                <a:solidFill>
                  <a:srgbClr val="0000FF"/>
                </a:solidFill>
                <a:highlight>
                  <a:srgbClr val="FFFFFF"/>
                </a:highlight>
                <a:latin typeface="Consolas" panose="020B0609020204030204" pitchFamily="49" charset="0"/>
              </a:rPr>
              <a:t>template</a:t>
            </a:r>
            <a:r>
              <a:rPr lang="de-DE" dirty="0">
                <a:solidFill>
                  <a:srgbClr val="000000"/>
                </a:solidFill>
                <a:highlight>
                  <a:srgbClr val="FFFFFF"/>
                </a:highlight>
                <a:latin typeface="Consolas" panose="020B0609020204030204" pitchFamily="49" charset="0"/>
              </a:rPr>
              <a:t>&lt;</a:t>
            </a:r>
            <a:r>
              <a:rPr lang="de-DE" dirty="0" err="1">
                <a:solidFill>
                  <a:srgbClr val="0000FF"/>
                </a:solidFill>
                <a:highlight>
                  <a:srgbClr val="FFFFFF"/>
                </a:highlight>
                <a:latin typeface="Consolas" panose="020B0609020204030204" pitchFamily="49" charset="0"/>
              </a:rPr>
              <a:t>typename</a:t>
            </a:r>
            <a:r>
              <a:rPr lang="de-DE" dirty="0">
                <a:solidFill>
                  <a:srgbClr val="000000"/>
                </a:solidFill>
                <a:highlight>
                  <a:srgbClr val="FFFFFF"/>
                </a:highlight>
                <a:latin typeface="Consolas" panose="020B0609020204030204" pitchFamily="49" charset="0"/>
              </a:rPr>
              <a:t> </a:t>
            </a:r>
            <a:r>
              <a:rPr lang="de-DE" dirty="0">
                <a:solidFill>
                  <a:srgbClr val="008080"/>
                </a:solidFill>
                <a:highlight>
                  <a:srgbClr val="FFFFFF"/>
                </a:highlight>
                <a:latin typeface="Consolas" panose="020B0609020204030204" pitchFamily="49" charset="0"/>
              </a:rPr>
              <a:t>T</a:t>
            </a:r>
            <a:r>
              <a:rPr lang="de-DE" dirty="0">
                <a:solidFill>
                  <a:srgbClr val="000000"/>
                </a:solidFill>
                <a:highlight>
                  <a:srgbClr val="FFFFFF"/>
                </a:highlight>
                <a:latin typeface="Consolas" panose="020B0609020204030204" pitchFamily="49" charset="0"/>
              </a:rPr>
              <a:t>&gt;</a:t>
            </a:r>
          </a:p>
          <a:p>
            <a:r>
              <a:rPr lang="de-DE" dirty="0" err="1">
                <a:solidFill>
                  <a:srgbClr val="0000FF"/>
                </a:solidFill>
                <a:highlight>
                  <a:srgbClr val="FFFFFF"/>
                </a:highlight>
                <a:latin typeface="Consolas" panose="020B0609020204030204" pitchFamily="49" charset="0"/>
              </a:rPr>
              <a:t>void</a:t>
            </a:r>
            <a:r>
              <a:rPr lang="de-DE" dirty="0">
                <a:solidFill>
                  <a:srgbClr val="000000"/>
                </a:solidFill>
                <a:highlight>
                  <a:srgbClr val="FFFFFF"/>
                </a:highlight>
                <a:latin typeface="Consolas" panose="020B0609020204030204" pitchFamily="49" charset="0"/>
              </a:rPr>
              <a:t> </a:t>
            </a:r>
            <a:r>
              <a:rPr lang="de-DE" dirty="0" err="1">
                <a:solidFill>
                  <a:srgbClr val="800000"/>
                </a:solidFill>
                <a:highlight>
                  <a:srgbClr val="FFFFFF"/>
                </a:highlight>
                <a:latin typeface="Consolas" panose="020B0609020204030204" pitchFamily="49" charset="0"/>
              </a:rPr>
              <a:t>fImpl</a:t>
            </a:r>
            <a:r>
              <a:rPr lang="de-DE" dirty="0">
                <a:solidFill>
                  <a:srgbClr val="000000"/>
                </a:solidFill>
                <a:highlight>
                  <a:srgbClr val="FFFFFF"/>
                </a:highlight>
                <a:latin typeface="Consolas" panose="020B0609020204030204" pitchFamily="49" charset="0"/>
              </a:rPr>
              <a:t>(</a:t>
            </a:r>
            <a:r>
              <a:rPr lang="de-DE" dirty="0">
                <a:solidFill>
                  <a:srgbClr val="008080"/>
                </a:solidFill>
                <a:highlight>
                  <a:srgbClr val="FFFFFF"/>
                </a:highlight>
                <a:latin typeface="Consolas" panose="020B0609020204030204" pitchFamily="49" charset="0"/>
              </a:rPr>
              <a:t>T</a:t>
            </a:r>
            <a:r>
              <a:rPr lang="de-DE" dirty="0">
                <a:solidFill>
                  <a:srgbClr val="000000"/>
                </a:solidFill>
                <a:highlight>
                  <a:srgbClr val="FFFFFF"/>
                </a:highlight>
                <a:latin typeface="Consolas" panose="020B0609020204030204" pitchFamily="49" charset="0"/>
              </a:rPr>
              <a:t> a, </a:t>
            </a:r>
            <a:r>
              <a:rPr lang="de-DE" dirty="0" err="1" smtClean="0">
                <a:solidFill>
                  <a:srgbClr val="000000"/>
                </a:solidFill>
                <a:highlight>
                  <a:srgbClr val="FFFFFF"/>
                </a:highlight>
                <a:latin typeface="Consolas" panose="020B0609020204030204" pitchFamily="49" charset="0"/>
              </a:rPr>
              <a:t>std</a:t>
            </a:r>
            <a:r>
              <a:rPr lang="de-DE" dirty="0" smtClean="0">
                <a:solidFill>
                  <a:srgbClr val="000000"/>
                </a:solidFill>
                <a:highlight>
                  <a:srgbClr val="FFFFFF"/>
                </a:highlight>
                <a:latin typeface="Consolas" panose="020B0609020204030204" pitchFamily="49" charset="0"/>
              </a:rPr>
              <a:t>::</a:t>
            </a:r>
            <a:r>
              <a:rPr lang="de-DE" dirty="0" err="1" smtClean="0">
                <a:solidFill>
                  <a:srgbClr val="000000"/>
                </a:solidFill>
                <a:highlight>
                  <a:srgbClr val="FFFFFF"/>
                </a:highlight>
                <a:latin typeface="Consolas" panose="020B0609020204030204" pitchFamily="49" charset="0"/>
              </a:rPr>
              <a:t>false_type</a:t>
            </a:r>
            <a:r>
              <a:rPr lang="de-DE" dirty="0">
                <a:solidFill>
                  <a:srgbClr val="000000"/>
                </a:solidFill>
                <a:highlight>
                  <a:srgbClr val="FFFFFF"/>
                </a:highlight>
                <a:latin typeface="Consolas" panose="020B0609020204030204" pitchFamily="49" charset="0"/>
              </a:rPr>
              <a:t>);</a:t>
            </a:r>
          </a:p>
          <a:p>
            <a:r>
              <a:rPr lang="de-DE" dirty="0" err="1">
                <a:solidFill>
                  <a:srgbClr val="0000FF"/>
                </a:solidFill>
                <a:highlight>
                  <a:srgbClr val="FFFFFF"/>
                </a:highlight>
                <a:latin typeface="Consolas" panose="020B0609020204030204" pitchFamily="49" charset="0"/>
              </a:rPr>
              <a:t>template</a:t>
            </a:r>
            <a:r>
              <a:rPr lang="de-DE" dirty="0">
                <a:solidFill>
                  <a:srgbClr val="000000"/>
                </a:solidFill>
                <a:highlight>
                  <a:srgbClr val="FFFFFF"/>
                </a:highlight>
                <a:latin typeface="Consolas" panose="020B0609020204030204" pitchFamily="49" charset="0"/>
              </a:rPr>
              <a:t>&lt;</a:t>
            </a:r>
            <a:r>
              <a:rPr lang="de-DE" dirty="0" err="1">
                <a:solidFill>
                  <a:srgbClr val="0000FF"/>
                </a:solidFill>
                <a:highlight>
                  <a:srgbClr val="FFFFFF"/>
                </a:highlight>
                <a:latin typeface="Consolas" panose="020B0609020204030204" pitchFamily="49" charset="0"/>
              </a:rPr>
              <a:t>typename</a:t>
            </a:r>
            <a:r>
              <a:rPr lang="de-DE" dirty="0">
                <a:solidFill>
                  <a:srgbClr val="000000"/>
                </a:solidFill>
                <a:highlight>
                  <a:srgbClr val="FFFFFF"/>
                </a:highlight>
                <a:latin typeface="Consolas" panose="020B0609020204030204" pitchFamily="49" charset="0"/>
              </a:rPr>
              <a:t> </a:t>
            </a:r>
            <a:r>
              <a:rPr lang="de-DE" dirty="0">
                <a:solidFill>
                  <a:srgbClr val="008080"/>
                </a:solidFill>
                <a:highlight>
                  <a:srgbClr val="FFFFFF"/>
                </a:highlight>
                <a:latin typeface="Consolas" panose="020B0609020204030204" pitchFamily="49" charset="0"/>
              </a:rPr>
              <a:t>T</a:t>
            </a:r>
            <a:r>
              <a:rPr lang="de-DE" dirty="0">
                <a:solidFill>
                  <a:srgbClr val="000000"/>
                </a:solidFill>
                <a:highlight>
                  <a:srgbClr val="FFFFFF"/>
                </a:highlight>
                <a:latin typeface="Consolas" panose="020B0609020204030204" pitchFamily="49" charset="0"/>
              </a:rPr>
              <a:t>&gt;</a:t>
            </a:r>
          </a:p>
          <a:p>
            <a:r>
              <a:rPr lang="de-DE" dirty="0">
                <a:solidFill>
                  <a:srgbClr val="800000"/>
                </a:solidFill>
                <a:highlight>
                  <a:srgbClr val="FFFFFF"/>
                </a:highlight>
                <a:latin typeface="Consolas" panose="020B0609020204030204" pitchFamily="49" charset="0"/>
              </a:rPr>
              <a:t>f</a:t>
            </a:r>
            <a:r>
              <a:rPr lang="de-DE" dirty="0">
                <a:solidFill>
                  <a:srgbClr val="000000"/>
                </a:solidFill>
                <a:highlight>
                  <a:srgbClr val="FFFFFF"/>
                </a:highlight>
                <a:latin typeface="Consolas" panose="020B0609020204030204" pitchFamily="49" charset="0"/>
              </a:rPr>
              <a:t>(</a:t>
            </a:r>
            <a:r>
              <a:rPr lang="de-DE" dirty="0">
                <a:solidFill>
                  <a:srgbClr val="008080"/>
                </a:solidFill>
                <a:highlight>
                  <a:srgbClr val="FFFFFF"/>
                </a:highlight>
                <a:latin typeface="Consolas" panose="020B0609020204030204" pitchFamily="49" charset="0"/>
              </a:rPr>
              <a:t>T</a:t>
            </a:r>
            <a:r>
              <a:rPr lang="de-DE" dirty="0">
                <a:solidFill>
                  <a:srgbClr val="000000"/>
                </a:solidFill>
                <a:highlight>
                  <a:srgbClr val="FFFFFF"/>
                </a:highlight>
                <a:latin typeface="Consolas" panose="020B0609020204030204" pitchFamily="49" charset="0"/>
              </a:rPr>
              <a:t> </a:t>
            </a:r>
            <a:r>
              <a:rPr lang="de-DE" dirty="0">
                <a:solidFill>
                  <a:srgbClr val="808080"/>
                </a:solidFill>
                <a:highlight>
                  <a:srgbClr val="FFFFFF"/>
                </a:highlight>
                <a:latin typeface="Consolas" panose="020B0609020204030204" pitchFamily="49" charset="0"/>
              </a:rPr>
              <a:t>a</a:t>
            </a:r>
            <a:r>
              <a:rPr lang="de-DE" dirty="0">
                <a:solidFill>
                  <a:srgbClr val="000000"/>
                </a:solidFill>
                <a:highlight>
                  <a:srgbClr val="FFFFFF"/>
                </a:highlight>
                <a:latin typeface="Consolas" panose="020B0609020204030204" pitchFamily="49" charset="0"/>
              </a:rPr>
              <a:t>) {</a:t>
            </a:r>
          </a:p>
          <a:p>
            <a:r>
              <a:rPr lang="de-DE" dirty="0" smtClean="0">
                <a:solidFill>
                  <a:srgbClr val="800000"/>
                </a:solidFill>
                <a:highlight>
                  <a:srgbClr val="FFFFFF"/>
                </a:highlight>
                <a:latin typeface="Consolas" panose="020B0609020204030204" pitchFamily="49" charset="0"/>
              </a:rPr>
              <a:t>	</a:t>
            </a:r>
            <a:r>
              <a:rPr lang="de-DE" dirty="0" err="1" smtClean="0">
                <a:solidFill>
                  <a:srgbClr val="800000"/>
                </a:solidFill>
                <a:highlight>
                  <a:srgbClr val="FFFFFF"/>
                </a:highlight>
                <a:latin typeface="Consolas" panose="020B0609020204030204" pitchFamily="49" charset="0"/>
              </a:rPr>
              <a:t>fImpl</a:t>
            </a:r>
            <a:r>
              <a:rPr lang="de-DE" dirty="0" smtClean="0">
                <a:solidFill>
                  <a:srgbClr val="000000"/>
                </a:solidFill>
                <a:highlight>
                  <a:srgbClr val="FFFFFF"/>
                </a:highlight>
                <a:latin typeface="Consolas" panose="020B0609020204030204" pitchFamily="49" charset="0"/>
              </a:rPr>
              <a:t>(</a:t>
            </a:r>
            <a:r>
              <a:rPr lang="de-DE" dirty="0" smtClean="0">
                <a:solidFill>
                  <a:srgbClr val="808080"/>
                </a:solidFill>
                <a:highlight>
                  <a:srgbClr val="FFFFFF"/>
                </a:highlight>
                <a:latin typeface="Consolas" panose="020B0609020204030204" pitchFamily="49" charset="0"/>
              </a:rPr>
              <a:t>a</a:t>
            </a:r>
            <a:r>
              <a:rPr lang="de-DE" dirty="0">
                <a:solidFill>
                  <a:srgbClr val="000000"/>
                </a:solidFill>
                <a:highlight>
                  <a:srgbClr val="FFFFFF"/>
                </a:highlight>
                <a:latin typeface="Consolas" panose="020B0609020204030204" pitchFamily="49" charset="0"/>
              </a:rPr>
              <a:t>, </a:t>
            </a:r>
            <a:r>
              <a:rPr lang="de-DE" dirty="0" err="1">
                <a:solidFill>
                  <a:srgbClr val="000000"/>
                </a:solidFill>
                <a:highlight>
                  <a:srgbClr val="FFFFFF"/>
                </a:highlight>
                <a:latin typeface="Consolas" panose="020B0609020204030204" pitchFamily="49" charset="0"/>
              </a:rPr>
              <a:t>DeciderMetaFunction</a:t>
            </a:r>
            <a:r>
              <a:rPr lang="de-DE" dirty="0">
                <a:solidFill>
                  <a:srgbClr val="000000"/>
                </a:solidFill>
                <a:highlight>
                  <a:srgbClr val="FFFFFF"/>
                </a:highlight>
                <a:latin typeface="Consolas" panose="020B0609020204030204" pitchFamily="49" charset="0"/>
              </a:rPr>
              <a:t>&lt;</a:t>
            </a:r>
            <a:r>
              <a:rPr lang="de-DE" dirty="0">
                <a:solidFill>
                  <a:srgbClr val="008080"/>
                </a:solidFill>
                <a:highlight>
                  <a:srgbClr val="FFFFFF"/>
                </a:highlight>
                <a:latin typeface="Consolas" panose="020B0609020204030204" pitchFamily="49" charset="0"/>
              </a:rPr>
              <a:t>T</a:t>
            </a:r>
            <a:r>
              <a:rPr lang="de-DE" dirty="0">
                <a:solidFill>
                  <a:srgbClr val="000000"/>
                </a:solidFill>
                <a:highlight>
                  <a:srgbClr val="FFFFFF"/>
                </a:highlight>
                <a:latin typeface="Consolas" panose="020B0609020204030204" pitchFamily="49" charset="0"/>
              </a:rPr>
              <a:t>&gt;{});</a:t>
            </a:r>
          </a:p>
          <a:p>
            <a:r>
              <a:rPr lang="de-DE" dirty="0">
                <a:solidFill>
                  <a:srgbClr val="000000"/>
                </a:solidFill>
                <a:highlight>
                  <a:srgbClr val="FFFFFF"/>
                </a:highlight>
                <a:latin typeface="Consolas" panose="020B0609020204030204" pitchFamily="49" charset="0"/>
              </a:rPr>
              <a:t>}</a:t>
            </a:r>
          </a:p>
          <a:p>
            <a:endParaRPr lang="de-DE" dirty="0">
              <a:solidFill>
                <a:srgbClr val="000000"/>
              </a:solidFill>
              <a:highlight>
                <a:srgbClr val="FFFFFF"/>
              </a:highlight>
              <a:latin typeface="Consolas" panose="020B0609020204030204" pitchFamily="49" charset="0"/>
            </a:endParaRPr>
          </a:p>
          <a:p>
            <a:r>
              <a:rPr lang="de-DE" dirty="0" err="1">
                <a:solidFill>
                  <a:srgbClr val="0000FF"/>
                </a:solidFill>
                <a:highlight>
                  <a:srgbClr val="FFFFFF"/>
                </a:highlight>
                <a:latin typeface="Consolas" panose="020B0609020204030204" pitchFamily="49" charset="0"/>
              </a:rPr>
              <a:t>template</a:t>
            </a:r>
            <a:r>
              <a:rPr lang="de-DE" dirty="0">
                <a:solidFill>
                  <a:srgbClr val="000000"/>
                </a:solidFill>
                <a:highlight>
                  <a:srgbClr val="FFFFFF"/>
                </a:highlight>
                <a:latin typeface="Consolas" panose="020B0609020204030204" pitchFamily="49" charset="0"/>
              </a:rPr>
              <a:t>&lt;</a:t>
            </a:r>
            <a:r>
              <a:rPr lang="de-DE" dirty="0" err="1">
                <a:solidFill>
                  <a:srgbClr val="0000FF"/>
                </a:solidFill>
                <a:highlight>
                  <a:srgbClr val="FFFFFF"/>
                </a:highlight>
                <a:latin typeface="Consolas" panose="020B0609020204030204" pitchFamily="49" charset="0"/>
              </a:rPr>
              <a:t>typename</a:t>
            </a:r>
            <a:r>
              <a:rPr lang="de-DE" dirty="0">
                <a:solidFill>
                  <a:srgbClr val="000000"/>
                </a:solidFill>
                <a:highlight>
                  <a:srgbClr val="FFFFFF"/>
                </a:highlight>
                <a:latin typeface="Consolas" panose="020B0609020204030204" pitchFamily="49" charset="0"/>
              </a:rPr>
              <a:t> </a:t>
            </a:r>
            <a:r>
              <a:rPr lang="de-DE" dirty="0">
                <a:solidFill>
                  <a:srgbClr val="008080"/>
                </a:solidFill>
                <a:highlight>
                  <a:srgbClr val="FFFFFF"/>
                </a:highlight>
                <a:latin typeface="Consolas" panose="020B0609020204030204" pitchFamily="49" charset="0"/>
              </a:rPr>
              <a:t>T</a:t>
            </a:r>
            <a:r>
              <a:rPr lang="de-DE" dirty="0">
                <a:solidFill>
                  <a:srgbClr val="000000"/>
                </a:solidFill>
                <a:highlight>
                  <a:srgbClr val="FFFFFF"/>
                </a:highlight>
                <a:latin typeface="Consolas" panose="020B0609020204030204" pitchFamily="49" charset="0"/>
              </a:rPr>
              <a:t>&gt;</a:t>
            </a:r>
          </a:p>
          <a:p>
            <a:r>
              <a:rPr lang="de-DE" dirty="0">
                <a:solidFill>
                  <a:srgbClr val="800000"/>
                </a:solidFill>
                <a:highlight>
                  <a:srgbClr val="FFFFFF"/>
                </a:highlight>
                <a:latin typeface="Consolas" panose="020B0609020204030204" pitchFamily="49" charset="0"/>
              </a:rPr>
              <a:t>f</a:t>
            </a:r>
            <a:r>
              <a:rPr lang="de-DE" dirty="0">
                <a:solidFill>
                  <a:srgbClr val="000000"/>
                </a:solidFill>
                <a:highlight>
                  <a:srgbClr val="FFFFFF"/>
                </a:highlight>
                <a:latin typeface="Consolas" panose="020B0609020204030204" pitchFamily="49" charset="0"/>
              </a:rPr>
              <a:t>(</a:t>
            </a:r>
            <a:r>
              <a:rPr lang="de-DE" dirty="0">
                <a:solidFill>
                  <a:srgbClr val="008080"/>
                </a:solidFill>
                <a:highlight>
                  <a:srgbClr val="FFFFFF"/>
                </a:highlight>
                <a:latin typeface="Consolas" panose="020B0609020204030204" pitchFamily="49" charset="0"/>
              </a:rPr>
              <a:t>T</a:t>
            </a:r>
            <a:r>
              <a:rPr lang="de-DE" dirty="0">
                <a:solidFill>
                  <a:srgbClr val="000000"/>
                </a:solidFill>
                <a:highlight>
                  <a:srgbClr val="FFFFFF"/>
                </a:highlight>
                <a:latin typeface="Consolas" panose="020B0609020204030204" pitchFamily="49" charset="0"/>
              </a:rPr>
              <a:t> </a:t>
            </a:r>
            <a:r>
              <a:rPr lang="de-DE" dirty="0">
                <a:solidFill>
                  <a:srgbClr val="808080"/>
                </a:solidFill>
                <a:highlight>
                  <a:srgbClr val="FFFFFF"/>
                </a:highlight>
                <a:latin typeface="Consolas" panose="020B0609020204030204" pitchFamily="49" charset="0"/>
              </a:rPr>
              <a:t>a</a:t>
            </a:r>
            <a:r>
              <a:rPr lang="de-DE" dirty="0">
                <a:solidFill>
                  <a:srgbClr val="000000"/>
                </a:solidFill>
                <a:highlight>
                  <a:srgbClr val="FFFFFF"/>
                </a:highlight>
                <a:latin typeface="Consolas" panose="020B0609020204030204" pitchFamily="49" charset="0"/>
              </a:rPr>
              <a:t>) {</a:t>
            </a:r>
          </a:p>
          <a:p>
            <a:r>
              <a:rPr lang="de-DE" dirty="0" smtClean="0">
                <a:solidFill>
                  <a:srgbClr val="008080"/>
                </a:solidFill>
                <a:highlight>
                  <a:srgbClr val="FFFFFF"/>
                </a:highlight>
                <a:latin typeface="Consolas" panose="020B0609020204030204" pitchFamily="49" charset="0"/>
              </a:rPr>
              <a:t>	</a:t>
            </a:r>
            <a:r>
              <a:rPr lang="de-DE" dirty="0" err="1" smtClean="0">
                <a:solidFill>
                  <a:srgbClr val="008080"/>
                </a:solidFill>
                <a:highlight>
                  <a:srgbClr val="FFFFFF"/>
                </a:highlight>
                <a:latin typeface="Consolas" panose="020B0609020204030204" pitchFamily="49" charset="0"/>
              </a:rPr>
              <a:t>WhatToDo</a:t>
            </a:r>
            <a:r>
              <a:rPr lang="de-DE" dirty="0" smtClean="0">
                <a:solidFill>
                  <a:srgbClr val="000000"/>
                </a:solidFill>
                <a:highlight>
                  <a:srgbClr val="FFFFFF"/>
                </a:highlight>
                <a:latin typeface="Consolas" panose="020B0609020204030204" pitchFamily="49" charset="0"/>
              </a:rPr>
              <a:t>&lt;</a:t>
            </a:r>
            <a:r>
              <a:rPr lang="de-DE" dirty="0" smtClean="0">
                <a:solidFill>
                  <a:srgbClr val="008080"/>
                </a:solidFill>
                <a:highlight>
                  <a:srgbClr val="FFFFFF"/>
                </a:highlight>
                <a:latin typeface="Consolas" panose="020B0609020204030204" pitchFamily="49" charset="0"/>
              </a:rPr>
              <a:t>T</a:t>
            </a:r>
            <a:r>
              <a:rPr lang="de-DE" dirty="0">
                <a:solidFill>
                  <a:srgbClr val="000000"/>
                </a:solidFill>
                <a:highlight>
                  <a:srgbClr val="FFFFFF"/>
                </a:highlight>
                <a:latin typeface="Consolas" panose="020B0609020204030204" pitchFamily="49" charset="0"/>
              </a:rPr>
              <a:t>&gt;::f(</a:t>
            </a:r>
            <a:r>
              <a:rPr lang="de-DE" dirty="0" err="1">
                <a:solidFill>
                  <a:srgbClr val="000000"/>
                </a:solidFill>
                <a:highlight>
                  <a:srgbClr val="FFFFFF"/>
                </a:highlight>
                <a:latin typeface="Consolas" panose="020B0609020204030204" pitchFamily="49" charset="0"/>
              </a:rPr>
              <a:t>input</a:t>
            </a:r>
            <a:r>
              <a:rPr lang="de-DE" dirty="0">
                <a:solidFill>
                  <a:srgbClr val="000000"/>
                </a:solidFill>
                <a:highlight>
                  <a:srgbClr val="FFFFFF"/>
                </a:highlight>
                <a:latin typeface="Consolas" panose="020B0609020204030204" pitchFamily="49" charset="0"/>
              </a:rPr>
              <a:t>);</a:t>
            </a:r>
          </a:p>
          <a:p>
            <a:r>
              <a:rPr lang="de-DE" dirty="0" smtClean="0">
                <a:solidFill>
                  <a:srgbClr val="008080"/>
                </a:solidFill>
                <a:highlight>
                  <a:srgbClr val="FFFFFF"/>
                </a:highlight>
                <a:latin typeface="Consolas" panose="020B0609020204030204" pitchFamily="49" charset="0"/>
              </a:rPr>
              <a:t>	</a:t>
            </a:r>
            <a:r>
              <a:rPr lang="de-DE" dirty="0" err="1" smtClean="0">
                <a:solidFill>
                  <a:srgbClr val="008080"/>
                </a:solidFill>
                <a:highlight>
                  <a:srgbClr val="FFFFFF"/>
                </a:highlight>
                <a:latin typeface="Consolas" panose="020B0609020204030204" pitchFamily="49" charset="0"/>
              </a:rPr>
              <a:t>WhatToDo</a:t>
            </a:r>
            <a:r>
              <a:rPr lang="de-DE" dirty="0" smtClean="0">
                <a:solidFill>
                  <a:srgbClr val="000000"/>
                </a:solidFill>
                <a:highlight>
                  <a:srgbClr val="FFFFFF"/>
                </a:highlight>
                <a:latin typeface="Consolas" panose="020B0609020204030204" pitchFamily="49" charset="0"/>
              </a:rPr>
              <a:t>&lt;</a:t>
            </a:r>
            <a:r>
              <a:rPr lang="de-DE" dirty="0" smtClean="0">
                <a:solidFill>
                  <a:srgbClr val="008080"/>
                </a:solidFill>
                <a:highlight>
                  <a:srgbClr val="FFFFFF"/>
                </a:highlight>
                <a:latin typeface="Consolas" panose="020B0609020204030204" pitchFamily="49" charset="0"/>
              </a:rPr>
              <a:t>T</a:t>
            </a:r>
            <a:r>
              <a:rPr lang="de-DE" dirty="0">
                <a:solidFill>
                  <a:srgbClr val="000000"/>
                </a:solidFill>
                <a:highlight>
                  <a:srgbClr val="FFFFFF"/>
                </a:highlight>
                <a:latin typeface="Consolas" panose="020B0609020204030204" pitchFamily="49" charset="0"/>
              </a:rPr>
              <a:t>&gt;{}(</a:t>
            </a:r>
            <a:r>
              <a:rPr lang="de-DE" dirty="0" err="1">
                <a:solidFill>
                  <a:srgbClr val="000000"/>
                </a:solidFill>
                <a:highlight>
                  <a:srgbClr val="FFFFFF"/>
                </a:highlight>
                <a:latin typeface="Consolas" panose="020B0609020204030204" pitchFamily="49" charset="0"/>
              </a:rPr>
              <a:t>input</a:t>
            </a:r>
            <a:r>
              <a:rPr lang="de-DE" dirty="0">
                <a:solidFill>
                  <a:srgbClr val="000000"/>
                </a:solidFill>
                <a:highlight>
                  <a:srgbClr val="FFFFFF"/>
                </a:highlight>
                <a:latin typeface="Consolas" panose="020B0609020204030204" pitchFamily="49" charset="0"/>
              </a:rPr>
              <a:t>);</a:t>
            </a:r>
          </a:p>
          <a:p>
            <a:r>
              <a:rPr lang="de-DE" dirty="0">
                <a:solidFill>
                  <a:srgbClr val="000000"/>
                </a:solidFill>
                <a:highlight>
                  <a:srgbClr val="FFFFFF"/>
                </a:highlight>
                <a:latin typeface="Consolas" panose="020B0609020204030204" pitchFamily="49" charset="0"/>
              </a:rPr>
              <a:t>}</a:t>
            </a:r>
            <a:endParaRPr lang="de-DE" dirty="0"/>
          </a:p>
        </p:txBody>
      </p:sp>
    </p:spTree>
    <p:extLst>
      <p:ext uri="{BB962C8B-B14F-4D97-AF65-F5344CB8AC3E}">
        <p14:creationId xmlns:p14="http://schemas.microsoft.com/office/powerpoint/2010/main" val="2022192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Evaluation at compile time elevates the level of </a:t>
            </a:r>
            <a:r>
              <a:rPr lang="en-US" dirty="0" smtClean="0"/>
              <a:t>programming</a:t>
            </a:r>
            <a:endParaRPr lang="en-US" dirty="0">
              <a:effectLst/>
            </a:endParaRPr>
          </a:p>
        </p:txBody>
      </p:sp>
      <p:sp>
        <p:nvSpPr>
          <p:cNvPr id="5" name="Inhaltsplatzhalter 4"/>
          <p:cNvSpPr>
            <a:spLocks noGrp="1"/>
          </p:cNvSpPr>
          <p:nvPr>
            <p:ph idx="1"/>
          </p:nvPr>
        </p:nvSpPr>
        <p:spPr/>
        <p:txBody>
          <a:bodyPr>
            <a:normAutofit fontScale="92500" lnSpcReduction="10000"/>
          </a:bodyPr>
          <a:lstStyle/>
          <a:p>
            <a:pPr marL="0" indent="0">
              <a:buNone/>
            </a:pPr>
            <a:r>
              <a:rPr lang="en-US" sz="2000" dirty="0">
                <a:solidFill>
                  <a:srgbClr val="008000"/>
                </a:solidFill>
                <a:highlight>
                  <a:srgbClr val="FFFFFF"/>
                </a:highlight>
                <a:latin typeface="Consolas" panose="020B0609020204030204" pitchFamily="49" charset="0"/>
              </a:rPr>
              <a:t>//datasheet says set bits 10:2 and bit 0</a:t>
            </a:r>
            <a:endParaRPr lang="en-US" sz="2000" dirty="0">
              <a:solidFill>
                <a:srgbClr val="000000"/>
              </a:solidFill>
              <a:highlight>
                <a:srgbClr val="FFFFFF"/>
              </a:highlight>
              <a:latin typeface="Consolas" panose="020B0609020204030204" pitchFamily="49" charset="0"/>
            </a:endParaRPr>
          </a:p>
          <a:p>
            <a:pPr marL="0" indent="0">
              <a:buNone/>
            </a:pPr>
            <a:r>
              <a:rPr lang="de-DE" sz="2000" dirty="0">
                <a:solidFill>
                  <a:srgbClr val="808080"/>
                </a:solidFill>
                <a:highlight>
                  <a:srgbClr val="FFFFFF"/>
                </a:highlight>
                <a:latin typeface="Consolas" panose="020B0609020204030204" pitchFamily="49" charset="0"/>
              </a:rPr>
              <a:t>#</a:t>
            </a:r>
            <a:r>
              <a:rPr lang="de-DE" sz="2000" dirty="0" err="1">
                <a:solidFill>
                  <a:srgbClr val="808080"/>
                </a:solidFill>
                <a:highlight>
                  <a:srgbClr val="FFFFFF"/>
                </a:highlight>
                <a:latin typeface="Consolas" panose="020B0609020204030204" pitchFamily="49" charset="0"/>
              </a:rPr>
              <a:t>define</a:t>
            </a:r>
            <a:r>
              <a:rPr lang="de-DE" sz="2000" dirty="0">
                <a:solidFill>
                  <a:srgbClr val="000000"/>
                </a:solidFill>
                <a:highlight>
                  <a:srgbClr val="FFFFFF"/>
                </a:highlight>
                <a:latin typeface="Consolas" panose="020B0609020204030204" pitchFamily="49" charset="0"/>
              </a:rPr>
              <a:t> </a:t>
            </a:r>
            <a:r>
              <a:rPr lang="de-DE" sz="2000" dirty="0">
                <a:solidFill>
                  <a:srgbClr val="800080"/>
                </a:solidFill>
                <a:highlight>
                  <a:srgbClr val="FFFFFF"/>
                </a:highlight>
                <a:latin typeface="Consolas" panose="020B0609020204030204" pitchFamily="49" charset="0"/>
              </a:rPr>
              <a:t>MY_NAMED_MASK</a:t>
            </a:r>
            <a:r>
              <a:rPr lang="de-DE" sz="2000" dirty="0">
                <a:solidFill>
                  <a:srgbClr val="000000"/>
                </a:solidFill>
                <a:highlight>
                  <a:srgbClr val="FFFFFF"/>
                </a:highlight>
                <a:latin typeface="Consolas" panose="020B0609020204030204" pitchFamily="49" charset="0"/>
              </a:rPr>
              <a:t> 0x03FD</a:t>
            </a:r>
          </a:p>
          <a:p>
            <a:pPr marL="0" indent="0">
              <a:buNone/>
            </a:pPr>
            <a:r>
              <a:rPr lang="de-DE" sz="2000" dirty="0">
                <a:solidFill>
                  <a:srgbClr val="0000FF"/>
                </a:solidFill>
                <a:highlight>
                  <a:srgbClr val="FFFFFF"/>
                </a:highlight>
                <a:latin typeface="Consolas" panose="020B0609020204030204" pitchFamily="49" charset="0"/>
              </a:rPr>
              <a:t>constexpr</a:t>
            </a:r>
            <a:r>
              <a:rPr lang="de-DE" sz="2000" dirty="0">
                <a:solidFill>
                  <a:srgbClr val="000000"/>
                </a:solidFill>
                <a:highlight>
                  <a:srgbClr val="FFFFFF"/>
                </a:highlight>
                <a:latin typeface="Consolas" panose="020B0609020204030204" pitchFamily="49" charset="0"/>
              </a:rPr>
              <a:t> </a:t>
            </a:r>
            <a:r>
              <a:rPr lang="de-DE" sz="2000" dirty="0" err="1">
                <a:solidFill>
                  <a:srgbClr val="0000FF"/>
                </a:solidFill>
                <a:highlight>
                  <a:srgbClr val="FFFFFF"/>
                </a:highlight>
                <a:latin typeface="Consolas" panose="020B0609020204030204" pitchFamily="49" charset="0"/>
              </a:rPr>
              <a:t>auto</a:t>
            </a:r>
            <a:r>
              <a:rPr lang="de-DE" sz="2000" dirty="0">
                <a:solidFill>
                  <a:srgbClr val="000000"/>
                </a:solidFill>
                <a:highlight>
                  <a:srgbClr val="FFFFFF"/>
                </a:highlight>
                <a:latin typeface="Consolas" panose="020B0609020204030204" pitchFamily="49" charset="0"/>
              </a:rPr>
              <a:t> </a:t>
            </a:r>
            <a:r>
              <a:rPr lang="de-DE" sz="2000" dirty="0" err="1">
                <a:solidFill>
                  <a:srgbClr val="000000"/>
                </a:solidFill>
                <a:highlight>
                  <a:srgbClr val="FFFFFF"/>
                </a:highlight>
                <a:latin typeface="Consolas" panose="020B0609020204030204" pitchFamily="49" charset="0"/>
              </a:rPr>
              <a:t>myNamedMask</a:t>
            </a:r>
            <a:r>
              <a:rPr lang="de-DE" sz="2000" dirty="0">
                <a:solidFill>
                  <a:srgbClr val="000000"/>
                </a:solidFill>
                <a:highlight>
                  <a:srgbClr val="FFFFFF"/>
                </a:highlight>
                <a:latin typeface="Consolas" panose="020B0609020204030204" pitchFamily="49" charset="0"/>
              </a:rPr>
              <a:t> = </a:t>
            </a:r>
            <a:r>
              <a:rPr lang="de-DE" sz="2000" dirty="0">
                <a:solidFill>
                  <a:srgbClr val="800000"/>
                </a:solidFill>
                <a:highlight>
                  <a:srgbClr val="FFFFFF"/>
                </a:highlight>
                <a:latin typeface="Consolas" panose="020B0609020204030204" pitchFamily="49" charset="0"/>
              </a:rPr>
              <a:t>"10:2,0"</a:t>
            </a:r>
            <a:r>
              <a:rPr lang="de-DE" sz="2000" dirty="0">
                <a:solidFill>
                  <a:srgbClr val="000000"/>
                </a:solidFill>
                <a:highlight>
                  <a:srgbClr val="FFFFFF"/>
                </a:highlight>
                <a:latin typeface="Consolas" panose="020B0609020204030204" pitchFamily="49" charset="0"/>
              </a:rPr>
              <a:t>_mask</a:t>
            </a:r>
            <a:r>
              <a:rPr lang="de-DE" sz="2000" dirty="0" smtClean="0">
                <a:solidFill>
                  <a:srgbClr val="000000"/>
                </a:solidFill>
                <a:highlight>
                  <a:srgbClr val="FFFFFF"/>
                </a:highlight>
                <a:latin typeface="Consolas" panose="020B0609020204030204" pitchFamily="49" charset="0"/>
              </a:rPr>
              <a:t>;</a:t>
            </a:r>
          </a:p>
          <a:p>
            <a:pPr marL="0" indent="0">
              <a:buNone/>
            </a:pPr>
            <a:endParaRPr lang="de-DE" sz="2000" dirty="0" smtClean="0"/>
          </a:p>
          <a:p>
            <a:r>
              <a:rPr lang="en-US" dirty="0"/>
              <a:t>The programmer can express themselves in a manor closer to their mental </a:t>
            </a:r>
            <a:r>
              <a:rPr lang="en-US" dirty="0" smtClean="0"/>
              <a:t>model</a:t>
            </a:r>
          </a:p>
          <a:p>
            <a:pPr marL="0" indent="0">
              <a:buNone/>
            </a:pPr>
            <a:endParaRPr lang="de-DE" sz="2200" dirty="0" smtClean="0">
              <a:solidFill>
                <a:srgbClr val="0000FF"/>
              </a:solidFill>
              <a:highlight>
                <a:srgbClr val="FFFFFF"/>
              </a:highlight>
              <a:latin typeface="Consolas" panose="020B0609020204030204" pitchFamily="49" charset="0"/>
            </a:endParaRPr>
          </a:p>
          <a:p>
            <a:pPr marL="0" indent="0">
              <a:buNone/>
            </a:pPr>
            <a:r>
              <a:rPr lang="de-DE" sz="2200" dirty="0" err="1" smtClean="0">
                <a:solidFill>
                  <a:srgbClr val="0000FF"/>
                </a:solidFill>
                <a:highlight>
                  <a:srgbClr val="FFFFFF"/>
                </a:highlight>
                <a:latin typeface="Consolas" panose="020B0609020204030204" pitchFamily="49" charset="0"/>
              </a:rPr>
              <a:t>void</a:t>
            </a:r>
            <a:r>
              <a:rPr lang="de-DE" sz="2200" dirty="0" smtClean="0">
                <a:solidFill>
                  <a:srgbClr val="000000"/>
                </a:solidFill>
                <a:highlight>
                  <a:srgbClr val="FFFFFF"/>
                </a:highlight>
                <a:latin typeface="Consolas" panose="020B0609020204030204" pitchFamily="49" charset="0"/>
              </a:rPr>
              <a:t> </a:t>
            </a:r>
            <a:r>
              <a:rPr lang="de-DE" sz="2200" dirty="0" err="1">
                <a:solidFill>
                  <a:srgbClr val="000000"/>
                </a:solidFill>
                <a:highlight>
                  <a:srgbClr val="FFFFFF"/>
                </a:highlight>
                <a:latin typeface="Consolas" panose="020B0609020204030204" pitchFamily="49" charset="0"/>
              </a:rPr>
              <a:t>foo</a:t>
            </a:r>
            <a:r>
              <a:rPr lang="de-DE" sz="2200" dirty="0">
                <a:solidFill>
                  <a:srgbClr val="000000"/>
                </a:solidFill>
                <a:highlight>
                  <a:srgbClr val="FFFFFF"/>
                </a:highlight>
                <a:latin typeface="Consolas" panose="020B0609020204030204" pitchFamily="49" charset="0"/>
              </a:rPr>
              <a:t>(</a:t>
            </a:r>
            <a:r>
              <a:rPr lang="de-DE" sz="2200" dirty="0">
                <a:solidFill>
                  <a:srgbClr val="800000"/>
                </a:solidFill>
                <a:highlight>
                  <a:srgbClr val="FFFFFF"/>
                </a:highlight>
                <a:latin typeface="Consolas" panose="020B0609020204030204" pitchFamily="49" charset="0"/>
              </a:rPr>
              <a:t>"10:2,0"</a:t>
            </a:r>
            <a:r>
              <a:rPr lang="de-DE" sz="2200" dirty="0">
                <a:solidFill>
                  <a:srgbClr val="000000"/>
                </a:solidFill>
                <a:highlight>
                  <a:srgbClr val="FFFFFF"/>
                </a:highlight>
                <a:latin typeface="Consolas" panose="020B0609020204030204" pitchFamily="49" charset="0"/>
              </a:rPr>
              <a:t>_mask);</a:t>
            </a:r>
          </a:p>
          <a:p>
            <a:pPr marL="0" indent="0">
              <a:buNone/>
            </a:pPr>
            <a:r>
              <a:rPr lang="de-DE" sz="2200" dirty="0" err="1" smtClean="0">
                <a:solidFill>
                  <a:srgbClr val="0000FF"/>
                </a:solidFill>
                <a:highlight>
                  <a:srgbClr val="FFFFFF"/>
                </a:highlight>
                <a:latin typeface="Consolas" panose="020B0609020204030204" pitchFamily="49" charset="0"/>
              </a:rPr>
              <a:t>void</a:t>
            </a:r>
            <a:r>
              <a:rPr lang="de-DE" sz="2200" dirty="0" smtClean="0">
                <a:solidFill>
                  <a:srgbClr val="000000"/>
                </a:solidFill>
                <a:highlight>
                  <a:srgbClr val="FFFFFF"/>
                </a:highlight>
                <a:latin typeface="Consolas" panose="020B0609020204030204" pitchFamily="49" charset="0"/>
              </a:rPr>
              <a:t> </a:t>
            </a:r>
            <a:r>
              <a:rPr lang="de-DE" sz="2200" dirty="0" err="1">
                <a:solidFill>
                  <a:srgbClr val="000000"/>
                </a:solidFill>
                <a:highlight>
                  <a:srgbClr val="FFFFFF"/>
                </a:highlight>
                <a:latin typeface="Consolas" panose="020B0609020204030204" pitchFamily="49" charset="0"/>
              </a:rPr>
              <a:t>foo</a:t>
            </a:r>
            <a:r>
              <a:rPr lang="de-DE" sz="2200" dirty="0">
                <a:solidFill>
                  <a:srgbClr val="000000"/>
                </a:solidFill>
                <a:highlight>
                  <a:srgbClr val="FFFFFF"/>
                </a:highlight>
                <a:latin typeface="Consolas" panose="020B0609020204030204" pitchFamily="49" charset="0"/>
              </a:rPr>
              <a:t>(</a:t>
            </a:r>
            <a:r>
              <a:rPr lang="de-DE" sz="2200" dirty="0">
                <a:solidFill>
                  <a:srgbClr val="800080"/>
                </a:solidFill>
                <a:highlight>
                  <a:srgbClr val="FFFFFF"/>
                </a:highlight>
                <a:latin typeface="Consolas" panose="020B0609020204030204" pitchFamily="49" charset="0"/>
              </a:rPr>
              <a:t>MY_NAMED_MASK</a:t>
            </a:r>
            <a:r>
              <a:rPr lang="de-DE" sz="2200" dirty="0">
                <a:solidFill>
                  <a:srgbClr val="000000"/>
                </a:solidFill>
                <a:highlight>
                  <a:srgbClr val="FFFFFF"/>
                </a:highlight>
                <a:latin typeface="Consolas" panose="020B0609020204030204" pitchFamily="49" charset="0"/>
              </a:rPr>
              <a:t>);</a:t>
            </a:r>
          </a:p>
          <a:p>
            <a:pPr marL="0" indent="0">
              <a:buNone/>
            </a:pPr>
            <a:r>
              <a:rPr lang="de-DE" sz="2200" dirty="0" err="1">
                <a:solidFill>
                  <a:srgbClr val="000000"/>
                </a:solidFill>
                <a:highlight>
                  <a:srgbClr val="FFFFFF"/>
                </a:highlight>
                <a:latin typeface="Consolas" panose="020B0609020204030204" pitchFamily="49" charset="0"/>
              </a:rPr>
              <a:t>std</a:t>
            </a:r>
            <a:r>
              <a:rPr lang="de-DE" sz="2200" dirty="0">
                <a:solidFill>
                  <a:srgbClr val="000000"/>
                </a:solidFill>
                <a:highlight>
                  <a:srgbClr val="FFFFFF"/>
                </a:highlight>
                <a:latin typeface="Consolas" panose="020B0609020204030204" pitchFamily="49" charset="0"/>
              </a:rPr>
              <a:t>::</a:t>
            </a:r>
            <a:r>
              <a:rPr lang="de-DE" sz="2200" dirty="0" err="1">
                <a:solidFill>
                  <a:srgbClr val="800000"/>
                </a:solidFill>
                <a:highlight>
                  <a:srgbClr val="FFFFFF"/>
                </a:highlight>
                <a:latin typeface="Consolas" panose="020B0609020204030204" pitchFamily="49" charset="0"/>
              </a:rPr>
              <a:t>tie</a:t>
            </a:r>
            <a:r>
              <a:rPr lang="de-DE" sz="2200" dirty="0">
                <a:solidFill>
                  <a:srgbClr val="000000"/>
                </a:solidFill>
                <a:highlight>
                  <a:srgbClr val="FFFFFF"/>
                </a:highlight>
                <a:latin typeface="Consolas" panose="020B0609020204030204" pitchFamily="49" charset="0"/>
              </a:rPr>
              <a:t>(a, b, c) </a:t>
            </a:r>
            <a:r>
              <a:rPr lang="de-DE" sz="2200" dirty="0">
                <a:solidFill>
                  <a:srgbClr val="008080"/>
                </a:solidFill>
                <a:highlight>
                  <a:srgbClr val="FFFFFF"/>
                </a:highlight>
                <a:latin typeface="Consolas" panose="020B0609020204030204" pitchFamily="49" charset="0"/>
              </a:rPr>
              <a:t>=</a:t>
            </a:r>
            <a:r>
              <a:rPr lang="de-DE" sz="2200" dirty="0">
                <a:solidFill>
                  <a:srgbClr val="000000"/>
                </a:solidFill>
                <a:highlight>
                  <a:srgbClr val="FFFFFF"/>
                </a:highlight>
                <a:latin typeface="Consolas" panose="020B0609020204030204" pitchFamily="49" charset="0"/>
              </a:rPr>
              <a:t> </a:t>
            </a:r>
            <a:r>
              <a:rPr lang="de-DE" sz="2200" dirty="0">
                <a:solidFill>
                  <a:srgbClr val="800000"/>
                </a:solidFill>
                <a:highlight>
                  <a:srgbClr val="FFFFFF"/>
                </a:highlight>
                <a:latin typeface="Consolas" panose="020B0609020204030204" pitchFamily="49" charset="0"/>
              </a:rPr>
              <a:t>f</a:t>
            </a:r>
            <a:r>
              <a:rPr lang="de-DE" sz="2200" dirty="0">
                <a:solidFill>
                  <a:srgbClr val="000000"/>
                </a:solidFill>
                <a:highlight>
                  <a:srgbClr val="FFFFFF"/>
                </a:highlight>
                <a:latin typeface="Consolas" panose="020B0609020204030204" pitchFamily="49" charset="0"/>
              </a:rPr>
              <a:t>(x);</a:t>
            </a:r>
            <a:endParaRPr lang="en-US" sz="2200" dirty="0" smtClean="0"/>
          </a:p>
        </p:txBody>
      </p:sp>
    </p:spTree>
    <p:extLst>
      <p:ext uri="{BB962C8B-B14F-4D97-AF65-F5344CB8AC3E}">
        <p14:creationId xmlns:p14="http://schemas.microsoft.com/office/powerpoint/2010/main" val="2798372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Allows static checking </a:t>
            </a:r>
            <a:endParaRPr lang="en-US" dirty="0">
              <a:effectLst/>
            </a:endParaRPr>
          </a:p>
        </p:txBody>
      </p:sp>
      <p:sp>
        <p:nvSpPr>
          <p:cNvPr id="5" name="Inhaltsplatzhalter 4"/>
          <p:cNvSpPr>
            <a:spLocks noGrp="1"/>
          </p:cNvSpPr>
          <p:nvPr>
            <p:ph idx="1"/>
          </p:nvPr>
        </p:nvSpPr>
        <p:spPr>
          <a:xfrm>
            <a:off x="457200" y="2500306"/>
            <a:ext cx="8229600" cy="4357694"/>
          </a:xfrm>
        </p:spPr>
        <p:txBody>
          <a:bodyPr>
            <a:normAutofit fontScale="92500" lnSpcReduction="20000"/>
          </a:bodyPr>
          <a:lstStyle/>
          <a:p>
            <a:pPr marL="0" indent="0">
              <a:buNone/>
            </a:pPr>
            <a:r>
              <a:rPr lang="en-US" sz="2400" dirty="0" smtClean="0">
                <a:solidFill>
                  <a:srgbClr val="808080"/>
                </a:solidFill>
                <a:highlight>
                  <a:srgbClr val="FFFFFF"/>
                </a:highlight>
                <a:latin typeface="Consolas" panose="020B0609020204030204" pitchFamily="49" charset="0"/>
              </a:rPr>
              <a:t>#define</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800080"/>
                </a:solidFill>
                <a:highlight>
                  <a:srgbClr val="FFFFFF"/>
                </a:highlight>
                <a:latin typeface="Consolas" panose="020B0609020204030204" pitchFamily="49" charset="0"/>
              </a:rPr>
              <a:t>TEMPERATURE_A</a:t>
            </a:r>
            <a:r>
              <a:rPr lang="en-US" sz="2400" dirty="0" smtClean="0">
                <a:solidFill>
                  <a:srgbClr val="000000"/>
                </a:solidFill>
                <a:highlight>
                  <a:srgbClr val="FFFFFF"/>
                </a:highlight>
                <a:latin typeface="Consolas" panose="020B0609020204030204" pitchFamily="49" charset="0"/>
              </a:rPr>
              <a:t> 1</a:t>
            </a:r>
          </a:p>
          <a:p>
            <a:pPr marL="0" indent="0">
              <a:buNone/>
            </a:pPr>
            <a:r>
              <a:rPr lang="en-US" sz="2400" dirty="0" smtClean="0">
                <a:solidFill>
                  <a:srgbClr val="808080"/>
                </a:solidFill>
                <a:highlight>
                  <a:srgbClr val="FFFFFF"/>
                </a:highlight>
                <a:latin typeface="Consolas" panose="020B0609020204030204" pitchFamily="49" charset="0"/>
              </a:rPr>
              <a:t>#define</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800080"/>
                </a:solidFill>
                <a:highlight>
                  <a:srgbClr val="FFFFFF"/>
                </a:highlight>
                <a:latin typeface="Consolas" panose="020B0609020204030204" pitchFamily="49" charset="0"/>
              </a:rPr>
              <a:t>TEMPERATURE_B</a:t>
            </a:r>
            <a:r>
              <a:rPr lang="en-US" sz="2400" dirty="0" smtClean="0">
                <a:solidFill>
                  <a:srgbClr val="000000"/>
                </a:solidFill>
                <a:highlight>
                  <a:srgbClr val="FFFFFF"/>
                </a:highlight>
                <a:latin typeface="Consolas" panose="020B0609020204030204" pitchFamily="49" charset="0"/>
              </a:rPr>
              <a:t> 0</a:t>
            </a:r>
          </a:p>
          <a:p>
            <a:pPr marL="0" indent="0">
              <a:buNone/>
            </a:pPr>
            <a:r>
              <a:rPr lang="en-US" sz="2400" dirty="0" smtClean="0">
                <a:solidFill>
                  <a:srgbClr val="0000FF"/>
                </a:solidFill>
                <a:highlight>
                  <a:srgbClr val="FFFFFF"/>
                </a:highlight>
                <a:latin typeface="Consolas" panose="020B0609020204030204" pitchFamily="49" charset="0"/>
              </a:rPr>
              <a:t>void</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800000"/>
                </a:solidFill>
                <a:highlight>
                  <a:srgbClr val="FFFFFF"/>
                </a:highlight>
                <a:latin typeface="Consolas" panose="020B0609020204030204" pitchFamily="49" charset="0"/>
              </a:rPr>
              <a:t>f</a:t>
            </a:r>
            <a:r>
              <a:rPr lang="en-US" sz="2400" dirty="0" smtClean="0">
                <a:solidFill>
                  <a:srgbClr val="000000"/>
                </a:solidFill>
                <a:highlight>
                  <a:srgbClr val="FFFFFF"/>
                </a:highlight>
                <a:latin typeface="Consolas" panose="020B0609020204030204" pitchFamily="49" charset="0"/>
              </a:rPr>
              <a:t>(</a:t>
            </a:r>
            <a:r>
              <a:rPr lang="en-US" sz="2400" dirty="0" smtClean="0">
                <a:solidFill>
                  <a:srgbClr val="0000FF"/>
                </a:solidFill>
                <a:highlight>
                  <a:srgbClr val="FFFFFF"/>
                </a:highlight>
                <a:latin typeface="Consolas" panose="020B0609020204030204" pitchFamily="49" charset="0"/>
              </a:rPr>
              <a:t>unsigned</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long</a:t>
            </a:r>
            <a:r>
              <a:rPr lang="en-US" sz="2400" dirty="0" smtClean="0">
                <a:solidFill>
                  <a:srgbClr val="000000"/>
                </a:solidFill>
                <a:highlight>
                  <a:srgbClr val="FFFFFF"/>
                </a:highlight>
                <a:latin typeface="Consolas" panose="020B0609020204030204" pitchFamily="49" charset="0"/>
              </a:rPr>
              <a:t> degrees, </a:t>
            </a:r>
            <a:r>
              <a:rPr lang="en-US" sz="2400" dirty="0" smtClean="0">
                <a:solidFill>
                  <a:srgbClr val="0000FF"/>
                </a:solidFill>
                <a:highlight>
                  <a:srgbClr val="FFFFFF"/>
                </a:highlight>
                <a:latin typeface="Consolas" panose="020B0609020204030204" pitchFamily="49" charset="0"/>
              </a:rPr>
              <a:t>int</a:t>
            </a:r>
            <a:r>
              <a:rPr lang="en-US" sz="2400" dirty="0" smtClean="0">
                <a:solidFill>
                  <a:srgbClr val="000000"/>
                </a:solidFill>
                <a:highlight>
                  <a:srgbClr val="FFFFFF"/>
                </a:highlight>
                <a:latin typeface="Consolas" panose="020B0609020204030204" pitchFamily="49" charset="0"/>
              </a:rPr>
              <a:t> b = 0);</a:t>
            </a:r>
          </a:p>
          <a:p>
            <a:pPr marL="0" indent="0">
              <a:buNone/>
            </a:pPr>
            <a:r>
              <a:rPr lang="en-US" sz="2400" dirty="0" smtClean="0">
                <a:solidFill>
                  <a:srgbClr val="0000FF"/>
                </a:solidFill>
                <a:highlight>
                  <a:srgbClr val="FFFFFF"/>
                </a:highlight>
                <a:latin typeface="Consolas" panose="020B0609020204030204" pitchFamily="49" charset="0"/>
              </a:rPr>
              <a:t>void</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800000"/>
                </a:solidFill>
                <a:highlight>
                  <a:srgbClr val="FFFFFF"/>
                </a:highlight>
                <a:latin typeface="Consolas" panose="020B0609020204030204" pitchFamily="49" charset="0"/>
              </a:rPr>
              <a:t>f</a:t>
            </a:r>
            <a:r>
              <a:rPr lang="en-US" sz="2400" dirty="0" smtClean="0">
                <a:solidFill>
                  <a:srgbClr val="000000"/>
                </a:solidFill>
                <a:highlight>
                  <a:srgbClr val="FFFFFF"/>
                </a:highlight>
                <a:latin typeface="Consolas" panose="020B0609020204030204" pitchFamily="49" charset="0"/>
              </a:rPr>
              <a:t>(</a:t>
            </a:r>
            <a:r>
              <a:rPr lang="en-US" sz="2400" dirty="0" err="1" smtClean="0">
                <a:solidFill>
                  <a:srgbClr val="0000FF"/>
                </a:solidFill>
                <a:highlight>
                  <a:srgbClr val="FFFFFF"/>
                </a:highlight>
                <a:latin typeface="Consolas" panose="020B0609020204030204" pitchFamily="49" charset="0"/>
              </a:rPr>
              <a:t>int</a:t>
            </a:r>
            <a:r>
              <a:rPr lang="en-US" sz="2400" dirty="0" smtClean="0">
                <a:solidFill>
                  <a:srgbClr val="000000"/>
                </a:solidFill>
                <a:highlight>
                  <a:srgbClr val="FFFFFF"/>
                </a:highlight>
                <a:latin typeface="Consolas" panose="020B0609020204030204" pitchFamily="49" charset="0"/>
              </a:rPr>
              <a:t> * a);</a:t>
            </a:r>
          </a:p>
          <a:p>
            <a:pPr marL="0" indent="0">
              <a:buNone/>
            </a:pPr>
            <a:r>
              <a:rPr lang="en-US" sz="2400" dirty="0" smtClean="0">
                <a:solidFill>
                  <a:srgbClr val="0000FF"/>
                </a:solidFill>
                <a:highlight>
                  <a:srgbClr val="FFFFFF"/>
                </a:highlight>
                <a:latin typeface="Consolas" panose="020B0609020204030204" pitchFamily="49" charset="0"/>
              </a:rPr>
              <a:t>void</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800000"/>
                </a:solidFill>
                <a:highlight>
                  <a:srgbClr val="FFFFFF"/>
                </a:highlight>
                <a:latin typeface="Consolas" panose="020B0609020204030204" pitchFamily="49" charset="0"/>
              </a:rPr>
              <a:t>g</a:t>
            </a:r>
            <a:r>
              <a:rPr lang="en-US" sz="2400" dirty="0" smtClean="0">
                <a:solidFill>
                  <a:srgbClr val="000000"/>
                </a:solidFill>
                <a:highlight>
                  <a:srgbClr val="FFFFFF"/>
                </a:highlight>
                <a:latin typeface="Consolas" panose="020B0609020204030204" pitchFamily="49" charset="0"/>
              </a:rPr>
              <a:t>(</a:t>
            </a:r>
            <a:r>
              <a:rPr lang="en-US" sz="2400" dirty="0" smtClean="0">
                <a:solidFill>
                  <a:srgbClr val="0000FF"/>
                </a:solidFill>
                <a:highlight>
                  <a:srgbClr val="FFFFFF"/>
                </a:highlight>
                <a:latin typeface="Consolas" panose="020B0609020204030204" pitchFamily="49" charset="0"/>
              </a:rPr>
              <a:t>bool</a:t>
            </a:r>
            <a:r>
              <a:rPr lang="en-US" sz="2400" dirty="0" smtClean="0">
                <a:solidFill>
                  <a:srgbClr val="000000"/>
                </a:solidFill>
                <a:highlight>
                  <a:srgbClr val="FFFFFF"/>
                </a:highlight>
                <a:latin typeface="Consolas" panose="020B0609020204030204" pitchFamily="49" charset="0"/>
              </a:rPr>
              <a:t> on, </a:t>
            </a:r>
            <a:r>
              <a:rPr lang="en-US" sz="2400" dirty="0" smtClean="0">
                <a:solidFill>
                  <a:srgbClr val="0000FF"/>
                </a:solidFill>
                <a:highlight>
                  <a:srgbClr val="FFFFFF"/>
                </a:highlight>
                <a:latin typeface="Consolas" panose="020B0609020204030204" pitchFamily="49" charset="0"/>
              </a:rPr>
              <a:t>int</a:t>
            </a:r>
            <a:r>
              <a:rPr lang="en-US" sz="2400" dirty="0" smtClean="0">
                <a:solidFill>
                  <a:srgbClr val="000000"/>
                </a:solidFill>
                <a:highlight>
                  <a:srgbClr val="FFFFFF"/>
                </a:highlight>
                <a:latin typeface="Consolas" panose="020B0609020204030204" pitchFamily="49" charset="0"/>
              </a:rPr>
              <a:t> degrees);</a:t>
            </a:r>
          </a:p>
          <a:p>
            <a:pPr marL="0" indent="0">
              <a:buNone/>
            </a:pPr>
            <a:endParaRPr lang="en-US" sz="2400" dirty="0" smtClean="0">
              <a:solidFill>
                <a:srgbClr val="000000"/>
              </a:solidFill>
              <a:highlight>
                <a:srgbClr val="FFFFFF"/>
              </a:highlight>
              <a:latin typeface="Consolas" panose="020B0609020204030204" pitchFamily="49" charset="0"/>
            </a:endParaRPr>
          </a:p>
          <a:p>
            <a:pPr marL="0" indent="0">
              <a:buNone/>
            </a:pPr>
            <a:r>
              <a:rPr lang="en-US" sz="2400" dirty="0" smtClean="0">
                <a:solidFill>
                  <a:srgbClr val="800000"/>
                </a:solidFill>
                <a:highlight>
                  <a:srgbClr val="FFFFFF"/>
                </a:highlight>
                <a:latin typeface="Consolas" panose="020B0609020204030204" pitchFamily="49" charset="0"/>
              </a:rPr>
              <a:t>f</a:t>
            </a:r>
            <a:r>
              <a:rPr lang="en-US" sz="2400" dirty="0" smtClean="0">
                <a:solidFill>
                  <a:srgbClr val="000000"/>
                </a:solidFill>
                <a:highlight>
                  <a:srgbClr val="FFFFFF"/>
                </a:highlight>
                <a:latin typeface="Consolas" panose="020B0609020204030204" pitchFamily="49" charset="0"/>
              </a:rPr>
              <a:t>(</a:t>
            </a:r>
            <a:r>
              <a:rPr lang="en-US" sz="2400" dirty="0" smtClean="0">
                <a:solidFill>
                  <a:srgbClr val="800080"/>
                </a:solidFill>
                <a:highlight>
                  <a:srgbClr val="FFFFFF"/>
                </a:highlight>
                <a:latin typeface="Consolas" panose="020B0609020204030204" pitchFamily="49" charset="0"/>
              </a:rPr>
              <a:t>TEMPERATURE_A</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008000"/>
                </a:solidFill>
                <a:highlight>
                  <a:srgbClr val="FFFFFF"/>
                </a:highlight>
                <a:latin typeface="Consolas" panose="020B0609020204030204" pitchFamily="49" charset="0"/>
              </a:rPr>
              <a:t>//probably no surprises</a:t>
            </a:r>
            <a:endParaRPr lang="en-US" sz="2400" dirty="0" smtClean="0">
              <a:solidFill>
                <a:srgbClr val="000000"/>
              </a:solidFill>
              <a:highlight>
                <a:srgbClr val="FFFFFF"/>
              </a:highlight>
              <a:latin typeface="Consolas" panose="020B0609020204030204" pitchFamily="49" charset="0"/>
            </a:endParaRPr>
          </a:p>
          <a:p>
            <a:pPr marL="0" indent="0">
              <a:buNone/>
            </a:pPr>
            <a:r>
              <a:rPr lang="en-US" sz="2400" dirty="0" smtClean="0">
                <a:solidFill>
                  <a:srgbClr val="800000"/>
                </a:solidFill>
                <a:highlight>
                  <a:srgbClr val="FFFFFF"/>
                </a:highlight>
                <a:latin typeface="Consolas" panose="020B0609020204030204" pitchFamily="49" charset="0"/>
              </a:rPr>
              <a:t>f</a:t>
            </a:r>
            <a:r>
              <a:rPr lang="en-US" sz="2400" dirty="0" smtClean="0">
                <a:solidFill>
                  <a:srgbClr val="000000"/>
                </a:solidFill>
                <a:highlight>
                  <a:srgbClr val="FFFFFF"/>
                </a:highlight>
                <a:latin typeface="Consolas" panose="020B0609020204030204" pitchFamily="49" charset="0"/>
              </a:rPr>
              <a:t>(</a:t>
            </a:r>
            <a:r>
              <a:rPr lang="en-US" sz="2400" dirty="0" smtClean="0">
                <a:solidFill>
                  <a:srgbClr val="800080"/>
                </a:solidFill>
                <a:highlight>
                  <a:srgbClr val="FFFFFF"/>
                </a:highlight>
                <a:latin typeface="Consolas" panose="020B0609020204030204" pitchFamily="49" charset="0"/>
              </a:rPr>
              <a:t>TEMPERATURE_B</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008000"/>
                </a:solidFill>
                <a:highlight>
                  <a:srgbClr val="FFFFFF"/>
                </a:highlight>
                <a:latin typeface="Consolas" panose="020B0609020204030204" pitchFamily="49" charset="0"/>
              </a:rPr>
              <a:t>//will not pick the overload you think</a:t>
            </a:r>
            <a:endParaRPr lang="en-US" sz="2400" dirty="0" smtClean="0">
              <a:solidFill>
                <a:srgbClr val="000000"/>
              </a:solidFill>
              <a:highlight>
                <a:srgbClr val="FFFFFF"/>
              </a:highlight>
              <a:latin typeface="Consolas" panose="020B0609020204030204" pitchFamily="49" charset="0"/>
            </a:endParaRPr>
          </a:p>
          <a:p>
            <a:pPr marL="0" indent="0">
              <a:buNone/>
            </a:pPr>
            <a:endParaRPr lang="en-US" sz="2400" dirty="0" smtClean="0">
              <a:solidFill>
                <a:srgbClr val="000000"/>
              </a:solidFill>
              <a:highlight>
                <a:srgbClr val="FFFFFF"/>
              </a:highlight>
              <a:latin typeface="Consolas" panose="020B0609020204030204" pitchFamily="49" charset="0"/>
            </a:endParaRPr>
          </a:p>
          <a:p>
            <a:pPr marL="0" indent="0">
              <a:buNone/>
            </a:pPr>
            <a:r>
              <a:rPr lang="en-US" sz="2400" dirty="0" smtClean="0">
                <a:solidFill>
                  <a:srgbClr val="800000"/>
                </a:solidFill>
                <a:highlight>
                  <a:srgbClr val="FFFFFF"/>
                </a:highlight>
                <a:latin typeface="Consolas" panose="020B0609020204030204" pitchFamily="49" charset="0"/>
              </a:rPr>
              <a:t>g</a:t>
            </a:r>
            <a:r>
              <a:rPr lang="en-US" sz="2400" dirty="0" smtClean="0">
                <a:solidFill>
                  <a:srgbClr val="000000"/>
                </a:solidFill>
                <a:highlight>
                  <a:srgbClr val="FFFFFF"/>
                </a:highlight>
                <a:latin typeface="Consolas" panose="020B0609020204030204" pitchFamily="49" charset="0"/>
              </a:rPr>
              <a:t>(</a:t>
            </a:r>
            <a:r>
              <a:rPr lang="en-US" sz="2400" dirty="0" smtClean="0">
                <a:solidFill>
                  <a:srgbClr val="800080"/>
                </a:solidFill>
                <a:highlight>
                  <a:srgbClr val="FFFFFF"/>
                </a:highlight>
                <a:latin typeface="Consolas" panose="020B0609020204030204" pitchFamily="49" charset="0"/>
              </a:rPr>
              <a:t>TEMPERATURE_A</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false</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008000"/>
                </a:solidFill>
                <a:highlight>
                  <a:srgbClr val="FFFFFF"/>
                </a:highlight>
                <a:latin typeface="Consolas" panose="020B0609020204030204" pitchFamily="49" charset="0"/>
              </a:rPr>
              <a:t>//no error!!!!!</a:t>
            </a:r>
          </a:p>
          <a:p>
            <a:pPr marL="0" indent="0">
              <a:buNone/>
            </a:pPr>
            <a:endParaRPr lang="en-US" sz="2400" dirty="0" smtClean="0">
              <a:solidFill>
                <a:srgbClr val="008000"/>
              </a:solidFill>
              <a:highlight>
                <a:srgbClr val="FFFFFF"/>
              </a:highlight>
              <a:latin typeface="Consolas" panose="020B0609020204030204" pitchFamily="49" charset="0"/>
            </a:endParaRPr>
          </a:p>
          <a:p>
            <a:pPr marL="0" indent="0">
              <a:buNone/>
            </a:pPr>
            <a:r>
              <a:rPr lang="en-US" sz="2400" dirty="0" smtClean="0">
                <a:solidFill>
                  <a:srgbClr val="008000"/>
                </a:solidFill>
                <a:highlight>
                  <a:srgbClr val="FFFFFF"/>
                </a:highlight>
                <a:latin typeface="Consolas" panose="020B0609020204030204" pitchFamily="49" charset="0"/>
              </a:rPr>
              <a:t>//*stay tuned for solution</a:t>
            </a:r>
            <a:endParaRPr lang="en-US" sz="2200" dirty="0" smtClean="0"/>
          </a:p>
        </p:txBody>
      </p:sp>
    </p:spTree>
    <p:extLst>
      <p:ext uri="{BB962C8B-B14F-4D97-AF65-F5344CB8AC3E}">
        <p14:creationId xmlns:p14="http://schemas.microsoft.com/office/powerpoint/2010/main" val="1286944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Allows lazy evaluation</a:t>
            </a:r>
            <a:endParaRPr lang="en-US" dirty="0">
              <a:effectLst/>
            </a:endParaRPr>
          </a:p>
        </p:txBody>
      </p:sp>
      <p:sp>
        <p:nvSpPr>
          <p:cNvPr id="5" name="Inhaltsplatzhalter 4"/>
          <p:cNvSpPr>
            <a:spLocks noGrp="1"/>
          </p:cNvSpPr>
          <p:nvPr>
            <p:ph idx="1"/>
          </p:nvPr>
        </p:nvSpPr>
        <p:spPr>
          <a:xfrm>
            <a:off x="457200" y="2500306"/>
            <a:ext cx="8229600" cy="4357694"/>
          </a:xfrm>
        </p:spPr>
        <p:txBody>
          <a:bodyPr>
            <a:normAutofit fontScale="62500" lnSpcReduction="20000"/>
          </a:bodyPr>
          <a:lstStyle/>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matrix_add</a:t>
            </a:r>
            <a:r>
              <a:rPr lang="de-DE" sz="2400" dirty="0">
                <a:solidFill>
                  <a:srgbClr val="000000"/>
                </a:solidFill>
                <a:highlight>
                  <a:srgbClr val="FFFFFF"/>
                </a:highlight>
                <a:latin typeface="Consolas" panose="020B0609020204030204" pitchFamily="49" charset="0"/>
              </a:rPr>
              <a:t>;</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fr-FR" sz="2400" dirty="0" err="1">
                <a:solidFill>
                  <a:srgbClr val="008080"/>
                </a:solidFill>
                <a:highlight>
                  <a:srgbClr val="FFFFFF"/>
                </a:highlight>
                <a:latin typeface="Consolas" panose="020B0609020204030204" pitchFamily="49" charset="0"/>
              </a:rPr>
              <a:t>matrix_add</a:t>
            </a:r>
            <a:r>
              <a:rPr lang="fr-FR" sz="2400" dirty="0">
                <a:solidFill>
                  <a:srgbClr val="000000"/>
                </a:solidFill>
                <a:highlight>
                  <a:srgbClr val="FFFFFF"/>
                </a:highlight>
                <a:latin typeface="Consolas" panose="020B0609020204030204" pitchFamily="49" charset="0"/>
              </a:rPr>
              <a:t> </a:t>
            </a:r>
            <a:r>
              <a:rPr lang="fr-FR" sz="2400" dirty="0" err="1">
                <a:solidFill>
                  <a:srgbClr val="008080"/>
                </a:solidFill>
                <a:highlight>
                  <a:srgbClr val="FFFFFF"/>
                </a:highlight>
                <a:latin typeface="Consolas" panose="020B0609020204030204" pitchFamily="49" charset="0"/>
              </a:rPr>
              <a:t>operator</a:t>
            </a:r>
            <a:r>
              <a:rPr lang="fr-FR" sz="2400" dirty="0">
                <a:solidFill>
                  <a:srgbClr val="008080"/>
                </a:solidFill>
                <a:highlight>
                  <a:srgbClr val="FFFFFF"/>
                </a:highlight>
                <a:latin typeface="Consolas" panose="020B0609020204030204" pitchFamily="49" charset="0"/>
              </a:rPr>
              <a:t> +</a:t>
            </a:r>
            <a:r>
              <a:rPr lang="fr-FR" sz="2400" dirty="0">
                <a:solidFill>
                  <a:srgbClr val="000000"/>
                </a:solidFill>
                <a:highlight>
                  <a:srgbClr val="FFFFFF"/>
                </a:highlight>
                <a:latin typeface="Consolas" panose="020B0609020204030204" pitchFamily="49" charset="0"/>
              </a:rPr>
              <a:t>(</a:t>
            </a:r>
            <a:r>
              <a:rPr lang="fr-FR" sz="2400" dirty="0">
                <a:solidFill>
                  <a:srgbClr val="008080"/>
                </a:solidFill>
                <a:highlight>
                  <a:srgbClr val="FFFFFF"/>
                </a:highlight>
                <a:latin typeface="Consolas" panose="020B0609020204030204" pitchFamily="49" charset="0"/>
              </a:rPr>
              <a:t>matrix</a:t>
            </a:r>
            <a:r>
              <a:rPr lang="fr-FR" sz="2400" dirty="0">
                <a:solidFill>
                  <a:srgbClr val="000000"/>
                </a:solidFill>
                <a:highlight>
                  <a:srgbClr val="FFFFFF"/>
                </a:highlight>
                <a:latin typeface="Consolas" panose="020B0609020204030204" pitchFamily="49" charset="0"/>
              </a:rPr>
              <a:t> </a:t>
            </a:r>
            <a:r>
              <a:rPr lang="fr-FR" sz="2400" dirty="0" err="1">
                <a:solidFill>
                  <a:srgbClr val="0000FF"/>
                </a:solidFill>
                <a:highlight>
                  <a:srgbClr val="FFFFFF"/>
                </a:highlight>
                <a:latin typeface="Consolas" panose="020B0609020204030204" pitchFamily="49" charset="0"/>
              </a:rPr>
              <a:t>const</a:t>
            </a:r>
            <a:r>
              <a:rPr lang="fr-FR" sz="2400" dirty="0">
                <a:solidFill>
                  <a:srgbClr val="000000"/>
                </a:solidFill>
                <a:highlight>
                  <a:srgbClr val="FFFFFF"/>
                </a:highlight>
                <a:latin typeface="Consolas" panose="020B0609020204030204" pitchFamily="49" charset="0"/>
              </a:rPr>
              <a:t>&amp; </a:t>
            </a:r>
            <a:r>
              <a:rPr lang="fr-FR" sz="2400" dirty="0">
                <a:solidFill>
                  <a:srgbClr val="808080"/>
                </a:solidFill>
                <a:highlight>
                  <a:srgbClr val="FFFFFF"/>
                </a:highlight>
                <a:latin typeface="Consolas" panose="020B0609020204030204" pitchFamily="49" charset="0"/>
              </a:rPr>
              <a:t>a</a:t>
            </a:r>
            <a:r>
              <a:rPr lang="fr-FR" sz="2400" dirty="0">
                <a:solidFill>
                  <a:srgbClr val="000000"/>
                </a:solidFill>
                <a:highlight>
                  <a:srgbClr val="FFFFFF"/>
                </a:highlight>
                <a:latin typeface="Consolas" panose="020B0609020204030204" pitchFamily="49" charset="0"/>
              </a:rPr>
              <a:t>, </a:t>
            </a:r>
            <a:r>
              <a:rPr lang="fr-FR" sz="2400" dirty="0">
                <a:solidFill>
                  <a:srgbClr val="008080"/>
                </a:solidFill>
                <a:highlight>
                  <a:srgbClr val="FFFFFF"/>
                </a:highlight>
                <a:latin typeface="Consolas" panose="020B0609020204030204" pitchFamily="49" charset="0"/>
              </a:rPr>
              <a:t>matrix</a:t>
            </a:r>
            <a:r>
              <a:rPr lang="fr-FR" sz="2400" dirty="0">
                <a:solidFill>
                  <a:srgbClr val="000000"/>
                </a:solidFill>
                <a:highlight>
                  <a:srgbClr val="FFFFFF"/>
                </a:highlight>
                <a:latin typeface="Consolas" panose="020B0609020204030204" pitchFamily="49" charset="0"/>
              </a:rPr>
              <a:t> </a:t>
            </a:r>
            <a:r>
              <a:rPr lang="fr-FR" sz="2400" dirty="0" err="1">
                <a:solidFill>
                  <a:srgbClr val="0000FF"/>
                </a:solidFill>
                <a:highlight>
                  <a:srgbClr val="FFFFFF"/>
                </a:highlight>
                <a:latin typeface="Consolas" panose="020B0609020204030204" pitchFamily="49" charset="0"/>
              </a:rPr>
              <a:t>const</a:t>
            </a:r>
            <a:r>
              <a:rPr lang="fr-FR" sz="2400" dirty="0">
                <a:solidFill>
                  <a:srgbClr val="000000"/>
                </a:solidFill>
                <a:highlight>
                  <a:srgbClr val="FFFFFF"/>
                </a:highlight>
                <a:latin typeface="Consolas" panose="020B0609020204030204" pitchFamily="49" charset="0"/>
              </a:rPr>
              <a:t>&amp; </a:t>
            </a:r>
            <a:r>
              <a:rPr lang="fr-FR" sz="2400" dirty="0">
                <a:solidFill>
                  <a:srgbClr val="808080"/>
                </a:solidFill>
                <a:highlight>
                  <a:srgbClr val="FFFFFF"/>
                </a:highlight>
                <a:latin typeface="Consolas" panose="020B0609020204030204" pitchFamily="49" charset="0"/>
              </a:rPr>
              <a:t>b</a:t>
            </a:r>
            <a:r>
              <a:rPr lang="fr-FR" sz="2400" dirty="0">
                <a:solidFill>
                  <a:srgbClr val="000000"/>
                </a:solidFill>
                <a:highlight>
                  <a:srgbClr val="FFFFFF"/>
                </a:highlight>
                <a:latin typeface="Consolas" panose="020B0609020204030204" pitchFamily="49" charset="0"/>
              </a:rPr>
              <a:t>) {</a:t>
            </a: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return</a:t>
            </a:r>
            <a:r>
              <a:rPr lang="de-DE" sz="2400" dirty="0" smtClean="0">
                <a:solidFill>
                  <a:srgbClr val="000000"/>
                </a:solidFill>
                <a:highlight>
                  <a:srgbClr val="FFFFFF"/>
                </a:highlight>
                <a:latin typeface="Consolas" panose="020B0609020204030204" pitchFamily="49" charset="0"/>
              </a:rPr>
              <a:t> </a:t>
            </a:r>
            <a:r>
              <a:rPr lang="de-DE" sz="2400" dirty="0" err="1" smtClean="0">
                <a:solidFill>
                  <a:srgbClr val="008080"/>
                </a:solidFill>
                <a:highlight>
                  <a:srgbClr val="FFFFFF"/>
                </a:highlight>
                <a:latin typeface="Consolas" panose="020B0609020204030204" pitchFamily="49" charset="0"/>
              </a:rPr>
              <a:t>matrix_add</a:t>
            </a:r>
            <a:r>
              <a:rPr lang="de-DE" sz="2400" dirty="0" smtClean="0">
                <a:solidFill>
                  <a:srgbClr val="000000"/>
                </a:solidFill>
                <a:highlight>
                  <a:srgbClr val="FFFFFF"/>
                </a:highlight>
                <a:latin typeface="Consolas" panose="020B0609020204030204" pitchFamily="49" charset="0"/>
              </a:rPr>
              <a:t>{</a:t>
            </a:r>
            <a:r>
              <a:rPr lang="de-DE" sz="2400" dirty="0" smtClean="0">
                <a:solidFill>
                  <a:srgbClr val="808080"/>
                </a:solidFill>
                <a:highlight>
                  <a:srgbClr val="FFFFFF"/>
                </a:highlight>
                <a:latin typeface="Consolas" panose="020B0609020204030204" pitchFamily="49" charset="0"/>
              </a:rPr>
              <a:t>a</a:t>
            </a:r>
            <a:r>
              <a:rPr lang="de-DE" sz="2400" dirty="0">
                <a:solidFill>
                  <a:srgbClr val="000000"/>
                </a:solidFill>
                <a:highlight>
                  <a:srgbClr val="FFFFFF"/>
                </a:highlight>
                <a:latin typeface="Consolas" panose="020B0609020204030204" pitchFamily="49" charset="0"/>
              </a:rPr>
              <a:t>, </a:t>
            </a:r>
            <a:r>
              <a:rPr lang="de-DE" sz="2400" dirty="0" smtClean="0">
                <a:solidFill>
                  <a:srgbClr val="808080"/>
                </a:solidFill>
                <a:highlight>
                  <a:srgbClr val="FFFFFF"/>
                </a:highlight>
                <a:latin typeface="Consolas" panose="020B0609020204030204" pitchFamily="49" charset="0"/>
              </a:rPr>
              <a:t>b</a:t>
            </a:r>
            <a:r>
              <a:rPr lang="de-DE" sz="2400" dirty="0" smtClean="0">
                <a:solidFill>
                  <a:srgbClr val="000000"/>
                </a:solidFill>
                <a:highlight>
                  <a:srgbClr val="FFFFFF"/>
                </a:highlight>
                <a:latin typeface="Consolas" panose="020B0609020204030204" pitchFamily="49" charset="0"/>
              </a:rPr>
              <a:t>};</a:t>
            </a:r>
            <a:endParaRPr lang="de-DE" sz="2400" dirty="0">
              <a:solidFill>
                <a:srgbClr val="000000"/>
              </a:solidFill>
              <a:highlight>
                <a:srgbClr val="FFFFFF"/>
              </a:highlight>
              <a:latin typeface="Consolas" panose="020B0609020204030204" pitchFamily="49" charset="0"/>
            </a:endParaRPr>
          </a:p>
          <a:p>
            <a:pPr marL="0" indent="0">
              <a:buNone/>
            </a:pPr>
            <a:r>
              <a:rPr lang="de-DE" sz="2400" dirty="0" smtClean="0">
                <a:solidFill>
                  <a:srgbClr val="000000"/>
                </a:solidFill>
                <a:highlight>
                  <a:srgbClr val="FFFFFF"/>
                </a:highlight>
                <a:latin typeface="Consolas" panose="020B0609020204030204" pitchFamily="49" charset="0"/>
              </a:rPr>
              <a:t>}</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de-DE" sz="2400" dirty="0" err="1">
                <a:solidFill>
                  <a:srgbClr val="0000FF"/>
                </a:solidFill>
                <a:highlight>
                  <a:srgbClr val="FFFFFF"/>
                </a:highlight>
                <a:latin typeface="Consolas" panose="020B0609020204030204" pitchFamily="49" charset="0"/>
              </a:rPr>
              <a:t>struct</a:t>
            </a:r>
            <a:r>
              <a:rPr lang="de-DE" sz="2400" dirty="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matrix_add</a:t>
            </a:r>
            <a:r>
              <a:rPr lang="de-DE" sz="2400" dirty="0">
                <a:solidFill>
                  <a:srgbClr val="000000"/>
                </a:solidFill>
                <a:highlight>
                  <a:srgbClr val="FFFFFF"/>
                </a:highlight>
                <a:latin typeface="Consolas" panose="020B0609020204030204" pitchFamily="49" charset="0"/>
              </a:rPr>
              <a:t> {</a:t>
            </a:r>
          </a:p>
          <a:p>
            <a:pPr marL="0" indent="0">
              <a:buNone/>
            </a:pPr>
            <a:r>
              <a:rPr lang="fr-FR" sz="2400" dirty="0" smtClean="0">
                <a:solidFill>
                  <a:srgbClr val="800000"/>
                </a:solidFill>
                <a:highlight>
                  <a:srgbClr val="FFFFFF"/>
                </a:highlight>
                <a:latin typeface="Consolas" panose="020B0609020204030204" pitchFamily="49" charset="0"/>
              </a:rPr>
              <a:t>	</a:t>
            </a:r>
            <a:r>
              <a:rPr lang="fr-FR" sz="2400" dirty="0" err="1" smtClean="0">
                <a:solidFill>
                  <a:srgbClr val="800000"/>
                </a:solidFill>
                <a:highlight>
                  <a:srgbClr val="FFFFFF"/>
                </a:highlight>
                <a:latin typeface="Consolas" panose="020B0609020204030204" pitchFamily="49" charset="0"/>
              </a:rPr>
              <a:t>matrix_add</a:t>
            </a:r>
            <a:r>
              <a:rPr lang="fr-FR" sz="2400" dirty="0" smtClean="0">
                <a:solidFill>
                  <a:srgbClr val="000000"/>
                </a:solidFill>
                <a:highlight>
                  <a:srgbClr val="FFFFFF"/>
                </a:highlight>
                <a:latin typeface="Consolas" panose="020B0609020204030204" pitchFamily="49" charset="0"/>
              </a:rPr>
              <a:t>(</a:t>
            </a:r>
            <a:r>
              <a:rPr lang="fr-FR" sz="2400" dirty="0" smtClean="0">
                <a:solidFill>
                  <a:srgbClr val="008080"/>
                </a:solidFill>
                <a:highlight>
                  <a:srgbClr val="FFFFFF"/>
                </a:highlight>
                <a:latin typeface="Consolas" panose="020B0609020204030204" pitchFamily="49" charset="0"/>
              </a:rPr>
              <a:t>matrix</a:t>
            </a:r>
            <a:r>
              <a:rPr lang="fr-FR" sz="2400" dirty="0" smtClean="0">
                <a:solidFill>
                  <a:srgbClr val="000000"/>
                </a:solidFill>
                <a:highlight>
                  <a:srgbClr val="FFFFFF"/>
                </a:highlight>
                <a:latin typeface="Consolas" panose="020B0609020204030204" pitchFamily="49" charset="0"/>
              </a:rPr>
              <a:t> </a:t>
            </a:r>
            <a:r>
              <a:rPr lang="fr-FR" sz="2400" dirty="0" err="1">
                <a:solidFill>
                  <a:srgbClr val="0000FF"/>
                </a:solidFill>
                <a:highlight>
                  <a:srgbClr val="FFFFFF"/>
                </a:highlight>
                <a:latin typeface="Consolas" panose="020B0609020204030204" pitchFamily="49" charset="0"/>
              </a:rPr>
              <a:t>const</a:t>
            </a:r>
            <a:r>
              <a:rPr lang="fr-FR" sz="2400" dirty="0">
                <a:solidFill>
                  <a:srgbClr val="000000"/>
                </a:solidFill>
                <a:highlight>
                  <a:srgbClr val="FFFFFF"/>
                </a:highlight>
                <a:latin typeface="Consolas" panose="020B0609020204030204" pitchFamily="49" charset="0"/>
              </a:rPr>
              <a:t>&amp; </a:t>
            </a:r>
            <a:r>
              <a:rPr lang="fr-FR" sz="2400" dirty="0">
                <a:solidFill>
                  <a:srgbClr val="808080"/>
                </a:solidFill>
                <a:highlight>
                  <a:srgbClr val="FFFFFF"/>
                </a:highlight>
                <a:latin typeface="Consolas" panose="020B0609020204030204" pitchFamily="49" charset="0"/>
              </a:rPr>
              <a:t>a</a:t>
            </a:r>
            <a:r>
              <a:rPr lang="fr-FR" sz="2400" dirty="0">
                <a:solidFill>
                  <a:srgbClr val="000000"/>
                </a:solidFill>
                <a:highlight>
                  <a:srgbClr val="FFFFFF"/>
                </a:highlight>
                <a:latin typeface="Consolas" panose="020B0609020204030204" pitchFamily="49" charset="0"/>
              </a:rPr>
              <a:t>, </a:t>
            </a:r>
            <a:r>
              <a:rPr lang="fr-FR" sz="2400" dirty="0">
                <a:solidFill>
                  <a:srgbClr val="008080"/>
                </a:solidFill>
                <a:highlight>
                  <a:srgbClr val="FFFFFF"/>
                </a:highlight>
                <a:latin typeface="Consolas" panose="020B0609020204030204" pitchFamily="49" charset="0"/>
              </a:rPr>
              <a:t>matrix</a:t>
            </a:r>
            <a:r>
              <a:rPr lang="fr-FR" sz="2400" dirty="0">
                <a:solidFill>
                  <a:srgbClr val="000000"/>
                </a:solidFill>
                <a:highlight>
                  <a:srgbClr val="FFFFFF"/>
                </a:highlight>
                <a:latin typeface="Consolas" panose="020B0609020204030204" pitchFamily="49" charset="0"/>
              </a:rPr>
              <a:t> </a:t>
            </a:r>
            <a:r>
              <a:rPr lang="fr-FR" sz="2400" dirty="0" err="1">
                <a:solidFill>
                  <a:srgbClr val="0000FF"/>
                </a:solidFill>
                <a:highlight>
                  <a:srgbClr val="FFFFFF"/>
                </a:highlight>
                <a:latin typeface="Consolas" panose="020B0609020204030204" pitchFamily="49" charset="0"/>
              </a:rPr>
              <a:t>const</a:t>
            </a:r>
            <a:r>
              <a:rPr lang="fr-FR" sz="2400" dirty="0">
                <a:solidFill>
                  <a:srgbClr val="000000"/>
                </a:solidFill>
                <a:highlight>
                  <a:srgbClr val="FFFFFF"/>
                </a:highlight>
                <a:latin typeface="Consolas" panose="020B0609020204030204" pitchFamily="49" charset="0"/>
              </a:rPr>
              <a:t>&amp; </a:t>
            </a:r>
            <a:r>
              <a:rPr lang="fr-FR" sz="2400" dirty="0">
                <a:solidFill>
                  <a:srgbClr val="808080"/>
                </a:solidFill>
                <a:highlight>
                  <a:srgbClr val="FFFFFF"/>
                </a:highlight>
                <a:latin typeface="Consolas" panose="020B0609020204030204" pitchFamily="49" charset="0"/>
              </a:rPr>
              <a:t>b</a:t>
            </a:r>
            <a:r>
              <a:rPr lang="fr-FR" sz="2400" dirty="0">
                <a:solidFill>
                  <a:srgbClr val="000000"/>
                </a:solidFill>
                <a:highlight>
                  <a:srgbClr val="FFFFFF"/>
                </a:highlight>
                <a:latin typeface="Consolas" panose="020B0609020204030204" pitchFamily="49" charset="0"/>
              </a:rPr>
              <a:t>) : </a:t>
            </a:r>
            <a:r>
              <a:rPr lang="fr-FR" sz="2400" dirty="0" smtClean="0">
                <a:solidFill>
                  <a:srgbClr val="000000"/>
                </a:solidFill>
                <a:highlight>
                  <a:srgbClr val="FFFFFF"/>
                </a:highlight>
                <a:latin typeface="Consolas" panose="020B0609020204030204" pitchFamily="49" charset="0"/>
              </a:rPr>
              <a:t>a{</a:t>
            </a:r>
            <a:r>
              <a:rPr lang="fr-FR" sz="2400" dirty="0" smtClean="0">
                <a:solidFill>
                  <a:srgbClr val="808080"/>
                </a:solidFill>
                <a:highlight>
                  <a:srgbClr val="FFFFFF"/>
                </a:highlight>
                <a:latin typeface="Consolas" panose="020B0609020204030204" pitchFamily="49" charset="0"/>
              </a:rPr>
              <a:t>a</a:t>
            </a:r>
            <a:r>
              <a:rPr lang="fr-FR" sz="2400" dirty="0" smtClean="0">
                <a:solidFill>
                  <a:srgbClr val="000000"/>
                </a:solidFill>
                <a:highlight>
                  <a:srgbClr val="FFFFFF"/>
                </a:highlight>
                <a:latin typeface="Consolas" panose="020B0609020204030204" pitchFamily="49" charset="0"/>
              </a:rPr>
              <a:t>}, b{</a:t>
            </a:r>
            <a:r>
              <a:rPr lang="fr-FR" sz="2400" dirty="0" smtClean="0">
                <a:solidFill>
                  <a:srgbClr val="808080"/>
                </a:solidFill>
                <a:highlight>
                  <a:srgbClr val="FFFFFF"/>
                </a:highlight>
                <a:latin typeface="Consolas" panose="020B0609020204030204" pitchFamily="49" charset="0"/>
              </a:rPr>
              <a:t>b</a:t>
            </a:r>
            <a:r>
              <a:rPr lang="fr-FR" sz="2400" dirty="0" smtClean="0">
                <a:solidFill>
                  <a:srgbClr val="000000"/>
                </a:solidFill>
                <a:highlight>
                  <a:srgbClr val="FFFFFF"/>
                </a:highlight>
                <a:latin typeface="Consolas" panose="020B0609020204030204" pitchFamily="49" charset="0"/>
              </a:rPr>
              <a:t>} </a:t>
            </a:r>
            <a:r>
              <a:rPr lang="fr-FR" sz="2400" dirty="0">
                <a:solidFill>
                  <a:srgbClr val="000000"/>
                </a:solidFill>
                <a:highlight>
                  <a:srgbClr val="FFFFFF"/>
                </a:highlight>
                <a:latin typeface="Consolas" panose="020B0609020204030204" pitchFamily="49" charset="0"/>
              </a:rPr>
              <a:t>{ }</a:t>
            </a:r>
          </a:p>
          <a:p>
            <a:pPr marL="0" indent="0">
              <a:buNone/>
            </a:pPr>
            <a:endParaRPr lang="de-DE" sz="2400" dirty="0">
              <a:solidFill>
                <a:srgbClr val="000000"/>
              </a:solidFill>
              <a:highlight>
                <a:srgbClr val="FFFFFF"/>
              </a:highlight>
              <a:latin typeface="Consolas" panose="020B0609020204030204" pitchFamily="49" charset="0"/>
            </a:endParaRP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operator</a:t>
            </a:r>
            <a:r>
              <a:rPr lang="de-DE" sz="2400" dirty="0" smtClean="0">
                <a:solidFill>
                  <a:srgbClr val="000000"/>
                </a:solidFill>
                <a:highlight>
                  <a:srgbClr val="FFFFFF"/>
                </a:highlight>
                <a:latin typeface="Consolas" panose="020B0609020204030204" pitchFamily="49" charset="0"/>
              </a:rPr>
              <a:t> </a:t>
            </a:r>
            <a:r>
              <a:rPr lang="de-DE" sz="2400" dirty="0" err="1">
                <a:solidFill>
                  <a:srgbClr val="008080"/>
                </a:solidFill>
                <a:highlight>
                  <a:srgbClr val="FFFFFF"/>
                </a:highlight>
                <a:latin typeface="Consolas" panose="020B0609020204030204" pitchFamily="49" charset="0"/>
              </a:rPr>
              <a:t>matrix</a:t>
            </a:r>
            <a:r>
              <a:rPr lang="de-DE" sz="2400" dirty="0">
                <a:solidFill>
                  <a:srgbClr val="000000"/>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const</a:t>
            </a:r>
            <a:r>
              <a:rPr lang="de-DE" sz="2400" dirty="0">
                <a:solidFill>
                  <a:srgbClr val="000000"/>
                </a:solidFill>
                <a:highlight>
                  <a:srgbClr val="FFFFFF"/>
                </a:highlight>
                <a:latin typeface="Consolas" panose="020B0609020204030204" pitchFamily="49" charset="0"/>
              </a:rPr>
              <a:t> {</a:t>
            </a:r>
          </a:p>
          <a:p>
            <a:pPr marL="0" indent="0">
              <a:buNone/>
            </a:pPr>
            <a:r>
              <a:rPr lang="de-DE" sz="2400" dirty="0" smtClean="0">
                <a:solidFill>
                  <a:srgbClr val="008080"/>
                </a:solidFill>
                <a:highlight>
                  <a:srgbClr val="FFFFFF"/>
                </a:highlight>
                <a:latin typeface="Consolas" panose="020B0609020204030204" pitchFamily="49" charset="0"/>
              </a:rPr>
              <a:t>		</a:t>
            </a:r>
            <a:r>
              <a:rPr lang="de-DE" sz="2400" dirty="0" err="1" smtClean="0">
                <a:solidFill>
                  <a:srgbClr val="008080"/>
                </a:solidFill>
                <a:highlight>
                  <a:srgbClr val="FFFFFF"/>
                </a:highlight>
                <a:latin typeface="Consolas" panose="020B0609020204030204" pitchFamily="49" charset="0"/>
              </a:rPr>
              <a:t>matrix</a:t>
            </a:r>
            <a:r>
              <a:rPr lang="de-DE" sz="2400" dirty="0" smtClean="0">
                <a:solidFill>
                  <a:srgbClr val="000000"/>
                </a:solidFill>
                <a:highlight>
                  <a:srgbClr val="FFFFFF"/>
                </a:highlight>
                <a:latin typeface="Consolas" panose="020B0609020204030204" pitchFamily="49" charset="0"/>
              </a:rPr>
              <a:t> </a:t>
            </a:r>
            <a:r>
              <a:rPr lang="de-DE" sz="2400" dirty="0" err="1">
                <a:solidFill>
                  <a:srgbClr val="000000"/>
                </a:solidFill>
                <a:highlight>
                  <a:srgbClr val="FFFFFF"/>
                </a:highlight>
                <a:latin typeface="Consolas" panose="020B0609020204030204" pitchFamily="49" charset="0"/>
              </a:rPr>
              <a:t>result</a:t>
            </a:r>
            <a:r>
              <a:rPr lang="de-DE" sz="2400" dirty="0">
                <a:solidFill>
                  <a:srgbClr val="000000"/>
                </a:solidFill>
                <a:highlight>
                  <a:srgbClr val="FFFFFF"/>
                </a:highlight>
                <a:latin typeface="Consolas" panose="020B0609020204030204" pitchFamily="49" charset="0"/>
              </a:rPr>
              <a:t>;</a:t>
            </a:r>
          </a:p>
          <a:p>
            <a:pPr marL="0" indent="0">
              <a:buNone/>
            </a:pPr>
            <a:r>
              <a:rPr lang="de-DE" sz="2400" dirty="0" smtClean="0">
                <a:solidFill>
                  <a:srgbClr val="008000"/>
                </a:solidFill>
                <a:highlight>
                  <a:srgbClr val="FFFFFF"/>
                </a:highlight>
                <a:latin typeface="Consolas" panose="020B0609020204030204" pitchFamily="49" charset="0"/>
              </a:rPr>
              <a:t>		// </a:t>
            </a:r>
            <a:r>
              <a:rPr lang="de-DE" sz="2400" dirty="0">
                <a:solidFill>
                  <a:srgbClr val="008000"/>
                </a:solidFill>
                <a:highlight>
                  <a:srgbClr val="FFFFFF"/>
                </a:highlight>
                <a:latin typeface="Consolas" panose="020B0609020204030204" pitchFamily="49" charset="0"/>
              </a:rPr>
              <a:t>Do </a:t>
            </a:r>
            <a:r>
              <a:rPr lang="de-DE" sz="2400" dirty="0" err="1">
                <a:solidFill>
                  <a:srgbClr val="008000"/>
                </a:solidFill>
                <a:highlight>
                  <a:srgbClr val="FFFFFF"/>
                </a:highlight>
                <a:latin typeface="Consolas" panose="020B0609020204030204" pitchFamily="49" charset="0"/>
              </a:rPr>
              <a:t>the</a:t>
            </a:r>
            <a:r>
              <a:rPr lang="de-DE" sz="2400" dirty="0">
                <a:solidFill>
                  <a:srgbClr val="008000"/>
                </a:solidFill>
                <a:highlight>
                  <a:srgbClr val="FFFFFF"/>
                </a:highlight>
                <a:latin typeface="Consolas" panose="020B0609020204030204" pitchFamily="49" charset="0"/>
              </a:rPr>
              <a:t> </a:t>
            </a:r>
            <a:r>
              <a:rPr lang="de-DE" sz="2400" dirty="0" err="1">
                <a:solidFill>
                  <a:srgbClr val="008000"/>
                </a:solidFill>
                <a:highlight>
                  <a:srgbClr val="FFFFFF"/>
                </a:highlight>
                <a:latin typeface="Consolas" panose="020B0609020204030204" pitchFamily="49" charset="0"/>
              </a:rPr>
              <a:t>addition</a:t>
            </a:r>
            <a:r>
              <a:rPr lang="de-DE" sz="2400" dirty="0">
                <a:solidFill>
                  <a:srgbClr val="008000"/>
                </a:solidFill>
                <a:highlight>
                  <a:srgbClr val="FFFFFF"/>
                </a:highlight>
                <a:latin typeface="Consolas" panose="020B0609020204030204" pitchFamily="49" charset="0"/>
              </a:rPr>
              <a:t>.</a:t>
            </a:r>
            <a:endParaRPr lang="de-DE" sz="2400" dirty="0">
              <a:solidFill>
                <a:srgbClr val="000000"/>
              </a:solidFill>
              <a:highlight>
                <a:srgbClr val="FFFFFF"/>
              </a:highlight>
              <a:latin typeface="Consolas" panose="020B0609020204030204" pitchFamily="49" charset="0"/>
            </a:endParaRPr>
          </a:p>
          <a:p>
            <a:pPr marL="0" indent="0">
              <a:buNone/>
            </a:pPr>
            <a:r>
              <a:rPr lang="de-DE" sz="2400" dirty="0" smtClean="0">
                <a:solidFill>
                  <a:srgbClr val="0000FF"/>
                </a:solidFill>
                <a:highlight>
                  <a:srgbClr val="FFFFFF"/>
                </a:highlight>
                <a:latin typeface="Consolas" panose="020B0609020204030204" pitchFamily="49" charset="0"/>
              </a:rPr>
              <a:t>		</a:t>
            </a:r>
            <a:r>
              <a:rPr lang="de-DE" sz="2400" dirty="0" err="1" smtClean="0">
                <a:solidFill>
                  <a:srgbClr val="0000FF"/>
                </a:solidFill>
                <a:highlight>
                  <a:srgbClr val="FFFFFF"/>
                </a:highlight>
                <a:latin typeface="Consolas" panose="020B0609020204030204" pitchFamily="49" charset="0"/>
              </a:rPr>
              <a:t>return</a:t>
            </a:r>
            <a:r>
              <a:rPr lang="de-DE" sz="2400" dirty="0" smtClean="0">
                <a:solidFill>
                  <a:srgbClr val="000000"/>
                </a:solidFill>
                <a:highlight>
                  <a:srgbClr val="FFFFFF"/>
                </a:highlight>
                <a:latin typeface="Consolas" panose="020B0609020204030204" pitchFamily="49" charset="0"/>
              </a:rPr>
              <a:t> </a:t>
            </a:r>
            <a:r>
              <a:rPr lang="de-DE" sz="2400" dirty="0" err="1">
                <a:solidFill>
                  <a:srgbClr val="000000"/>
                </a:solidFill>
                <a:highlight>
                  <a:srgbClr val="FFFFFF"/>
                </a:highlight>
                <a:latin typeface="Consolas" panose="020B0609020204030204" pitchFamily="49" charset="0"/>
              </a:rPr>
              <a:t>result</a:t>
            </a:r>
            <a:r>
              <a:rPr lang="de-DE" sz="2400" dirty="0">
                <a:solidFill>
                  <a:srgbClr val="000000"/>
                </a:solidFill>
                <a:highlight>
                  <a:srgbClr val="FFFFFF"/>
                </a:highlight>
                <a:latin typeface="Consolas" panose="020B0609020204030204" pitchFamily="49" charset="0"/>
              </a:rPr>
              <a:t>;</a:t>
            </a:r>
          </a:p>
          <a:p>
            <a:pPr marL="0" indent="0">
              <a:buNone/>
            </a:pPr>
            <a:r>
              <a:rPr lang="de-DE" sz="2400" dirty="0" smtClean="0">
                <a:solidFill>
                  <a:srgbClr val="000000"/>
                </a:solidFill>
                <a:highlight>
                  <a:srgbClr val="FFFFFF"/>
                </a:highlight>
                <a:latin typeface="Consolas" panose="020B0609020204030204" pitchFamily="49" charset="0"/>
              </a:rPr>
              <a:t>	}</a:t>
            </a:r>
            <a:endParaRPr lang="de-DE" sz="2400" dirty="0">
              <a:solidFill>
                <a:srgbClr val="000000"/>
              </a:solidFill>
              <a:highlight>
                <a:srgbClr val="FFFFFF"/>
              </a:highlight>
              <a:latin typeface="Consolas" panose="020B0609020204030204" pitchFamily="49" charset="0"/>
            </a:endParaRPr>
          </a:p>
          <a:p>
            <a:pPr marL="0" indent="0">
              <a:buNone/>
            </a:pPr>
            <a:r>
              <a:rPr lang="de-DE" sz="2400" dirty="0">
                <a:solidFill>
                  <a:srgbClr val="0000FF"/>
                </a:solidFill>
                <a:highlight>
                  <a:srgbClr val="FFFFFF"/>
                </a:highlight>
                <a:latin typeface="Consolas" panose="020B0609020204030204" pitchFamily="49" charset="0"/>
              </a:rPr>
              <a:t>private</a:t>
            </a:r>
            <a:r>
              <a:rPr lang="de-DE" sz="2400" dirty="0">
                <a:solidFill>
                  <a:srgbClr val="000000"/>
                </a:solidFill>
                <a:highlight>
                  <a:srgbClr val="FFFFFF"/>
                </a:highlight>
                <a:latin typeface="Consolas" panose="020B0609020204030204" pitchFamily="49" charset="0"/>
              </a:rPr>
              <a:t>:</a:t>
            </a:r>
          </a:p>
          <a:p>
            <a:pPr marL="0" indent="0">
              <a:buNone/>
            </a:pPr>
            <a:r>
              <a:rPr lang="de-DE" sz="2400" dirty="0" smtClean="0">
                <a:solidFill>
                  <a:srgbClr val="008080"/>
                </a:solidFill>
                <a:highlight>
                  <a:srgbClr val="FFFFFF"/>
                </a:highlight>
                <a:latin typeface="Consolas" panose="020B0609020204030204" pitchFamily="49" charset="0"/>
              </a:rPr>
              <a:t>	</a:t>
            </a:r>
            <a:r>
              <a:rPr lang="de-DE" sz="2400" dirty="0" err="1" smtClean="0">
                <a:solidFill>
                  <a:srgbClr val="008080"/>
                </a:solidFill>
                <a:highlight>
                  <a:srgbClr val="FFFFFF"/>
                </a:highlight>
                <a:latin typeface="Consolas" panose="020B0609020204030204" pitchFamily="49" charset="0"/>
              </a:rPr>
              <a:t>matrix</a:t>
            </a:r>
            <a:r>
              <a:rPr lang="de-DE" sz="2400" dirty="0" smtClean="0">
                <a:solidFill>
                  <a:srgbClr val="000000"/>
                </a:solidFill>
                <a:highlight>
                  <a:srgbClr val="FFFFFF"/>
                </a:highlight>
                <a:latin typeface="Consolas" panose="020B0609020204030204" pitchFamily="49" charset="0"/>
              </a:rPr>
              <a:t> </a:t>
            </a:r>
            <a:r>
              <a:rPr lang="de-DE" sz="2400" dirty="0" err="1">
                <a:solidFill>
                  <a:srgbClr val="0000FF"/>
                </a:solidFill>
                <a:highlight>
                  <a:srgbClr val="FFFFFF"/>
                </a:highlight>
                <a:latin typeface="Consolas" panose="020B0609020204030204" pitchFamily="49" charset="0"/>
              </a:rPr>
              <a:t>const</a:t>
            </a:r>
            <a:r>
              <a:rPr lang="de-DE" sz="2400" dirty="0">
                <a:solidFill>
                  <a:srgbClr val="000000"/>
                </a:solidFill>
                <a:highlight>
                  <a:srgbClr val="FFFFFF"/>
                </a:highlight>
                <a:latin typeface="Consolas" panose="020B0609020204030204" pitchFamily="49" charset="0"/>
              </a:rPr>
              <a:t>&amp; a, b;</a:t>
            </a:r>
          </a:p>
          <a:p>
            <a:pPr marL="0" indent="0">
              <a:buNone/>
            </a:pPr>
            <a:r>
              <a:rPr lang="de-DE" sz="2400" dirty="0">
                <a:solidFill>
                  <a:srgbClr val="000000"/>
                </a:solidFill>
                <a:highlight>
                  <a:srgbClr val="FFFFFF"/>
                </a:highlight>
                <a:latin typeface="Consolas" panose="020B0609020204030204" pitchFamily="49" charset="0"/>
              </a:rPr>
              <a:t>};</a:t>
            </a:r>
            <a:endParaRPr lang="en-US" sz="2200" dirty="0" smtClean="0"/>
          </a:p>
        </p:txBody>
      </p:sp>
    </p:spTree>
    <p:extLst>
      <p:ext uri="{BB962C8B-B14F-4D97-AF65-F5344CB8AC3E}">
        <p14:creationId xmlns:p14="http://schemas.microsoft.com/office/powerpoint/2010/main" val="219952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Encapsulation of expertise</a:t>
            </a:r>
            <a:endParaRPr lang="de-DE" dirty="0"/>
          </a:p>
        </p:txBody>
      </p:sp>
      <p:sp>
        <p:nvSpPr>
          <p:cNvPr id="3" name="Inhaltsplatzhalter 2"/>
          <p:cNvSpPr>
            <a:spLocks noGrp="1"/>
          </p:cNvSpPr>
          <p:nvPr>
            <p:ph idx="1"/>
          </p:nvPr>
        </p:nvSpPr>
        <p:spPr>
          <a:xfrm>
            <a:off x="457200" y="2500306"/>
            <a:ext cx="8229600" cy="4357694"/>
          </a:xfrm>
        </p:spPr>
        <p:txBody>
          <a:bodyPr>
            <a:normAutofit/>
          </a:bodyPr>
          <a:lstStyle/>
          <a:p>
            <a:r>
              <a:rPr lang="en-US" sz="2800" dirty="0" smtClean="0"/>
              <a:t>How does </a:t>
            </a:r>
            <a:r>
              <a:rPr lang="en-US" sz="2800" dirty="0" err="1" smtClean="0"/>
              <a:t>std</a:t>
            </a:r>
            <a:r>
              <a:rPr lang="en-US" sz="2800" dirty="0" smtClean="0"/>
              <a:t>::tie work?</a:t>
            </a:r>
          </a:p>
          <a:p>
            <a:r>
              <a:rPr lang="en-US" sz="2800" dirty="0" smtClean="0"/>
              <a:t>What optimization is used in </a:t>
            </a:r>
            <a:r>
              <a:rPr lang="en-US" sz="2800" dirty="0" err="1" smtClean="0"/>
              <a:t>std</a:t>
            </a:r>
            <a:r>
              <a:rPr lang="en-US" sz="2800" dirty="0" smtClean="0"/>
              <a:t>::find() with random access char iterators?</a:t>
            </a:r>
            <a:endParaRPr lang="en-US" sz="2800" dirty="0"/>
          </a:p>
          <a:p>
            <a:r>
              <a:rPr lang="en-US" sz="2800" dirty="0" smtClean="0"/>
              <a:t>How is alignment guaranteed in </a:t>
            </a:r>
            <a:r>
              <a:rPr lang="en-US" sz="2800" dirty="0" err="1" smtClean="0"/>
              <a:t>std</a:t>
            </a:r>
            <a:r>
              <a:rPr lang="en-US" sz="2800" dirty="0" smtClean="0"/>
              <a:t>::tuple?</a:t>
            </a:r>
          </a:p>
          <a:p>
            <a:pPr marL="0" indent="0">
              <a:buNone/>
            </a:pPr>
            <a:endParaRPr lang="en-US" sz="2800" dirty="0"/>
          </a:p>
          <a:p>
            <a:pPr marL="0" indent="0">
              <a:buNone/>
            </a:pPr>
            <a:r>
              <a:rPr lang="en-US" sz="2800" dirty="0" smtClean="0"/>
              <a:t>I don’t </a:t>
            </a:r>
            <a:r>
              <a:rPr lang="en-US" sz="2800" dirty="0" smtClean="0"/>
              <a:t>know! </a:t>
            </a:r>
            <a:r>
              <a:rPr lang="en-US" sz="2800" dirty="0" smtClean="0"/>
              <a:t>I don’t have to </a:t>
            </a:r>
            <a:r>
              <a:rPr lang="en-US" sz="2800" dirty="0" smtClean="0"/>
              <a:t>know, </a:t>
            </a:r>
            <a:r>
              <a:rPr lang="en-US" sz="2800" dirty="0" smtClean="0"/>
              <a:t>its encapsulated.</a:t>
            </a:r>
            <a:endParaRPr lang="en-US" sz="2800" dirty="0"/>
          </a:p>
          <a:p>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2854343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What </a:t>
            </a:r>
            <a:r>
              <a:rPr lang="en-US" dirty="0"/>
              <a:t>problems does metaprogramming cause?</a:t>
            </a:r>
            <a:endParaRPr lang="en-US" dirty="0">
              <a:effectLst/>
            </a:endParaRPr>
          </a:p>
        </p:txBody>
      </p:sp>
      <p:sp>
        <p:nvSpPr>
          <p:cNvPr id="3" name="Inhaltsplatzhalter 2"/>
          <p:cNvSpPr>
            <a:spLocks noGrp="1"/>
          </p:cNvSpPr>
          <p:nvPr>
            <p:ph idx="1"/>
          </p:nvPr>
        </p:nvSpPr>
        <p:spPr>
          <a:xfrm>
            <a:off x="457200" y="2500306"/>
            <a:ext cx="8229600" cy="4357694"/>
          </a:xfrm>
        </p:spPr>
        <p:txBody>
          <a:bodyPr>
            <a:normAutofit/>
          </a:bodyPr>
          <a:lstStyle/>
          <a:p>
            <a:r>
              <a:rPr lang="en-US" sz="2800" dirty="0" smtClean="0"/>
              <a:t>Ugly, scary compiler errors</a:t>
            </a:r>
          </a:p>
          <a:p>
            <a:r>
              <a:rPr lang="en-US" sz="2800" dirty="0" smtClean="0"/>
              <a:t>Code that is impossible for novice users to understand</a:t>
            </a:r>
            <a:endParaRPr lang="en-US" sz="2800" dirty="0"/>
          </a:p>
          <a:p>
            <a:pPr marL="0" indent="0">
              <a:buNone/>
            </a:pPr>
            <a:endParaRPr lang="en-US" sz="2800" dirty="0" smtClean="0"/>
          </a:p>
          <a:p>
            <a:pPr marL="0" indent="0">
              <a:buNone/>
            </a:pPr>
            <a:r>
              <a:rPr lang="en-US" sz="2000" dirty="0" smtClean="0"/>
              <a:t>"</a:t>
            </a:r>
            <a:r>
              <a:rPr lang="en-US" sz="2000" dirty="0"/>
              <a:t>Debugging is twice as hard as writing the code in the first place. Therefore, if you write the code as cleverly as possible, you are, by definition, not smart enough to debug it." </a:t>
            </a:r>
            <a:endParaRPr lang="en-US" sz="2000" dirty="0" smtClean="0"/>
          </a:p>
          <a:p>
            <a:pPr marL="0" indent="0">
              <a:buNone/>
            </a:pPr>
            <a:r>
              <a:rPr lang="en-US" sz="1800" dirty="0" smtClean="0"/>
              <a:t>-</a:t>
            </a:r>
            <a:r>
              <a:rPr lang="en-US" sz="1800" dirty="0"/>
              <a:t>Brian W. Kernighan and P. J. </a:t>
            </a:r>
            <a:r>
              <a:rPr lang="en-US" sz="1800" dirty="0" err="1"/>
              <a:t>Plauger</a:t>
            </a:r>
            <a:r>
              <a:rPr lang="en-US" sz="1800" dirty="0"/>
              <a:t> in The Elements of Programming Style.</a:t>
            </a:r>
          </a:p>
          <a:p>
            <a:pPr marL="0" indent="0">
              <a:buNone/>
            </a:pPr>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2843870380"/>
      </p:ext>
    </p:extLst>
  </p:cSld>
  <p:clrMapOvr>
    <a:masterClrMapping/>
  </p:clrMapOvr>
</p:sld>
</file>

<file path=ppt/theme/theme1.xml><?xml version="1.0" encoding="utf-8"?>
<a:theme xmlns:a="http://schemas.openxmlformats.org/drawingml/2006/main" name="Auto Intern">
  <a:themeElements>
    <a:clrScheme name="Auto-Intern">
      <a:dk1>
        <a:sysClr val="windowText" lastClr="000000"/>
      </a:dk1>
      <a:lt1>
        <a:sysClr val="window" lastClr="FFFFFF"/>
      </a:lt1>
      <a:dk2>
        <a:srgbClr val="E63C39"/>
      </a:dk2>
      <a:lt2>
        <a:srgbClr val="999999"/>
      </a:lt2>
      <a:accent1>
        <a:srgbClr val="9D0905"/>
      </a:accent1>
      <a:accent2>
        <a:srgbClr val="045B5F"/>
      </a:accent2>
      <a:accent3>
        <a:srgbClr val="629305"/>
      </a:accent3>
      <a:accent4>
        <a:srgbClr val="FD6561"/>
      </a:accent4>
      <a:accent5>
        <a:srgbClr val="3B9599"/>
      </a:accent5>
      <a:accent6>
        <a:srgbClr val="B9EB5A"/>
      </a:accent6>
      <a:hlink>
        <a:srgbClr val="23868B"/>
      </a:hlink>
      <a:folHlink>
        <a:srgbClr val="9FD635"/>
      </a:folHlink>
    </a:clrScheme>
    <a:fontScheme name="Auto-Intern">
      <a:majorFont>
        <a:latin typeface="Days One"/>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Auto Intern</Template>
  <TotalTime>0</TotalTime>
  <Words>2539</Words>
  <Application>Microsoft Office PowerPoint</Application>
  <PresentationFormat>Bildschirmpräsentation (4:3)</PresentationFormat>
  <Paragraphs>451</Paragraphs>
  <Slides>35</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35</vt:i4>
      </vt:variant>
    </vt:vector>
  </HeadingPairs>
  <TitlesOfParts>
    <vt:vector size="41" baseType="lpstr">
      <vt:lpstr>Arial</vt:lpstr>
      <vt:lpstr>Calibri</vt:lpstr>
      <vt:lpstr>Consolas</vt:lpstr>
      <vt:lpstr>Days One</vt:lpstr>
      <vt:lpstr>Symbol</vt:lpstr>
      <vt:lpstr>Auto Intern</vt:lpstr>
      <vt:lpstr>Building Blocks of Metaprogramming</vt:lpstr>
      <vt:lpstr>Overview</vt:lpstr>
      <vt:lpstr>What problems does metaprogramming solve?</vt:lpstr>
      <vt:lpstr>Resulting in a type means code generation depending on input types</vt:lpstr>
      <vt:lpstr>Evaluation at compile time elevates the level of programming</vt:lpstr>
      <vt:lpstr>Allows static checking </vt:lpstr>
      <vt:lpstr>Allows lazy evaluation</vt:lpstr>
      <vt:lpstr>Encapsulation of expertise</vt:lpstr>
      <vt:lpstr>What problems does metaprogramming cause?</vt:lpstr>
      <vt:lpstr>Template errors are scary</vt:lpstr>
      <vt:lpstr>When should we use it?</vt:lpstr>
      <vt:lpstr>What are common stumbling blocks?</vt:lpstr>
      <vt:lpstr>Beware of slide 13, the horror begins</vt:lpstr>
      <vt:lpstr>Templates</vt:lpstr>
      <vt:lpstr>Using</vt:lpstr>
      <vt:lpstr>Variadic templates</vt:lpstr>
      <vt:lpstr>Data storage</vt:lpstr>
      <vt:lpstr>Composition</vt:lpstr>
      <vt:lpstr>If / switch</vt:lpstr>
      <vt:lpstr>Containers / loops</vt:lpstr>
      <vt:lpstr>Value and type wrappers</vt:lpstr>
      <vt:lpstr>Value and type wrappers 2</vt:lpstr>
      <vt:lpstr>Traits</vt:lpstr>
      <vt:lpstr>Point of instantiation</vt:lpstr>
      <vt:lpstr>Point of instantiation 2</vt:lpstr>
      <vt:lpstr>Point of instantiation 3</vt:lpstr>
      <vt:lpstr>Constexpr functional programming</vt:lpstr>
      <vt:lpstr>Enforcing invariants</vt:lpstr>
      <vt:lpstr>Enforcing invariants 2</vt:lpstr>
      <vt:lpstr>Enforcing invariants 3</vt:lpstr>
      <vt:lpstr>static_assert / compile time errors</vt:lpstr>
      <vt:lpstr>Compile time algorithms</vt:lpstr>
      <vt:lpstr>Compile time algorithms 2</vt:lpstr>
      <vt:lpstr>Compile time algorithms 3</vt:lpstr>
      <vt:lpstr>Brigand to the rescue</vt:lpstr>
    </vt:vector>
  </TitlesOfParts>
  <Company>Auto-Intern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Blocks of Metaprogramming</dc:title>
  <dc:creator>Odin Holmes</dc:creator>
  <cp:lastModifiedBy>Odin Holmes</cp:lastModifiedBy>
  <cp:revision>30</cp:revision>
  <dcterms:created xsi:type="dcterms:W3CDTF">2016-02-16T15:00:27Z</dcterms:created>
  <dcterms:modified xsi:type="dcterms:W3CDTF">2016-02-17T15:13:45Z</dcterms:modified>
</cp:coreProperties>
</file>