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6" r:id="rId9"/>
    <p:sldId id="275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AC444-EC89-41C6-BF37-52CE81CBF0F9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EE69-5585-4AA9-8B1D-F3A701B9D0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71480"/>
            <a:ext cx="9144000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 descr="F:\CI\Funke.png"/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r="21600" b="10730"/>
          <a:stretch>
            <a:fillRect/>
          </a:stretch>
        </p:blipFill>
        <p:spPr bwMode="auto">
          <a:xfrm>
            <a:off x="4929190" y="2143116"/>
            <a:ext cx="4214810" cy="4714884"/>
          </a:xfrm>
          <a:prstGeom prst="rect">
            <a:avLst/>
          </a:prstGeom>
          <a:noFill/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0034" y="2143116"/>
            <a:ext cx="464347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72CE-FD68-415C-A9B1-9FC14A851AC2}" type="datetime1">
              <a:rPr lang="de-DE" smtClean="0"/>
              <a:pPr/>
              <a:t>06.04.2016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Auto Intern GmbH</a:t>
            </a:r>
          </a:p>
          <a:p>
            <a:r>
              <a:rPr lang="de-DE" dirty="0" err="1"/>
              <a:t>Herner</a:t>
            </a:r>
            <a:r>
              <a:rPr lang="de-DE" dirty="0"/>
              <a:t> Str. 299</a:t>
            </a:r>
          </a:p>
          <a:p>
            <a:r>
              <a:rPr lang="de-DE" dirty="0"/>
              <a:t>44809  Bochum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143636" y="142852"/>
            <a:ext cx="2857488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9" name="Picture 5" descr="F:\CI\Sloga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929330"/>
            <a:ext cx="4500594" cy="34857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3pPr>
              <a:buFontTx/>
              <a:buBlip>
                <a:blip r:embed="rId2"/>
              </a:buBlip>
              <a:defRPr/>
            </a:lvl3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 typeface="Symbol" pitchFamily="18" charset="2"/>
              <a:buChar char="-"/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 typeface="Symbol" pitchFamily="18" charset="2"/>
              <a:buChar char="-"/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buFontTx/>
              <a:buBlip>
                <a:blip r:embed="rId2"/>
              </a:buBlip>
              <a:defRPr sz="1800"/>
            </a:lvl3pPr>
            <a:lvl4pPr>
              <a:defRPr sz="1600"/>
            </a:lvl4pPr>
            <a:lvl5pPr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000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72000" y="3214686"/>
            <a:ext cx="4041775" cy="2911476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buFontTx/>
              <a:buBlip>
                <a:blip r:embed="rId2"/>
              </a:buBlip>
              <a:defRPr sz="1800"/>
            </a:lvl3pPr>
            <a:lvl4pPr>
              <a:defRPr sz="1600"/>
            </a:lvl4pPr>
            <a:lvl5pPr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500430" y="714356"/>
            <a:ext cx="5643570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42844" y="714356"/>
            <a:ext cx="9001156" cy="314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857232"/>
            <a:ext cx="8643934" cy="1571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429684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E14D-0634-4764-89A1-7FC2C4EC12F3}" type="datetimeFigureOut">
              <a:rPr lang="de-DE" smtClean="0"/>
              <a:pPr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8F33-5D2C-4000-A409-202F0B78C0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 descr="F:\CI\AI sehr klein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16" y="142853"/>
            <a:ext cx="2138356" cy="4781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4824536" cy="3744416"/>
          </a:xfrm>
        </p:spPr>
        <p:txBody>
          <a:bodyPr>
            <a:normAutofit fontScale="85000" lnSpcReduction="20000"/>
          </a:bodyPr>
          <a:lstStyle>
            <a:lvl1pPr marL="0" indent="0" algn="ctr">
              <a:buNone/>
              <a:defRPr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i="1" dirty="0"/>
              <a:t>Within</a:t>
            </a:r>
            <a:r>
              <a:rPr lang="en-US" dirty="0"/>
              <a:t> C++, </a:t>
            </a:r>
            <a:r>
              <a:rPr lang="en-US" i="1" dirty="0"/>
              <a:t>there</a:t>
            </a:r>
            <a:r>
              <a:rPr lang="en-US" dirty="0"/>
              <a:t> is a much </a:t>
            </a:r>
            <a:r>
              <a:rPr lang="en-US" i="1" dirty="0"/>
              <a:t>smaller</a:t>
            </a:r>
            <a:r>
              <a:rPr lang="en-US" dirty="0"/>
              <a:t> and cleaner language struggling to </a:t>
            </a:r>
            <a:r>
              <a:rPr lang="en-US" i="1" dirty="0"/>
              <a:t>get out</a:t>
            </a:r>
            <a:r>
              <a:rPr lang="en-US" dirty="0"/>
              <a:t>.</a:t>
            </a:r>
          </a:p>
          <a:p>
            <a:r>
              <a:rPr lang="en-US" dirty="0"/>
              <a:t>-Bjarne </a:t>
            </a:r>
            <a:r>
              <a:rPr lang="en-US" dirty="0" err="1"/>
              <a:t>Stroustrup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no that smaller cleaner language is not Java or C#</a:t>
            </a:r>
          </a:p>
          <a:p>
            <a:r>
              <a:rPr lang="en-US" dirty="0"/>
              <a:t>-Bjarne </a:t>
            </a:r>
            <a:r>
              <a:rPr lang="en-US" dirty="0" err="1"/>
              <a:t>Stroustrup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dummer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Modernes C++ in der Praxis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8866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Kontakt: holmes@auto-intern.de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bedeutet Qualität in der Informatik?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645024"/>
            <a:ext cx="6519098" cy="2880320"/>
          </a:xfrm>
        </p:spPr>
        <p:txBody>
          <a:bodyPr>
            <a:normAutofit/>
          </a:bodyPr>
          <a:lstStyle/>
          <a:p>
            <a:r>
              <a:rPr lang="de-DE" sz="2800" dirty="0"/>
              <a:t>Von </a:t>
            </a:r>
            <a:r>
              <a:rPr lang="de-DE" sz="2800" dirty="0" err="1"/>
              <a:t>Tamagotchi</a:t>
            </a:r>
            <a:r>
              <a:rPr lang="de-DE" sz="2800" dirty="0"/>
              <a:t> bis IOT hat sich erstaunlich wenig getan </a:t>
            </a:r>
          </a:p>
          <a:p>
            <a:r>
              <a:rPr lang="en-US" sz="2400" dirty="0"/>
              <a:t>Unit testing, </a:t>
            </a:r>
            <a:r>
              <a:rPr lang="en-US" sz="2400" dirty="0" err="1"/>
              <a:t>leider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r>
              <a:rPr lang="en-US" sz="2400" dirty="0"/>
              <a:t> </a:t>
            </a:r>
            <a:r>
              <a:rPr lang="en-US" sz="2400" dirty="0" err="1"/>
              <a:t>allgegenwertig</a:t>
            </a:r>
            <a:endParaRPr lang="en-US" sz="2400" dirty="0"/>
          </a:p>
          <a:p>
            <a:r>
              <a:rPr lang="de-DE" sz="2400" dirty="0"/>
              <a:t>Nomenklatur wichtig (Entwurfsmuster etc.)</a:t>
            </a:r>
          </a:p>
          <a:p>
            <a:r>
              <a:rPr lang="en-US" sz="2400" dirty="0"/>
              <a:t>Say it in code</a:t>
            </a:r>
          </a:p>
          <a:p>
            <a:r>
              <a:rPr lang="de-DE" sz="2400" dirty="0" err="1"/>
              <a:t>Guess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Pray</a:t>
            </a:r>
            <a:r>
              <a:rPr lang="de-DE" sz="2400" dirty="0"/>
              <a:t> oft noch Industriepraxis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63691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 dirty="0"/>
              <a:t>Informatiker ist ein Beruf ohne Berufsehre</a:t>
            </a:r>
          </a:p>
          <a:p>
            <a:r>
              <a:rPr lang="de-DE" i="1" dirty="0"/>
              <a:t>                                 -Odin Holmes</a:t>
            </a:r>
            <a:endParaRPr lang="de-DE" dirty="0"/>
          </a:p>
        </p:txBody>
      </p:sp>
      <p:pic>
        <p:nvPicPr>
          <p:cNvPr id="1026" name="Picture 2" descr="http://de.tamagotchifriends.com/wp-content/uploads/sites/10/2013/11/37485-Tamagotchi-Pink-Heart_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3222298" cy="31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8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645024"/>
            <a:ext cx="8229600" cy="288032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 descr="http://images.mentalfloss.com/sites/default/files/styles/article_640x430/public/ah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0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…ist dein Freund!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564904"/>
            <a:ext cx="8229600" cy="3960440"/>
          </a:xfrm>
        </p:spPr>
        <p:txBody>
          <a:bodyPr>
            <a:normAutofit/>
          </a:bodyPr>
          <a:lstStyle/>
          <a:p>
            <a:r>
              <a:rPr lang="de-DE" sz="2800" dirty="0"/>
              <a:t>Unit </a:t>
            </a:r>
            <a:r>
              <a:rPr lang="de-DE" sz="2800" dirty="0" err="1"/>
              <a:t>testing</a:t>
            </a:r>
            <a:r>
              <a:rPr lang="de-DE" sz="2800" dirty="0"/>
              <a:t> ist einfach</a:t>
            </a:r>
          </a:p>
          <a:p>
            <a:r>
              <a:rPr lang="de-DE" sz="2400" dirty="0" err="1"/>
              <a:t>Optimizerfreundlich</a:t>
            </a:r>
            <a:endParaRPr lang="de-DE" sz="2400" dirty="0"/>
          </a:p>
          <a:p>
            <a:r>
              <a:rPr lang="de-DE" sz="2400" dirty="0" err="1"/>
              <a:t>Race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 unmöglich</a:t>
            </a:r>
          </a:p>
          <a:p>
            <a:r>
              <a:rPr lang="de-DE" sz="2400" dirty="0" err="1"/>
              <a:t>Resourcenverwaltung</a:t>
            </a:r>
            <a:r>
              <a:rPr lang="de-DE" sz="2400" dirty="0"/>
              <a:t> automatisch (</a:t>
            </a:r>
            <a:r>
              <a:rPr lang="de-DE" sz="2400" dirty="0" err="1"/>
              <a:t>stack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frendly</a:t>
            </a:r>
            <a:endParaRPr lang="de-DE" sz="2400" dirty="0"/>
          </a:p>
          <a:p>
            <a:r>
              <a:rPr lang="de-DE" sz="2400" dirty="0"/>
              <a:t>High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security</a:t>
            </a:r>
            <a:endParaRPr lang="de-DE" sz="2400" dirty="0"/>
          </a:p>
          <a:p>
            <a:r>
              <a:rPr lang="de-DE" sz="2400" dirty="0" err="1"/>
              <a:t>Highly</a:t>
            </a:r>
            <a:r>
              <a:rPr lang="de-DE" sz="2400" dirty="0"/>
              <a:t> </a:t>
            </a:r>
            <a:r>
              <a:rPr lang="de-DE" sz="2400" dirty="0" err="1"/>
              <a:t>generic</a:t>
            </a:r>
            <a:r>
              <a:rPr lang="de-DE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908720"/>
            <a:ext cx="8247290" cy="1440160"/>
          </a:xfrm>
        </p:spPr>
        <p:txBody>
          <a:bodyPr>
            <a:normAutofit/>
          </a:bodyPr>
          <a:lstStyle/>
          <a:p>
            <a:r>
              <a:rPr lang="de-DE" dirty="0"/>
              <a:t>Wer bin ich und was mache ich eigentlich hier?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4005064"/>
          </a:xfrm>
        </p:spPr>
        <p:txBody>
          <a:bodyPr>
            <a:normAutofit/>
          </a:bodyPr>
          <a:lstStyle/>
          <a:p>
            <a:r>
              <a:rPr lang="de-DE" sz="2800" dirty="0"/>
              <a:t>2001 als Austauschschüler Startup gegründet</a:t>
            </a:r>
          </a:p>
          <a:p>
            <a:r>
              <a:rPr lang="de-DE" sz="2800" dirty="0"/>
              <a:t>Autor der </a:t>
            </a:r>
            <a:r>
              <a:rPr lang="de-DE" sz="2800" dirty="0" err="1"/>
              <a:t>Kvasir</a:t>
            </a:r>
            <a:r>
              <a:rPr lang="de-DE" sz="2800" dirty="0"/>
              <a:t> SFR </a:t>
            </a:r>
            <a:r>
              <a:rPr lang="en-US" sz="2800" dirty="0"/>
              <a:t>abstraction library</a:t>
            </a:r>
          </a:p>
          <a:p>
            <a:r>
              <a:rPr lang="en-US" sz="2800" dirty="0" err="1"/>
              <a:t>Mitglied</a:t>
            </a:r>
            <a:r>
              <a:rPr lang="en-US" sz="2800" dirty="0"/>
              <a:t> </a:t>
            </a:r>
            <a:r>
              <a:rPr lang="en-US" sz="2800" dirty="0" err="1"/>
              <a:t>im</a:t>
            </a:r>
            <a:r>
              <a:rPr lang="en-US" sz="2800" dirty="0"/>
              <a:t> ISO C++ working group SG14 Low latency, game design and embedded </a:t>
            </a:r>
          </a:p>
          <a:p>
            <a:r>
              <a:rPr lang="de-DE" sz="2800" dirty="0"/>
              <a:t>Gegner der </a:t>
            </a:r>
            <a:r>
              <a:rPr lang="de-DE" sz="2800" dirty="0" err="1"/>
              <a:t>Startuparmut</a:t>
            </a:r>
            <a:r>
              <a:rPr lang="de-DE" sz="2800" dirty="0"/>
              <a:t> im Ruhrgebiet</a:t>
            </a:r>
          </a:p>
          <a:p>
            <a:r>
              <a:rPr lang="de-DE" sz="2800" dirty="0"/>
              <a:t>C++ Evangelist</a:t>
            </a:r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C++?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573016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Efficiency</a:t>
            </a:r>
          </a:p>
          <a:p>
            <a:r>
              <a:rPr lang="en-US" sz="2800" dirty="0"/>
              <a:t>Static checking</a:t>
            </a:r>
          </a:p>
          <a:p>
            <a:r>
              <a:rPr lang="en-US" sz="2800" dirty="0"/>
              <a:t>Multi paradigm</a:t>
            </a:r>
          </a:p>
          <a:p>
            <a:r>
              <a:rPr lang="de-DE" sz="2800" dirty="0"/>
              <a:t>Unglaubliche Mengen existierender Code</a:t>
            </a:r>
          </a:p>
          <a:p>
            <a:r>
              <a:rPr lang="de-DE" sz="2800" dirty="0"/>
              <a:t>C++ ist ein internationales Abkommen</a:t>
            </a:r>
          </a:p>
          <a:p>
            <a:r>
              <a:rPr lang="de-DE" sz="2400" dirty="0"/>
              <a:t>Werkzeugkasten für die Erstellung von Abstraktionen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63691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The good thing about C++ is that it’s a language for smart people</a:t>
            </a:r>
          </a:p>
          <a:p>
            <a:r>
              <a:rPr lang="en-US" i="1" dirty="0"/>
              <a:t>The bad thing about C++ is that it’s a language for smart people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34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Trends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564904"/>
            <a:ext cx="8229600" cy="3960440"/>
          </a:xfrm>
        </p:spPr>
        <p:txBody>
          <a:bodyPr>
            <a:normAutofit/>
          </a:bodyPr>
          <a:lstStyle/>
          <a:p>
            <a:r>
              <a:rPr lang="en-US" sz="2800" dirty="0"/>
              <a:t>Massively multicore</a:t>
            </a:r>
          </a:p>
          <a:p>
            <a:r>
              <a:rPr lang="en-US" sz="2800" dirty="0"/>
              <a:t>Functional programming</a:t>
            </a:r>
          </a:p>
          <a:p>
            <a:r>
              <a:rPr lang="en-US" sz="2800" dirty="0"/>
              <a:t>Reliability/Quality is king</a:t>
            </a:r>
          </a:p>
          <a:p>
            <a:r>
              <a:rPr lang="en-US" sz="2800" dirty="0"/>
              <a:t>Hardware awareness</a:t>
            </a:r>
          </a:p>
          <a:p>
            <a:r>
              <a:rPr lang="en-US" sz="2800" dirty="0"/>
              <a:t>Hardware specific </a:t>
            </a:r>
            <a:r>
              <a:rPr lang="de-DE" sz="2800" dirty="0"/>
              <a:t>(SIMD, GPU, ARM-Cortex)</a:t>
            </a:r>
          </a:p>
          <a:p>
            <a:r>
              <a:rPr lang="en-US" sz="2800" dirty="0"/>
              <a:t>Idiot proof APIs </a:t>
            </a:r>
          </a:p>
          <a:p>
            <a:r>
              <a:rPr lang="en-US" sz="2400" dirty="0"/>
              <a:t>Optimizer aware coding style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87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Effizienz?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645024"/>
            <a:ext cx="8229600" cy="2880320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Arbeit / Sekunde </a:t>
            </a:r>
          </a:p>
          <a:p>
            <a:r>
              <a:rPr lang="de-DE" sz="2800" dirty="0"/>
              <a:t>Arbeit / Watt, sowohl in kleinen als auch in riesengroßen Systeme wichtig</a:t>
            </a:r>
          </a:p>
          <a:p>
            <a:r>
              <a:rPr lang="de-DE" sz="2800" dirty="0"/>
              <a:t>Arbeit / € (Minimum: Hardware / Hardwarekosten)</a:t>
            </a:r>
            <a:endParaRPr lang="de-DE" sz="2400" dirty="0"/>
          </a:p>
          <a:p>
            <a:r>
              <a:rPr lang="en-US" sz="2400" dirty="0"/>
              <a:t>Features / Failure in the field </a:t>
            </a:r>
            <a:r>
              <a:rPr lang="de-DE" sz="2400" dirty="0"/>
              <a:t>(Support, Sachschaden, Tote)</a:t>
            </a:r>
          </a:p>
          <a:p>
            <a:r>
              <a:rPr lang="de-DE" sz="2400" dirty="0" err="1"/>
              <a:t>Programmiererproduktivität</a:t>
            </a:r>
            <a:r>
              <a:rPr lang="de-DE" sz="2400" dirty="0"/>
              <a:t> ist schwer messbar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63691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Üblicherweise rechnet man mit einer </a:t>
            </a:r>
            <a:r>
              <a:rPr lang="de-DE" dirty="0" err="1"/>
              <a:t>insgesamten</a:t>
            </a:r>
            <a:r>
              <a:rPr lang="de-DE" dirty="0"/>
              <a:t> Produktivität – also inklusive aller Projekttätigkeiten – von 10 bis 50 Lines </a:t>
            </a:r>
            <a:r>
              <a:rPr lang="de-DE" dirty="0" err="1"/>
              <a:t>of</a:t>
            </a:r>
            <a:r>
              <a:rPr lang="de-DE" dirty="0"/>
              <a:t> Code je Mitarbeiter und Tag.   - Steve </a:t>
            </a:r>
            <a:r>
              <a:rPr lang="de-DE" dirty="0" err="1"/>
              <a:t>McConnell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07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645024"/>
            <a:ext cx="8229600" cy="2880320"/>
          </a:xfrm>
        </p:spPr>
        <p:txBody>
          <a:bodyPr>
            <a:normAutofit fontScale="92500"/>
          </a:bodyPr>
          <a:lstStyle/>
          <a:p>
            <a:r>
              <a:rPr lang="de-DE" sz="2800" dirty="0" err="1"/>
              <a:t>Static</a:t>
            </a:r>
            <a:r>
              <a:rPr lang="de-DE" sz="2800" dirty="0"/>
              <a:t> heißt vor/ohne Laufzeit</a:t>
            </a:r>
          </a:p>
          <a:p>
            <a:r>
              <a:rPr lang="de-DE" sz="2400" dirty="0" err="1"/>
              <a:t>char</a:t>
            </a:r>
            <a:r>
              <a:rPr lang="de-DE" sz="2400" dirty="0"/>
              <a:t>* + </a:t>
            </a:r>
            <a:r>
              <a:rPr lang="de-DE" sz="2400" dirty="0" err="1"/>
              <a:t>float</a:t>
            </a:r>
            <a:r>
              <a:rPr lang="de-DE" sz="2400" dirty="0"/>
              <a:t> = </a:t>
            </a:r>
            <a:r>
              <a:rPr lang="de-DE" sz="2400" dirty="0" err="1"/>
              <a:t>error</a:t>
            </a:r>
            <a:r>
              <a:rPr lang="de-DE" sz="2400" dirty="0"/>
              <a:t> ist schon eine Art </a:t>
            </a:r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endParaRPr lang="de-DE" sz="2400" dirty="0"/>
          </a:p>
          <a:p>
            <a:r>
              <a:rPr lang="de-DE" sz="2400" dirty="0"/>
              <a:t>Die Kunst eine gute API zu erstellen besteht unter anderen darin so viele Fehler zur </a:t>
            </a:r>
            <a:r>
              <a:rPr lang="de-DE" sz="2400" dirty="0" err="1"/>
              <a:t>compile</a:t>
            </a:r>
            <a:r>
              <a:rPr lang="de-DE" sz="2400" dirty="0"/>
              <a:t> time zu erkennen wie möglich</a:t>
            </a:r>
          </a:p>
          <a:p>
            <a:r>
              <a:rPr lang="de-DE" sz="2400" dirty="0"/>
              <a:t>Es gibt über die Semantik der Programmiersprache hinaus Werkzeuge, die eine statische Prüfung ermöglichen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2492896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Checking code deeply requires understanding the code's semantics. The most basic requirement is that you parse it. Parsing is considered a solved problem. Unfortunately, this view is naïve, rooted in the widely believed myth that programming languages exist. - Allan </a:t>
            </a:r>
            <a:r>
              <a:rPr lang="en-US" i="1" dirty="0" err="1"/>
              <a:t>McInnes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awareness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780928"/>
            <a:ext cx="8229600" cy="3744416"/>
          </a:xfrm>
        </p:spPr>
        <p:txBody>
          <a:bodyPr>
            <a:normAutofit/>
          </a:bodyPr>
          <a:lstStyle/>
          <a:p>
            <a:r>
              <a:rPr lang="en-US" sz="2800" dirty="0"/>
              <a:t>Caching architecture</a:t>
            </a:r>
          </a:p>
          <a:p>
            <a:r>
              <a:rPr lang="en-US" sz="2800" dirty="0"/>
              <a:t>Instruction reordering / pipelining</a:t>
            </a:r>
          </a:p>
          <a:p>
            <a:r>
              <a:rPr lang="en-US" sz="2400" dirty="0" err="1"/>
              <a:t>Prefetcher</a:t>
            </a:r>
            <a:endParaRPr lang="en-US" sz="2400" dirty="0"/>
          </a:p>
          <a:p>
            <a:r>
              <a:rPr lang="en-US" sz="2400" dirty="0"/>
              <a:t>Branch prediction</a:t>
            </a:r>
          </a:p>
          <a:p>
            <a:r>
              <a:rPr lang="en-US" sz="2400" dirty="0"/>
              <a:t>Data driven design</a:t>
            </a:r>
          </a:p>
          <a:p>
            <a:r>
              <a:rPr lang="en-US" sz="2400" dirty="0"/>
              <a:t>Profile guided optimization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37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Ressourcenverwaltung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780928"/>
            <a:ext cx="8229600" cy="3744416"/>
          </a:xfrm>
        </p:spPr>
        <p:txBody>
          <a:bodyPr>
            <a:normAutofit/>
          </a:bodyPr>
          <a:lstStyle/>
          <a:p>
            <a:r>
              <a:rPr lang="en-US" sz="2800" dirty="0"/>
              <a:t>Garbage collection </a:t>
            </a:r>
            <a:r>
              <a:rPr lang="en-US" sz="2800" dirty="0" err="1"/>
              <a:t>nicht</a:t>
            </a:r>
            <a:r>
              <a:rPr lang="en-US" sz="2800" dirty="0"/>
              <a:t> </a:t>
            </a:r>
            <a:r>
              <a:rPr lang="en-US" sz="2800" dirty="0" err="1"/>
              <a:t>immer</a:t>
            </a:r>
            <a:r>
              <a:rPr lang="en-US" sz="2800" dirty="0"/>
              <a:t> optimal</a:t>
            </a:r>
          </a:p>
          <a:p>
            <a:r>
              <a:rPr lang="en-US" sz="2800" dirty="0"/>
              <a:t>C++ </a:t>
            </a:r>
            <a:r>
              <a:rPr lang="en-US" sz="2800" dirty="0" err="1"/>
              <a:t>besser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sein </a:t>
            </a:r>
            <a:r>
              <a:rPr lang="en-US" sz="2800" dirty="0" err="1"/>
              <a:t>Ruf</a:t>
            </a:r>
            <a:endParaRPr lang="en-US" sz="2800" dirty="0"/>
          </a:p>
          <a:p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existieren</a:t>
            </a:r>
            <a:r>
              <a:rPr lang="en-US" sz="2800" dirty="0"/>
              <a:t> </a:t>
            </a:r>
            <a:r>
              <a:rPr lang="en-US" sz="2800" dirty="0" err="1"/>
              <a:t>größtenteils</a:t>
            </a:r>
            <a:r>
              <a:rPr lang="en-US" sz="2800" dirty="0"/>
              <a:t> </a:t>
            </a:r>
            <a:r>
              <a:rPr lang="en-US" sz="2800" dirty="0" err="1"/>
              <a:t>automatische</a:t>
            </a:r>
            <a:r>
              <a:rPr lang="en-US" sz="2800" dirty="0"/>
              <a:t> </a:t>
            </a:r>
            <a:r>
              <a:rPr lang="en-US" sz="2800" dirty="0" err="1"/>
              <a:t>Speicherverwaltungsstrategien</a:t>
            </a:r>
            <a:endParaRPr lang="en-US" sz="2800" dirty="0"/>
          </a:p>
          <a:p>
            <a:r>
              <a:rPr lang="en-US" sz="2800" dirty="0"/>
              <a:t>“C++ Core Guidelines”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2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macht der </a:t>
            </a:r>
            <a:r>
              <a:rPr lang="de-DE" dirty="0" err="1"/>
              <a:t>Optimizer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2780928"/>
            <a:ext cx="8229600" cy="3744416"/>
          </a:xfrm>
        </p:spPr>
        <p:txBody>
          <a:bodyPr>
            <a:normAutofit/>
          </a:bodyPr>
          <a:lstStyle/>
          <a:p>
            <a:r>
              <a:rPr lang="en-US" sz="2800" dirty="0" err="1"/>
              <a:t>Unglaubliche</a:t>
            </a:r>
            <a:r>
              <a:rPr lang="en-US" sz="2800" dirty="0"/>
              <a:t> </a:t>
            </a:r>
            <a:r>
              <a:rPr lang="en-US" sz="2800" dirty="0" err="1"/>
              <a:t>Effizienzsteigerung</a:t>
            </a:r>
            <a:endParaRPr lang="en-US" sz="2800" dirty="0"/>
          </a:p>
          <a:p>
            <a:r>
              <a:rPr lang="en-US" sz="2400" dirty="0" err="1"/>
              <a:t>Leicht</a:t>
            </a:r>
            <a:r>
              <a:rPr lang="en-US" sz="2400" dirty="0"/>
              <a:t> </a:t>
            </a:r>
            <a:r>
              <a:rPr lang="en-US" sz="2400" dirty="0" err="1"/>
              <a:t>verwirrbar</a:t>
            </a:r>
            <a:endParaRPr lang="en-US" sz="2400" dirty="0"/>
          </a:p>
          <a:p>
            <a:r>
              <a:rPr lang="en-US" sz="2400" dirty="0" err="1"/>
              <a:t>Kann</a:t>
            </a:r>
            <a:r>
              <a:rPr lang="en-US" sz="2400" dirty="0"/>
              <a:t> </a:t>
            </a:r>
            <a:r>
              <a:rPr lang="en-US" sz="2400" dirty="0" err="1"/>
              <a:t>nur</a:t>
            </a:r>
            <a:r>
              <a:rPr lang="en-US" sz="2400" dirty="0"/>
              <a:t> das </a:t>
            </a:r>
            <a:r>
              <a:rPr lang="en-US" sz="2400" dirty="0" err="1"/>
              <a:t>optimieren</a:t>
            </a:r>
            <a:r>
              <a:rPr lang="en-US" sz="2400" dirty="0"/>
              <a:t> was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sieht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Ermöglicht</a:t>
            </a:r>
            <a:r>
              <a:rPr lang="en-US" sz="2400" dirty="0"/>
              <a:t> </a:t>
            </a:r>
            <a:r>
              <a:rPr lang="en-US" sz="2400" dirty="0" err="1"/>
              <a:t>viele</a:t>
            </a:r>
            <a:r>
              <a:rPr lang="en-US" sz="2400" dirty="0"/>
              <a:t> static checking und meta programming idioms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810754"/>
      </p:ext>
    </p:extLst>
  </p:cSld>
  <p:clrMapOvr>
    <a:masterClrMapping/>
  </p:clrMapOvr>
</p:sld>
</file>

<file path=ppt/theme/theme1.xml><?xml version="1.0" encoding="utf-8"?>
<a:theme xmlns:a="http://schemas.openxmlformats.org/drawingml/2006/main" name="Auto Intern">
  <a:themeElements>
    <a:clrScheme name="Auto-Intern">
      <a:dk1>
        <a:sysClr val="windowText" lastClr="000000"/>
      </a:dk1>
      <a:lt1>
        <a:sysClr val="window" lastClr="FFFFFF"/>
      </a:lt1>
      <a:dk2>
        <a:srgbClr val="E63C39"/>
      </a:dk2>
      <a:lt2>
        <a:srgbClr val="999999"/>
      </a:lt2>
      <a:accent1>
        <a:srgbClr val="9D0905"/>
      </a:accent1>
      <a:accent2>
        <a:srgbClr val="045B5F"/>
      </a:accent2>
      <a:accent3>
        <a:srgbClr val="629305"/>
      </a:accent3>
      <a:accent4>
        <a:srgbClr val="FD6561"/>
      </a:accent4>
      <a:accent5>
        <a:srgbClr val="3B9599"/>
      </a:accent5>
      <a:accent6>
        <a:srgbClr val="B9EB5A"/>
      </a:accent6>
      <a:hlink>
        <a:srgbClr val="23868B"/>
      </a:hlink>
      <a:folHlink>
        <a:srgbClr val="9FD635"/>
      </a:folHlink>
    </a:clrScheme>
    <a:fontScheme name="Auto-Intern">
      <a:majorFont>
        <a:latin typeface="Days One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 Intern</Template>
  <TotalTime>0</TotalTime>
  <Words>493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Days One</vt:lpstr>
      <vt:lpstr>Symbol</vt:lpstr>
      <vt:lpstr>Auto Intern</vt:lpstr>
      <vt:lpstr>Modernes C++ in der Praxis</vt:lpstr>
      <vt:lpstr>Wer bin ich und was mache ich eigentlich hier?</vt:lpstr>
      <vt:lpstr>Warum C++? </vt:lpstr>
      <vt:lpstr>Aktuelle Trends</vt:lpstr>
      <vt:lpstr>Was ist Effizienz?</vt:lpstr>
      <vt:lpstr>Was ist static checking?</vt:lpstr>
      <vt:lpstr>Hardware awareness?</vt:lpstr>
      <vt:lpstr>Ressourcenverwaltung</vt:lpstr>
      <vt:lpstr>Was macht der Optimizer?</vt:lpstr>
      <vt:lpstr>Was bedeutet Qualität in der Informatik?</vt:lpstr>
      <vt:lpstr>Functional Programming…</vt:lpstr>
      <vt:lpstr>…ist dein Freund!</vt:lpstr>
    </vt:vector>
  </TitlesOfParts>
  <Company>Auto-Intern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Metaprogramming</dc:title>
  <dc:creator>Odin Holmes</dc:creator>
  <cp:lastModifiedBy>Odin Holmes</cp:lastModifiedBy>
  <cp:revision>55</cp:revision>
  <dcterms:created xsi:type="dcterms:W3CDTF">2016-02-16T15:00:27Z</dcterms:created>
  <dcterms:modified xsi:type="dcterms:W3CDTF">2016-04-06T13:30:45Z</dcterms:modified>
</cp:coreProperties>
</file>