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359" r:id="rId2"/>
    <p:sldId id="258" r:id="rId3"/>
    <p:sldId id="256" r:id="rId4"/>
    <p:sldId id="316" r:id="rId5"/>
    <p:sldId id="317" r:id="rId6"/>
    <p:sldId id="318" r:id="rId7"/>
    <p:sldId id="358"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60" r:id="rId22"/>
    <p:sldId id="333" r:id="rId23"/>
    <p:sldId id="361" r:id="rId24"/>
    <p:sldId id="334" r:id="rId25"/>
    <p:sldId id="362" r:id="rId26"/>
    <p:sldId id="335" r:id="rId27"/>
    <p:sldId id="336" r:id="rId28"/>
    <p:sldId id="337" r:id="rId29"/>
    <p:sldId id="338" r:id="rId30"/>
    <p:sldId id="343" r:id="rId31"/>
    <p:sldId id="364" r:id="rId32"/>
    <p:sldId id="341" r:id="rId33"/>
    <p:sldId id="339" r:id="rId34"/>
    <p:sldId id="340" r:id="rId35"/>
    <p:sldId id="363" r:id="rId36"/>
    <p:sldId id="342"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1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623" autoAdjust="0"/>
  </p:normalViewPr>
  <p:slideViewPr>
    <p:cSldViewPr snapToGrid="0">
      <p:cViewPr varScale="1">
        <p:scale>
          <a:sx n="77" d="100"/>
          <a:sy n="77" d="100"/>
        </p:scale>
        <p:origin x="28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70981-9724-4A6A-A6D1-A851C983A82E}" type="datetimeFigureOut">
              <a:rPr lang="de-DE" smtClean="0"/>
              <a:t>04.08.2016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8D647-E243-446B-B844-EC287AD556C8}" type="slidenum">
              <a:rPr lang="de-DE" smtClean="0"/>
              <a:t>‹Nr.›</a:t>
            </a:fld>
            <a:endParaRPr lang="de-DE"/>
          </a:p>
        </p:txBody>
      </p:sp>
    </p:spTree>
    <p:extLst>
      <p:ext uri="{BB962C8B-B14F-4D97-AF65-F5344CB8AC3E}">
        <p14:creationId xmlns:p14="http://schemas.microsoft.com/office/powerpoint/2010/main" val="7095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Used</a:t>
            </a:r>
            <a:r>
              <a:rPr lang="de-DE" dirty="0"/>
              <a:t> </a:t>
            </a:r>
            <a:r>
              <a:rPr lang="de-DE" dirty="0" err="1"/>
              <a:t>to</a:t>
            </a:r>
            <a:r>
              <a:rPr lang="de-DE" dirty="0"/>
              <a:t> </a:t>
            </a:r>
            <a:r>
              <a:rPr lang="de-DE" dirty="0" err="1"/>
              <a:t>be</a:t>
            </a:r>
            <a:r>
              <a:rPr lang="de-DE" dirty="0"/>
              <a:t> </a:t>
            </a:r>
            <a:r>
              <a:rPr lang="de-DE" dirty="0" err="1"/>
              <a:t>without</a:t>
            </a:r>
            <a:r>
              <a:rPr lang="de-DE" dirty="0"/>
              <a:t> type_</a:t>
            </a:r>
            <a:r>
              <a:rPr lang="de-DE" baseline="0" dirty="0"/>
              <a:t> but </a:t>
            </a:r>
            <a:r>
              <a:rPr lang="de-DE" baseline="0" dirty="0" err="1"/>
              <a:t>pointer</a:t>
            </a:r>
            <a:r>
              <a:rPr lang="de-DE" baseline="0" dirty="0"/>
              <a:t> </a:t>
            </a:r>
            <a:r>
              <a:rPr lang="de-DE" baseline="0" dirty="0" err="1"/>
              <a:t>to</a:t>
            </a:r>
            <a:r>
              <a:rPr lang="de-DE" baseline="0" dirty="0"/>
              <a:t> </a:t>
            </a:r>
            <a:r>
              <a:rPr lang="de-DE" baseline="0" dirty="0" err="1"/>
              <a:t>ref</a:t>
            </a:r>
            <a:r>
              <a:rPr lang="de-DE" baseline="0" dirty="0"/>
              <a:t> </a:t>
            </a:r>
            <a:r>
              <a:rPr lang="de-DE" baseline="0" dirty="0" err="1"/>
              <a:t>is</a:t>
            </a:r>
            <a:r>
              <a:rPr lang="de-DE" baseline="0" dirty="0"/>
              <a:t> illegal</a:t>
            </a:r>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21</a:t>
            </a:fld>
            <a:endParaRPr lang="de-DE"/>
          </a:p>
        </p:txBody>
      </p:sp>
    </p:spTree>
    <p:extLst>
      <p:ext uri="{BB962C8B-B14F-4D97-AF65-F5344CB8AC3E}">
        <p14:creationId xmlns:p14="http://schemas.microsoft.com/office/powerpoint/2010/main" val="319100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Fast </a:t>
            </a:r>
            <a:r>
              <a:rPr lang="de-DE" dirty="0" err="1"/>
              <a:t>tracked</a:t>
            </a:r>
            <a:r>
              <a:rPr lang="de-DE" dirty="0"/>
              <a:t> </a:t>
            </a:r>
            <a:r>
              <a:rPr lang="de-DE" dirty="0" err="1"/>
              <a:t>can</a:t>
            </a:r>
            <a:r>
              <a:rPr lang="de-DE" dirty="0"/>
              <a:t> still </a:t>
            </a:r>
            <a:r>
              <a:rPr lang="de-DE" dirty="0" err="1"/>
              <a:t>be</a:t>
            </a:r>
            <a:r>
              <a:rPr lang="de-DE" dirty="0"/>
              <a:t> </a:t>
            </a:r>
            <a:r>
              <a:rPr lang="de-DE" dirty="0" err="1"/>
              <a:t>optimised</a:t>
            </a:r>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22</a:t>
            </a:fld>
            <a:endParaRPr lang="de-DE"/>
          </a:p>
        </p:txBody>
      </p:sp>
    </p:spTree>
    <p:extLst>
      <p:ext uri="{BB962C8B-B14F-4D97-AF65-F5344CB8AC3E}">
        <p14:creationId xmlns:p14="http://schemas.microsoft.com/office/powerpoint/2010/main" val="14448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Inheritance</a:t>
            </a:r>
            <a:r>
              <a:rPr lang="de-DE" dirty="0"/>
              <a:t> a </a:t>
            </a:r>
            <a:r>
              <a:rPr lang="de-DE" dirty="0" err="1"/>
              <a:t>bit</a:t>
            </a:r>
            <a:r>
              <a:rPr lang="de-DE" dirty="0"/>
              <a:t> </a:t>
            </a:r>
            <a:r>
              <a:rPr lang="de-DE" dirty="0" err="1"/>
              <a:t>faster</a:t>
            </a:r>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24</a:t>
            </a:fld>
            <a:endParaRPr lang="de-DE"/>
          </a:p>
        </p:txBody>
      </p:sp>
    </p:spTree>
    <p:extLst>
      <p:ext uri="{BB962C8B-B14F-4D97-AF65-F5344CB8AC3E}">
        <p14:creationId xmlns:p14="http://schemas.microsoft.com/office/powerpoint/2010/main" val="164061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t>
            </a:r>
            <a:r>
              <a:rPr lang="de-DE" dirty="0" err="1"/>
              <a:t>impl</a:t>
            </a:r>
            <a:r>
              <a:rPr lang="de-DE" dirty="0"/>
              <a:t> must </a:t>
            </a:r>
            <a:r>
              <a:rPr lang="de-DE" dirty="0" err="1"/>
              <a:t>only</a:t>
            </a:r>
            <a:r>
              <a:rPr lang="de-DE" dirty="0"/>
              <a:t> </a:t>
            </a:r>
            <a:r>
              <a:rPr lang="de-DE" dirty="0" err="1"/>
              <a:t>be</a:t>
            </a:r>
            <a:r>
              <a:rPr lang="de-DE" dirty="0"/>
              <a:t> </a:t>
            </a:r>
            <a:r>
              <a:rPr lang="de-DE" dirty="0" err="1"/>
              <a:t>generated</a:t>
            </a:r>
            <a:r>
              <a:rPr lang="de-DE" dirty="0"/>
              <a:t> </a:t>
            </a:r>
            <a:r>
              <a:rPr lang="de-DE" dirty="0" err="1"/>
              <a:t>once</a:t>
            </a:r>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25</a:t>
            </a:fld>
            <a:endParaRPr lang="de-DE"/>
          </a:p>
        </p:txBody>
      </p:sp>
    </p:spTree>
    <p:extLst>
      <p:ext uri="{BB962C8B-B14F-4D97-AF65-F5344CB8AC3E}">
        <p14:creationId xmlns:p14="http://schemas.microsoft.com/office/powerpoint/2010/main" val="39971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Brigand</a:t>
            </a:r>
            <a:r>
              <a:rPr lang="de-DE" dirty="0"/>
              <a:t> </a:t>
            </a:r>
            <a:r>
              <a:rPr lang="de-DE" dirty="0" err="1"/>
              <a:t>merge</a:t>
            </a:r>
            <a:r>
              <a:rPr lang="de-DE" dirty="0"/>
              <a:t> </a:t>
            </a:r>
            <a:r>
              <a:rPr lang="de-DE" dirty="0" err="1"/>
              <a:t>sort</a:t>
            </a:r>
            <a:r>
              <a:rPr lang="de-DE" dirty="0"/>
              <a:t> + </a:t>
            </a:r>
            <a:r>
              <a:rPr lang="de-DE" dirty="0" err="1"/>
              <a:t>insertion</a:t>
            </a:r>
            <a:r>
              <a:rPr lang="de-DE" dirty="0"/>
              <a:t> </a:t>
            </a:r>
            <a:r>
              <a:rPr lang="de-DE" dirty="0" err="1"/>
              <a:t>sort</a:t>
            </a:r>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26</a:t>
            </a:fld>
            <a:endParaRPr lang="de-DE"/>
          </a:p>
        </p:txBody>
      </p:sp>
    </p:spTree>
    <p:extLst>
      <p:ext uri="{BB962C8B-B14F-4D97-AF65-F5344CB8AC3E}">
        <p14:creationId xmlns:p14="http://schemas.microsoft.com/office/powerpoint/2010/main" val="396327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Give</a:t>
            </a:r>
            <a:r>
              <a:rPr lang="de-DE" baseline="0" dirty="0"/>
              <a:t> </a:t>
            </a:r>
            <a:r>
              <a:rPr lang="de-DE" baseline="0" dirty="0" err="1"/>
              <a:t>named</a:t>
            </a:r>
            <a:r>
              <a:rPr lang="de-DE" baseline="0" dirty="0"/>
              <a:t> </a:t>
            </a:r>
            <a:r>
              <a:rPr lang="de-DE" baseline="0" dirty="0" err="1"/>
              <a:t>args</a:t>
            </a:r>
            <a:r>
              <a:rPr lang="de-DE" baseline="0" dirty="0"/>
              <a:t> </a:t>
            </a:r>
            <a:r>
              <a:rPr lang="de-DE" baseline="0" dirty="0" err="1"/>
              <a:t>or</a:t>
            </a:r>
            <a:r>
              <a:rPr lang="de-DE" baseline="0" dirty="0"/>
              <a:t> </a:t>
            </a:r>
            <a:r>
              <a:rPr lang="de-DE" baseline="0" dirty="0" err="1"/>
              <a:t>positional</a:t>
            </a:r>
            <a:r>
              <a:rPr lang="de-DE" baseline="0" dirty="0"/>
              <a:t> </a:t>
            </a:r>
            <a:r>
              <a:rPr lang="de-DE" baseline="0" dirty="0" err="1"/>
              <a:t>or</a:t>
            </a:r>
            <a:r>
              <a:rPr lang="de-DE" baseline="0" dirty="0"/>
              <a:t> </a:t>
            </a:r>
            <a:r>
              <a:rPr lang="de-DE" baseline="0" dirty="0" err="1"/>
              <a:t>uniquely</a:t>
            </a:r>
            <a:r>
              <a:rPr lang="de-DE" baseline="0" dirty="0"/>
              <a:t> </a:t>
            </a:r>
            <a:r>
              <a:rPr lang="de-DE" baseline="0" dirty="0" err="1"/>
              <a:t>convertable</a:t>
            </a:r>
            <a:endParaRPr lang="de-DE" baseline="0" dirty="0"/>
          </a:p>
          <a:p>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32</a:t>
            </a:fld>
            <a:endParaRPr lang="de-DE"/>
          </a:p>
        </p:txBody>
      </p:sp>
    </p:spTree>
    <p:extLst>
      <p:ext uri="{BB962C8B-B14F-4D97-AF65-F5344CB8AC3E}">
        <p14:creationId xmlns:p14="http://schemas.microsoft.com/office/powerpoint/2010/main" val="180488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Give</a:t>
            </a:r>
            <a:r>
              <a:rPr lang="de-DE" baseline="0" dirty="0"/>
              <a:t> </a:t>
            </a:r>
            <a:r>
              <a:rPr lang="de-DE" baseline="0" dirty="0" err="1"/>
              <a:t>named</a:t>
            </a:r>
            <a:r>
              <a:rPr lang="de-DE" baseline="0" dirty="0"/>
              <a:t> </a:t>
            </a:r>
            <a:r>
              <a:rPr lang="de-DE" baseline="0" dirty="0" err="1"/>
              <a:t>args</a:t>
            </a:r>
            <a:r>
              <a:rPr lang="de-DE" baseline="0" dirty="0"/>
              <a:t> </a:t>
            </a:r>
            <a:r>
              <a:rPr lang="de-DE" baseline="0" dirty="0" err="1"/>
              <a:t>or</a:t>
            </a:r>
            <a:r>
              <a:rPr lang="de-DE" baseline="0" dirty="0"/>
              <a:t> </a:t>
            </a:r>
            <a:r>
              <a:rPr lang="de-DE" baseline="0" dirty="0" err="1"/>
              <a:t>positional</a:t>
            </a:r>
            <a:r>
              <a:rPr lang="de-DE" baseline="0" dirty="0"/>
              <a:t> </a:t>
            </a:r>
            <a:r>
              <a:rPr lang="de-DE" baseline="0" dirty="0" err="1"/>
              <a:t>or</a:t>
            </a:r>
            <a:r>
              <a:rPr lang="de-DE" baseline="0" dirty="0"/>
              <a:t> </a:t>
            </a:r>
            <a:r>
              <a:rPr lang="de-DE" baseline="0" dirty="0" err="1"/>
              <a:t>uniquely</a:t>
            </a:r>
            <a:r>
              <a:rPr lang="de-DE" baseline="0" dirty="0"/>
              <a:t> </a:t>
            </a:r>
            <a:r>
              <a:rPr lang="de-DE" baseline="0" dirty="0" err="1"/>
              <a:t>convertable</a:t>
            </a:r>
            <a:endParaRPr lang="de-DE" baseline="0" dirty="0"/>
          </a:p>
          <a:p>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35</a:t>
            </a:fld>
            <a:endParaRPr lang="de-DE"/>
          </a:p>
        </p:txBody>
      </p:sp>
    </p:spTree>
    <p:extLst>
      <p:ext uri="{BB962C8B-B14F-4D97-AF65-F5344CB8AC3E}">
        <p14:creationId xmlns:p14="http://schemas.microsoft.com/office/powerpoint/2010/main" val="252612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Better</a:t>
            </a:r>
            <a:r>
              <a:rPr lang="de-DE" dirty="0"/>
              <a:t> </a:t>
            </a:r>
            <a:r>
              <a:rPr lang="de-DE" dirty="0" err="1"/>
              <a:t>than</a:t>
            </a:r>
            <a:r>
              <a:rPr lang="de-DE" dirty="0"/>
              <a:t> </a:t>
            </a:r>
            <a:r>
              <a:rPr lang="de-DE" dirty="0" err="1"/>
              <a:t>eric</a:t>
            </a:r>
            <a:r>
              <a:rPr lang="de-DE" dirty="0"/>
              <a:t> </a:t>
            </a:r>
            <a:r>
              <a:rPr lang="de-DE" dirty="0" err="1"/>
              <a:t>niebler</a:t>
            </a:r>
            <a:r>
              <a:rPr lang="de-DE" dirty="0"/>
              <a:t> </a:t>
            </a:r>
            <a:r>
              <a:rPr lang="de-DE" dirty="0" err="1"/>
              <a:t>meta</a:t>
            </a:r>
            <a:r>
              <a:rPr lang="de-DE" dirty="0"/>
              <a:t>, </a:t>
            </a:r>
            <a:r>
              <a:rPr lang="de-DE" dirty="0" err="1"/>
              <a:t>metal</a:t>
            </a:r>
            <a:r>
              <a:rPr lang="de-DE" dirty="0"/>
              <a:t>,</a:t>
            </a:r>
            <a:r>
              <a:rPr lang="de-DE" baseline="0" dirty="0"/>
              <a:t> </a:t>
            </a:r>
            <a:r>
              <a:rPr lang="de-DE" baseline="0" dirty="0" err="1"/>
              <a:t>mpl</a:t>
            </a:r>
            <a:endParaRPr lang="de-DE" dirty="0"/>
          </a:p>
        </p:txBody>
      </p:sp>
      <p:sp>
        <p:nvSpPr>
          <p:cNvPr id="4" name="Foliennummernplatzhalter 3"/>
          <p:cNvSpPr>
            <a:spLocks noGrp="1"/>
          </p:cNvSpPr>
          <p:nvPr>
            <p:ph type="sldNum" sz="quarter" idx="10"/>
          </p:nvPr>
        </p:nvSpPr>
        <p:spPr/>
        <p:txBody>
          <a:bodyPr/>
          <a:lstStyle/>
          <a:p>
            <a:fld id="{2C18D647-E243-446B-B844-EC287AD556C8}" type="slidenum">
              <a:rPr lang="de-DE" smtClean="0"/>
              <a:t>39</a:t>
            </a:fld>
            <a:endParaRPr lang="de-DE"/>
          </a:p>
        </p:txBody>
      </p:sp>
    </p:spTree>
    <p:extLst>
      <p:ext uri="{BB962C8B-B14F-4D97-AF65-F5344CB8AC3E}">
        <p14:creationId xmlns:p14="http://schemas.microsoft.com/office/powerpoint/2010/main" val="19032096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64000" contrast="60000"/>
                    </a14:imgEffect>
                  </a14:imgLayer>
                </a14:imgProps>
              </a:ext>
            </a:extLst>
          </a:blip>
          <a:srcRect b="17065"/>
          <a:stretch/>
        </p:blipFill>
        <p:spPr>
          <a:xfrm>
            <a:off x="1190376" y="1170282"/>
            <a:ext cx="7625742" cy="5687718"/>
          </a:xfrm>
          <a:prstGeom prst="rect">
            <a:avLst/>
          </a:prstGeom>
          <a:effectLst>
            <a:glow>
              <a:schemeClr val="accent1"/>
            </a:glow>
            <a:outerShdw blurRad="50800" dist="50800" dir="5400000" sx="1000" sy="1000" algn="ctr" rotWithShape="0">
              <a:srgbClr val="000000"/>
            </a:outerShdw>
          </a:effectLst>
        </p:spPr>
      </p:pic>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latin typeface="Lato bold" panose="020F0502020204030203" pitchFamily="34" charset="0"/>
                <a:ea typeface="Lato bold" panose="020F0502020204030203" pitchFamily="34" charset="0"/>
                <a:cs typeface="Lato bold" panose="020F05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pic>
        <p:nvPicPr>
          <p:cNvPr id="28" name="Picture 5" descr="F:\CI\Slogan.jpg"/>
          <p:cNvPicPr>
            <a:picLocks noChangeAspect="1" noChangeArrowheads="1"/>
          </p:cNvPicPr>
          <p:nvPr userDrawn="1"/>
        </p:nvPicPr>
        <p:blipFill>
          <a:blip r:embed="rId4" cstate="print"/>
          <a:srcRect/>
          <a:stretch>
            <a:fillRect/>
          </a:stretch>
        </p:blipFill>
        <p:spPr bwMode="auto">
          <a:xfrm>
            <a:off x="995621" y="83298"/>
            <a:ext cx="4500594" cy="348573"/>
          </a:xfrm>
          <a:prstGeom prst="rect">
            <a:avLst/>
          </a:prstGeom>
          <a:noFill/>
        </p:spPr>
      </p:pic>
      <p:sp>
        <p:nvSpPr>
          <p:cNvPr id="15" name="Datumsplatzhalter 14"/>
          <p:cNvSpPr>
            <a:spLocks noGrp="1"/>
          </p:cNvSpPr>
          <p:nvPr>
            <p:ph type="dt" sz="half" idx="10"/>
          </p:nvPr>
        </p:nvSpPr>
        <p:spPr/>
        <p:txBody>
          <a:bodyPr/>
          <a:lstStyle/>
          <a:p>
            <a:fld id="{B61BEF0D-F0BB-DE4B-95CE-6DB70DBA9567}" type="datetimeFigureOut">
              <a:rPr lang="en-US" smtClean="0"/>
              <a:pPr/>
              <a:t>8/4/2016</a:t>
            </a:fld>
            <a:endParaRPr lang="en-US" dirty="0"/>
          </a:p>
        </p:txBody>
      </p:sp>
      <p:sp>
        <p:nvSpPr>
          <p:cNvPr id="17" name="Fußzeilenplatzhalter 16"/>
          <p:cNvSpPr>
            <a:spLocks noGrp="1"/>
          </p:cNvSpPr>
          <p:nvPr>
            <p:ph type="ftr" sz="quarter" idx="11"/>
          </p:nvPr>
        </p:nvSpPr>
        <p:spPr/>
        <p:txBody>
          <a:bodyPr/>
          <a:lstStyle/>
          <a:p>
            <a:endParaRPr lang="en-US" dirty="0"/>
          </a:p>
        </p:txBody>
      </p:sp>
      <p:sp>
        <p:nvSpPr>
          <p:cNvPr id="18" name="Foliennummernplatzhalter 17"/>
          <p:cNvSpPr>
            <a:spLocks noGrp="1"/>
          </p:cNvSpPr>
          <p:nvPr>
            <p:ph type="sldNum" sz="quarter" idx="12"/>
          </p:nvPr>
        </p:nvSpPr>
        <p:spPr/>
        <p:txBody>
          <a:bodyPr/>
          <a:lstStyle/>
          <a:p>
            <a:fld id="{D57F1E4F-1CFF-5643-939E-217C01CDF565}" type="slidenum">
              <a:rPr lang="en-US" smtClean="0"/>
              <a:pPr/>
              <a:t>‹Nr.›</a:t>
            </a:fld>
            <a:endParaRPr lang="en-US" dirty="0"/>
          </a:p>
        </p:txBody>
      </p:sp>
      <p:sp>
        <p:nvSpPr>
          <p:cNvPr id="33" name="Textplatzhalter 32"/>
          <p:cNvSpPr>
            <a:spLocks noGrp="1"/>
          </p:cNvSpPr>
          <p:nvPr>
            <p:ph type="body" sz="quarter" idx="13" hasCustomPrompt="1"/>
          </p:nvPr>
        </p:nvSpPr>
        <p:spPr>
          <a:xfrm>
            <a:off x="677863" y="5148263"/>
            <a:ext cx="3104428" cy="330200"/>
          </a:xfrm>
        </p:spPr>
        <p:txBody>
          <a:bodyPr>
            <a:noAutofit/>
          </a:bodyPr>
          <a:lstStyle>
            <a:lvl1pPr marL="0" indent="0">
              <a:buNone/>
              <a:defRPr lang="de-DE" sz="1800" kern="1200" dirty="0">
                <a:solidFill>
                  <a:schemeClr val="tx1">
                    <a:lumMod val="50000"/>
                    <a:lumOff val="50000"/>
                  </a:schemeClr>
                </a:solidFill>
                <a:latin typeface="Lato bold" panose="020F0502020204030203" pitchFamily="34" charset="0"/>
                <a:ea typeface="Lato bold" panose="020F0502020204030203" pitchFamily="34" charset="0"/>
                <a:cs typeface="Lato bold" panose="020F0502020204030203" pitchFamily="34" charset="0"/>
              </a:defRPr>
            </a:lvl1pPr>
          </a:lstStyle>
          <a:p>
            <a:pPr lvl="0"/>
            <a:r>
              <a:rPr lang="de-DE" dirty="0"/>
              <a:t>Sprecher</a:t>
            </a:r>
          </a:p>
        </p:txBody>
      </p:sp>
      <p:sp>
        <p:nvSpPr>
          <p:cNvPr id="34" name="Textplatzhalter 32"/>
          <p:cNvSpPr>
            <a:spLocks noGrp="1"/>
          </p:cNvSpPr>
          <p:nvPr>
            <p:ph type="body" sz="quarter" idx="14" hasCustomPrompt="1"/>
          </p:nvPr>
        </p:nvSpPr>
        <p:spPr>
          <a:xfrm>
            <a:off x="674689" y="5453959"/>
            <a:ext cx="3104428" cy="330200"/>
          </a:xfrm>
        </p:spPr>
        <p:txBody>
          <a:bodyPr>
            <a:noAutofit/>
          </a:bodyPr>
          <a:lstStyle>
            <a:lvl1pPr marL="0" indent="0">
              <a:buNone/>
              <a:defRPr lang="de-DE" sz="1800" kern="1200" dirty="0">
                <a:solidFill>
                  <a:schemeClr val="tx1">
                    <a:lumMod val="50000"/>
                    <a:lumOff val="50000"/>
                  </a:schemeClr>
                </a:solidFill>
                <a:latin typeface="Lato bold" panose="020F0502020204030203" pitchFamily="34" charset="0"/>
                <a:ea typeface="Lato bold" panose="020F0502020204030203" pitchFamily="34" charset="0"/>
                <a:cs typeface="Lato bold" panose="020F0502020204030203" pitchFamily="34" charset="0"/>
              </a:defRPr>
            </a:lvl1pPr>
          </a:lstStyle>
          <a:p>
            <a:pPr lvl="0"/>
            <a:r>
              <a:rPr lang="de-DE" dirty="0"/>
              <a:t>Email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42A54C80-263E-416B-A8E0-580EDEADCBDC}" type="datetimeFigureOut">
              <a:rPr lang="en-US" dirty="0"/>
              <a:t>8/4/2016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latin typeface="Avenir"/>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‹Nr.›</a:t>
            </a:fld>
            <a:endParaRPr lang="en-US" dirty="0"/>
          </a:p>
        </p:txBody>
      </p:sp>
      <p:pic>
        <p:nvPicPr>
          <p:cNvPr id="7" name="Grafik 6"/>
          <p:cNvPicPr>
            <a:picLocks noChangeAspect="1"/>
          </p:cNvPicPr>
          <p:nvPr userDrawn="1"/>
        </p:nvPicPr>
        <p:blipFill>
          <a:blip r:embed="rId18"/>
          <a:stretch>
            <a:fillRect/>
          </a:stretch>
        </p:blipFill>
        <p:spPr>
          <a:xfrm>
            <a:off x="6553200" y="0"/>
            <a:ext cx="2761166" cy="61740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Days one" panose="02000505000000020004" pitchFamily="2"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67781" y="1117319"/>
            <a:ext cx="9202722" cy="4893647"/>
          </a:xfrm>
          <a:prstGeom prst="rect">
            <a:avLst/>
          </a:prstGeom>
        </p:spPr>
        <p:txBody>
          <a:bodyPr wrap="square">
            <a:spAutoFit/>
          </a:bodyPr>
          <a:lstStyle/>
          <a:p>
            <a:pPr algn="ctr"/>
            <a:r>
              <a:rPr lang="en-US" sz="2400" dirty="0">
                <a:solidFill>
                  <a:schemeClr val="accent1">
                    <a:lumMod val="75000"/>
                  </a:schemeClr>
                </a:solidFill>
                <a:latin typeface="Days one" panose="02000505000000020004" pitchFamily="2" charset="0"/>
                <a:ea typeface="+mj-ea"/>
                <a:cs typeface="+mj-cs"/>
              </a:rPr>
              <a:t>Most important programming guideline:</a:t>
            </a:r>
          </a:p>
          <a:p>
            <a:pPr algn="ctr"/>
            <a:endParaRPr lang="en-US" sz="2400" dirty="0">
              <a:solidFill>
                <a:schemeClr val="accent1">
                  <a:lumMod val="75000"/>
                </a:schemeClr>
              </a:solidFill>
              <a:latin typeface="Days one" panose="02000505000000020004" pitchFamily="2" charset="0"/>
              <a:ea typeface="+mj-ea"/>
              <a:cs typeface="+mj-cs"/>
            </a:endParaRPr>
          </a:p>
          <a:p>
            <a:pPr algn="ctr"/>
            <a:r>
              <a:rPr lang="en-US" sz="4000" dirty="0">
                <a:solidFill>
                  <a:schemeClr val="accent1">
                    <a:lumMod val="75000"/>
                  </a:schemeClr>
                </a:solidFill>
                <a:latin typeface="Days one" panose="02000505000000020004" pitchFamily="2" charset="0"/>
                <a:ea typeface="+mj-ea"/>
                <a:cs typeface="+mj-cs"/>
              </a:rPr>
              <a:t>Make interfaces easy to use correctly and hard to use incorrectly, </a:t>
            </a:r>
          </a:p>
          <a:p>
            <a:pPr algn="ctr"/>
            <a:endParaRPr lang="en-US" sz="4000" dirty="0">
              <a:solidFill>
                <a:schemeClr val="accent1">
                  <a:lumMod val="75000"/>
                </a:schemeClr>
              </a:solidFill>
              <a:latin typeface="Days one" panose="02000505000000020004" pitchFamily="2" charset="0"/>
              <a:ea typeface="+mj-ea"/>
              <a:cs typeface="+mj-cs"/>
            </a:endParaRPr>
          </a:p>
          <a:p>
            <a:pPr algn="ctr"/>
            <a:r>
              <a:rPr lang="en-US" sz="2400" dirty="0">
                <a:solidFill>
                  <a:schemeClr val="accent1">
                    <a:lumMod val="75000"/>
                  </a:schemeClr>
                </a:solidFill>
                <a:latin typeface="Days one" panose="02000505000000020004" pitchFamily="2" charset="0"/>
                <a:ea typeface="+mj-ea"/>
                <a:cs typeface="+mj-cs"/>
              </a:rPr>
              <a:t>but achieving it can be challenging.</a:t>
            </a:r>
          </a:p>
          <a:p>
            <a:pPr algn="ctr"/>
            <a:endParaRPr lang="en-US" sz="4000" dirty="0">
              <a:solidFill>
                <a:schemeClr val="accent1">
                  <a:lumMod val="75000"/>
                </a:schemeClr>
              </a:solidFill>
              <a:latin typeface="Days one" panose="02000505000000020004" pitchFamily="2" charset="0"/>
              <a:ea typeface="+mj-ea"/>
              <a:cs typeface="+mj-cs"/>
            </a:endParaRPr>
          </a:p>
          <a:p>
            <a:pPr algn="ctr"/>
            <a:endParaRPr lang="de-DE" sz="4000" dirty="0"/>
          </a:p>
        </p:txBody>
      </p:sp>
      <p:sp>
        <p:nvSpPr>
          <p:cNvPr id="6" name="Textfeld 5"/>
          <p:cNvSpPr txBox="1"/>
          <p:nvPr/>
        </p:nvSpPr>
        <p:spPr>
          <a:xfrm>
            <a:off x="6719582" y="5100506"/>
            <a:ext cx="2835478" cy="861774"/>
          </a:xfrm>
          <a:prstGeom prst="rect">
            <a:avLst/>
          </a:prstGeom>
          <a:noFill/>
        </p:spPr>
        <p:txBody>
          <a:bodyPr wrap="square" rtlCol="0">
            <a:spAutoFit/>
          </a:bodyPr>
          <a:lstStyle/>
          <a:p>
            <a:pPr algn="ctr"/>
            <a:r>
              <a:rPr lang="de-DE" dirty="0"/>
              <a:t>- Scott Meyers -</a:t>
            </a:r>
          </a:p>
          <a:p>
            <a:pPr algn="ctr"/>
            <a:r>
              <a:rPr lang="de-DE" sz="1400" dirty="0"/>
              <a:t>Professional </a:t>
            </a:r>
            <a:r>
              <a:rPr lang="de-DE" sz="1400" dirty="0" err="1"/>
              <a:t>Explainer</a:t>
            </a:r>
            <a:endParaRPr lang="de-DE" sz="1400" dirty="0"/>
          </a:p>
          <a:p>
            <a:pPr algn="ctr"/>
            <a:endParaRPr lang="de-DE" dirty="0"/>
          </a:p>
        </p:txBody>
      </p:sp>
    </p:spTree>
    <p:extLst>
      <p:ext uri="{BB962C8B-B14F-4D97-AF65-F5344CB8AC3E}">
        <p14:creationId xmlns:p14="http://schemas.microsoft.com/office/powerpoint/2010/main" val="118300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err="1"/>
              <a:t>Variadic</a:t>
            </a:r>
            <a:r>
              <a:rPr lang="en-US" dirty="0"/>
              <a:t> Templates</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void</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myPrintf</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string</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a:t>
            </a:r>
            <a:r>
              <a:rPr lang="de-DE" sz="2400" dirty="0" err="1">
                <a:solidFill>
                  <a:srgbClr val="808080"/>
                </a:solidFill>
                <a:highlight>
                  <a:srgbClr val="FFFFFF"/>
                </a:highlight>
                <a:latin typeface="Consolas" panose="020B0609020204030204" pitchFamily="49" charset="0"/>
              </a:rPr>
              <a:t>args</a:t>
            </a:r>
            <a:r>
              <a:rPr lang="de-DE" sz="2400" dirty="0">
                <a:solidFill>
                  <a:srgbClr val="000000"/>
                </a:solidFill>
                <a:highlight>
                  <a:srgbClr val="FFFFFF"/>
                </a:highlight>
                <a:latin typeface="Consolas" panose="020B0609020204030204" pitchFamily="49" charset="0"/>
              </a:rPr>
              <a:t>) {</a:t>
            </a:r>
          </a:p>
          <a:p>
            <a:pPr marL="0" indent="0">
              <a:buNone/>
            </a:pP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printf</a:t>
            </a:r>
            <a:r>
              <a:rPr lang="de-DE" sz="2400" dirty="0">
                <a:solidFill>
                  <a:srgbClr val="000000"/>
                </a:solidFill>
                <a:highlight>
                  <a:srgbClr val="FFFFFF"/>
                </a:highlight>
                <a:latin typeface="Consolas" panose="020B0609020204030204" pitchFamily="49" charset="0"/>
              </a:rPr>
              <a:t>(</a:t>
            </a:r>
            <a:r>
              <a:rPr lang="de-DE" sz="2400" dirty="0" err="1">
                <a:solidFill>
                  <a:srgbClr val="808080"/>
                </a:solidFill>
                <a:highlight>
                  <a:srgbClr val="FFFFFF"/>
                </a:highlight>
                <a:latin typeface="Consolas" panose="020B0609020204030204" pitchFamily="49" charset="0"/>
              </a:rPr>
              <a:t>s</a:t>
            </a:r>
            <a:r>
              <a:rPr lang="de-DE" sz="2400" dirty="0" err="1">
                <a:solidFill>
                  <a:srgbClr val="000000"/>
                </a:solidFill>
                <a:highlight>
                  <a:srgbClr val="FFFFFF"/>
                </a:highlight>
                <a:latin typeface="Consolas" panose="020B0609020204030204" pitchFamily="49" charset="0"/>
              </a:rPr>
              <a:t>.</a:t>
            </a:r>
            <a:r>
              <a:rPr lang="de-DE" sz="2400" dirty="0" err="1">
                <a:solidFill>
                  <a:srgbClr val="800000"/>
                </a:solidFill>
                <a:highlight>
                  <a:srgbClr val="FFFFFF"/>
                </a:highlight>
                <a:latin typeface="Consolas" panose="020B0609020204030204" pitchFamily="49" charset="0"/>
              </a:rPr>
              <a:t>c_str</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args</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S</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 {};</a:t>
            </a:r>
            <a:endParaRPr lang="en-US" sz="2400" dirty="0"/>
          </a:p>
          <a:p>
            <a:pPr marL="0" indent="0">
              <a:buNone/>
            </a:pPr>
            <a:r>
              <a:rPr lang="en-US" sz="2400" dirty="0"/>
              <a:t> </a:t>
            </a:r>
          </a:p>
        </p:txBody>
      </p:sp>
    </p:spTree>
    <p:extLst>
      <p:ext uri="{BB962C8B-B14F-4D97-AF65-F5344CB8AC3E}">
        <p14:creationId xmlns:p14="http://schemas.microsoft.com/office/powerpoint/2010/main" val="117435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Data Storage</a:t>
            </a:r>
            <a:endParaRPr lang="en-US" dirty="0">
              <a:effectLst/>
            </a:endParaRPr>
          </a:p>
        </p:txBody>
      </p:sp>
      <p:sp>
        <p:nvSpPr>
          <p:cNvPr id="3" name="Inhaltsplatzhalter 2"/>
          <p:cNvSpPr>
            <a:spLocks noGrp="1"/>
          </p:cNvSpPr>
          <p:nvPr>
            <p:ph sz="half" idx="2"/>
          </p:nvPr>
        </p:nvSpPr>
        <p:spPr>
          <a:xfrm>
            <a:off x="677334" y="1270000"/>
            <a:ext cx="4298334" cy="5525083"/>
          </a:xfrm>
        </p:spPr>
        <p:txBody>
          <a:bodyPr>
            <a:normAutofit fontScale="92500" lnSpcReduction="10000"/>
          </a:bodyPr>
          <a:lstStyle/>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S</a:t>
            </a:r>
            <a:r>
              <a:rPr lang="de-DE" dirty="0">
                <a:solidFill>
                  <a:srgbClr val="000000"/>
                </a:solidFill>
                <a:highlight>
                  <a:srgbClr val="FFFFFF"/>
                </a:highlight>
                <a:latin typeface="Consolas" panose="020B0609020204030204" pitchFamily="49" charset="0"/>
              </a:rPr>
              <a:t> {</a:t>
            </a:r>
          </a:p>
          <a:p>
            <a:pPr marL="0" indent="0">
              <a:buNone/>
            </a:pPr>
            <a:r>
              <a:rPr lang="en-US" dirty="0">
                <a:solidFill>
                  <a:srgbClr val="0000FF"/>
                </a:solidFill>
                <a:highlight>
                  <a:srgbClr val="FFFFFF"/>
                </a:highlight>
                <a:latin typeface="Consolas" panose="020B0609020204030204" pitchFamily="49" charset="0"/>
              </a:rPr>
              <a:t>   friend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getI</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&amp; s);</a:t>
            </a:r>
          </a:p>
          <a:p>
            <a:pPr marL="0" indent="0">
              <a:buNone/>
            </a:pPr>
            <a:r>
              <a:rPr lang="en-US" dirty="0">
                <a:solidFill>
                  <a:srgbClr val="0000FF"/>
                </a:solidFill>
                <a:highlight>
                  <a:srgbClr val="FFFFFF"/>
                </a:highlight>
                <a:latin typeface="Consolas" panose="020B0609020204030204" pitchFamily="49" charset="0"/>
              </a:rPr>
              <a:t>   friend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getB</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&amp; s);</a:t>
            </a:r>
            <a:endParaRPr lang="de-DE" dirty="0">
              <a:solidFill>
                <a:srgbClr val="000000"/>
              </a:solidFill>
              <a:highlight>
                <a:srgbClr val="FFFFFF"/>
              </a:highlight>
              <a:latin typeface="Consolas" panose="020B0609020204030204" pitchFamily="49" charset="0"/>
            </a:endParaRPr>
          </a:p>
          <a:p>
            <a:pPr marL="0" indent="0">
              <a:buNone/>
            </a:pPr>
            <a:r>
              <a:rPr lang="de-DE" dirty="0">
                <a:solidFill>
                  <a:srgbClr val="800000"/>
                </a:solidFill>
                <a:highlight>
                  <a:srgbClr val="FFFFFF"/>
                </a:highlight>
                <a:latin typeface="Consolas" panose="020B0609020204030204" pitchFamily="49" charset="0"/>
              </a:rPr>
              <a:t>   S</a:t>
            </a:r>
            <a:r>
              <a:rPr lang="de-DE" dirty="0">
                <a:solidFill>
                  <a:srgbClr val="000000"/>
                </a:solidFill>
                <a:highlight>
                  <a:srgbClr val="FFFFFF"/>
                </a:highlight>
                <a:latin typeface="Consolas" panose="020B0609020204030204" pitchFamily="49" charset="0"/>
              </a:rPr>
              <a: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b</a:t>
            </a:r>
            <a:r>
              <a:rPr lang="de-DE" dirty="0">
                <a:solidFill>
                  <a:srgbClr val="000000"/>
                </a:solidFill>
                <a:highlight>
                  <a:srgbClr val="FFFFFF"/>
                </a:highlight>
                <a:latin typeface="Consolas" panose="020B0609020204030204" pitchFamily="49" charset="0"/>
              </a:rPr>
              <a:t>):i_{</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},b_{</a:t>
            </a:r>
            <a:r>
              <a:rPr lang="de-DE" dirty="0">
                <a:solidFill>
                  <a:srgbClr val="808080"/>
                </a:solidFill>
                <a:highlight>
                  <a:srgbClr val="FFFFFF"/>
                </a:highlight>
                <a:latin typeface="Consolas" panose="020B0609020204030204" pitchFamily="49" charset="0"/>
              </a:rPr>
              <a:t>b</a:t>
            </a: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FF"/>
                </a:solidFill>
                <a:highlight>
                  <a:srgbClr val="FFFFFF"/>
                </a:highlight>
                <a:latin typeface="Consolas" panose="020B0609020204030204" pitchFamily="49" charset="0"/>
              </a:rPr>
              <a:t>private</a:t>
            </a:r>
            <a:r>
              <a:rPr lang="de-DE" dirty="0">
                <a:solidFill>
                  <a:srgbClr val="000000"/>
                </a:solidFill>
                <a:highlight>
                  <a:srgbClr val="FFFFFF"/>
                </a:highlight>
                <a:latin typeface="Consolas" panose="020B0609020204030204" pitchFamily="49" charset="0"/>
              </a:rPr>
              <a:t>:</a:t>
            </a:r>
          </a:p>
          <a:p>
            <a:pPr marL="0" indent="0">
              <a:buNone/>
            </a:pPr>
            <a:r>
              <a:rPr lang="de-DE" dirty="0">
                <a:solidFill>
                  <a:srgbClr val="0000FF"/>
                </a:solidFill>
                <a:highlight>
                  <a:srgbClr val="FFFFFF"/>
                </a:highlight>
                <a:latin typeface="Consolas" panose="020B0609020204030204" pitchFamily="49" charset="0"/>
              </a:rPr>
              <a:t>   int</a:t>
            </a:r>
            <a:r>
              <a:rPr lang="de-DE" dirty="0">
                <a:solidFill>
                  <a:srgbClr val="000000"/>
                </a:solidFill>
                <a:highlight>
                  <a:srgbClr val="FFFFFF"/>
                </a:highlight>
                <a:latin typeface="Consolas" panose="020B0609020204030204" pitchFamily="49" charset="0"/>
              </a:rPr>
              <a:t> i_;</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b_;</a:t>
            </a:r>
          </a:p>
          <a:p>
            <a:pPr marL="0" indent="0">
              <a:buNone/>
            </a:pPr>
            <a:r>
              <a:rPr lang="de-DE"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getI</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 s){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a:t>
            </a:r>
            <a:r>
              <a:rPr lang="en-US" dirty="0">
                <a:solidFill>
                  <a:srgbClr val="000000"/>
                </a:solidFill>
                <a:highlight>
                  <a:srgbClr val="FFFFFF"/>
                </a:highlight>
                <a:latin typeface="Consolas" panose="020B0609020204030204" pitchFamily="49" charset="0"/>
              </a:rPr>
              <a:t>_; }</a:t>
            </a:r>
          </a:p>
          <a:p>
            <a:pPr marL="0" indent="0">
              <a:buNone/>
            </a:pP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getB</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 s){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s.b</a:t>
            </a:r>
            <a:r>
              <a:rPr lang="en-US" dirty="0">
                <a:solidFill>
                  <a:srgbClr val="000000"/>
                </a:solidFill>
                <a:highlight>
                  <a:srgbClr val="FFFFFF"/>
                </a:highlight>
                <a:latin typeface="Consolas" panose="020B0609020204030204" pitchFamily="49" charset="0"/>
              </a:rPr>
              <a:t>_; }</a:t>
            </a: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de-DE" dirty="0">
                <a:solidFill>
                  <a:srgbClr val="008080"/>
                </a:solidFill>
                <a:highlight>
                  <a:srgbClr val="FFFFFF"/>
                </a:highlight>
                <a:latin typeface="Consolas" panose="020B0609020204030204" pitchFamily="49" charset="0"/>
              </a:rPr>
              <a:t>S</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myS</a:t>
            </a:r>
            <a:r>
              <a:rPr lang="de-DE" dirty="0">
                <a:solidFill>
                  <a:srgbClr val="000000"/>
                </a:solidFill>
                <a:highlight>
                  <a:srgbClr val="FFFFFF"/>
                </a:highlight>
                <a:latin typeface="Consolas" panose="020B0609020204030204" pitchFamily="49" charset="0"/>
              </a:rPr>
              <a:t>(4, </a:t>
            </a:r>
            <a:r>
              <a:rPr lang="de-DE" dirty="0" err="1">
                <a:solidFill>
                  <a:srgbClr val="0000FF"/>
                </a:solidFill>
                <a:highlight>
                  <a:srgbClr val="FFFFFF"/>
                </a:highlight>
                <a:latin typeface="Consolas" panose="020B0609020204030204" pitchFamily="49" charset="0"/>
              </a:rPr>
              <a:t>false</a:t>
            </a:r>
            <a:r>
              <a:rPr lang="de-DE" dirty="0">
                <a:solidFill>
                  <a:srgbClr val="000000"/>
                </a:solidFill>
                <a:highlight>
                  <a:srgbClr val="FFFFFF"/>
                </a:highlight>
                <a:latin typeface="Consolas" panose="020B0609020204030204" pitchFamily="49" charset="0"/>
              </a:rPr>
              <a:t>);</a:t>
            </a:r>
          </a:p>
          <a:p>
            <a:pPr marL="0" indent="0">
              <a:buNone/>
            </a:pPr>
            <a:r>
              <a:rPr lang="de-DE" dirty="0" err="1">
                <a:solidFill>
                  <a:srgbClr val="0000FF"/>
                </a:solidFill>
                <a:highlight>
                  <a:srgbClr val="FFFFFF"/>
                </a:highlight>
                <a:latin typeface="Consolas" panose="020B0609020204030204" pitchFamily="49" charset="0"/>
              </a:rPr>
              <a:t>auto</a:t>
            </a:r>
            <a:r>
              <a:rPr lang="de-DE" dirty="0">
                <a:solidFill>
                  <a:srgbClr val="000000"/>
                </a:solidFill>
                <a:highlight>
                  <a:srgbClr val="FFFFFF"/>
                </a:highlight>
                <a:latin typeface="Consolas" panose="020B0609020204030204" pitchFamily="49" charset="0"/>
              </a:rPr>
              <a:t> i = </a:t>
            </a:r>
            <a:r>
              <a:rPr lang="de-DE" dirty="0" err="1">
                <a:solidFill>
                  <a:srgbClr val="800000"/>
                </a:solidFill>
                <a:highlight>
                  <a:srgbClr val="FFFFFF"/>
                </a:highlight>
                <a:latin typeface="Consolas" panose="020B0609020204030204" pitchFamily="49" charset="0"/>
              </a:rPr>
              <a:t>getI</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myS</a:t>
            </a:r>
            <a:r>
              <a:rPr lang="de-DE" dirty="0">
                <a:solidFill>
                  <a:srgbClr val="000000"/>
                </a:solidFill>
                <a:highlight>
                  <a:srgbClr val="FFFFFF"/>
                </a:highlight>
                <a:latin typeface="Consolas" panose="020B0609020204030204" pitchFamily="49" charset="0"/>
              </a:rPr>
              <a:t>);</a:t>
            </a:r>
            <a:endParaRPr lang="en-US" sz="2400" dirty="0"/>
          </a:p>
        </p:txBody>
      </p:sp>
      <p:sp>
        <p:nvSpPr>
          <p:cNvPr id="6" name="Inhaltsplatzhalter 5"/>
          <p:cNvSpPr>
            <a:spLocks noGrp="1"/>
          </p:cNvSpPr>
          <p:nvPr>
            <p:ph sz="quarter" idx="4"/>
          </p:nvPr>
        </p:nvSpPr>
        <p:spPr>
          <a:xfrm>
            <a:off x="4975668" y="1706226"/>
            <a:ext cx="5287860" cy="5457971"/>
          </a:xfrm>
        </p:spPr>
        <p:txBody>
          <a:bodyPr>
            <a:normAutofit fontScale="92500" lnSpcReduction="20000"/>
          </a:bodyPr>
          <a:lstStyle/>
          <a:p>
            <a:pPr marL="0" indent="0">
              <a:buNone/>
            </a:pPr>
            <a:r>
              <a:rPr lang="de-DE" sz="2300" dirty="0" err="1">
                <a:solidFill>
                  <a:srgbClr val="0000FF"/>
                </a:solidFill>
                <a:highlight>
                  <a:srgbClr val="FFFFFF"/>
                </a:highlight>
                <a:latin typeface="Consolas" panose="020B0609020204030204" pitchFamily="49" charset="0"/>
              </a:rPr>
              <a:t>template</a:t>
            </a:r>
            <a:r>
              <a:rPr lang="de-DE" sz="2300" dirty="0">
                <a:solidFill>
                  <a:srgbClr val="000000"/>
                </a:solidFill>
                <a:highlight>
                  <a:srgbClr val="FFFFFF"/>
                </a:highlight>
                <a:latin typeface="Consolas" panose="020B0609020204030204" pitchFamily="49" charset="0"/>
              </a:rPr>
              <a:t>&lt;</a:t>
            </a:r>
            <a:r>
              <a:rPr lang="de-DE" sz="2300" dirty="0">
                <a:solidFill>
                  <a:srgbClr val="0000FF"/>
                </a:solidFill>
                <a:highlight>
                  <a:srgbClr val="FFFFFF"/>
                </a:highlight>
                <a:latin typeface="Consolas" panose="020B0609020204030204" pitchFamily="49" charset="0"/>
              </a:rPr>
              <a:t>int</a:t>
            </a:r>
            <a:r>
              <a:rPr lang="de-DE" sz="2300" dirty="0">
                <a:solidFill>
                  <a:srgbClr val="000000"/>
                </a:solidFill>
                <a:highlight>
                  <a:srgbClr val="FFFFFF"/>
                </a:highlight>
                <a:latin typeface="Consolas" panose="020B0609020204030204" pitchFamily="49" charset="0"/>
              </a:rPr>
              <a:t> I, </a:t>
            </a:r>
            <a:r>
              <a:rPr lang="de-DE" sz="2300" dirty="0" err="1">
                <a:solidFill>
                  <a:srgbClr val="0000FF"/>
                </a:solidFill>
                <a:highlight>
                  <a:srgbClr val="FFFFFF"/>
                </a:highlight>
                <a:latin typeface="Consolas" panose="020B0609020204030204" pitchFamily="49" charset="0"/>
              </a:rPr>
              <a:t>bool</a:t>
            </a:r>
            <a:r>
              <a:rPr lang="de-DE" sz="2300" dirty="0">
                <a:solidFill>
                  <a:srgbClr val="000000"/>
                </a:solidFill>
                <a:highlight>
                  <a:srgbClr val="FFFFFF"/>
                </a:highlight>
                <a:latin typeface="Consolas" panose="020B0609020204030204" pitchFamily="49" charset="0"/>
              </a:rPr>
              <a:t> B&gt;</a:t>
            </a:r>
          </a:p>
          <a:p>
            <a:pPr marL="0" indent="0">
              <a:buNone/>
            </a:pPr>
            <a:r>
              <a:rPr lang="de-DE" sz="2300" dirty="0" err="1">
                <a:solidFill>
                  <a:srgbClr val="0000FF"/>
                </a:solidFill>
                <a:highlight>
                  <a:srgbClr val="FFFFFF"/>
                </a:highlight>
                <a:latin typeface="Consolas" panose="020B0609020204030204" pitchFamily="49" charset="0"/>
              </a:rPr>
              <a:t>struct</a:t>
            </a:r>
            <a:r>
              <a:rPr lang="de-DE" sz="2300" dirty="0">
                <a:solidFill>
                  <a:srgbClr val="000000"/>
                </a:solidFill>
                <a:highlight>
                  <a:srgbClr val="FFFFFF"/>
                </a:highlight>
                <a:latin typeface="Consolas" panose="020B0609020204030204" pitchFamily="49" charset="0"/>
              </a:rPr>
              <a:t> </a:t>
            </a:r>
            <a:r>
              <a:rPr lang="de-DE" sz="2300" dirty="0">
                <a:solidFill>
                  <a:srgbClr val="008080"/>
                </a:solidFill>
                <a:highlight>
                  <a:srgbClr val="FFFFFF"/>
                </a:highlight>
                <a:latin typeface="Consolas" panose="020B0609020204030204" pitchFamily="49" charset="0"/>
              </a:rPr>
              <a:t>S</a:t>
            </a:r>
            <a:r>
              <a:rPr lang="de-DE" sz="2300" dirty="0">
                <a:solidFill>
                  <a:srgbClr val="000000"/>
                </a:solidFill>
                <a:highlight>
                  <a:srgbClr val="FFFFFF"/>
                </a:highlight>
                <a:latin typeface="Consolas" panose="020B0609020204030204" pitchFamily="49" charset="0"/>
              </a:rPr>
              <a:t> {};</a:t>
            </a:r>
          </a:p>
          <a:p>
            <a:pPr marL="0" indent="0">
              <a:buNone/>
            </a:pPr>
            <a:endParaRPr lang="de-DE" sz="2300" dirty="0">
              <a:solidFill>
                <a:srgbClr val="000000"/>
              </a:solidFill>
              <a:highlight>
                <a:srgbClr val="FFFFFF"/>
              </a:highlight>
              <a:latin typeface="Consolas" panose="020B0609020204030204" pitchFamily="49" charset="0"/>
            </a:endParaRPr>
          </a:p>
          <a:p>
            <a:pPr marL="0" indent="0">
              <a:buNone/>
            </a:pPr>
            <a:r>
              <a:rPr lang="de-DE" sz="2300" dirty="0" err="1">
                <a:solidFill>
                  <a:srgbClr val="0000FF"/>
                </a:solidFill>
                <a:highlight>
                  <a:srgbClr val="FFFFFF"/>
                </a:highlight>
                <a:latin typeface="Consolas" panose="020B0609020204030204" pitchFamily="49" charset="0"/>
              </a:rPr>
              <a:t>template</a:t>
            </a:r>
            <a:r>
              <a:rPr lang="de-DE" sz="2300" dirty="0">
                <a:solidFill>
                  <a:srgbClr val="000000"/>
                </a:solidFill>
                <a:highlight>
                  <a:srgbClr val="FFFFFF"/>
                </a:highlight>
                <a:latin typeface="Consolas" panose="020B0609020204030204" pitchFamily="49" charset="0"/>
              </a:rPr>
              <a:t>&lt;</a:t>
            </a:r>
            <a:r>
              <a:rPr lang="de-DE" sz="2300" dirty="0" err="1">
                <a:solidFill>
                  <a:srgbClr val="0000FF"/>
                </a:solidFill>
                <a:highlight>
                  <a:srgbClr val="FFFFFF"/>
                </a:highlight>
                <a:latin typeface="Consolas" panose="020B0609020204030204" pitchFamily="49" charset="0"/>
              </a:rPr>
              <a:t>typename</a:t>
            </a:r>
            <a:r>
              <a:rPr lang="de-DE" sz="2300" dirty="0">
                <a:solidFill>
                  <a:srgbClr val="000000"/>
                </a:solidFill>
                <a:highlight>
                  <a:srgbClr val="FFFFFF"/>
                </a:highlight>
                <a:latin typeface="Consolas" panose="020B0609020204030204" pitchFamily="49" charset="0"/>
              </a:rPr>
              <a:t> </a:t>
            </a:r>
            <a:r>
              <a:rPr lang="de-DE" sz="2300" dirty="0">
                <a:solidFill>
                  <a:srgbClr val="008080"/>
                </a:solidFill>
                <a:highlight>
                  <a:srgbClr val="FFFFFF"/>
                </a:highlight>
                <a:latin typeface="Consolas" panose="020B0609020204030204" pitchFamily="49" charset="0"/>
              </a:rPr>
              <a:t>T</a:t>
            </a:r>
            <a:r>
              <a:rPr lang="de-DE" sz="2300" dirty="0">
                <a:solidFill>
                  <a:srgbClr val="000000"/>
                </a:solidFill>
                <a:highlight>
                  <a:srgbClr val="FFFFFF"/>
                </a:highlight>
                <a:latin typeface="Consolas" panose="020B0609020204030204" pitchFamily="49" charset="0"/>
              </a:rPr>
              <a:t>&gt;</a:t>
            </a:r>
          </a:p>
          <a:p>
            <a:pPr marL="0" indent="0">
              <a:buNone/>
            </a:pPr>
            <a:r>
              <a:rPr lang="de-DE" sz="2300" dirty="0" err="1">
                <a:solidFill>
                  <a:srgbClr val="0000FF"/>
                </a:solidFill>
                <a:highlight>
                  <a:srgbClr val="FFFFFF"/>
                </a:highlight>
                <a:latin typeface="Consolas" panose="020B0609020204030204" pitchFamily="49" charset="0"/>
              </a:rPr>
              <a:t>struct</a:t>
            </a:r>
            <a:r>
              <a:rPr lang="de-DE" sz="2300" dirty="0">
                <a:solidFill>
                  <a:srgbClr val="000000"/>
                </a:solidFill>
                <a:highlight>
                  <a:srgbClr val="FFFFFF"/>
                </a:highlight>
                <a:latin typeface="Consolas" panose="020B0609020204030204" pitchFamily="49" charset="0"/>
              </a:rPr>
              <a:t> </a:t>
            </a:r>
            <a:r>
              <a:rPr lang="de-DE" sz="2300" dirty="0" err="1">
                <a:solidFill>
                  <a:srgbClr val="008080"/>
                </a:solidFill>
                <a:highlight>
                  <a:srgbClr val="FFFFFF"/>
                </a:highlight>
                <a:latin typeface="Consolas" panose="020B0609020204030204" pitchFamily="49" charset="0"/>
              </a:rPr>
              <a:t>GetI</a:t>
            </a:r>
            <a:r>
              <a:rPr lang="de-DE" sz="2300" dirty="0">
                <a:solidFill>
                  <a:srgbClr val="000000"/>
                </a:solidFill>
                <a:highlight>
                  <a:srgbClr val="FFFFFF"/>
                </a:highlight>
                <a:latin typeface="Consolas" panose="020B0609020204030204" pitchFamily="49" charset="0"/>
              </a:rPr>
              <a:t>;</a:t>
            </a:r>
          </a:p>
          <a:p>
            <a:pPr marL="0" indent="0">
              <a:buNone/>
            </a:pPr>
            <a:r>
              <a:rPr lang="de-DE" sz="2300" dirty="0" err="1">
                <a:solidFill>
                  <a:srgbClr val="0000FF"/>
                </a:solidFill>
                <a:highlight>
                  <a:srgbClr val="FFFFFF"/>
                </a:highlight>
                <a:latin typeface="Consolas" panose="020B0609020204030204" pitchFamily="49" charset="0"/>
              </a:rPr>
              <a:t>template</a:t>
            </a:r>
            <a:r>
              <a:rPr lang="de-DE" sz="2300" dirty="0">
                <a:solidFill>
                  <a:srgbClr val="000000"/>
                </a:solidFill>
                <a:highlight>
                  <a:srgbClr val="FFFFFF"/>
                </a:highlight>
                <a:latin typeface="Consolas" panose="020B0609020204030204" pitchFamily="49" charset="0"/>
              </a:rPr>
              <a:t>&lt;</a:t>
            </a:r>
            <a:r>
              <a:rPr lang="de-DE" sz="2300" dirty="0">
                <a:solidFill>
                  <a:srgbClr val="0000FF"/>
                </a:solidFill>
                <a:highlight>
                  <a:srgbClr val="FFFFFF"/>
                </a:highlight>
                <a:latin typeface="Consolas" panose="020B0609020204030204" pitchFamily="49" charset="0"/>
              </a:rPr>
              <a:t>int</a:t>
            </a:r>
            <a:r>
              <a:rPr lang="de-DE" sz="2300" dirty="0">
                <a:solidFill>
                  <a:srgbClr val="000000"/>
                </a:solidFill>
                <a:highlight>
                  <a:srgbClr val="FFFFFF"/>
                </a:highlight>
                <a:latin typeface="Consolas" panose="020B0609020204030204" pitchFamily="49" charset="0"/>
              </a:rPr>
              <a:t> I, </a:t>
            </a:r>
            <a:r>
              <a:rPr lang="de-DE" sz="2300" dirty="0" err="1">
                <a:solidFill>
                  <a:srgbClr val="0000FF"/>
                </a:solidFill>
                <a:highlight>
                  <a:srgbClr val="FFFFFF"/>
                </a:highlight>
                <a:latin typeface="Consolas" panose="020B0609020204030204" pitchFamily="49" charset="0"/>
              </a:rPr>
              <a:t>bool</a:t>
            </a:r>
            <a:r>
              <a:rPr lang="de-DE" sz="2300" dirty="0">
                <a:solidFill>
                  <a:srgbClr val="000000"/>
                </a:solidFill>
                <a:highlight>
                  <a:srgbClr val="FFFFFF"/>
                </a:highlight>
                <a:latin typeface="Consolas" panose="020B0609020204030204" pitchFamily="49" charset="0"/>
              </a:rPr>
              <a:t> B&gt;</a:t>
            </a:r>
          </a:p>
          <a:p>
            <a:pPr marL="0" indent="0">
              <a:buNone/>
            </a:pPr>
            <a:r>
              <a:rPr lang="en-US" sz="2300" dirty="0" err="1">
                <a:solidFill>
                  <a:srgbClr val="0000FF"/>
                </a:solidFill>
                <a:highlight>
                  <a:srgbClr val="FFFFFF"/>
                </a:highlight>
                <a:latin typeface="Consolas" panose="020B0609020204030204" pitchFamily="49" charset="0"/>
              </a:rPr>
              <a:t>struct</a:t>
            </a:r>
            <a:r>
              <a:rPr lang="en-US" sz="2300" dirty="0">
                <a:solidFill>
                  <a:srgbClr val="000000"/>
                </a:solidFill>
                <a:highlight>
                  <a:srgbClr val="FFFFFF"/>
                </a:highlight>
                <a:latin typeface="Consolas" panose="020B0609020204030204" pitchFamily="49" charset="0"/>
              </a:rPr>
              <a:t> </a:t>
            </a:r>
            <a:r>
              <a:rPr lang="en-US" sz="2300" dirty="0" err="1">
                <a:solidFill>
                  <a:srgbClr val="008080"/>
                </a:solidFill>
                <a:highlight>
                  <a:srgbClr val="FFFFFF"/>
                </a:highlight>
                <a:latin typeface="Consolas" panose="020B0609020204030204" pitchFamily="49" charset="0"/>
              </a:rPr>
              <a:t>GetI</a:t>
            </a:r>
            <a:r>
              <a:rPr lang="en-US" sz="2300" dirty="0">
                <a:solidFill>
                  <a:srgbClr val="000000"/>
                </a:solidFill>
                <a:highlight>
                  <a:srgbClr val="FFFFFF"/>
                </a:highlight>
                <a:latin typeface="Consolas" panose="020B0609020204030204" pitchFamily="49" charset="0"/>
              </a:rPr>
              <a:t>&lt;</a:t>
            </a:r>
            <a:r>
              <a:rPr lang="en-US" sz="2300" dirty="0">
                <a:solidFill>
                  <a:srgbClr val="008080"/>
                </a:solidFill>
                <a:highlight>
                  <a:srgbClr val="FFFFFF"/>
                </a:highlight>
                <a:latin typeface="Consolas" panose="020B0609020204030204" pitchFamily="49" charset="0"/>
              </a:rPr>
              <a:t>S</a:t>
            </a:r>
            <a:r>
              <a:rPr lang="en-US" sz="2300" dirty="0">
                <a:solidFill>
                  <a:srgbClr val="000000"/>
                </a:solidFill>
                <a:highlight>
                  <a:srgbClr val="FFFFFF"/>
                </a:highlight>
                <a:latin typeface="Consolas" panose="020B0609020204030204" pitchFamily="49" charset="0"/>
              </a:rPr>
              <a:t>&lt;I, B&gt;&gt; {</a:t>
            </a:r>
          </a:p>
          <a:p>
            <a:pPr marL="0" indent="0">
              <a:buNone/>
            </a:pPr>
            <a:r>
              <a:rPr lang="en-US" sz="2300" dirty="0">
                <a:solidFill>
                  <a:srgbClr val="000000"/>
                </a:solidFill>
                <a:highlight>
                  <a:srgbClr val="FFFFFF"/>
                </a:highlight>
                <a:latin typeface="Consolas" panose="020B0609020204030204" pitchFamily="49" charset="0"/>
              </a:rPr>
              <a:t>   </a:t>
            </a:r>
            <a:r>
              <a:rPr lang="en-US" sz="2300" dirty="0">
                <a:solidFill>
                  <a:srgbClr val="0000FF"/>
                </a:solidFill>
                <a:highlight>
                  <a:srgbClr val="FFFFFF"/>
                </a:highlight>
                <a:latin typeface="Consolas" panose="020B0609020204030204" pitchFamily="49" charset="0"/>
              </a:rPr>
              <a:t>static constexpr</a:t>
            </a:r>
            <a:r>
              <a:rPr lang="en-US" sz="2300" dirty="0">
                <a:solidFill>
                  <a:srgbClr val="000000"/>
                </a:solidFill>
                <a:highlight>
                  <a:srgbClr val="FFFFFF"/>
                </a:highlight>
                <a:latin typeface="Consolas" panose="020B0609020204030204" pitchFamily="49" charset="0"/>
              </a:rPr>
              <a:t> </a:t>
            </a:r>
            <a:r>
              <a:rPr lang="en-US" sz="2300" dirty="0">
                <a:solidFill>
                  <a:srgbClr val="0000FF"/>
                </a:solidFill>
                <a:highlight>
                  <a:srgbClr val="FFFFFF"/>
                </a:highlight>
                <a:latin typeface="Consolas" panose="020B0609020204030204" pitchFamily="49" charset="0"/>
              </a:rPr>
              <a:t>int</a:t>
            </a:r>
            <a:r>
              <a:rPr lang="en-US" sz="2300" dirty="0">
                <a:solidFill>
                  <a:srgbClr val="000000"/>
                </a:solidFill>
                <a:highlight>
                  <a:srgbClr val="FFFFFF"/>
                </a:highlight>
                <a:latin typeface="Consolas" panose="020B0609020204030204" pitchFamily="49" charset="0"/>
              </a:rPr>
              <a:t> value = I; </a:t>
            </a:r>
          </a:p>
          <a:p>
            <a:pPr marL="0" indent="0">
              <a:buNone/>
            </a:pPr>
            <a:r>
              <a:rPr lang="en-US" sz="2300" dirty="0">
                <a:solidFill>
                  <a:srgbClr val="000000"/>
                </a:solidFill>
                <a:highlight>
                  <a:srgbClr val="FFFFFF"/>
                </a:highlight>
                <a:latin typeface="Consolas" panose="020B0609020204030204" pitchFamily="49" charset="0"/>
              </a:rPr>
              <a:t>}</a:t>
            </a:r>
          </a:p>
          <a:p>
            <a:pPr marL="0" indent="0">
              <a:buNone/>
            </a:pPr>
            <a:endParaRPr lang="de-DE" sz="2300" dirty="0">
              <a:solidFill>
                <a:srgbClr val="000000"/>
              </a:solidFill>
              <a:highlight>
                <a:srgbClr val="FFFFFF"/>
              </a:highlight>
              <a:latin typeface="Consolas" panose="020B0609020204030204" pitchFamily="49" charset="0"/>
            </a:endParaRPr>
          </a:p>
          <a:p>
            <a:pPr marL="0" indent="0">
              <a:buNone/>
            </a:pPr>
            <a:r>
              <a:rPr lang="de-DE" sz="2300" dirty="0" err="1">
                <a:solidFill>
                  <a:srgbClr val="0000FF"/>
                </a:solidFill>
                <a:highlight>
                  <a:srgbClr val="FFFFFF"/>
                </a:highlight>
                <a:latin typeface="Consolas" panose="020B0609020204030204" pitchFamily="49" charset="0"/>
              </a:rPr>
              <a:t>using</a:t>
            </a:r>
            <a:r>
              <a:rPr lang="de-DE" sz="2300" dirty="0">
                <a:solidFill>
                  <a:srgbClr val="000000"/>
                </a:solidFill>
                <a:highlight>
                  <a:srgbClr val="FFFFFF"/>
                </a:highlight>
                <a:latin typeface="Consolas" panose="020B0609020204030204" pitchFamily="49" charset="0"/>
              </a:rPr>
              <a:t> </a:t>
            </a:r>
            <a:r>
              <a:rPr lang="de-DE" sz="2300" dirty="0" err="1">
                <a:solidFill>
                  <a:srgbClr val="000000"/>
                </a:solidFill>
                <a:highlight>
                  <a:srgbClr val="FFFFFF"/>
                </a:highlight>
                <a:latin typeface="Consolas" panose="020B0609020204030204" pitchFamily="49" charset="0"/>
              </a:rPr>
              <a:t>MyS</a:t>
            </a:r>
            <a:r>
              <a:rPr lang="de-DE" sz="2300" dirty="0">
                <a:solidFill>
                  <a:srgbClr val="000000"/>
                </a:solidFill>
                <a:highlight>
                  <a:srgbClr val="FFFFFF"/>
                </a:highlight>
                <a:latin typeface="Consolas" panose="020B0609020204030204" pitchFamily="49" charset="0"/>
              </a:rPr>
              <a:t> = S&lt;4, </a:t>
            </a:r>
            <a:r>
              <a:rPr lang="de-DE" sz="2300" dirty="0" err="1">
                <a:solidFill>
                  <a:srgbClr val="0000FF"/>
                </a:solidFill>
                <a:highlight>
                  <a:srgbClr val="FFFFFF"/>
                </a:highlight>
                <a:latin typeface="Consolas" panose="020B0609020204030204" pitchFamily="49" charset="0"/>
              </a:rPr>
              <a:t>false</a:t>
            </a:r>
            <a:r>
              <a:rPr lang="de-DE" sz="2300" dirty="0">
                <a:solidFill>
                  <a:srgbClr val="000000"/>
                </a:solidFill>
                <a:highlight>
                  <a:srgbClr val="FFFFFF"/>
                </a:highlight>
                <a:latin typeface="Consolas" panose="020B0609020204030204" pitchFamily="49" charset="0"/>
              </a:rPr>
              <a:t>&gt;;</a:t>
            </a:r>
          </a:p>
          <a:p>
            <a:pPr marL="0" indent="0">
              <a:buNone/>
            </a:pPr>
            <a:r>
              <a:rPr lang="de-DE" sz="2300" dirty="0" err="1">
                <a:solidFill>
                  <a:srgbClr val="0000FF"/>
                </a:solidFill>
                <a:highlight>
                  <a:srgbClr val="FFFFFF"/>
                </a:highlight>
                <a:latin typeface="Consolas" panose="020B0609020204030204" pitchFamily="49" charset="0"/>
              </a:rPr>
              <a:t>auto</a:t>
            </a:r>
            <a:r>
              <a:rPr lang="de-DE" sz="2300" dirty="0">
                <a:solidFill>
                  <a:srgbClr val="000000"/>
                </a:solidFill>
                <a:highlight>
                  <a:srgbClr val="FFFFFF"/>
                </a:highlight>
                <a:latin typeface="Consolas" panose="020B0609020204030204" pitchFamily="49" charset="0"/>
              </a:rPr>
              <a:t> i = </a:t>
            </a:r>
            <a:r>
              <a:rPr lang="de-DE" sz="2300" dirty="0" err="1">
                <a:solidFill>
                  <a:srgbClr val="008080"/>
                </a:solidFill>
                <a:highlight>
                  <a:srgbClr val="FFFFFF"/>
                </a:highlight>
                <a:latin typeface="Consolas" panose="020B0609020204030204" pitchFamily="49" charset="0"/>
              </a:rPr>
              <a:t>GetI</a:t>
            </a:r>
            <a:r>
              <a:rPr lang="de-DE" sz="2300" dirty="0">
                <a:solidFill>
                  <a:srgbClr val="000000"/>
                </a:solidFill>
                <a:highlight>
                  <a:srgbClr val="FFFFFF"/>
                </a:highlight>
                <a:latin typeface="Consolas" panose="020B0609020204030204" pitchFamily="49" charset="0"/>
              </a:rPr>
              <a:t>&lt;</a:t>
            </a:r>
            <a:r>
              <a:rPr lang="de-DE" sz="2300" dirty="0" err="1">
                <a:solidFill>
                  <a:srgbClr val="000000"/>
                </a:solidFill>
                <a:highlight>
                  <a:srgbClr val="FFFFFF"/>
                </a:highlight>
                <a:latin typeface="Consolas" panose="020B0609020204030204" pitchFamily="49" charset="0"/>
              </a:rPr>
              <a:t>MyS</a:t>
            </a:r>
            <a:r>
              <a:rPr lang="de-DE" sz="2300" dirty="0">
                <a:solidFill>
                  <a:srgbClr val="000000"/>
                </a:solidFill>
                <a:highlight>
                  <a:srgbClr val="FFFFFF"/>
                </a:highlight>
                <a:latin typeface="Consolas" panose="020B0609020204030204" pitchFamily="49" charset="0"/>
              </a:rPr>
              <a:t>&gt;::</a:t>
            </a:r>
            <a:r>
              <a:rPr lang="de-DE" sz="2300" dirty="0" err="1">
                <a:solidFill>
                  <a:srgbClr val="000000"/>
                </a:solidFill>
                <a:highlight>
                  <a:srgbClr val="FFFFFF"/>
                </a:highlight>
                <a:latin typeface="Consolas" panose="020B0609020204030204" pitchFamily="49" charset="0"/>
              </a:rPr>
              <a:t>value</a:t>
            </a:r>
            <a:r>
              <a:rPr lang="de-DE" sz="2300" dirty="0">
                <a:solidFill>
                  <a:srgbClr val="000000"/>
                </a:solidFill>
                <a:highlight>
                  <a:srgbClr val="FFFFFF"/>
                </a:highlight>
                <a:latin typeface="Consolas" panose="020B0609020204030204" pitchFamily="49" charset="0"/>
              </a:rPr>
              <a:t>;</a:t>
            </a:r>
          </a:p>
          <a:p>
            <a:pPr marL="0" indent="0">
              <a:buNone/>
            </a:pP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00"/>
                </a:solidFill>
                <a:highlight>
                  <a:srgbClr val="FFFFFF"/>
                </a:highlight>
                <a:latin typeface="Consolas" panose="020B0609020204030204" pitchFamily="49" charset="0"/>
              </a:rPr>
              <a:t> </a:t>
            </a: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a:p>
        </p:txBody>
      </p:sp>
    </p:spTree>
    <p:extLst>
      <p:ext uri="{BB962C8B-B14F-4D97-AF65-F5344CB8AC3E}">
        <p14:creationId xmlns:p14="http://schemas.microsoft.com/office/powerpoint/2010/main" val="256036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Composition</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fontScale="92500" lnSpcReduction="1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bool</a:t>
            </a:r>
            <a:r>
              <a:rPr lang="de-DE" sz="2400" dirty="0">
                <a:solidFill>
                  <a:srgbClr val="000000"/>
                </a:solidFill>
                <a:highlight>
                  <a:srgbClr val="FFFFFF"/>
                </a:highlight>
                <a:latin typeface="Consolas" panose="020B0609020204030204" pitchFamily="49" charset="0"/>
              </a:rPr>
              <a:t> B&gt;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S2</a:t>
            </a:r>
            <a:r>
              <a:rPr lang="de-DE" sz="2400" dirty="0">
                <a:solidFill>
                  <a:srgbClr val="000000"/>
                </a:solidFill>
                <a:highlight>
                  <a:srgbClr val="FFFFFF"/>
                </a:highlight>
                <a:latin typeface="Consolas" panose="020B0609020204030204" pitchFamily="49" charset="0"/>
              </a:rPr>
              <a:t> {};</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myS2</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S2</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MyS</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false</a:t>
            </a:r>
            <a:r>
              <a:rPr lang="de-DE" sz="2400" dirty="0">
                <a:solidFill>
                  <a:srgbClr val="000000"/>
                </a:solidFill>
                <a:highlight>
                  <a:srgbClr val="FFFFFF"/>
                </a:highlight>
                <a:latin typeface="Consolas" panose="020B0609020204030204" pitchFamily="49" charset="0"/>
              </a:rPr>
              <a:t>&gt;;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I,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B,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B2&gt;</a:t>
            </a:r>
          </a:p>
          <a:p>
            <a:pPr marL="0" indent="0">
              <a:buNone/>
            </a:pP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GetI</a:t>
            </a:r>
            <a:r>
              <a:rPr lang="en-US" sz="2400" dirty="0">
                <a:solidFill>
                  <a:srgbClr val="000000"/>
                </a:solidFill>
                <a:highlight>
                  <a:srgbClr val="FFFFFF"/>
                </a:highlight>
                <a:latin typeface="Consolas" panose="020B0609020204030204" pitchFamily="49" charset="0"/>
              </a:rPr>
              <a:t>&lt;</a:t>
            </a:r>
            <a:r>
              <a:rPr lang="en-US" sz="2400" dirty="0">
                <a:solidFill>
                  <a:srgbClr val="008080"/>
                </a:solidFill>
                <a:highlight>
                  <a:srgbClr val="FFFFFF"/>
                </a:highlight>
                <a:latin typeface="Consolas" panose="020B0609020204030204" pitchFamily="49" charset="0"/>
              </a:rPr>
              <a:t>S2</a:t>
            </a:r>
            <a:r>
              <a:rPr lang="en-US" sz="2400" dirty="0">
                <a:solidFill>
                  <a:srgbClr val="000000"/>
                </a:solidFill>
                <a:highlight>
                  <a:srgbClr val="FFFFFF"/>
                </a:highlight>
                <a:latin typeface="Consolas" panose="020B0609020204030204" pitchFamily="49" charset="0"/>
              </a:rPr>
              <a:t>&lt;</a:t>
            </a:r>
            <a:r>
              <a:rPr lang="en-US" sz="2400" dirty="0">
                <a:solidFill>
                  <a:srgbClr val="008080"/>
                </a:solidFill>
                <a:highlight>
                  <a:srgbClr val="FFFFFF"/>
                </a:highlight>
                <a:latin typeface="Consolas" panose="020B0609020204030204" pitchFamily="49" charset="0"/>
              </a:rPr>
              <a:t>S</a:t>
            </a:r>
            <a:r>
              <a:rPr lang="en-US" sz="2400" dirty="0">
                <a:solidFill>
                  <a:srgbClr val="000000"/>
                </a:solidFill>
                <a:highlight>
                  <a:srgbClr val="FFFFFF"/>
                </a:highlight>
                <a:latin typeface="Consolas" panose="020B0609020204030204" pitchFamily="49" charset="0"/>
              </a:rPr>
              <a:t>&lt;I, B&gt;, B2&gt;&gt; { </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static constexpr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value = I; </a:t>
            </a:r>
          </a:p>
          <a:p>
            <a:pPr marL="0" indent="0">
              <a:buNone/>
            </a:pPr>
            <a:r>
              <a:rPr lang="en-US" sz="2400" dirty="0">
                <a:solidFill>
                  <a:srgbClr val="000000"/>
                </a:solidFill>
                <a:highlight>
                  <a:srgbClr val="FFFFFF"/>
                </a:highlight>
                <a:latin typeface="Consolas" panose="020B0609020204030204" pitchFamily="49" charset="0"/>
              </a:rPr>
              <a:t>}</a:t>
            </a:r>
            <a:endParaRPr lang="en-US" sz="2400" dirty="0"/>
          </a:p>
          <a:p>
            <a:pPr marL="0" indent="0">
              <a:buNone/>
            </a:pPr>
            <a:r>
              <a:rPr lang="en-US" sz="2400" dirty="0"/>
              <a:t> </a:t>
            </a:r>
          </a:p>
        </p:txBody>
      </p:sp>
    </p:spTree>
    <p:extLst>
      <p:ext uri="{BB962C8B-B14F-4D97-AF65-F5344CB8AC3E}">
        <p14:creationId xmlns:p14="http://schemas.microsoft.com/office/powerpoint/2010/main" val="156180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If / Switch</a:t>
            </a:r>
            <a:endParaRPr lang="en-US" dirty="0">
              <a:effectLst/>
            </a:endParaRPr>
          </a:p>
        </p:txBody>
      </p:sp>
      <p:sp>
        <p:nvSpPr>
          <p:cNvPr id="3" name="Inhaltsplatzhalter 2"/>
          <p:cNvSpPr>
            <a:spLocks noGrp="1"/>
          </p:cNvSpPr>
          <p:nvPr>
            <p:ph sz="half" idx="2"/>
          </p:nvPr>
        </p:nvSpPr>
        <p:spPr>
          <a:xfrm>
            <a:off x="677334" y="1619075"/>
            <a:ext cx="4914610" cy="4978277"/>
          </a:xfrm>
        </p:spPr>
        <p:txBody>
          <a:bodyPr>
            <a:normAutofit fontScale="92500" lnSpcReduction="10000"/>
          </a:bodyPr>
          <a:lstStyle/>
          <a:p>
            <a:pPr marL="0" indent="0">
              <a:buNone/>
            </a:pP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a:t>
            </a:r>
            <a:r>
              <a:rPr lang="de-DE" dirty="0">
                <a:solidFill>
                  <a:srgbClr val="80000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b</a:t>
            </a: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if</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b</a:t>
            </a: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switch</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default</a:t>
            </a:r>
            <a:r>
              <a:rPr lang="de-DE" dirty="0">
                <a:solidFill>
                  <a:srgbClr val="000000"/>
                </a:solidFill>
                <a:highlight>
                  <a:srgbClr val="FFFFFF"/>
                </a:highlight>
                <a:latin typeface="Consolas" panose="020B0609020204030204" pitchFamily="49" charset="0"/>
              </a:rPr>
              <a:t>:</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return</a:t>
            </a:r>
            <a:r>
              <a:rPr lang="de-DE" dirty="0">
                <a:solidFill>
                  <a:srgbClr val="000000"/>
                </a:solidFill>
                <a:highlight>
                  <a:srgbClr val="FFFFFF"/>
                </a:highlight>
                <a:latin typeface="Consolas" panose="020B0609020204030204" pitchFamily="49" charset="0"/>
              </a:rPr>
              <a:t> 99;</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case</a:t>
            </a:r>
            <a:r>
              <a:rPr lang="de-DE" dirty="0">
                <a:solidFill>
                  <a:srgbClr val="000000"/>
                </a:solidFill>
                <a:highlight>
                  <a:srgbClr val="FFFFFF"/>
                </a:highlight>
                <a:latin typeface="Consolas" panose="020B0609020204030204" pitchFamily="49" charset="0"/>
              </a:rPr>
              <a:t> 42:</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return</a:t>
            </a:r>
            <a:r>
              <a:rPr lang="de-DE" dirty="0">
                <a:solidFill>
                  <a:srgbClr val="000000"/>
                </a:solidFill>
                <a:highlight>
                  <a:srgbClr val="FFFFFF"/>
                </a:highlight>
                <a:latin typeface="Consolas" panose="020B0609020204030204" pitchFamily="49" charset="0"/>
              </a:rPr>
              <a:t> 1</a:t>
            </a:r>
          </a:p>
          <a:p>
            <a:pPr marL="0" indent="0">
              <a:buNone/>
            </a:pP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return</a:t>
            </a:r>
            <a:r>
              <a:rPr lang="de-DE" dirty="0">
                <a:solidFill>
                  <a:srgbClr val="000000"/>
                </a:solidFill>
                <a:highlight>
                  <a:srgbClr val="FFFFFF"/>
                </a:highlight>
                <a:latin typeface="Consolas" panose="020B0609020204030204" pitchFamily="49" charset="0"/>
              </a:rPr>
              <a:t> 22;</a:t>
            </a:r>
          </a:p>
          <a:p>
            <a:pPr marL="0" indent="0">
              <a:buNone/>
            </a:pPr>
            <a:r>
              <a:rPr lang="de-DE"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i = </a:t>
            </a:r>
            <a:r>
              <a:rPr lang="de-DE" dirty="0">
                <a:solidFill>
                  <a:srgbClr val="80000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(42);</a:t>
            </a:r>
            <a:endParaRPr lang="en-US" sz="2400" dirty="0"/>
          </a:p>
        </p:txBody>
      </p:sp>
      <p:sp>
        <p:nvSpPr>
          <p:cNvPr id="6" name="Inhaltsplatzhalter 5"/>
          <p:cNvSpPr>
            <a:spLocks noGrp="1"/>
          </p:cNvSpPr>
          <p:nvPr>
            <p:ph sz="quarter" idx="4"/>
          </p:nvPr>
        </p:nvSpPr>
        <p:spPr>
          <a:xfrm>
            <a:off x="5591945" y="1619075"/>
            <a:ext cx="4994961" cy="5238925"/>
          </a:xfrm>
        </p:spPr>
        <p:txBody>
          <a:bodyPr>
            <a:normAutofit fontScale="85000" lnSpcReduction="20000"/>
          </a:bodyPr>
          <a:lstStyle/>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I,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B&gt;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 {</a:t>
            </a:r>
          </a:p>
          <a:p>
            <a:pPr marL="0" indent="0">
              <a:buNone/>
            </a:pPr>
            <a:r>
              <a:rPr lang="en-US" dirty="0">
                <a:solidFill>
                  <a:srgbClr val="0000FF"/>
                </a:solidFill>
                <a:highlight>
                  <a:srgbClr val="FFFFFF"/>
                </a:highlight>
                <a:latin typeface="Consolas" panose="020B0609020204030204" pitchFamily="49" charset="0"/>
              </a:rPr>
              <a:t>   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constexpr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 = 22;</a:t>
            </a:r>
          </a:p>
          <a:p>
            <a:pPr marL="0" indent="0">
              <a:buNone/>
            </a:pPr>
            <a:r>
              <a:rPr lang="de-DE" dirty="0">
                <a:solidFill>
                  <a:srgbClr val="000000"/>
                </a:solidFill>
                <a:highlight>
                  <a:srgbClr val="FFFFFF"/>
                </a:highlight>
                <a:latin typeface="Consolas" panose="020B0609020204030204" pitchFamily="49" charset="0"/>
              </a:rPr>
              <a:t>};</a:t>
            </a: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I&gt;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&lt;I, </a:t>
            </a:r>
            <a:r>
              <a:rPr lang="de-DE" dirty="0" err="1">
                <a:solidFill>
                  <a:srgbClr val="0000FF"/>
                </a:solidFill>
                <a:highlight>
                  <a:srgbClr val="FFFFFF"/>
                </a:highlight>
                <a:latin typeface="Consolas" panose="020B0609020204030204" pitchFamily="49" charset="0"/>
              </a:rPr>
              <a:t>true</a:t>
            </a:r>
            <a:r>
              <a:rPr lang="de-DE" dirty="0">
                <a:solidFill>
                  <a:srgbClr val="000000"/>
                </a:solidFill>
                <a:highlight>
                  <a:srgbClr val="FFFFFF"/>
                </a:highlight>
                <a:latin typeface="Consolas" panose="020B0609020204030204" pitchFamily="49" charset="0"/>
              </a:rPr>
              <a:t>&gt; {</a:t>
            </a:r>
          </a:p>
          <a:p>
            <a:pPr marL="0" indent="0">
              <a:buNone/>
            </a:pPr>
            <a:r>
              <a:rPr lang="en-US" dirty="0">
                <a:solidFill>
                  <a:srgbClr val="0000FF"/>
                </a:solidFill>
                <a:highlight>
                  <a:srgbClr val="FFFFFF"/>
                </a:highlight>
                <a:latin typeface="Consolas" panose="020B0609020204030204" pitchFamily="49" charset="0"/>
              </a:rPr>
              <a:t>   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constexpr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 = 99;</a:t>
            </a:r>
          </a:p>
          <a:p>
            <a:pPr marL="0" indent="0">
              <a:buNone/>
            </a:pPr>
            <a:r>
              <a:rPr lang="de-DE" dirty="0">
                <a:solidFill>
                  <a:srgbClr val="000000"/>
                </a:solidFill>
                <a:highlight>
                  <a:srgbClr val="FFFFFF"/>
                </a:highlight>
                <a:latin typeface="Consolas" panose="020B0609020204030204" pitchFamily="49" charset="0"/>
              </a:rPr>
              <a:t>};</a:t>
            </a: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&lt;42, </a:t>
            </a:r>
            <a:r>
              <a:rPr lang="de-DE" dirty="0" err="1">
                <a:solidFill>
                  <a:srgbClr val="0000FF"/>
                </a:solidFill>
                <a:highlight>
                  <a:srgbClr val="FFFFFF"/>
                </a:highlight>
                <a:latin typeface="Consolas" panose="020B0609020204030204" pitchFamily="49" charset="0"/>
              </a:rPr>
              <a:t>true</a:t>
            </a:r>
            <a:r>
              <a:rPr lang="de-DE" dirty="0">
                <a:solidFill>
                  <a:srgbClr val="000000"/>
                </a:solidFill>
                <a:highlight>
                  <a:srgbClr val="FFFFFF"/>
                </a:highlight>
                <a:latin typeface="Consolas" panose="020B0609020204030204" pitchFamily="49" charset="0"/>
              </a:rPr>
              <a:t>&gt; {</a:t>
            </a:r>
          </a:p>
          <a:p>
            <a:pPr marL="0" indent="0">
              <a:buNone/>
            </a:pPr>
            <a:r>
              <a:rPr lang="en-US" dirty="0">
                <a:solidFill>
                  <a:srgbClr val="0000FF"/>
                </a:solidFill>
                <a:highlight>
                  <a:srgbClr val="FFFFFF"/>
                </a:highlight>
                <a:latin typeface="Consolas" panose="020B0609020204030204" pitchFamily="49" charset="0"/>
              </a:rPr>
              <a:t>   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constexpr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 = 1;</a:t>
            </a:r>
          </a:p>
          <a:p>
            <a:pPr marL="0" indent="0">
              <a:buNone/>
            </a:pPr>
            <a:r>
              <a:rPr lang="de-DE" dirty="0">
                <a:solidFill>
                  <a:srgbClr val="000000"/>
                </a:solidFill>
                <a:highlight>
                  <a:srgbClr val="FFFFFF"/>
                </a:highlight>
                <a:latin typeface="Consolas" panose="020B0609020204030204" pitchFamily="49" charset="0"/>
              </a:rPr>
              <a:t>};</a:t>
            </a: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8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&lt;42&gt;::value;</a:t>
            </a:r>
            <a:endParaRPr lang="de-DE" dirty="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a:p>
        </p:txBody>
      </p:sp>
    </p:spTree>
    <p:extLst>
      <p:ext uri="{BB962C8B-B14F-4D97-AF65-F5344CB8AC3E}">
        <p14:creationId xmlns:p14="http://schemas.microsoft.com/office/powerpoint/2010/main" val="340227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59266" y="433983"/>
            <a:ext cx="8748464" cy="1131910"/>
          </a:xfrm>
        </p:spPr>
        <p:txBody>
          <a:bodyPr>
            <a:normAutofit/>
          </a:bodyPr>
          <a:lstStyle/>
          <a:p>
            <a:r>
              <a:rPr lang="en-US" dirty="0"/>
              <a:t>Containers / Loops</a:t>
            </a:r>
            <a:endParaRPr lang="en-US" dirty="0">
              <a:effectLst/>
            </a:endParaRPr>
          </a:p>
        </p:txBody>
      </p:sp>
      <p:sp>
        <p:nvSpPr>
          <p:cNvPr id="3" name="Inhaltsplatzhalter 2"/>
          <p:cNvSpPr>
            <a:spLocks noGrp="1"/>
          </p:cNvSpPr>
          <p:nvPr>
            <p:ph idx="1"/>
          </p:nvPr>
        </p:nvSpPr>
        <p:spPr>
          <a:xfrm>
            <a:off x="746620" y="1350628"/>
            <a:ext cx="9464180" cy="5507372"/>
          </a:xfrm>
        </p:spPr>
        <p:txBody>
          <a:bodyPr>
            <a:normAutofit fontScale="70000" lnSpcReduction="2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 {};</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a:t>
            </a: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 :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 - 1,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a:t>
            </a: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&lt;0,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 { </a:t>
            </a: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&gt;</a:t>
            </a: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at_c</a:t>
            </a:r>
            <a:r>
              <a:rPr lang="de-DE" sz="2400" dirty="0">
                <a:solidFill>
                  <a:srgbClr val="000000"/>
                </a:solidFill>
                <a:highlight>
                  <a:srgbClr val="FFFFFF"/>
                </a:highlight>
                <a:latin typeface="Consolas" panose="020B0609020204030204" pitchFamily="49" charset="0"/>
              </a:rPr>
              <a:t> =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 </a:t>
            </a:r>
            <a:r>
              <a:rPr lang="en-US" sz="2400" dirty="0">
                <a:solidFill>
                  <a:srgbClr val="008080"/>
                </a:solidFill>
                <a:highlight>
                  <a:srgbClr val="FFFFFF"/>
                </a:highlight>
                <a:latin typeface="Consolas" panose="020B0609020204030204" pitchFamily="49" charset="0"/>
              </a:rPr>
              <a:t>list</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float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&gt;;</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8080"/>
                </a:solidFill>
                <a:highlight>
                  <a:srgbClr val="FFFFFF"/>
                </a:highlight>
                <a:latin typeface="Consolas" panose="020B0609020204030204" pitchFamily="49" charset="0"/>
              </a:rPr>
              <a:t>at_c</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 L </a:t>
            </a:r>
            <a:r>
              <a:rPr lang="de-DE" sz="2400" dirty="0">
                <a:solidFill>
                  <a:srgbClr val="000000"/>
                </a:solidFill>
                <a:highlight>
                  <a:srgbClr val="FFFFFF"/>
                </a:highlight>
                <a:latin typeface="Consolas" panose="020B0609020204030204" pitchFamily="49" charset="0"/>
              </a:rPr>
              <a:t>, 2 &gt; f = 1.4;</a:t>
            </a:r>
            <a:endParaRPr lang="en-US" sz="2400" dirty="0"/>
          </a:p>
        </p:txBody>
      </p:sp>
    </p:spTree>
    <p:extLst>
      <p:ext uri="{BB962C8B-B14F-4D97-AF65-F5344CB8AC3E}">
        <p14:creationId xmlns:p14="http://schemas.microsoft.com/office/powerpoint/2010/main" val="282030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77380" y="761153"/>
            <a:ext cx="8748464" cy="1131910"/>
          </a:xfrm>
        </p:spPr>
        <p:txBody>
          <a:bodyPr>
            <a:normAutofit fontScale="90000"/>
          </a:bodyPr>
          <a:lstStyle/>
          <a:p>
            <a:r>
              <a:rPr lang="en-US" dirty="0"/>
              <a:t>Beware of slide 13, the horror begins</a:t>
            </a:r>
            <a:endParaRPr lang="en-US" dirty="0">
              <a:effectLst/>
            </a:endParaRPr>
          </a:p>
        </p:txBody>
      </p:sp>
      <p:sp>
        <p:nvSpPr>
          <p:cNvPr id="3" name="Inhaltsplatzhalter 2"/>
          <p:cNvSpPr>
            <a:spLocks noGrp="1"/>
          </p:cNvSpPr>
          <p:nvPr>
            <p:ph idx="1"/>
          </p:nvPr>
        </p:nvSpPr>
        <p:spPr>
          <a:xfrm>
            <a:off x="3013249" y="6886519"/>
            <a:ext cx="8229600" cy="4357694"/>
          </a:xfrm>
        </p:spPr>
        <p:txBody>
          <a:bodyPr>
            <a:normAutofit/>
          </a:bodyPr>
          <a:lstStyle/>
          <a:p>
            <a:pPr marL="0" indent="0">
              <a:buNone/>
            </a:pPr>
            <a:endParaRPr lang="en-US" sz="2400" dirty="0"/>
          </a:p>
          <a:p>
            <a:pPr marL="0" indent="0">
              <a:buNone/>
            </a:pPr>
            <a:endParaRPr lang="en-US" sz="2400" dirty="0"/>
          </a:p>
          <a:p>
            <a:pPr marL="0" indent="0">
              <a:buNone/>
            </a:pPr>
            <a:r>
              <a:rPr lang="en-US" sz="2400" dirty="0"/>
              <a:t> </a:t>
            </a:r>
          </a:p>
        </p:txBody>
      </p:sp>
      <p:pic>
        <p:nvPicPr>
          <p:cNvPr id="2050" name="Picture 2" descr="http://images.mentalfloss.com/sites/default/files/styles/article_640x430/public/ah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661" y="1327107"/>
            <a:ext cx="7925616" cy="532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5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4099" y="400427"/>
            <a:ext cx="8748464" cy="1131910"/>
          </a:xfrm>
        </p:spPr>
        <p:txBody>
          <a:bodyPr>
            <a:normAutofit/>
          </a:bodyPr>
          <a:lstStyle/>
          <a:p>
            <a:r>
              <a:rPr lang="en-US" dirty="0"/>
              <a:t>Fast Tracked</a:t>
            </a:r>
            <a:endParaRPr lang="en-US" dirty="0">
              <a:effectLst/>
            </a:endParaRPr>
          </a:p>
        </p:txBody>
      </p:sp>
      <p:sp>
        <p:nvSpPr>
          <p:cNvPr id="4" name="Rechteck 3"/>
          <p:cNvSpPr/>
          <p:nvPr/>
        </p:nvSpPr>
        <p:spPr>
          <a:xfrm>
            <a:off x="629173" y="1149292"/>
            <a:ext cx="11014745" cy="5324535"/>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&lt;</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Big,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 </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at_impl</a:t>
            </a:r>
            <a:r>
              <a:rPr lang="de-DE" sz="2000" dirty="0">
                <a:solidFill>
                  <a:srgbClr val="000000"/>
                </a:solidFill>
                <a:highlight>
                  <a:srgbClr val="FFFFFF"/>
                </a:highlight>
                <a:latin typeface="Consolas" panose="020B0609020204030204" pitchFamily="49" charset="0"/>
              </a:rPr>
              <a:t>;</a:t>
            </a: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 I,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T0</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T2</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T3</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T4</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T5</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T6</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T7</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T8</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T9</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T10</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T11</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T12</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T13</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T14</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T15</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a:t>
            </a:r>
          </a:p>
          <a:p>
            <a:r>
              <a:rPr lang="fr-FR" sz="2000" dirty="0" err="1">
                <a:solidFill>
                  <a:srgbClr val="0000FF"/>
                </a:solidFill>
                <a:highlight>
                  <a:srgbClr val="FFFFFF"/>
                </a:highlight>
                <a:latin typeface="Consolas" panose="020B0609020204030204" pitchFamily="49" charset="0"/>
              </a:rPr>
              <a:t>struct</a:t>
            </a:r>
            <a:r>
              <a:rPr lang="fr-FR" sz="2000" dirty="0">
                <a:solidFill>
                  <a:srgbClr val="000000"/>
                </a:solidFill>
                <a:highlight>
                  <a:srgbClr val="FFFFFF"/>
                </a:highlight>
                <a:latin typeface="Consolas" panose="020B0609020204030204" pitchFamily="49" charset="0"/>
              </a:rPr>
              <a:t> </a:t>
            </a:r>
            <a:r>
              <a:rPr lang="fr-FR" sz="2000" dirty="0" err="1">
                <a:solidFill>
                  <a:srgbClr val="008080"/>
                </a:solidFill>
                <a:highlight>
                  <a:srgbClr val="FFFFFF"/>
                </a:highlight>
                <a:latin typeface="Consolas" panose="020B0609020204030204" pitchFamily="49" charset="0"/>
              </a:rPr>
              <a:t>at_impl</a:t>
            </a:r>
            <a:r>
              <a:rPr lang="fr-FR" sz="2000" dirty="0">
                <a:solidFill>
                  <a:srgbClr val="000000"/>
                </a:solidFill>
                <a:highlight>
                  <a:srgbClr val="FFFFFF"/>
                </a:highlight>
                <a:latin typeface="Consolas" panose="020B0609020204030204" pitchFamily="49" charset="0"/>
              </a:rPr>
              <a:t>&lt;</a:t>
            </a:r>
            <a:r>
              <a:rPr lang="fr-FR" sz="2000" dirty="0" err="1">
                <a:solidFill>
                  <a:srgbClr val="0000FF"/>
                </a:solidFill>
                <a:highlight>
                  <a:srgbClr val="FFFFFF"/>
                </a:highlight>
                <a:latin typeface="Consolas" panose="020B0609020204030204" pitchFamily="49" charset="0"/>
              </a:rPr>
              <a:t>true</a:t>
            </a:r>
            <a:r>
              <a:rPr lang="fr-FR" sz="2000" dirty="0">
                <a:solidFill>
                  <a:srgbClr val="000000"/>
                </a:solidFill>
                <a:highlight>
                  <a:srgbClr val="FFFFFF"/>
                </a:highlight>
                <a:latin typeface="Consolas" panose="020B0609020204030204" pitchFamily="49" charset="0"/>
              </a:rPr>
              <a:t>, I, </a:t>
            </a:r>
            <a:r>
              <a:rPr lang="fr-FR" sz="2000" dirty="0" err="1">
                <a:solidFill>
                  <a:srgbClr val="008080"/>
                </a:solidFill>
                <a:highlight>
                  <a:srgbClr val="FFFFFF"/>
                </a:highlight>
                <a:latin typeface="Consolas" panose="020B0609020204030204" pitchFamily="49" charset="0"/>
              </a:rPr>
              <a:t>list</a:t>
            </a:r>
            <a:r>
              <a:rPr lang="fr-FR" sz="2000" dirty="0">
                <a:solidFill>
                  <a:srgbClr val="000000"/>
                </a:solidFill>
                <a:highlight>
                  <a:srgbClr val="FFFFFF"/>
                </a:highlight>
                <a:latin typeface="Consolas" panose="020B0609020204030204" pitchFamily="49" charset="0"/>
              </a:rPr>
              <a:t>&lt;</a:t>
            </a:r>
            <a:r>
              <a:rPr lang="fr-FR" sz="2000" dirty="0">
                <a:solidFill>
                  <a:srgbClr val="008080"/>
                </a:solidFill>
                <a:highlight>
                  <a:srgbClr val="FFFFFF"/>
                </a:highlight>
                <a:latin typeface="Consolas" panose="020B0609020204030204" pitchFamily="49" charset="0"/>
              </a:rPr>
              <a:t>T0</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T2</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T3</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T4</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T5</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T6</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T7</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T8</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T9</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T10</a:t>
            </a:r>
            <a:r>
              <a:rPr lang="fr-FR" sz="2000" dirty="0">
                <a:solidFill>
                  <a:srgbClr val="000000"/>
                </a:solidFill>
                <a:highlight>
                  <a:srgbClr val="FFFFFF"/>
                </a:highlight>
                <a:latin typeface="Consolas" panose="020B0609020204030204" pitchFamily="49" charset="0"/>
              </a:rPr>
              <a:t>,</a:t>
            </a:r>
          </a:p>
          <a:p>
            <a:r>
              <a:rPr lang="fr-FR" sz="2000" dirty="0">
                <a:solidFill>
                  <a:srgbClr val="008080"/>
                </a:solidFill>
                <a:highlight>
                  <a:srgbClr val="FFFFFF"/>
                </a:highlight>
                <a:latin typeface="Consolas" panose="020B0609020204030204" pitchFamily="49" charset="0"/>
              </a:rPr>
              <a:t>    T11</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T12</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T13</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T14</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T15</a:t>
            </a:r>
            <a:r>
              <a:rPr lang="fr-FR" sz="2000" dirty="0">
                <a:solidFill>
                  <a:srgbClr val="000000"/>
                </a:solidFill>
                <a:highlight>
                  <a:srgbClr val="FFFFFF"/>
                </a:highlight>
                <a:latin typeface="Consolas" panose="020B0609020204030204" pitchFamily="49" charset="0"/>
              </a:rPr>
              <a:t>, </a:t>
            </a:r>
            <a:r>
              <a:rPr lang="fr-FR" sz="2000" dirty="0" err="1">
                <a:solidFill>
                  <a:srgbClr val="008080"/>
                </a:solidFill>
                <a:highlight>
                  <a:srgbClr val="FFFFFF"/>
                </a:highlight>
                <a:latin typeface="Consolas" panose="020B0609020204030204" pitchFamily="49" charset="0"/>
              </a:rPr>
              <a:t>Ts</a:t>
            </a:r>
            <a:r>
              <a:rPr lang="fr-FR" sz="2000" dirty="0">
                <a:solidFill>
                  <a:srgbClr val="000000"/>
                </a:solidFill>
                <a:highlight>
                  <a:srgbClr val="FFFFFF"/>
                </a:highlight>
                <a:latin typeface="Consolas" panose="020B0609020204030204" pitchFamily="49" charset="0"/>
              </a:rPr>
              <a:t>...&gt;&gt; : </a:t>
            </a:r>
            <a:r>
              <a:rPr lang="fr-FR" sz="2000" dirty="0" err="1">
                <a:solidFill>
                  <a:srgbClr val="008080"/>
                </a:solidFill>
                <a:highlight>
                  <a:srgbClr val="FFFFFF"/>
                </a:highlight>
                <a:latin typeface="Consolas" panose="020B0609020204030204" pitchFamily="49" charset="0"/>
              </a:rPr>
              <a:t>at_impl</a:t>
            </a:r>
            <a:r>
              <a:rPr lang="fr-FR" sz="2000" dirty="0">
                <a:solidFill>
                  <a:srgbClr val="000000"/>
                </a:solidFill>
                <a:highlight>
                  <a:srgbClr val="FFFFFF"/>
                </a:highlight>
                <a:latin typeface="Consolas" panose="020B0609020204030204" pitchFamily="49" charset="0"/>
              </a:rPr>
              <a:t>&lt;(I&gt;32), I - 16, </a:t>
            </a:r>
            <a:r>
              <a:rPr lang="fr-FR" sz="2000" dirty="0" err="1">
                <a:solidFill>
                  <a:srgbClr val="008080"/>
                </a:solidFill>
                <a:highlight>
                  <a:srgbClr val="FFFFFF"/>
                </a:highlight>
                <a:latin typeface="Consolas" panose="020B0609020204030204" pitchFamily="49" charset="0"/>
              </a:rPr>
              <a:t>list</a:t>
            </a:r>
            <a:r>
              <a:rPr lang="fr-FR" sz="2000" dirty="0">
                <a:solidFill>
                  <a:srgbClr val="000000"/>
                </a:solidFill>
                <a:highlight>
                  <a:srgbClr val="FFFFFF"/>
                </a:highlight>
                <a:latin typeface="Consolas" panose="020B0609020204030204" pitchFamily="49" charset="0"/>
              </a:rPr>
              <a:t>&lt;</a:t>
            </a:r>
            <a:r>
              <a:rPr lang="fr-FR" sz="2000" dirty="0" err="1">
                <a:solidFill>
                  <a:srgbClr val="008080"/>
                </a:solidFill>
                <a:highlight>
                  <a:srgbClr val="FFFFFF"/>
                </a:highlight>
                <a:latin typeface="Consolas" panose="020B0609020204030204" pitchFamily="49" charset="0"/>
              </a:rPr>
              <a:t>Ts</a:t>
            </a:r>
            <a:r>
              <a:rPr lang="fr-FR" sz="2000" dirty="0">
                <a:solidFill>
                  <a:srgbClr val="000000"/>
                </a:solidFill>
                <a:highlight>
                  <a:srgbClr val="FFFFFF"/>
                </a:highlight>
                <a:latin typeface="Consolas" panose="020B0609020204030204" pitchFamily="49" charset="0"/>
              </a:rPr>
              <a:t>...&gt;&gt;</a:t>
            </a:r>
          </a:p>
          <a:p>
            <a:r>
              <a:rPr lang="fr-FR" sz="2000" dirty="0">
                <a:solidFill>
                  <a:srgbClr val="000000"/>
                </a:solidFill>
                <a:highlight>
                  <a:srgbClr val="FFFFFF"/>
                </a:highlight>
                <a:latin typeface="Consolas" panose="020B0609020204030204" pitchFamily="49" charset="0"/>
              </a:rPr>
              <a:t>    {};</a:t>
            </a: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 I,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a:t>
            </a:r>
          </a:p>
          <a:p>
            <a:r>
              <a:rPr lang="da-DK" sz="2000" dirty="0">
                <a:solidFill>
                  <a:srgbClr val="0000FF"/>
                </a:solidFill>
                <a:highlight>
                  <a:srgbClr val="FFFFFF"/>
                </a:highlight>
                <a:latin typeface="Consolas" panose="020B0609020204030204" pitchFamily="49" charset="0"/>
              </a:rPr>
              <a:t>struct</a:t>
            </a:r>
            <a:r>
              <a:rPr lang="da-DK" sz="2000" dirty="0">
                <a:solidFill>
                  <a:srgbClr val="000000"/>
                </a:solidFill>
                <a:highlight>
                  <a:srgbClr val="FFFFFF"/>
                </a:highlight>
                <a:latin typeface="Consolas" panose="020B0609020204030204" pitchFamily="49" charset="0"/>
              </a:rPr>
              <a:t> </a:t>
            </a:r>
            <a:r>
              <a:rPr lang="da-DK" sz="2000" dirty="0">
                <a:solidFill>
                  <a:srgbClr val="008080"/>
                </a:solidFill>
                <a:highlight>
                  <a:srgbClr val="FFFFFF"/>
                </a:highlight>
                <a:latin typeface="Consolas" panose="020B0609020204030204" pitchFamily="49" charset="0"/>
              </a:rPr>
              <a:t>at_impl</a:t>
            </a:r>
            <a:r>
              <a:rPr lang="da-DK" sz="2000" dirty="0">
                <a:solidFill>
                  <a:srgbClr val="000000"/>
                </a:solidFill>
                <a:highlight>
                  <a:srgbClr val="FFFFFF"/>
                </a:highlight>
                <a:latin typeface="Consolas" panose="020B0609020204030204" pitchFamily="49" charset="0"/>
              </a:rPr>
              <a:t>&lt;</a:t>
            </a:r>
            <a:r>
              <a:rPr lang="da-DK" sz="2000" dirty="0">
                <a:solidFill>
                  <a:srgbClr val="0000FF"/>
                </a:solidFill>
                <a:highlight>
                  <a:srgbClr val="FFFFFF"/>
                </a:highlight>
                <a:latin typeface="Consolas" panose="020B0609020204030204" pitchFamily="49" charset="0"/>
              </a:rPr>
              <a:t>false</a:t>
            </a:r>
            <a:r>
              <a:rPr lang="da-DK" sz="2000" dirty="0">
                <a:solidFill>
                  <a:srgbClr val="000000"/>
                </a:solidFill>
                <a:highlight>
                  <a:srgbClr val="FFFFFF"/>
                </a:highlight>
                <a:latin typeface="Consolas" panose="020B0609020204030204" pitchFamily="49" charset="0"/>
              </a:rPr>
              <a:t>, I, </a:t>
            </a:r>
            <a:r>
              <a:rPr lang="da-DK" sz="2000" dirty="0">
                <a:solidFill>
                  <a:srgbClr val="008080"/>
                </a:solidFill>
                <a:highlight>
                  <a:srgbClr val="FFFFFF"/>
                </a:highlight>
                <a:latin typeface="Consolas" panose="020B0609020204030204" pitchFamily="49" charset="0"/>
              </a:rPr>
              <a:t>list</a:t>
            </a:r>
            <a:r>
              <a:rPr lang="da-DK" sz="2000" dirty="0">
                <a:solidFill>
                  <a:srgbClr val="000000"/>
                </a:solidFill>
                <a:highlight>
                  <a:srgbClr val="FFFFFF"/>
                </a:highlight>
                <a:latin typeface="Consolas" panose="020B0609020204030204" pitchFamily="49" charset="0"/>
              </a:rPr>
              <a:t>&lt;</a:t>
            </a:r>
            <a:r>
              <a:rPr lang="da-DK" sz="2000" dirty="0">
                <a:solidFill>
                  <a:srgbClr val="008080"/>
                </a:solidFill>
                <a:highlight>
                  <a:srgbClr val="FFFFFF"/>
                </a:highlight>
                <a:latin typeface="Consolas" panose="020B0609020204030204" pitchFamily="49" charset="0"/>
              </a:rPr>
              <a:t>T</a:t>
            </a:r>
            <a:r>
              <a:rPr lang="da-DK" sz="2000" dirty="0">
                <a:solidFill>
                  <a:srgbClr val="000000"/>
                </a:solidFill>
                <a:highlight>
                  <a:srgbClr val="FFFFFF"/>
                </a:highlight>
                <a:latin typeface="Consolas" panose="020B0609020204030204" pitchFamily="49" charset="0"/>
              </a:rPr>
              <a:t>, </a:t>
            </a:r>
            <a:r>
              <a:rPr lang="da-DK" sz="2000" dirty="0">
                <a:solidFill>
                  <a:srgbClr val="008080"/>
                </a:solidFill>
                <a:highlight>
                  <a:srgbClr val="FFFFFF"/>
                </a:highlight>
                <a:latin typeface="Consolas" panose="020B0609020204030204" pitchFamily="49" charset="0"/>
              </a:rPr>
              <a:t>Ts</a:t>
            </a:r>
            <a:r>
              <a:rPr lang="da-DK" sz="2000" dirty="0">
                <a:solidFill>
                  <a:srgbClr val="000000"/>
                </a:solidFill>
                <a:highlight>
                  <a:srgbClr val="FFFFFF"/>
                </a:highlight>
                <a:latin typeface="Consolas" panose="020B0609020204030204" pitchFamily="49" charset="0"/>
              </a:rPr>
              <a:t>...&gt;&gt; : </a:t>
            </a:r>
          </a:p>
          <a:p>
            <a:r>
              <a:rPr lang="da-DK" sz="2000" dirty="0">
                <a:solidFill>
                  <a:srgbClr val="000000"/>
                </a:solidFill>
                <a:highlight>
                  <a:srgbClr val="FFFFFF"/>
                </a:highlight>
                <a:latin typeface="Consolas" panose="020B0609020204030204" pitchFamily="49" charset="0"/>
              </a:rPr>
              <a:t>    </a:t>
            </a:r>
            <a:r>
              <a:rPr lang="da-DK" sz="2000" dirty="0">
                <a:solidFill>
                  <a:srgbClr val="008080"/>
                </a:solidFill>
                <a:highlight>
                  <a:srgbClr val="FFFFFF"/>
                </a:highlight>
                <a:latin typeface="Consolas" panose="020B0609020204030204" pitchFamily="49" charset="0"/>
              </a:rPr>
              <a:t>at_impl</a:t>
            </a:r>
            <a:r>
              <a:rPr lang="da-DK" sz="2000" dirty="0">
                <a:solidFill>
                  <a:srgbClr val="000000"/>
                </a:solidFill>
                <a:highlight>
                  <a:srgbClr val="FFFFFF"/>
                </a:highlight>
                <a:latin typeface="Consolas" panose="020B0609020204030204" pitchFamily="49" charset="0"/>
              </a:rPr>
              <a:t>&lt;</a:t>
            </a:r>
            <a:r>
              <a:rPr lang="da-DK" sz="2000" dirty="0">
                <a:solidFill>
                  <a:srgbClr val="0000FF"/>
                </a:solidFill>
                <a:highlight>
                  <a:srgbClr val="FFFFFF"/>
                </a:highlight>
                <a:latin typeface="Consolas" panose="020B0609020204030204" pitchFamily="49" charset="0"/>
              </a:rPr>
              <a:t>false</a:t>
            </a:r>
            <a:r>
              <a:rPr lang="da-DK" sz="2000" dirty="0">
                <a:solidFill>
                  <a:srgbClr val="000000"/>
                </a:solidFill>
                <a:highlight>
                  <a:srgbClr val="FFFFFF"/>
                </a:highlight>
                <a:latin typeface="Consolas" panose="020B0609020204030204" pitchFamily="49" charset="0"/>
              </a:rPr>
              <a:t>, I - 1, </a:t>
            </a:r>
            <a:r>
              <a:rPr lang="da-DK" sz="2000" dirty="0">
                <a:solidFill>
                  <a:srgbClr val="008080"/>
                </a:solidFill>
                <a:highlight>
                  <a:srgbClr val="FFFFFF"/>
                </a:highlight>
                <a:latin typeface="Consolas" panose="020B0609020204030204" pitchFamily="49" charset="0"/>
              </a:rPr>
              <a:t>list</a:t>
            </a:r>
            <a:r>
              <a:rPr lang="da-DK" sz="2000" dirty="0">
                <a:solidFill>
                  <a:srgbClr val="000000"/>
                </a:solidFill>
                <a:highlight>
                  <a:srgbClr val="FFFFFF"/>
                </a:highlight>
                <a:latin typeface="Consolas" panose="020B0609020204030204" pitchFamily="49" charset="0"/>
              </a:rPr>
              <a:t>&lt;</a:t>
            </a:r>
            <a:r>
              <a:rPr lang="da-DK" sz="2000" dirty="0">
                <a:solidFill>
                  <a:srgbClr val="008080"/>
                </a:solidFill>
                <a:highlight>
                  <a:srgbClr val="FFFFFF"/>
                </a:highlight>
                <a:latin typeface="Consolas" panose="020B0609020204030204" pitchFamily="49" charset="0"/>
              </a:rPr>
              <a:t>Ts</a:t>
            </a:r>
            <a:r>
              <a:rPr lang="da-DK" sz="2000" dirty="0">
                <a:solidFill>
                  <a:srgbClr val="000000"/>
                </a:solidFill>
                <a:highlight>
                  <a:srgbClr val="FFFFFF"/>
                </a:highlight>
                <a:latin typeface="Consolas" panose="020B0609020204030204" pitchFamily="49" charset="0"/>
              </a:rPr>
              <a:t>...&gt;&gt; {};</a:t>
            </a: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at_impl</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false</a:t>
            </a:r>
            <a:r>
              <a:rPr lang="de-DE" sz="2000" dirty="0">
                <a:solidFill>
                  <a:srgbClr val="000000"/>
                </a:solidFill>
                <a:highlight>
                  <a:srgbClr val="FFFFFF"/>
                </a:highlight>
                <a:latin typeface="Consolas" panose="020B0609020204030204" pitchFamily="49" charset="0"/>
              </a:rPr>
              <a:t>, 0, </a:t>
            </a:r>
            <a:r>
              <a:rPr lang="de-DE" sz="2000" dirty="0" err="1">
                <a:solidFill>
                  <a:srgbClr val="008080"/>
                </a:solidFill>
                <a:highlight>
                  <a:srgbClr val="FFFFFF"/>
                </a:highlight>
                <a:latin typeface="Consolas" panose="020B0609020204030204" pitchFamily="49" charset="0"/>
              </a:rPr>
              <a:t>list</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...&gt;&gt; { </a:t>
            </a:r>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 =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p>
          <a:p>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 I&gt;</a:t>
            </a:r>
          </a:p>
          <a:p>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at_c</a:t>
            </a:r>
            <a:r>
              <a:rPr lang="de-DE" sz="2000" dirty="0">
                <a:solidFill>
                  <a:srgbClr val="000000"/>
                </a:solidFill>
                <a:highlight>
                  <a:srgbClr val="FFFFFF"/>
                </a:highlight>
                <a:latin typeface="Consolas" panose="020B0609020204030204" pitchFamily="49" charset="0"/>
              </a:rPr>
              <a:t> =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at_impl</a:t>
            </a:r>
            <a:r>
              <a:rPr lang="de-DE" sz="2000" dirty="0">
                <a:solidFill>
                  <a:srgbClr val="000000"/>
                </a:solidFill>
                <a:highlight>
                  <a:srgbClr val="FFFFFF"/>
                </a:highlight>
                <a:latin typeface="Consolas" panose="020B0609020204030204" pitchFamily="49" charset="0"/>
              </a:rPr>
              <a:t>&lt;(I&gt;16), I,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&gt;::</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a:t>
            </a:r>
            <a:endParaRPr lang="de-DE" sz="2000" dirty="0"/>
          </a:p>
        </p:txBody>
      </p:sp>
    </p:spTree>
    <p:extLst>
      <p:ext uri="{BB962C8B-B14F-4D97-AF65-F5344CB8AC3E}">
        <p14:creationId xmlns:p14="http://schemas.microsoft.com/office/powerpoint/2010/main" val="32661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748464" cy="1131910"/>
          </a:xfrm>
        </p:spPr>
        <p:txBody>
          <a:bodyPr>
            <a:normAutofit/>
          </a:bodyPr>
          <a:lstStyle/>
          <a:p>
            <a:r>
              <a:rPr lang="en-US" dirty="0"/>
              <a:t>Thermometer encoding</a:t>
            </a:r>
            <a:endParaRPr lang="en-US" dirty="0">
              <a:effectLst/>
            </a:endParaRPr>
          </a:p>
        </p:txBody>
      </p:sp>
      <p:sp>
        <p:nvSpPr>
          <p:cNvPr id="5" name="Rechteck 4"/>
          <p:cNvSpPr/>
          <p:nvPr/>
        </p:nvSpPr>
        <p:spPr>
          <a:xfrm>
            <a:off x="343949" y="805343"/>
            <a:ext cx="11677475" cy="5632311"/>
          </a:xfrm>
          <a:prstGeom prst="rect">
            <a:avLst/>
          </a:prstGeom>
        </p:spPr>
        <p:txBody>
          <a:bodyPr wrap="square">
            <a:spAutoFit/>
          </a:bodyPr>
          <a:lstStyle/>
          <a:p>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 </a:t>
            </a: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element_at</a:t>
            </a:r>
            <a:r>
              <a:rPr lang="de-DE" sz="2400" dirty="0">
                <a:solidFill>
                  <a:srgbClr val="000000"/>
                </a:solidFill>
                <a:highlight>
                  <a:srgbClr val="FFFFFF"/>
                </a:highlight>
                <a:latin typeface="Consolas" panose="020B0609020204030204" pitchFamily="49" charset="0"/>
              </a:rPr>
              <a:t>;</a:t>
            </a:r>
          </a:p>
          <a:p>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element_at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a:t>
            </a:r>
          </a:p>
          <a:p>
            <a:r>
              <a:rPr lang="de-DE" sz="2400" dirty="0">
                <a:solidFill>
                  <a:srgbClr val="0000FF"/>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T&gt; </a:t>
            </a:r>
          </a:p>
          <a:p>
            <a:r>
              <a:rPr lang="de-DE" sz="2400" dirty="0">
                <a:solidFill>
                  <a:srgbClr val="000000"/>
                </a:solidFill>
                <a:highlight>
                  <a:srgbClr val="FFFFFF"/>
                </a:highlight>
                <a:latin typeface="Consolas" panose="020B0609020204030204" pitchFamily="49" charset="0"/>
              </a:rPr>
              <a:t>    type_&lt;T&gt; </a:t>
            </a:r>
            <a:r>
              <a:rPr lang="de-DE" sz="2400" dirty="0" err="1">
                <a:solidFill>
                  <a:srgbClr val="0000FF"/>
                </a:solidFill>
                <a:highlight>
                  <a:srgbClr val="FFFFFF"/>
                </a:highlight>
                <a:latin typeface="Consolas" panose="020B0609020204030204" pitchFamily="49" charset="0"/>
              </a:rPr>
              <a:t>static</a:t>
            </a:r>
            <a:r>
              <a:rPr lang="de-DE" sz="2400" dirty="0">
                <a:solidFill>
                  <a:srgbClr val="000000"/>
                </a:solidFill>
                <a:highlight>
                  <a:srgbClr val="FFFFFF"/>
                </a:highlight>
                <a:latin typeface="Consolas" panose="020B0609020204030204" pitchFamily="49" charset="0"/>
              </a:rPr>
              <a:t> at(</a:t>
            </a:r>
            <a:r>
              <a:rPr lang="de-DE" sz="2400" dirty="0" err="1">
                <a:solidFill>
                  <a:srgbClr val="00000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 type_&lt;T&gt;*, ...);</a:t>
            </a:r>
          </a:p>
          <a:p>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N,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Seq</a:t>
            </a:r>
            <a:r>
              <a:rPr lang="en-US" sz="2400" dirty="0">
                <a:solidFill>
                  <a:srgbClr val="000000"/>
                </a:solidFill>
                <a:highlight>
                  <a:srgbClr val="FFFFFF"/>
                </a:highlight>
                <a:latin typeface="Consolas" panose="020B0609020204030204" pitchFamily="49" charset="0"/>
              </a:rPr>
              <a:t>&gt; </a:t>
            </a: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at_impl</a:t>
            </a:r>
            <a:r>
              <a:rPr lang="en-US" sz="2400" dirty="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N,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&gt;</a:t>
            </a:r>
          </a:p>
          <a:p>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&lt;N, </a:t>
            </a:r>
            <a:r>
              <a:rPr lang="de-DE" sz="2400" dirty="0">
                <a:solidFill>
                  <a:srgbClr val="008080"/>
                </a:solidFill>
                <a:highlight>
                  <a:srgbClr val="FFFFFF"/>
                </a:highlight>
                <a:latin typeface="Consolas" panose="020B0609020204030204" pitchFamily="49" charset="0"/>
              </a:rPr>
              <a:t>L</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 :</a:t>
            </a:r>
          </a:p>
          <a:p>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decltype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element_at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brigand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filled_list</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void</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const</a:t>
            </a:r>
            <a:r>
              <a:rPr lang="de-DE" sz="2400" dirty="0">
                <a:solidFill>
                  <a:srgbClr val="000000"/>
                </a:solidFill>
                <a:highlight>
                  <a:srgbClr val="FFFFFF"/>
                </a:highlight>
                <a:latin typeface="Consolas" panose="020B0609020204030204" pitchFamily="49" charset="0"/>
              </a:rPr>
              <a:t> *,N&gt;&gt;:: </a:t>
            </a:r>
          </a:p>
          <a:p>
            <a:r>
              <a:rPr lang="de-DE" sz="2400" dirty="0">
                <a:solidFill>
                  <a:srgbClr val="000000"/>
                </a:solidFill>
                <a:highlight>
                  <a:srgbClr val="FFFFFF"/>
                </a:highlight>
                <a:latin typeface="Consolas" panose="020B0609020204030204" pitchFamily="49" charset="0"/>
              </a:rPr>
              <a:t>        at(</a:t>
            </a:r>
            <a:r>
              <a:rPr lang="de-DE" sz="2400" dirty="0" err="1">
                <a:solidFill>
                  <a:srgbClr val="0000FF"/>
                </a:solidFill>
                <a:highlight>
                  <a:srgbClr val="FFFFFF"/>
                </a:highlight>
                <a:latin typeface="Consolas" panose="020B0609020204030204" pitchFamily="49" charset="0"/>
              </a:rPr>
              <a:t>static_cast</a:t>
            </a:r>
            <a:r>
              <a:rPr lang="de-DE" sz="2400" dirty="0">
                <a:solidFill>
                  <a:srgbClr val="000000"/>
                </a:solidFill>
                <a:highlight>
                  <a:srgbClr val="FFFFFF"/>
                </a:highlight>
                <a:latin typeface="Consolas" panose="020B0609020204030204" pitchFamily="49" charset="0"/>
              </a:rPr>
              <a:t>&lt;type_&lt;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a:t>
            </a:r>
            <a:r>
              <a:rPr lang="de-DE" sz="2400" dirty="0" err="1">
                <a:solidFill>
                  <a:srgbClr val="0000FF"/>
                </a:solidFill>
                <a:highlight>
                  <a:srgbClr val="FFFFFF"/>
                </a:highlight>
                <a:latin typeface="Consolas" panose="020B0609020204030204" pitchFamily="49" charset="0"/>
              </a:rPr>
              <a:t>nullptr</a:t>
            </a: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 &lt;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Index&gt;</a:t>
            </a:r>
          </a:p>
          <a:p>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at_c</a:t>
            </a:r>
            <a:r>
              <a:rPr lang="de-DE" sz="2400" dirty="0">
                <a:solidFill>
                  <a:srgbClr val="000000"/>
                </a:solidFill>
                <a:highlight>
                  <a:srgbClr val="FFFFFF"/>
                </a:highlight>
                <a:latin typeface="Consolas" panose="020B0609020204030204" pitchFamily="49" charset="0"/>
              </a:rPr>
              <a:t> =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detail</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&lt;Index, </a:t>
            </a:r>
            <a:r>
              <a:rPr lang="de-DE" sz="2400" dirty="0">
                <a:solidFill>
                  <a:srgbClr val="008080"/>
                </a:solidFill>
                <a:highlight>
                  <a:srgbClr val="FFFFFF"/>
                </a:highlight>
                <a:latin typeface="Consolas" panose="020B0609020204030204" pitchFamily="49" charset="0"/>
              </a:rPr>
              <a:t>L</a:t>
            </a:r>
            <a:r>
              <a:rPr lang="de-DE" sz="2400" dirty="0">
                <a:solidFill>
                  <a:srgbClr val="000000"/>
                </a:solidFill>
                <a:highlight>
                  <a:srgbClr val="FFFFFF"/>
                </a:highlight>
                <a:latin typeface="Consolas" panose="020B0609020204030204" pitchFamily="49" charset="0"/>
              </a:rPr>
              <a:t>&gt;::</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25165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748464" cy="1131910"/>
          </a:xfrm>
        </p:spPr>
        <p:txBody>
          <a:bodyPr>
            <a:normAutofit/>
          </a:bodyPr>
          <a:lstStyle/>
          <a:p>
            <a:r>
              <a:rPr lang="en-US" dirty="0"/>
              <a:t>Inheritance</a:t>
            </a:r>
            <a:endParaRPr lang="en-US" dirty="0">
              <a:effectLst/>
            </a:endParaRPr>
          </a:p>
        </p:txBody>
      </p:sp>
      <p:sp>
        <p:nvSpPr>
          <p:cNvPr id="5" name="Rechteck 4"/>
          <p:cNvSpPr/>
          <p:nvPr/>
        </p:nvSpPr>
        <p:spPr>
          <a:xfrm>
            <a:off x="315836" y="625645"/>
            <a:ext cx="11420362" cy="6001643"/>
          </a:xfrm>
          <a:prstGeom prst="rect">
            <a:avLst/>
          </a:prstGeom>
        </p:spPr>
        <p:txBody>
          <a:bodyPr wrap="square">
            <a:spAutoFit/>
          </a:bodyPr>
          <a:lstStyle/>
          <a:p>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size_t</a:t>
            </a:r>
            <a:r>
              <a:rPr lang="de-DE" sz="2400" dirty="0">
                <a:solidFill>
                  <a:srgbClr val="000000"/>
                </a:solidFill>
                <a:highlight>
                  <a:srgbClr val="FFFFFF"/>
                </a:highlight>
                <a:latin typeface="Consolas" panose="020B0609020204030204" pitchFamily="49" charset="0"/>
              </a:rPr>
              <a:t> N, </a:t>
            </a:r>
            <a:r>
              <a:rPr lang="de-DE" sz="2400" dirty="0" err="1">
                <a:solidFill>
                  <a:srgbClr val="008080"/>
                </a:solidFill>
                <a:highlight>
                  <a:srgbClr val="FFFFFF"/>
                </a:highlight>
                <a:latin typeface="Consolas" panose="020B0609020204030204" pitchFamily="49" charset="0"/>
              </a:rPr>
              <a:t>size_t</a:t>
            </a:r>
            <a:r>
              <a:rPr lang="de-DE" sz="2400" dirty="0">
                <a:solidFill>
                  <a:srgbClr val="000000"/>
                </a:solidFill>
                <a:highlight>
                  <a:srgbClr val="FFFFFF"/>
                </a:highlight>
                <a:latin typeface="Consolas" panose="020B0609020204030204" pitchFamily="49" charset="0"/>
              </a:rPr>
              <a:t> I,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type_on_match</a:t>
            </a:r>
            <a:r>
              <a:rPr lang="de-DE" sz="2400" dirty="0">
                <a:solidFill>
                  <a:srgbClr val="000000"/>
                </a:solidFill>
                <a:highlight>
                  <a:srgbClr val="FFFFFF"/>
                </a:highlight>
                <a:latin typeface="Consolas" panose="020B0609020204030204" pitchFamily="49" charset="0"/>
              </a:rPr>
              <a:t> {};</a:t>
            </a:r>
          </a:p>
          <a:p>
            <a:endParaRPr lang="de-DE" sz="2400" dirty="0">
              <a:solidFill>
                <a:srgbClr val="000000"/>
              </a:solidFill>
              <a:highlight>
                <a:srgbClr val="FFFFFF"/>
              </a:highlight>
              <a:latin typeface="Consolas" panose="020B0609020204030204" pitchFamily="49" charset="0"/>
            </a:endParaRPr>
          </a:p>
          <a:p>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size_t</a:t>
            </a:r>
            <a:r>
              <a:rPr lang="de-DE" sz="2400" dirty="0">
                <a:solidFill>
                  <a:srgbClr val="000000"/>
                </a:solidFill>
                <a:highlight>
                  <a:srgbClr val="FFFFFF"/>
                </a:highlight>
                <a:latin typeface="Consolas" panose="020B0609020204030204" pitchFamily="49" charset="0"/>
              </a:rPr>
              <a:t> N,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type_on_match</a:t>
            </a:r>
            <a:r>
              <a:rPr lang="de-DE" sz="2400" dirty="0">
                <a:solidFill>
                  <a:srgbClr val="000000"/>
                </a:solidFill>
                <a:highlight>
                  <a:srgbClr val="FFFFFF"/>
                </a:highlight>
                <a:latin typeface="Consolas" panose="020B0609020204030204" pitchFamily="49" charset="0"/>
              </a:rPr>
              <a:t>&lt;N, N,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 { </a:t>
            </a: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p>
          <a:p>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N,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Indexes</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Seq</a:t>
            </a:r>
            <a:r>
              <a:rPr lang="en-US" sz="2400" dirty="0">
                <a:solidFill>
                  <a:srgbClr val="000000"/>
                </a:solidFill>
                <a:highlight>
                  <a:srgbClr val="FFFFFF"/>
                </a:highlight>
                <a:latin typeface="Consolas" panose="020B0609020204030204" pitchFamily="49" charset="0"/>
              </a:rPr>
              <a:t>&gt; </a:t>
            </a:r>
          </a:p>
          <a:p>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at_impl</a:t>
            </a:r>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N, </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...Is,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...&gt; </a:t>
            </a:r>
          </a:p>
          <a:p>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class</a:t>
            </a:r>
            <a:r>
              <a:rPr lang="en-US" sz="240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L</a:t>
            </a:r>
            <a:r>
              <a:rPr lang="en-US" sz="2400" dirty="0" err="1">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&gt;</a:t>
            </a:r>
          </a:p>
          <a:p>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at_impl</a:t>
            </a:r>
            <a:r>
              <a:rPr lang="en-US" sz="2400" dirty="0">
                <a:solidFill>
                  <a:srgbClr val="000000"/>
                </a:solidFill>
                <a:highlight>
                  <a:srgbClr val="FFFFFF"/>
                </a:highlight>
                <a:latin typeface="Consolas" panose="020B0609020204030204" pitchFamily="49" charset="0"/>
              </a:rPr>
              <a:t>&lt;N, </a:t>
            </a:r>
            <a:r>
              <a:rPr lang="en-US" sz="2400" dirty="0" err="1">
                <a:solidFill>
                  <a:srgbClr val="008080"/>
                </a:solidFill>
                <a:highlight>
                  <a:srgbClr val="FFFFFF"/>
                </a:highlight>
                <a:latin typeface="Consolas" panose="020B0609020204030204" pitchFamily="49" charset="0"/>
              </a:rPr>
              <a:t>integer_sequence</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size_t</a:t>
            </a:r>
            <a:r>
              <a:rPr lang="en-US" sz="2400" dirty="0" err="1">
                <a:solidFill>
                  <a:srgbClr val="000000"/>
                </a:solidFill>
                <a:highlight>
                  <a:srgbClr val="FFFFFF"/>
                </a:highlight>
                <a:latin typeface="Consolas" panose="020B0609020204030204" pitchFamily="49" charset="0"/>
              </a:rPr>
              <a:t>,Is</a:t>
            </a:r>
            <a:r>
              <a:rPr lang="en-US" sz="2400" dirty="0">
                <a:solidFill>
                  <a:srgbClr val="000000"/>
                </a:solidFill>
                <a:highlight>
                  <a:srgbClr val="FFFFFF"/>
                </a:highlight>
                <a:latin typeface="Consolas" panose="020B0609020204030204" pitchFamily="49" charset="0"/>
              </a:rPr>
              <a:t>...&gt;,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...&gt;&gt; : </a:t>
            </a:r>
          </a:p>
          <a:p>
            <a:r>
              <a:rPr lang="de-DE" sz="2400" dirty="0">
                <a:solidFill>
                  <a:srgbClr val="00808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type_on_match</a:t>
            </a:r>
            <a:r>
              <a:rPr lang="de-DE" sz="2400" dirty="0">
                <a:solidFill>
                  <a:srgbClr val="000000"/>
                </a:solidFill>
                <a:highlight>
                  <a:srgbClr val="FFFFFF"/>
                </a:highlight>
                <a:latin typeface="Consolas" panose="020B0609020204030204" pitchFamily="49" charset="0"/>
              </a:rPr>
              <a:t>&lt;N, </a:t>
            </a:r>
            <a:r>
              <a:rPr lang="de-DE" sz="2400" dirty="0" err="1">
                <a:solidFill>
                  <a:srgbClr val="000000"/>
                </a:solidFill>
                <a:highlight>
                  <a:srgbClr val="FFFFFF"/>
                </a:highlight>
                <a:latin typeface="Consolas" panose="020B0609020204030204" pitchFamily="49" charset="0"/>
              </a:rPr>
              <a:t>Is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 </a:t>
            </a:r>
          </a:p>
          <a:p>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 &lt;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Index&gt;</a:t>
            </a:r>
          </a:p>
          <a:p>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at_c</a:t>
            </a:r>
            <a:r>
              <a:rPr lang="en-US" sz="2400" dirty="0">
                <a:solidFill>
                  <a:srgbClr val="000000"/>
                </a:solidFill>
                <a:highlight>
                  <a:srgbClr val="FFFFFF"/>
                </a:highlight>
                <a:latin typeface="Consolas" panose="020B0609020204030204" pitchFamily="49" charset="0"/>
              </a:rPr>
              <a:t> =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at_impl</a:t>
            </a:r>
            <a:r>
              <a:rPr lang="en-US" sz="2400" dirty="0">
                <a:solidFill>
                  <a:srgbClr val="000000"/>
                </a:solidFill>
                <a:highlight>
                  <a:srgbClr val="FFFFFF"/>
                </a:highlight>
                <a:latin typeface="Consolas" panose="020B0609020204030204" pitchFamily="49" charset="0"/>
              </a:rPr>
              <a:t>&lt;Index, </a:t>
            </a:r>
          </a:p>
          <a:p>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make_integer_sequence</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wrap</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L</a:t>
            </a:r>
            <a:r>
              <a:rPr lang="en-US" sz="2400" dirty="0" err="1">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&gt;::value&gt;,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&gt;::</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07212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748464" cy="1131910"/>
          </a:xfrm>
        </p:spPr>
        <p:txBody>
          <a:bodyPr>
            <a:normAutofit fontScale="90000"/>
          </a:bodyPr>
          <a:lstStyle/>
          <a:p>
            <a:r>
              <a:rPr lang="en-US" dirty="0"/>
              <a:t>Function Specialized </a:t>
            </a:r>
            <a:br>
              <a:rPr lang="en-US" dirty="0"/>
            </a:br>
            <a:r>
              <a:rPr lang="en-US" dirty="0"/>
              <a:t>Inheritance</a:t>
            </a:r>
            <a:endParaRPr lang="en-US" dirty="0">
              <a:effectLst/>
            </a:endParaRPr>
          </a:p>
        </p:txBody>
      </p:sp>
      <p:sp>
        <p:nvSpPr>
          <p:cNvPr id="5" name="Rechteck 4"/>
          <p:cNvSpPr/>
          <p:nvPr/>
        </p:nvSpPr>
        <p:spPr>
          <a:xfrm>
            <a:off x="315834" y="1131910"/>
            <a:ext cx="11537809" cy="5586145"/>
          </a:xfrm>
          <a:prstGeom prst="rect">
            <a:avLst/>
          </a:prstGeom>
        </p:spPr>
        <p:txBody>
          <a:bodyPr wrap="square">
            <a:spAutoFit/>
          </a:bodyPr>
          <a:lstStyle/>
          <a:p>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size_t</a:t>
            </a:r>
            <a:r>
              <a:rPr lang="de-DE" sz="2100" dirty="0">
                <a:solidFill>
                  <a:srgbClr val="000000"/>
                </a:solidFill>
                <a:highlight>
                  <a:srgbClr val="FFFFFF"/>
                </a:highlight>
                <a:latin typeface="Consolas" panose="020B0609020204030204" pitchFamily="49" charset="0"/>
              </a:rPr>
              <a:t> N, </a:t>
            </a:r>
            <a:r>
              <a:rPr lang="de-DE" sz="2100" dirty="0" err="1">
                <a:solidFill>
                  <a:srgbClr val="0000FF"/>
                </a:solidFill>
                <a:highlight>
                  <a:srgbClr val="FFFFFF"/>
                </a:highlight>
                <a:latin typeface="Consolas" panose="020B0609020204030204" pitchFamily="49" charset="0"/>
              </a:rPr>
              <a:t>typename</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&gt;</a:t>
            </a:r>
          </a:p>
          <a:p>
            <a:r>
              <a:rPr lang="de-DE" sz="2100" dirty="0" err="1">
                <a:solidFill>
                  <a:srgbClr val="0000FF"/>
                </a:solidFill>
                <a:highlight>
                  <a:srgbClr val="FFFFFF"/>
                </a:highlight>
                <a:latin typeface="Consolas" panose="020B0609020204030204" pitchFamily="49" charset="0"/>
              </a:rPr>
              <a:t>struct</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indexed_type</a:t>
            </a:r>
            <a:r>
              <a:rPr lang="de-DE" sz="2100" dirty="0">
                <a:solidFill>
                  <a:srgbClr val="000000"/>
                </a:solidFill>
                <a:highlight>
                  <a:srgbClr val="FFFFFF"/>
                </a:highlight>
                <a:latin typeface="Consolas" panose="020B0609020204030204" pitchFamily="49" charset="0"/>
              </a:rPr>
              <a:t> {};</a:t>
            </a:r>
          </a:p>
          <a:p>
            <a:endParaRPr lang="de-DE" sz="2100" dirty="0">
              <a:solidFill>
                <a:srgbClr val="000000"/>
              </a:solidFill>
              <a:highlight>
                <a:srgbClr val="FFFFFF"/>
              </a:highlight>
              <a:latin typeface="Consolas" panose="020B0609020204030204" pitchFamily="49" charset="0"/>
            </a:endParaRPr>
          </a:p>
          <a:p>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&lt;</a:t>
            </a:r>
            <a:r>
              <a:rPr lang="en-US" sz="2100" dirty="0" err="1">
                <a:solidFill>
                  <a:srgbClr val="0000FF"/>
                </a:solidFill>
                <a:highlight>
                  <a:srgbClr val="FFFFFF"/>
                </a:highlight>
                <a:latin typeface="Consolas" panose="020B0609020204030204" pitchFamily="49" charset="0"/>
              </a:rPr>
              <a:t>typename</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Indexes</a:t>
            </a:r>
            <a:r>
              <a:rPr lang="en-US" sz="2100" dirty="0">
                <a:solidFill>
                  <a:srgbClr val="000000"/>
                </a:solidFill>
                <a:highlight>
                  <a:srgbClr val="FFFFFF"/>
                </a:highlight>
                <a:latin typeface="Consolas" panose="020B0609020204030204" pitchFamily="49" charset="0"/>
              </a:rPr>
              <a:t>, </a:t>
            </a:r>
            <a:r>
              <a:rPr lang="en-US" sz="2100" dirty="0" err="1">
                <a:solidFill>
                  <a:srgbClr val="0000FF"/>
                </a:solidFill>
                <a:highlight>
                  <a:srgbClr val="FFFFFF"/>
                </a:highlight>
                <a:latin typeface="Consolas" panose="020B0609020204030204" pitchFamily="49" charset="0"/>
              </a:rPr>
              <a:t>typename</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Seq</a:t>
            </a:r>
            <a:r>
              <a:rPr lang="en-US" sz="2100" dirty="0">
                <a:solidFill>
                  <a:srgbClr val="000000"/>
                </a:solidFill>
                <a:highlight>
                  <a:srgbClr val="FFFFFF"/>
                </a:highlight>
                <a:latin typeface="Consolas" panose="020B0609020204030204" pitchFamily="49" charset="0"/>
              </a:rPr>
              <a:t>&gt; </a:t>
            </a:r>
            <a:r>
              <a:rPr lang="en-US" sz="2100" dirty="0" err="1">
                <a:solidFill>
                  <a:srgbClr val="0000FF"/>
                </a:solidFill>
                <a:highlight>
                  <a:srgbClr val="FFFFFF"/>
                </a:highlight>
                <a:latin typeface="Consolas" panose="020B0609020204030204" pitchFamily="49" charset="0"/>
              </a:rPr>
              <a:t>struct</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at_impl</a:t>
            </a:r>
            <a:r>
              <a:rPr lang="en-US" sz="2100" dirty="0">
                <a:solidFill>
                  <a:srgbClr val="000000"/>
                </a:solidFill>
                <a:highlight>
                  <a:srgbClr val="FFFFFF"/>
                </a:highlight>
                <a:latin typeface="Consolas" panose="020B0609020204030204" pitchFamily="49" charset="0"/>
              </a:rPr>
              <a:t>;</a:t>
            </a:r>
          </a:p>
          <a:p>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&lt;</a:t>
            </a:r>
            <a:r>
              <a:rPr lang="en-US" sz="2100" dirty="0" err="1">
                <a:solidFill>
                  <a:srgbClr val="008080"/>
                </a:solidFill>
                <a:highlight>
                  <a:srgbClr val="FFFFFF"/>
                </a:highlight>
                <a:latin typeface="Consolas" panose="020B0609020204030204" pitchFamily="49" charset="0"/>
              </a:rPr>
              <a:t>size_t</a:t>
            </a:r>
            <a:r>
              <a:rPr lang="en-US" sz="2100" dirty="0">
                <a:solidFill>
                  <a:srgbClr val="000000"/>
                </a:solidFill>
                <a:highlight>
                  <a:srgbClr val="FFFFFF"/>
                </a:highlight>
                <a:latin typeface="Consolas" panose="020B0609020204030204" pitchFamily="49" charset="0"/>
              </a:rPr>
              <a:t>...Is, </a:t>
            </a:r>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&lt;</a:t>
            </a:r>
            <a:r>
              <a:rPr lang="en-US" sz="2100" dirty="0" err="1">
                <a:solidFill>
                  <a:srgbClr val="0000FF"/>
                </a:solidFill>
                <a:highlight>
                  <a:srgbClr val="FFFFFF"/>
                </a:highlight>
                <a:latin typeface="Consolas" panose="020B0609020204030204" pitchFamily="49" charset="0"/>
              </a:rPr>
              <a:t>typename</a:t>
            </a:r>
            <a:r>
              <a:rPr lang="en-US" sz="2100" dirty="0">
                <a:solidFill>
                  <a:srgbClr val="000000"/>
                </a:solidFill>
                <a:highlight>
                  <a:srgbClr val="FFFFFF"/>
                </a:highlight>
                <a:latin typeface="Consolas" panose="020B0609020204030204" pitchFamily="49" charset="0"/>
              </a:rPr>
              <a:t>...&gt; </a:t>
            </a:r>
            <a:r>
              <a:rPr lang="en-US" sz="2100" dirty="0">
                <a:solidFill>
                  <a:srgbClr val="0000FF"/>
                </a:solidFill>
                <a:highlight>
                  <a:srgbClr val="FFFFFF"/>
                </a:highlight>
                <a:latin typeface="Consolas" panose="020B0609020204030204" pitchFamily="49" charset="0"/>
              </a:rPr>
              <a:t>class</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 </a:t>
            </a:r>
            <a:r>
              <a:rPr lang="en-US" sz="2100" dirty="0">
                <a:solidFill>
                  <a:srgbClr val="0000FF"/>
                </a:solidFill>
                <a:highlight>
                  <a:srgbClr val="FFFFFF"/>
                </a:highlight>
                <a:latin typeface="Consolas" panose="020B0609020204030204" pitchFamily="49" charset="0"/>
              </a:rPr>
              <a:t>class</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Ts</a:t>
            </a:r>
            <a:r>
              <a:rPr lang="en-US" sz="2100" dirty="0">
                <a:solidFill>
                  <a:srgbClr val="000000"/>
                </a:solidFill>
                <a:highlight>
                  <a:srgbClr val="FFFFFF"/>
                </a:highlight>
                <a:latin typeface="Consolas" panose="020B0609020204030204" pitchFamily="49" charset="0"/>
              </a:rPr>
              <a:t>&gt;</a:t>
            </a:r>
          </a:p>
          <a:p>
            <a:r>
              <a:rPr lang="en-US" sz="2100" dirty="0" err="1">
                <a:solidFill>
                  <a:srgbClr val="0000FF"/>
                </a:solidFill>
                <a:highlight>
                  <a:srgbClr val="FFFFFF"/>
                </a:highlight>
                <a:latin typeface="Consolas" panose="020B0609020204030204" pitchFamily="49" charset="0"/>
              </a:rPr>
              <a:t>struct</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at_impl</a:t>
            </a:r>
            <a:r>
              <a:rPr lang="en-US" sz="2100" dirty="0">
                <a:solidFill>
                  <a:srgbClr val="000000"/>
                </a:solidFill>
                <a:highlight>
                  <a:srgbClr val="FFFFFF"/>
                </a:highlight>
                <a:latin typeface="Consolas" panose="020B0609020204030204" pitchFamily="49" charset="0"/>
              </a:rPr>
              <a:t>&lt; </a:t>
            </a:r>
            <a:r>
              <a:rPr lang="en-US" sz="2100" dirty="0" err="1">
                <a:solidFill>
                  <a:srgbClr val="008080"/>
                </a:solidFill>
                <a:highlight>
                  <a:srgbClr val="FFFFFF"/>
                </a:highlight>
                <a:latin typeface="Consolas" panose="020B0609020204030204" pitchFamily="49" charset="0"/>
              </a:rPr>
              <a:t>integer_sequence</a:t>
            </a:r>
            <a:r>
              <a:rPr lang="en-US" sz="2100" dirty="0">
                <a:solidFill>
                  <a:srgbClr val="000000"/>
                </a:solidFill>
                <a:highlight>
                  <a:srgbClr val="FFFFFF"/>
                </a:highlight>
                <a:latin typeface="Consolas" panose="020B0609020204030204" pitchFamily="49" charset="0"/>
              </a:rPr>
              <a:t>&lt;</a:t>
            </a:r>
            <a:r>
              <a:rPr lang="en-US" sz="2100" dirty="0" err="1">
                <a:solidFill>
                  <a:srgbClr val="008080"/>
                </a:solidFill>
                <a:highlight>
                  <a:srgbClr val="FFFFFF"/>
                </a:highlight>
                <a:latin typeface="Consolas" panose="020B0609020204030204" pitchFamily="49" charset="0"/>
              </a:rPr>
              <a:t>size_t</a:t>
            </a:r>
            <a:r>
              <a:rPr lang="en-US" sz="2100" dirty="0">
                <a:solidFill>
                  <a:srgbClr val="000000"/>
                </a:solidFill>
                <a:highlight>
                  <a:srgbClr val="FFFFFF"/>
                </a:highlight>
                <a:latin typeface="Consolas" panose="020B0609020204030204" pitchFamily="49" charset="0"/>
              </a:rPr>
              <a:t>, Is...&gt;, </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&lt;</a:t>
            </a:r>
            <a:r>
              <a:rPr lang="en-US" sz="2100" dirty="0" err="1">
                <a:solidFill>
                  <a:srgbClr val="008080"/>
                </a:solidFill>
                <a:highlight>
                  <a:srgbClr val="FFFFFF"/>
                </a:highlight>
                <a:latin typeface="Consolas" panose="020B0609020204030204" pitchFamily="49" charset="0"/>
              </a:rPr>
              <a:t>Ts</a:t>
            </a:r>
            <a:r>
              <a:rPr lang="en-US" sz="2100" dirty="0">
                <a:solidFill>
                  <a:srgbClr val="000000"/>
                </a:solidFill>
                <a:highlight>
                  <a:srgbClr val="FFFFFF"/>
                </a:highlight>
                <a:latin typeface="Consolas" panose="020B0609020204030204" pitchFamily="49" charset="0"/>
              </a:rPr>
              <a:t>...&gt;&gt; :</a:t>
            </a:r>
          </a:p>
          <a:p>
            <a:r>
              <a:rPr lang="de-DE" sz="2100" dirty="0">
                <a:solidFill>
                  <a:srgbClr val="00808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indexed_type</a:t>
            </a:r>
            <a:r>
              <a:rPr lang="de-DE" sz="2100" dirty="0">
                <a:solidFill>
                  <a:srgbClr val="000000"/>
                </a:solidFill>
                <a:highlight>
                  <a:srgbClr val="FFFFFF"/>
                </a:highlight>
                <a:latin typeface="Consolas" panose="020B0609020204030204" pitchFamily="49" charset="0"/>
              </a:rPr>
              <a:t>&lt;</a:t>
            </a:r>
            <a:r>
              <a:rPr lang="de-DE" sz="2100" dirty="0" err="1">
                <a:solidFill>
                  <a:srgbClr val="000000"/>
                </a:solidFill>
                <a:highlight>
                  <a:srgbClr val="FFFFFF"/>
                </a:highlight>
                <a:latin typeface="Consolas" panose="020B0609020204030204" pitchFamily="49" charset="0"/>
              </a:rPr>
              <a:t>Is</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Ts</a:t>
            </a:r>
            <a:r>
              <a:rPr lang="de-DE" sz="2100" dirty="0">
                <a:solidFill>
                  <a:srgbClr val="000000"/>
                </a:solidFill>
                <a:highlight>
                  <a:srgbClr val="FFFFFF"/>
                </a:highlight>
                <a:latin typeface="Consolas" panose="020B0609020204030204" pitchFamily="49" charset="0"/>
              </a:rPr>
              <a:t>&gt;...{};</a:t>
            </a:r>
          </a:p>
          <a:p>
            <a:endParaRPr lang="de-DE" sz="2100" dirty="0">
              <a:solidFill>
                <a:srgbClr val="000000"/>
              </a:solidFill>
              <a:highlight>
                <a:srgbClr val="FFFFFF"/>
              </a:highlight>
              <a:latin typeface="Consolas" panose="020B0609020204030204" pitchFamily="49" charset="0"/>
            </a:endParaRPr>
          </a:p>
          <a:p>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size_t</a:t>
            </a:r>
            <a:r>
              <a:rPr lang="de-DE" sz="2100" dirty="0">
                <a:solidFill>
                  <a:srgbClr val="000000"/>
                </a:solidFill>
                <a:highlight>
                  <a:srgbClr val="FFFFFF"/>
                </a:highlight>
                <a:latin typeface="Consolas" panose="020B0609020204030204" pitchFamily="49" charset="0"/>
              </a:rPr>
              <a:t> N&gt; </a:t>
            </a:r>
            <a:r>
              <a:rPr lang="de-DE" sz="2100" dirty="0" err="1">
                <a:solidFill>
                  <a:srgbClr val="0000FF"/>
                </a:solidFill>
                <a:highlight>
                  <a:srgbClr val="FFFFFF"/>
                </a:highlight>
                <a:latin typeface="Consolas" panose="020B0609020204030204" pitchFamily="49" charset="0"/>
              </a:rPr>
              <a:t>struct</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fetcher</a:t>
            </a:r>
            <a:r>
              <a:rPr lang="de-DE" sz="2100" dirty="0">
                <a:solidFill>
                  <a:srgbClr val="000000"/>
                </a:solidFill>
                <a:highlight>
                  <a:srgbClr val="FFFFFF"/>
                </a:highlight>
                <a:latin typeface="Consolas" panose="020B0609020204030204" pitchFamily="49" charset="0"/>
              </a:rPr>
              <a:t> {</a:t>
            </a:r>
          </a:p>
          <a:p>
            <a:r>
              <a:rPr lang="de-DE" sz="2100" dirty="0">
                <a:solidFill>
                  <a:srgbClr val="0000FF"/>
                </a:solidFill>
                <a:highlight>
                  <a:srgbClr val="FFFFFF"/>
                </a:highlight>
                <a:latin typeface="Consolas" panose="020B0609020204030204" pitchFamily="49" charset="0"/>
              </a:rPr>
              <a:t>    </a:t>
            </a:r>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00FF"/>
                </a:solidFill>
                <a:highlight>
                  <a:srgbClr val="FFFFFF"/>
                </a:highlight>
                <a:latin typeface="Consolas" panose="020B0609020204030204" pitchFamily="49" charset="0"/>
              </a:rPr>
              <a:t>typename</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&gt; </a:t>
            </a:r>
            <a:r>
              <a:rPr lang="de-DE" sz="2100" dirty="0" err="1">
                <a:solidFill>
                  <a:srgbClr val="0000FF"/>
                </a:solidFill>
                <a:highlight>
                  <a:srgbClr val="FFFFFF"/>
                </a:highlight>
                <a:latin typeface="Consolas" panose="020B0609020204030204" pitchFamily="49" charset="0"/>
              </a:rPr>
              <a:t>static</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 </a:t>
            </a:r>
            <a:r>
              <a:rPr lang="de-DE" sz="2100" dirty="0" err="1">
                <a:solidFill>
                  <a:srgbClr val="800000"/>
                </a:solidFill>
                <a:highlight>
                  <a:srgbClr val="FFFFFF"/>
                </a:highlight>
                <a:latin typeface="Consolas" panose="020B0609020204030204" pitchFamily="49" charset="0"/>
              </a:rPr>
              <a:t>fetch</a:t>
            </a:r>
            <a:r>
              <a:rPr lang="de-DE" sz="2100" dirty="0">
                <a:solidFill>
                  <a:srgbClr val="000000"/>
                </a:solidFill>
                <a:highlight>
                  <a:srgbClr val="FFFFFF"/>
                </a:highlight>
                <a:latin typeface="Consolas" panose="020B0609020204030204" pitchFamily="49" charset="0"/>
              </a:rPr>
              <a:t>(</a:t>
            </a:r>
            <a:r>
              <a:rPr lang="de-DE" sz="2100" dirty="0" err="1">
                <a:solidFill>
                  <a:srgbClr val="008080"/>
                </a:solidFill>
                <a:highlight>
                  <a:srgbClr val="FFFFFF"/>
                </a:highlight>
                <a:latin typeface="Consolas" panose="020B0609020204030204" pitchFamily="49" charset="0"/>
              </a:rPr>
              <a:t>indexed_type</a:t>
            </a:r>
            <a:r>
              <a:rPr lang="de-DE" sz="2100" dirty="0">
                <a:solidFill>
                  <a:srgbClr val="000000"/>
                </a:solidFill>
                <a:highlight>
                  <a:srgbClr val="FFFFFF"/>
                </a:highlight>
                <a:latin typeface="Consolas" panose="020B0609020204030204" pitchFamily="49" charset="0"/>
              </a:rPr>
              <a:t>&lt;N,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&gt;*) {}</a:t>
            </a:r>
          </a:p>
          <a:p>
            <a:r>
              <a:rPr lang="de-DE" sz="2100" dirty="0">
                <a:solidFill>
                  <a:srgbClr val="000000"/>
                </a:solidFill>
                <a:highlight>
                  <a:srgbClr val="FFFFFF"/>
                </a:highlight>
                <a:latin typeface="Consolas" panose="020B0609020204030204" pitchFamily="49" charset="0"/>
              </a:rPr>
              <a:t>};</a:t>
            </a:r>
          </a:p>
          <a:p>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00FF"/>
                </a:solidFill>
                <a:highlight>
                  <a:srgbClr val="FFFFFF"/>
                </a:highlight>
                <a:latin typeface="Consolas" panose="020B0609020204030204" pitchFamily="49" charset="0"/>
              </a:rPr>
              <a:t>typename</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L</a:t>
            </a:r>
            <a:r>
              <a:rPr lang="de-DE" sz="2100" dirty="0">
                <a:solidFill>
                  <a:srgbClr val="000000"/>
                </a:solidFill>
                <a:highlight>
                  <a:srgbClr val="FFFFFF"/>
                </a:highlight>
                <a:latin typeface="Consolas" panose="020B0609020204030204" pitchFamily="49" charset="0"/>
              </a:rPr>
              <a:t>&gt;</a:t>
            </a:r>
          </a:p>
          <a:p>
            <a:r>
              <a:rPr lang="en-US" sz="2100" dirty="0">
                <a:solidFill>
                  <a:srgbClr val="0000FF"/>
                </a:solidFill>
                <a:highlight>
                  <a:srgbClr val="FFFFFF"/>
                </a:highlight>
                <a:latin typeface="Consolas" panose="020B0609020204030204" pitchFamily="49" charset="0"/>
              </a:rPr>
              <a:t>using</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seq_of_length</a:t>
            </a:r>
            <a:r>
              <a:rPr lang="en-US" sz="2100" dirty="0">
                <a:solidFill>
                  <a:srgbClr val="000000"/>
                </a:solidFill>
                <a:highlight>
                  <a:srgbClr val="FFFFFF"/>
                </a:highlight>
                <a:latin typeface="Consolas" panose="020B0609020204030204" pitchFamily="49" charset="0"/>
              </a:rPr>
              <a:t> = </a:t>
            </a:r>
            <a:r>
              <a:rPr lang="en-US" sz="2100" dirty="0" err="1">
                <a:solidFill>
                  <a:srgbClr val="008080"/>
                </a:solidFill>
                <a:highlight>
                  <a:srgbClr val="FFFFFF"/>
                </a:highlight>
                <a:latin typeface="Consolas" panose="020B0609020204030204" pitchFamily="49" charset="0"/>
              </a:rPr>
              <a:t>make_index_sequence</a:t>
            </a:r>
            <a:r>
              <a:rPr lang="en-US" sz="2100" dirty="0">
                <a:solidFill>
                  <a:srgbClr val="000000"/>
                </a:solidFill>
                <a:highlight>
                  <a:srgbClr val="FFFFFF"/>
                </a:highlight>
                <a:latin typeface="Consolas" panose="020B0609020204030204" pitchFamily="49" charset="0"/>
              </a:rPr>
              <a:t>&lt;</a:t>
            </a:r>
            <a:r>
              <a:rPr lang="en-US" sz="2100" dirty="0">
                <a:solidFill>
                  <a:srgbClr val="008080"/>
                </a:solidFill>
                <a:highlight>
                  <a:srgbClr val="FFFFFF"/>
                </a:highlight>
                <a:latin typeface="Consolas" panose="020B0609020204030204" pitchFamily="49" charset="0"/>
              </a:rPr>
              <a:t>wrap</a:t>
            </a:r>
            <a:r>
              <a:rPr lang="en-US" sz="2100" dirty="0">
                <a:solidFill>
                  <a:srgbClr val="000000"/>
                </a:solidFill>
                <a:highlight>
                  <a:srgbClr val="FFFFFF"/>
                </a:highlight>
                <a:latin typeface="Consolas" panose="020B0609020204030204" pitchFamily="49" charset="0"/>
              </a:rPr>
              <a:t>&lt;</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count</a:t>
            </a:r>
            <a:r>
              <a:rPr lang="en-US" sz="2100" dirty="0">
                <a:solidFill>
                  <a:srgbClr val="000000"/>
                </a:solidFill>
                <a:highlight>
                  <a:srgbClr val="FFFFFF"/>
                </a:highlight>
                <a:latin typeface="Consolas" panose="020B0609020204030204" pitchFamily="49" charset="0"/>
              </a:rPr>
              <a:t>&gt;::value&gt;;</a:t>
            </a:r>
          </a:p>
          <a:p>
            <a:endParaRPr lang="en-US" sz="2100" dirty="0">
              <a:solidFill>
                <a:srgbClr val="000000"/>
              </a:solidFill>
              <a:highlight>
                <a:srgbClr val="FFFFFF"/>
              </a:highlight>
              <a:latin typeface="Consolas" panose="020B0609020204030204" pitchFamily="49" charset="0"/>
            </a:endParaRPr>
          </a:p>
          <a:p>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 &lt;</a:t>
            </a:r>
            <a:r>
              <a:rPr lang="en-US" sz="2100" dirty="0">
                <a:solidFill>
                  <a:srgbClr val="0000FF"/>
                </a:solidFill>
                <a:highlight>
                  <a:srgbClr val="FFFFFF"/>
                </a:highlight>
                <a:latin typeface="Consolas" panose="020B0609020204030204" pitchFamily="49" charset="0"/>
              </a:rPr>
              <a:t>class</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size_t</a:t>
            </a:r>
            <a:r>
              <a:rPr lang="en-US" sz="2100" dirty="0">
                <a:solidFill>
                  <a:srgbClr val="000000"/>
                </a:solidFill>
                <a:highlight>
                  <a:srgbClr val="FFFFFF"/>
                </a:highlight>
                <a:latin typeface="Consolas" panose="020B0609020204030204" pitchFamily="49" charset="0"/>
              </a:rPr>
              <a:t> Index&gt;</a:t>
            </a:r>
          </a:p>
          <a:p>
            <a:r>
              <a:rPr lang="de-DE" sz="2100" dirty="0" err="1">
                <a:solidFill>
                  <a:srgbClr val="0000FF"/>
                </a:solidFill>
                <a:highlight>
                  <a:srgbClr val="FFFFFF"/>
                </a:highlight>
                <a:latin typeface="Consolas" panose="020B0609020204030204" pitchFamily="49" charset="0"/>
              </a:rPr>
              <a:t>using</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at_c</a:t>
            </a:r>
            <a:r>
              <a:rPr lang="de-DE" sz="2100" dirty="0">
                <a:solidFill>
                  <a:srgbClr val="000000"/>
                </a:solidFill>
                <a:highlight>
                  <a:srgbClr val="FFFFFF"/>
                </a:highlight>
                <a:latin typeface="Consolas" panose="020B0609020204030204" pitchFamily="49" charset="0"/>
              </a:rPr>
              <a:t> = </a:t>
            </a:r>
            <a:r>
              <a:rPr lang="de-DE" sz="2100" dirty="0" err="1">
                <a:solidFill>
                  <a:srgbClr val="0000FF"/>
                </a:solidFill>
                <a:highlight>
                  <a:srgbClr val="FFFFFF"/>
                </a:highlight>
                <a:latin typeface="Consolas" panose="020B0609020204030204" pitchFamily="49" charset="0"/>
              </a:rPr>
              <a:t>decltype</a:t>
            </a:r>
            <a:r>
              <a:rPr lang="de-DE" sz="2100" dirty="0">
                <a:solidFill>
                  <a:srgbClr val="000000"/>
                </a:solidFill>
                <a:highlight>
                  <a:srgbClr val="FFFFFF"/>
                </a:highlight>
                <a:latin typeface="Consolas" panose="020B0609020204030204" pitchFamily="49" charset="0"/>
              </a:rPr>
              <a:t>(</a:t>
            </a:r>
            <a:r>
              <a:rPr lang="de-DE" sz="2100" dirty="0" err="1">
                <a:solidFill>
                  <a:srgbClr val="008080"/>
                </a:solidFill>
                <a:highlight>
                  <a:srgbClr val="FFFFFF"/>
                </a:highlight>
                <a:latin typeface="Consolas" panose="020B0609020204030204" pitchFamily="49" charset="0"/>
              </a:rPr>
              <a:t>fetcher</a:t>
            </a:r>
            <a:r>
              <a:rPr lang="de-DE" sz="2100" dirty="0">
                <a:solidFill>
                  <a:srgbClr val="000000"/>
                </a:solidFill>
                <a:highlight>
                  <a:srgbClr val="FFFFFF"/>
                </a:highlight>
                <a:latin typeface="Consolas" panose="020B0609020204030204" pitchFamily="49" charset="0"/>
              </a:rPr>
              <a:t>&lt;Index&gt;::</a:t>
            </a:r>
            <a:r>
              <a:rPr lang="de-DE" sz="2100" dirty="0" err="1">
                <a:solidFill>
                  <a:srgbClr val="000000"/>
                </a:solidFill>
                <a:highlight>
                  <a:srgbClr val="FFFFFF"/>
                </a:highlight>
                <a:latin typeface="Consolas" panose="020B0609020204030204" pitchFamily="49" charset="0"/>
              </a:rPr>
              <a:t>fetch</a:t>
            </a:r>
            <a:r>
              <a:rPr lang="de-DE" sz="2100" dirty="0">
                <a:solidFill>
                  <a:srgbClr val="000000"/>
                </a:solidFill>
                <a:highlight>
                  <a:srgbClr val="FFFFFF"/>
                </a:highlight>
                <a:latin typeface="Consolas" panose="020B0609020204030204" pitchFamily="49" charset="0"/>
              </a:rPr>
              <a:t>( </a:t>
            </a:r>
          </a:p>
          <a:p>
            <a:r>
              <a:rPr lang="de-DE" sz="2100" dirty="0">
                <a:solidFill>
                  <a:srgbClr val="0000FF"/>
                </a:solidFill>
                <a:highlight>
                  <a:srgbClr val="FFFFFF"/>
                </a:highlight>
                <a:latin typeface="Consolas" panose="020B0609020204030204" pitchFamily="49" charset="0"/>
              </a:rPr>
              <a:t>    </a:t>
            </a:r>
            <a:r>
              <a:rPr lang="de-DE" sz="2100" dirty="0" err="1">
                <a:solidFill>
                  <a:srgbClr val="0000FF"/>
                </a:solidFill>
                <a:highlight>
                  <a:srgbClr val="FFFFFF"/>
                </a:highlight>
                <a:latin typeface="Consolas" panose="020B0609020204030204" pitchFamily="49" charset="0"/>
              </a:rPr>
              <a:t>static_cast</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at_impl</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seq_of_length</a:t>
            </a:r>
            <a:r>
              <a:rPr lang="de-DE" sz="2100" dirty="0">
                <a:solidFill>
                  <a:srgbClr val="000000"/>
                </a:solidFill>
                <a:highlight>
                  <a:srgbClr val="FFFFFF"/>
                </a:highlight>
                <a:latin typeface="Consolas" panose="020B0609020204030204" pitchFamily="49" charset="0"/>
              </a:rPr>
              <a:t>&lt;</a:t>
            </a:r>
            <a:r>
              <a:rPr lang="de-DE" sz="2100" dirty="0">
                <a:solidFill>
                  <a:srgbClr val="008080"/>
                </a:solidFill>
                <a:highlight>
                  <a:srgbClr val="FFFFFF"/>
                </a:highlight>
                <a:latin typeface="Consolas" panose="020B0609020204030204" pitchFamily="49" charset="0"/>
              </a:rPr>
              <a:t>L</a:t>
            </a:r>
            <a:r>
              <a:rPr lang="de-DE" sz="2100" dirty="0">
                <a:solidFill>
                  <a:srgbClr val="000000"/>
                </a:solidFill>
                <a:highlight>
                  <a:srgbClr val="FFFFFF"/>
                </a:highlight>
                <a:latin typeface="Consolas" panose="020B0609020204030204" pitchFamily="49" charset="0"/>
              </a:rPr>
              <a:t>&gt;, </a:t>
            </a:r>
            <a:r>
              <a:rPr lang="de-DE" sz="2100" dirty="0">
                <a:solidFill>
                  <a:srgbClr val="008080"/>
                </a:solidFill>
                <a:highlight>
                  <a:srgbClr val="FFFFFF"/>
                </a:highlight>
                <a:latin typeface="Consolas" panose="020B0609020204030204" pitchFamily="49" charset="0"/>
              </a:rPr>
              <a:t>L</a:t>
            </a:r>
            <a:r>
              <a:rPr lang="de-DE" sz="2100" dirty="0">
                <a:solidFill>
                  <a:srgbClr val="000000"/>
                </a:solidFill>
                <a:highlight>
                  <a:srgbClr val="FFFFFF"/>
                </a:highlight>
                <a:latin typeface="Consolas" panose="020B0609020204030204" pitchFamily="49" charset="0"/>
              </a:rPr>
              <a:t>&gt; *&gt;(</a:t>
            </a:r>
            <a:r>
              <a:rPr lang="de-DE" sz="2100" dirty="0" err="1">
                <a:solidFill>
                  <a:srgbClr val="0000FF"/>
                </a:solidFill>
                <a:highlight>
                  <a:srgbClr val="FFFFFF"/>
                </a:highlight>
                <a:latin typeface="Consolas" panose="020B0609020204030204" pitchFamily="49" charset="0"/>
              </a:rPr>
              <a:t>nullptr</a:t>
            </a:r>
            <a:r>
              <a:rPr lang="de-DE" sz="2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2399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Who Am I </a:t>
            </a:r>
            <a:r>
              <a:rPr lang="de-DE" dirty="0" err="1"/>
              <a:t>and</a:t>
            </a:r>
            <a:r>
              <a:rPr lang="de-DE" dirty="0"/>
              <a:t> </a:t>
            </a:r>
            <a:r>
              <a:rPr lang="de-DE" dirty="0" err="1"/>
              <a:t>What</a:t>
            </a:r>
            <a:r>
              <a:rPr lang="de-DE" dirty="0"/>
              <a:t> Am I </a:t>
            </a:r>
            <a:r>
              <a:rPr lang="de-DE" dirty="0" err="1"/>
              <a:t>Doing</a:t>
            </a:r>
            <a:r>
              <a:rPr lang="de-DE" dirty="0"/>
              <a:t> </a:t>
            </a:r>
            <a:r>
              <a:rPr lang="de-DE" dirty="0" err="1"/>
              <a:t>Here</a:t>
            </a:r>
            <a:r>
              <a:rPr lang="de-DE" dirty="0"/>
              <a:t>?</a:t>
            </a:r>
          </a:p>
        </p:txBody>
      </p:sp>
      <p:sp>
        <p:nvSpPr>
          <p:cNvPr id="5" name="Inhaltsplatzhalter 2"/>
          <p:cNvSpPr txBox="1">
            <a:spLocks/>
          </p:cNvSpPr>
          <p:nvPr/>
        </p:nvSpPr>
        <p:spPr>
          <a:xfrm>
            <a:off x="677334" y="2179168"/>
            <a:ext cx="8229600" cy="40050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sz="2800" dirty="0"/>
              <a:t>C++ </a:t>
            </a:r>
            <a:r>
              <a:rPr lang="de-DE" sz="2800" dirty="0" err="1"/>
              <a:t>Evangalist</a:t>
            </a:r>
            <a:endParaRPr lang="de-DE" sz="2800" dirty="0"/>
          </a:p>
          <a:p>
            <a:r>
              <a:rPr lang="de-DE" sz="2800" dirty="0"/>
              <a:t>Template </a:t>
            </a:r>
            <a:r>
              <a:rPr lang="de-DE" sz="2800" dirty="0" err="1"/>
              <a:t>Meta</a:t>
            </a:r>
            <a:r>
              <a:rPr lang="de-DE" sz="2800" dirty="0"/>
              <a:t> </a:t>
            </a:r>
            <a:r>
              <a:rPr lang="de-DE" sz="2800" dirty="0" err="1"/>
              <a:t>Programming</a:t>
            </a:r>
            <a:r>
              <a:rPr lang="de-DE" sz="2800" dirty="0"/>
              <a:t> </a:t>
            </a:r>
            <a:r>
              <a:rPr lang="de-DE" sz="2800" dirty="0" err="1"/>
              <a:t>Nerd</a:t>
            </a:r>
            <a:endParaRPr lang="de-DE" sz="2800" dirty="0"/>
          </a:p>
          <a:p>
            <a:r>
              <a:rPr lang="de-DE" sz="2800" dirty="0"/>
              <a:t>Embedded Developer</a:t>
            </a:r>
          </a:p>
          <a:p>
            <a:r>
              <a:rPr lang="de-DE" sz="2800" dirty="0"/>
              <a:t>Kvasir.io / </a:t>
            </a:r>
            <a:r>
              <a:rPr lang="de-DE" sz="2800" dirty="0" err="1"/>
              <a:t>brigand</a:t>
            </a:r>
            <a:r>
              <a:rPr lang="de-DE" sz="2800" dirty="0"/>
              <a:t> / SG14 </a:t>
            </a:r>
            <a:r>
              <a:rPr lang="de-DE" sz="2800" dirty="0" err="1"/>
              <a:t>contributor</a:t>
            </a:r>
            <a:endParaRPr lang="de-DE" sz="2800" dirty="0"/>
          </a:p>
          <a:p>
            <a:r>
              <a:rPr lang="de-DE" sz="2800" dirty="0"/>
              <a:t>Part </a:t>
            </a:r>
            <a:r>
              <a:rPr lang="de-DE" sz="2800" dirty="0" err="1"/>
              <a:t>of</a:t>
            </a:r>
            <a:r>
              <a:rPr lang="de-DE" sz="2800" dirty="0"/>
              <a:t> an </a:t>
            </a:r>
            <a:r>
              <a:rPr lang="de-DE" sz="2800" dirty="0" err="1"/>
              <a:t>awesome</a:t>
            </a:r>
            <a:r>
              <a:rPr lang="de-DE" sz="2800" dirty="0"/>
              <a:t> </a:t>
            </a:r>
            <a:r>
              <a:rPr lang="de-DE" sz="2800" dirty="0" err="1"/>
              <a:t>development</a:t>
            </a:r>
            <a:r>
              <a:rPr lang="de-DE" sz="2800" dirty="0"/>
              <a:t> </a:t>
            </a:r>
            <a:r>
              <a:rPr lang="de-DE" sz="2800" dirty="0" err="1"/>
              <a:t>team</a:t>
            </a:r>
            <a:r>
              <a:rPr lang="de-DE" sz="2800" dirty="0"/>
              <a:t>!</a:t>
            </a:r>
          </a:p>
          <a:p>
            <a:r>
              <a:rPr lang="de-DE" sz="2800" dirty="0" err="1"/>
              <a:t>Contract</a:t>
            </a:r>
            <a:r>
              <a:rPr lang="de-DE" sz="2800" dirty="0"/>
              <a:t> </a:t>
            </a:r>
            <a:r>
              <a:rPr lang="de-DE" sz="2800" dirty="0" err="1"/>
              <a:t>developer</a:t>
            </a:r>
            <a:r>
              <a:rPr lang="de-DE" sz="2800" dirty="0"/>
              <a:t> / Consultant</a:t>
            </a:r>
          </a:p>
          <a:p>
            <a:pPr marL="0" indent="0">
              <a:buFont typeface="Wingdings 3" charset="2"/>
              <a:buNone/>
            </a:pPr>
            <a:endParaRPr lang="de-DE" sz="2800" dirty="0"/>
          </a:p>
          <a:p>
            <a:pPr marL="0" indent="0">
              <a:buFont typeface="Wingdings 3" charset="2"/>
              <a:buNone/>
            </a:pPr>
            <a:endParaRPr lang="en-US" sz="2800" dirty="0"/>
          </a:p>
          <a:p>
            <a:endParaRPr lang="de-DE" sz="2800" dirty="0"/>
          </a:p>
        </p:txBody>
      </p:sp>
    </p:spTree>
    <p:extLst>
      <p:ext uri="{BB962C8B-B14F-4D97-AF65-F5344CB8AC3E}">
        <p14:creationId xmlns:p14="http://schemas.microsoft.com/office/powerpoint/2010/main" val="334725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Timing</a:t>
            </a:r>
            <a:endParaRPr lang="en-US" dirty="0">
              <a:effectLst/>
            </a:endParaRPr>
          </a:p>
        </p:txBody>
      </p:sp>
      <p:sp>
        <p:nvSpPr>
          <p:cNvPr id="3" name="Inhaltsplatzhalter 2"/>
          <p:cNvSpPr>
            <a:spLocks noGrp="1"/>
          </p:cNvSpPr>
          <p:nvPr>
            <p:ph idx="1"/>
          </p:nvPr>
        </p:nvSpPr>
        <p:spPr>
          <a:xfrm>
            <a:off x="1524000" y="1637501"/>
            <a:ext cx="8229600" cy="4357694"/>
          </a:xfrm>
        </p:spPr>
        <p:txBody>
          <a:bodyPr>
            <a:normAutofit/>
          </a:bodyPr>
          <a:lstStyle/>
          <a:p>
            <a:pPr marL="0" indent="0">
              <a:buNone/>
            </a:pPr>
            <a:r>
              <a:rPr lang="en-US" sz="2400" dirty="0" err="1"/>
              <a:t>Nieve</a:t>
            </a:r>
            <a:r>
              <a:rPr lang="en-US" sz="2400" dirty="0"/>
              <a:t>: 									1810 </a:t>
            </a:r>
            <a:r>
              <a:rPr lang="en-US" sz="2400" dirty="0" err="1"/>
              <a:t>ms</a:t>
            </a:r>
            <a:endParaRPr lang="en-US" sz="2400" dirty="0"/>
          </a:p>
          <a:p>
            <a:pPr marL="0" indent="0">
              <a:buNone/>
            </a:pPr>
            <a:r>
              <a:rPr lang="en-US" sz="2400" dirty="0"/>
              <a:t>Fast tracked:							270 </a:t>
            </a:r>
            <a:r>
              <a:rPr lang="en-US" sz="2400" dirty="0" err="1"/>
              <a:t>ms</a:t>
            </a:r>
            <a:endParaRPr lang="en-US" sz="2400" dirty="0"/>
          </a:p>
          <a:p>
            <a:pPr marL="0" indent="0">
              <a:buNone/>
            </a:pPr>
            <a:r>
              <a:rPr lang="en-US" sz="2400" dirty="0"/>
              <a:t>Thermometer encoding:				130 </a:t>
            </a:r>
            <a:r>
              <a:rPr lang="en-US" sz="2400" dirty="0" err="1"/>
              <a:t>ms</a:t>
            </a:r>
            <a:endParaRPr lang="en-US" sz="2400" dirty="0"/>
          </a:p>
          <a:p>
            <a:pPr marL="0" indent="0">
              <a:buNone/>
            </a:pPr>
            <a:r>
              <a:rPr lang="en-US" sz="2400" dirty="0"/>
              <a:t>Inheritance:							250 </a:t>
            </a:r>
            <a:r>
              <a:rPr lang="en-US" sz="2400" dirty="0" err="1"/>
              <a:t>ms</a:t>
            </a:r>
            <a:endParaRPr lang="en-US" sz="2400" dirty="0"/>
          </a:p>
          <a:p>
            <a:pPr marL="0" indent="0">
              <a:buNone/>
            </a:pPr>
            <a:r>
              <a:rPr lang="en-US" sz="2400" dirty="0"/>
              <a:t>Function specialized inheritance:		30 </a:t>
            </a:r>
            <a:r>
              <a:rPr lang="en-US" sz="2400" dirty="0" err="1"/>
              <a:t>ms</a:t>
            </a:r>
            <a:endParaRPr lang="en-US" sz="2400" dirty="0"/>
          </a:p>
          <a:p>
            <a:pPr marL="0" indent="0">
              <a:buNone/>
            </a:pPr>
            <a:r>
              <a:rPr lang="en-US" sz="2400" dirty="0" err="1"/>
              <a:t>Mpl.vector</a:t>
            </a:r>
            <a:r>
              <a:rPr lang="en-US" sz="2400" dirty="0"/>
              <a:t> (on 10x shorter lists)		960 </a:t>
            </a:r>
            <a:r>
              <a:rPr lang="en-US" sz="2400" dirty="0" err="1"/>
              <a:t>ms</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3588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748464" cy="1131910"/>
          </a:xfrm>
        </p:spPr>
        <p:txBody>
          <a:bodyPr>
            <a:normAutofit/>
          </a:bodyPr>
          <a:lstStyle/>
          <a:p>
            <a:r>
              <a:rPr lang="en-US" dirty="0"/>
              <a:t>Thermometer encoding</a:t>
            </a:r>
            <a:endParaRPr lang="en-US" dirty="0">
              <a:effectLst/>
            </a:endParaRPr>
          </a:p>
        </p:txBody>
      </p:sp>
      <p:sp>
        <p:nvSpPr>
          <p:cNvPr id="5" name="Rechteck 4"/>
          <p:cNvSpPr/>
          <p:nvPr/>
        </p:nvSpPr>
        <p:spPr>
          <a:xfrm>
            <a:off x="343949" y="805343"/>
            <a:ext cx="11677475" cy="5632311"/>
          </a:xfrm>
          <a:prstGeom prst="rect">
            <a:avLst/>
          </a:prstGeom>
        </p:spPr>
        <p:txBody>
          <a:bodyPr wrap="square">
            <a:spAutoFit/>
          </a:bodyPr>
          <a:lstStyle/>
          <a:p>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 </a:t>
            </a: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element_at</a:t>
            </a:r>
            <a:r>
              <a:rPr lang="de-DE" sz="2400" dirty="0">
                <a:solidFill>
                  <a:srgbClr val="000000"/>
                </a:solidFill>
                <a:highlight>
                  <a:srgbClr val="FFFFFF"/>
                </a:highlight>
                <a:latin typeface="Consolas" panose="020B0609020204030204" pitchFamily="49" charset="0"/>
              </a:rPr>
              <a:t>;</a:t>
            </a:r>
          </a:p>
          <a:p>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element_at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a:t>
            </a:r>
          </a:p>
          <a:p>
            <a:r>
              <a:rPr lang="de-DE" sz="2400" dirty="0">
                <a:solidFill>
                  <a:srgbClr val="0000FF"/>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T&gt; </a:t>
            </a:r>
          </a:p>
          <a:p>
            <a:r>
              <a:rPr lang="de-DE" sz="2400" dirty="0">
                <a:solidFill>
                  <a:srgbClr val="000000"/>
                </a:solidFill>
                <a:highlight>
                  <a:srgbClr val="FFFFFF"/>
                </a:highlight>
                <a:latin typeface="Consolas" panose="020B0609020204030204" pitchFamily="49" charset="0"/>
              </a:rPr>
              <a:t>    type_&lt;T&gt; </a:t>
            </a:r>
            <a:r>
              <a:rPr lang="de-DE" sz="2400" dirty="0" err="1">
                <a:solidFill>
                  <a:srgbClr val="0000FF"/>
                </a:solidFill>
                <a:highlight>
                  <a:srgbClr val="FFFFFF"/>
                </a:highlight>
                <a:latin typeface="Consolas" panose="020B0609020204030204" pitchFamily="49" charset="0"/>
              </a:rPr>
              <a:t>static</a:t>
            </a:r>
            <a:r>
              <a:rPr lang="de-DE" sz="2400" dirty="0">
                <a:solidFill>
                  <a:srgbClr val="000000"/>
                </a:solidFill>
                <a:highlight>
                  <a:srgbClr val="FFFFFF"/>
                </a:highlight>
                <a:latin typeface="Consolas" panose="020B0609020204030204" pitchFamily="49" charset="0"/>
              </a:rPr>
              <a:t> at(</a:t>
            </a:r>
            <a:r>
              <a:rPr lang="de-DE" sz="2400" dirty="0" err="1">
                <a:solidFill>
                  <a:srgbClr val="00000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 type_&lt;T&gt;*, ...);</a:t>
            </a:r>
          </a:p>
          <a:p>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N,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Seq</a:t>
            </a:r>
            <a:r>
              <a:rPr lang="en-US" sz="2400" dirty="0">
                <a:solidFill>
                  <a:srgbClr val="000000"/>
                </a:solidFill>
                <a:highlight>
                  <a:srgbClr val="FFFFFF"/>
                </a:highlight>
                <a:latin typeface="Consolas" panose="020B0609020204030204" pitchFamily="49" charset="0"/>
              </a:rPr>
              <a:t>&gt; </a:t>
            </a: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at_impl</a:t>
            </a:r>
            <a:r>
              <a:rPr lang="en-US" sz="2400" dirty="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N,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&gt;</a:t>
            </a:r>
          </a:p>
          <a:p>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&lt;N, </a:t>
            </a:r>
            <a:r>
              <a:rPr lang="de-DE" sz="2400" dirty="0">
                <a:solidFill>
                  <a:srgbClr val="008080"/>
                </a:solidFill>
                <a:highlight>
                  <a:srgbClr val="FFFFFF"/>
                </a:highlight>
                <a:latin typeface="Consolas" panose="020B0609020204030204" pitchFamily="49" charset="0"/>
              </a:rPr>
              <a:t>L</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 :</a:t>
            </a:r>
          </a:p>
          <a:p>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decltype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element_at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brigand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filled_list</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void</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const</a:t>
            </a:r>
            <a:r>
              <a:rPr lang="de-DE" sz="2400" dirty="0">
                <a:solidFill>
                  <a:srgbClr val="000000"/>
                </a:solidFill>
                <a:highlight>
                  <a:srgbClr val="FFFFFF"/>
                </a:highlight>
                <a:latin typeface="Consolas" panose="020B0609020204030204" pitchFamily="49" charset="0"/>
              </a:rPr>
              <a:t> *,N&gt;&gt;:: </a:t>
            </a:r>
          </a:p>
          <a:p>
            <a:r>
              <a:rPr lang="de-DE" sz="2400" dirty="0">
                <a:solidFill>
                  <a:srgbClr val="000000"/>
                </a:solidFill>
                <a:highlight>
                  <a:srgbClr val="FFFFFF"/>
                </a:highlight>
                <a:latin typeface="Consolas" panose="020B0609020204030204" pitchFamily="49" charset="0"/>
              </a:rPr>
              <a:t>        at(</a:t>
            </a:r>
            <a:r>
              <a:rPr lang="de-DE" sz="2400" dirty="0" err="1">
                <a:solidFill>
                  <a:srgbClr val="0000FF"/>
                </a:solidFill>
                <a:highlight>
                  <a:srgbClr val="FFFFFF"/>
                </a:highlight>
                <a:latin typeface="Consolas" panose="020B0609020204030204" pitchFamily="49" charset="0"/>
              </a:rPr>
              <a:t>static_cast</a:t>
            </a:r>
            <a:r>
              <a:rPr lang="de-DE" sz="2400" dirty="0">
                <a:solidFill>
                  <a:srgbClr val="000000"/>
                </a:solidFill>
                <a:highlight>
                  <a:srgbClr val="FFFFFF"/>
                </a:highlight>
                <a:latin typeface="Consolas" panose="020B0609020204030204" pitchFamily="49" charset="0"/>
              </a:rPr>
              <a:t>&lt;type_&lt;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a:t>
            </a:r>
            <a:r>
              <a:rPr lang="de-DE" sz="2400" dirty="0" err="1">
                <a:solidFill>
                  <a:srgbClr val="0000FF"/>
                </a:solidFill>
                <a:highlight>
                  <a:srgbClr val="FFFFFF"/>
                </a:highlight>
                <a:latin typeface="Consolas" panose="020B0609020204030204" pitchFamily="49" charset="0"/>
              </a:rPr>
              <a:t>nullptr</a:t>
            </a: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 &lt;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size_t</a:t>
            </a:r>
            <a:r>
              <a:rPr lang="en-US" sz="2400" dirty="0">
                <a:solidFill>
                  <a:srgbClr val="000000"/>
                </a:solidFill>
                <a:highlight>
                  <a:srgbClr val="FFFFFF"/>
                </a:highlight>
                <a:latin typeface="Consolas" panose="020B0609020204030204" pitchFamily="49" charset="0"/>
              </a:rPr>
              <a:t> Index&gt;</a:t>
            </a:r>
          </a:p>
          <a:p>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at_c</a:t>
            </a:r>
            <a:r>
              <a:rPr lang="de-DE" sz="2400" dirty="0">
                <a:solidFill>
                  <a:srgbClr val="000000"/>
                </a:solidFill>
                <a:highlight>
                  <a:srgbClr val="FFFFFF"/>
                </a:highlight>
                <a:latin typeface="Consolas" panose="020B0609020204030204" pitchFamily="49" charset="0"/>
              </a:rPr>
              <a:t> =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detail</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&lt;Index, </a:t>
            </a:r>
            <a:r>
              <a:rPr lang="de-DE" sz="2400" dirty="0">
                <a:solidFill>
                  <a:srgbClr val="008080"/>
                </a:solidFill>
                <a:highlight>
                  <a:srgbClr val="FFFFFF"/>
                </a:highlight>
                <a:latin typeface="Consolas" panose="020B0609020204030204" pitchFamily="49" charset="0"/>
              </a:rPr>
              <a:t>L</a:t>
            </a:r>
            <a:r>
              <a:rPr lang="de-DE" sz="2400" dirty="0">
                <a:solidFill>
                  <a:srgbClr val="000000"/>
                </a:solidFill>
                <a:highlight>
                  <a:srgbClr val="FFFFFF"/>
                </a:highlight>
                <a:latin typeface="Consolas" panose="020B0609020204030204" pitchFamily="49" charset="0"/>
              </a:rPr>
              <a:t>&gt;::</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10391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Timing</a:t>
            </a:r>
            <a:endParaRPr lang="en-US" dirty="0">
              <a:effectLst/>
            </a:endParaRPr>
          </a:p>
        </p:txBody>
      </p:sp>
      <p:sp>
        <p:nvSpPr>
          <p:cNvPr id="3" name="Inhaltsplatzhalter 2"/>
          <p:cNvSpPr>
            <a:spLocks noGrp="1"/>
          </p:cNvSpPr>
          <p:nvPr>
            <p:ph idx="1"/>
          </p:nvPr>
        </p:nvSpPr>
        <p:spPr>
          <a:xfrm>
            <a:off x="1524000" y="1637501"/>
            <a:ext cx="8229600" cy="4357694"/>
          </a:xfrm>
        </p:spPr>
        <p:txBody>
          <a:bodyPr>
            <a:normAutofit fontScale="92500" lnSpcReduction="10000"/>
          </a:bodyPr>
          <a:lstStyle/>
          <a:p>
            <a:pPr marL="0" indent="0">
              <a:buNone/>
            </a:pPr>
            <a:r>
              <a:rPr lang="en-US" sz="2400" dirty="0" err="1"/>
              <a:t>Nieve</a:t>
            </a:r>
            <a:r>
              <a:rPr lang="en-US" sz="2400" dirty="0"/>
              <a:t>: 									1810 </a:t>
            </a:r>
            <a:r>
              <a:rPr lang="en-US" sz="2400" dirty="0" err="1"/>
              <a:t>ms</a:t>
            </a:r>
            <a:endParaRPr lang="en-US" sz="2400" dirty="0"/>
          </a:p>
          <a:p>
            <a:pPr marL="0" indent="0">
              <a:buNone/>
            </a:pPr>
            <a:r>
              <a:rPr lang="en-US" sz="2400" dirty="0"/>
              <a:t>Fast tracked:							270 </a:t>
            </a:r>
            <a:r>
              <a:rPr lang="en-US" sz="2400" dirty="0" err="1"/>
              <a:t>ms</a:t>
            </a:r>
            <a:r>
              <a:rPr lang="en-US" sz="2400" dirty="0"/>
              <a:t> (250 </a:t>
            </a:r>
            <a:r>
              <a:rPr lang="en-US" sz="2400" dirty="0" err="1"/>
              <a:t>ms</a:t>
            </a:r>
            <a:r>
              <a:rPr lang="en-US" sz="2400" dirty="0"/>
              <a:t>)</a:t>
            </a:r>
          </a:p>
          <a:p>
            <a:pPr marL="0" indent="0">
              <a:buNone/>
            </a:pPr>
            <a:r>
              <a:rPr lang="en-US" sz="2400" dirty="0"/>
              <a:t>Thermometer encoding:				130 </a:t>
            </a:r>
            <a:r>
              <a:rPr lang="en-US" sz="2400" dirty="0" err="1"/>
              <a:t>ms</a:t>
            </a:r>
            <a:endParaRPr lang="en-US" sz="2400" dirty="0"/>
          </a:p>
          <a:p>
            <a:pPr marL="0" indent="0">
              <a:buNone/>
            </a:pPr>
            <a:r>
              <a:rPr lang="en-US" sz="2400" dirty="0"/>
              <a:t>Inheritance:								250 </a:t>
            </a:r>
            <a:r>
              <a:rPr lang="en-US" sz="2400" dirty="0" err="1"/>
              <a:t>ms</a:t>
            </a:r>
            <a:endParaRPr lang="en-US" sz="2400" dirty="0"/>
          </a:p>
          <a:p>
            <a:pPr marL="0" indent="0">
              <a:buNone/>
            </a:pPr>
            <a:r>
              <a:rPr lang="en-US" sz="2400" dirty="0"/>
              <a:t>Function specialized inheritance:		30 </a:t>
            </a:r>
            <a:r>
              <a:rPr lang="en-US" sz="2400" dirty="0" err="1"/>
              <a:t>ms</a:t>
            </a:r>
            <a:endParaRPr lang="en-US" sz="2400" dirty="0"/>
          </a:p>
          <a:p>
            <a:pPr marL="0" indent="0">
              <a:buNone/>
            </a:pPr>
            <a:r>
              <a:rPr lang="en-US" sz="2400" dirty="0" err="1"/>
              <a:t>Mpl.vector</a:t>
            </a:r>
            <a:r>
              <a:rPr lang="en-US" sz="2400" dirty="0"/>
              <a:t> (on 10x shorter lists)			960 </a:t>
            </a:r>
            <a:r>
              <a:rPr lang="en-US" sz="2400" dirty="0" err="1"/>
              <a:t>ms</a:t>
            </a:r>
            <a:endParaRPr lang="en-US" sz="2400" dirty="0"/>
          </a:p>
          <a:p>
            <a:pPr marL="0" indent="0">
              <a:buNone/>
            </a:pPr>
            <a:endParaRPr lang="en-US" sz="2400" dirty="0"/>
          </a:p>
          <a:p>
            <a:pPr marL="0" indent="0">
              <a:buNone/>
            </a:pPr>
            <a:r>
              <a:rPr lang="en-US" sz="2400" b="1" dirty="0">
                <a:solidFill>
                  <a:schemeClr val="accent1"/>
                </a:solidFill>
              </a:rPr>
              <a:t>What about memorization? </a:t>
            </a:r>
          </a:p>
          <a:p>
            <a:pPr marL="0" indent="0">
              <a:buNone/>
            </a:pPr>
            <a:r>
              <a:rPr lang="en-US" sz="2400" dirty="0"/>
              <a:t>This benchmark searched for 25 random but unique indexes in the same list of 500 elements</a:t>
            </a:r>
          </a:p>
          <a:p>
            <a:pPr marL="0" indent="0">
              <a:buNone/>
            </a:pPr>
            <a:endParaRPr lang="en-US" sz="2400" dirty="0"/>
          </a:p>
        </p:txBody>
      </p:sp>
    </p:spTree>
    <p:extLst>
      <p:ext uri="{BB962C8B-B14F-4D97-AF65-F5344CB8AC3E}">
        <p14:creationId xmlns:p14="http://schemas.microsoft.com/office/powerpoint/2010/main" val="2909017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4099" y="400427"/>
            <a:ext cx="8748464" cy="1131910"/>
          </a:xfrm>
        </p:spPr>
        <p:txBody>
          <a:bodyPr>
            <a:normAutofit/>
          </a:bodyPr>
          <a:lstStyle/>
          <a:p>
            <a:r>
              <a:rPr lang="en-US" dirty="0"/>
              <a:t>Fast Tracked</a:t>
            </a:r>
            <a:endParaRPr lang="en-US" dirty="0">
              <a:effectLst/>
            </a:endParaRPr>
          </a:p>
        </p:txBody>
      </p:sp>
      <p:sp>
        <p:nvSpPr>
          <p:cNvPr id="4" name="Rechteck 3"/>
          <p:cNvSpPr/>
          <p:nvPr/>
        </p:nvSpPr>
        <p:spPr>
          <a:xfrm>
            <a:off x="629173" y="1149292"/>
            <a:ext cx="11014745" cy="5324535"/>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&lt;</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Big,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 </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at_impl</a:t>
            </a:r>
            <a:r>
              <a:rPr lang="de-DE" sz="2000" dirty="0">
                <a:solidFill>
                  <a:srgbClr val="000000"/>
                </a:solidFill>
                <a:highlight>
                  <a:srgbClr val="FFFFFF"/>
                </a:highlight>
                <a:latin typeface="Consolas" panose="020B0609020204030204" pitchFamily="49" charset="0"/>
              </a:rPr>
              <a:t>;</a:t>
            </a: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 I,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T0</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T2</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T3</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T4</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T5</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T6</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T7</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T8</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T9</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T10</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T11</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T12</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T13</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T14</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T15</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a:t>
            </a:r>
          </a:p>
          <a:p>
            <a:r>
              <a:rPr lang="fr-FR" sz="2000" dirty="0" err="1">
                <a:solidFill>
                  <a:srgbClr val="0000FF"/>
                </a:solidFill>
                <a:highlight>
                  <a:srgbClr val="FFFFFF"/>
                </a:highlight>
                <a:latin typeface="Consolas" panose="020B0609020204030204" pitchFamily="49" charset="0"/>
              </a:rPr>
              <a:t>struct</a:t>
            </a:r>
            <a:r>
              <a:rPr lang="fr-FR" sz="2000" dirty="0">
                <a:solidFill>
                  <a:srgbClr val="000000"/>
                </a:solidFill>
                <a:highlight>
                  <a:srgbClr val="FFFFFF"/>
                </a:highlight>
                <a:latin typeface="Consolas" panose="020B0609020204030204" pitchFamily="49" charset="0"/>
              </a:rPr>
              <a:t> </a:t>
            </a:r>
            <a:r>
              <a:rPr lang="fr-FR" sz="2000" dirty="0" err="1">
                <a:solidFill>
                  <a:srgbClr val="008080"/>
                </a:solidFill>
                <a:highlight>
                  <a:srgbClr val="FFFFFF"/>
                </a:highlight>
                <a:latin typeface="Consolas" panose="020B0609020204030204" pitchFamily="49" charset="0"/>
              </a:rPr>
              <a:t>at_impl</a:t>
            </a:r>
            <a:r>
              <a:rPr lang="fr-FR" sz="2000" dirty="0">
                <a:solidFill>
                  <a:srgbClr val="000000"/>
                </a:solidFill>
                <a:highlight>
                  <a:srgbClr val="FFFFFF"/>
                </a:highlight>
                <a:latin typeface="Consolas" panose="020B0609020204030204" pitchFamily="49" charset="0"/>
              </a:rPr>
              <a:t>&lt;</a:t>
            </a:r>
            <a:r>
              <a:rPr lang="fr-FR" sz="2000" dirty="0" err="1">
                <a:solidFill>
                  <a:srgbClr val="0000FF"/>
                </a:solidFill>
                <a:highlight>
                  <a:srgbClr val="FFFFFF"/>
                </a:highlight>
                <a:latin typeface="Consolas" panose="020B0609020204030204" pitchFamily="49" charset="0"/>
              </a:rPr>
              <a:t>true</a:t>
            </a:r>
            <a:r>
              <a:rPr lang="fr-FR" sz="2000" dirty="0">
                <a:solidFill>
                  <a:srgbClr val="000000"/>
                </a:solidFill>
                <a:highlight>
                  <a:srgbClr val="FFFFFF"/>
                </a:highlight>
                <a:latin typeface="Consolas" panose="020B0609020204030204" pitchFamily="49" charset="0"/>
              </a:rPr>
              <a:t>, I, </a:t>
            </a:r>
            <a:r>
              <a:rPr lang="fr-FR" sz="2000" dirty="0" err="1">
                <a:solidFill>
                  <a:srgbClr val="008080"/>
                </a:solidFill>
                <a:highlight>
                  <a:srgbClr val="FFFFFF"/>
                </a:highlight>
                <a:latin typeface="Consolas" panose="020B0609020204030204" pitchFamily="49" charset="0"/>
              </a:rPr>
              <a:t>list</a:t>
            </a:r>
            <a:r>
              <a:rPr lang="fr-FR" sz="2000" dirty="0">
                <a:solidFill>
                  <a:srgbClr val="000000"/>
                </a:solidFill>
                <a:highlight>
                  <a:srgbClr val="FFFFFF"/>
                </a:highlight>
                <a:latin typeface="Consolas" panose="020B0609020204030204" pitchFamily="49" charset="0"/>
              </a:rPr>
              <a:t>&lt;</a:t>
            </a:r>
            <a:r>
              <a:rPr lang="fr-FR" sz="2000" dirty="0">
                <a:solidFill>
                  <a:srgbClr val="008080"/>
                </a:solidFill>
                <a:highlight>
                  <a:srgbClr val="FFFFFF"/>
                </a:highlight>
                <a:latin typeface="Consolas" panose="020B0609020204030204" pitchFamily="49" charset="0"/>
              </a:rPr>
              <a:t>T0</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T2</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T3</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T4</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T5</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T6</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T7</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T8</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T9</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T10</a:t>
            </a:r>
            <a:r>
              <a:rPr lang="fr-FR" sz="2000" dirty="0">
                <a:solidFill>
                  <a:srgbClr val="000000"/>
                </a:solidFill>
                <a:highlight>
                  <a:srgbClr val="FFFFFF"/>
                </a:highlight>
                <a:latin typeface="Consolas" panose="020B0609020204030204" pitchFamily="49" charset="0"/>
              </a:rPr>
              <a:t>,</a:t>
            </a:r>
          </a:p>
          <a:p>
            <a:r>
              <a:rPr lang="fr-FR" sz="2000" dirty="0">
                <a:solidFill>
                  <a:srgbClr val="008080"/>
                </a:solidFill>
                <a:highlight>
                  <a:srgbClr val="FFFFFF"/>
                </a:highlight>
                <a:latin typeface="Consolas" panose="020B0609020204030204" pitchFamily="49" charset="0"/>
              </a:rPr>
              <a:t>    T11</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T12</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T13</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T14</a:t>
            </a:r>
            <a:r>
              <a:rPr lang="fr-FR" sz="2000" dirty="0">
                <a:solidFill>
                  <a:srgbClr val="000000"/>
                </a:solidFill>
                <a:highlight>
                  <a:srgbClr val="FFFFFF"/>
                </a:highlight>
                <a:latin typeface="Consolas" panose="020B0609020204030204" pitchFamily="49" charset="0"/>
              </a:rPr>
              <a:t>, </a:t>
            </a:r>
            <a:r>
              <a:rPr lang="fr-FR" sz="2000" dirty="0">
                <a:solidFill>
                  <a:srgbClr val="008080"/>
                </a:solidFill>
                <a:highlight>
                  <a:srgbClr val="FFFFFF"/>
                </a:highlight>
                <a:latin typeface="Consolas" panose="020B0609020204030204" pitchFamily="49" charset="0"/>
              </a:rPr>
              <a:t>T15</a:t>
            </a:r>
            <a:r>
              <a:rPr lang="fr-FR" sz="2000" dirty="0">
                <a:solidFill>
                  <a:srgbClr val="000000"/>
                </a:solidFill>
                <a:highlight>
                  <a:srgbClr val="FFFFFF"/>
                </a:highlight>
                <a:latin typeface="Consolas" panose="020B0609020204030204" pitchFamily="49" charset="0"/>
              </a:rPr>
              <a:t>, </a:t>
            </a:r>
            <a:r>
              <a:rPr lang="fr-FR" sz="2000" dirty="0" err="1">
                <a:solidFill>
                  <a:srgbClr val="008080"/>
                </a:solidFill>
                <a:highlight>
                  <a:srgbClr val="FFFFFF"/>
                </a:highlight>
                <a:latin typeface="Consolas" panose="020B0609020204030204" pitchFamily="49" charset="0"/>
              </a:rPr>
              <a:t>Ts</a:t>
            </a:r>
            <a:r>
              <a:rPr lang="fr-FR" sz="2000" dirty="0">
                <a:solidFill>
                  <a:srgbClr val="000000"/>
                </a:solidFill>
                <a:highlight>
                  <a:srgbClr val="FFFFFF"/>
                </a:highlight>
                <a:latin typeface="Consolas" panose="020B0609020204030204" pitchFamily="49" charset="0"/>
              </a:rPr>
              <a:t>...&gt;&gt; : </a:t>
            </a:r>
            <a:r>
              <a:rPr lang="fr-FR" sz="2000" dirty="0" err="1">
                <a:solidFill>
                  <a:srgbClr val="008080"/>
                </a:solidFill>
                <a:highlight>
                  <a:srgbClr val="FFFFFF"/>
                </a:highlight>
                <a:latin typeface="Consolas" panose="020B0609020204030204" pitchFamily="49" charset="0"/>
              </a:rPr>
              <a:t>at_impl</a:t>
            </a:r>
            <a:r>
              <a:rPr lang="fr-FR" sz="2000" dirty="0">
                <a:solidFill>
                  <a:srgbClr val="000000"/>
                </a:solidFill>
                <a:highlight>
                  <a:srgbClr val="FFFFFF"/>
                </a:highlight>
                <a:latin typeface="Consolas" panose="020B0609020204030204" pitchFamily="49" charset="0"/>
              </a:rPr>
              <a:t>&lt;(I&gt;32), I - 16, </a:t>
            </a:r>
            <a:r>
              <a:rPr lang="fr-FR" sz="2000" dirty="0" err="1">
                <a:solidFill>
                  <a:srgbClr val="008080"/>
                </a:solidFill>
                <a:highlight>
                  <a:srgbClr val="FFFFFF"/>
                </a:highlight>
                <a:latin typeface="Consolas" panose="020B0609020204030204" pitchFamily="49" charset="0"/>
              </a:rPr>
              <a:t>list</a:t>
            </a:r>
            <a:r>
              <a:rPr lang="fr-FR" sz="2000" dirty="0">
                <a:solidFill>
                  <a:srgbClr val="000000"/>
                </a:solidFill>
                <a:highlight>
                  <a:srgbClr val="FFFFFF"/>
                </a:highlight>
                <a:latin typeface="Consolas" panose="020B0609020204030204" pitchFamily="49" charset="0"/>
              </a:rPr>
              <a:t>&lt;</a:t>
            </a:r>
            <a:r>
              <a:rPr lang="fr-FR" sz="2000" dirty="0" err="1">
                <a:solidFill>
                  <a:srgbClr val="008080"/>
                </a:solidFill>
                <a:highlight>
                  <a:srgbClr val="FFFFFF"/>
                </a:highlight>
                <a:latin typeface="Consolas" panose="020B0609020204030204" pitchFamily="49" charset="0"/>
              </a:rPr>
              <a:t>Ts</a:t>
            </a:r>
            <a:r>
              <a:rPr lang="fr-FR" sz="2000" dirty="0">
                <a:solidFill>
                  <a:srgbClr val="000000"/>
                </a:solidFill>
                <a:highlight>
                  <a:srgbClr val="FFFFFF"/>
                </a:highlight>
                <a:latin typeface="Consolas" panose="020B0609020204030204" pitchFamily="49" charset="0"/>
              </a:rPr>
              <a:t>...&gt;&gt;</a:t>
            </a:r>
          </a:p>
          <a:p>
            <a:r>
              <a:rPr lang="fr-FR" sz="2000" dirty="0">
                <a:solidFill>
                  <a:srgbClr val="000000"/>
                </a:solidFill>
                <a:highlight>
                  <a:srgbClr val="FFFFFF"/>
                </a:highlight>
                <a:latin typeface="Consolas" panose="020B0609020204030204" pitchFamily="49" charset="0"/>
              </a:rPr>
              <a:t>    {};</a:t>
            </a: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 I,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a:t>
            </a:r>
          </a:p>
          <a:p>
            <a:r>
              <a:rPr lang="da-DK" sz="2000" dirty="0">
                <a:solidFill>
                  <a:srgbClr val="0000FF"/>
                </a:solidFill>
                <a:highlight>
                  <a:srgbClr val="FFFFFF"/>
                </a:highlight>
                <a:latin typeface="Consolas" panose="020B0609020204030204" pitchFamily="49" charset="0"/>
              </a:rPr>
              <a:t>struct</a:t>
            </a:r>
            <a:r>
              <a:rPr lang="da-DK" sz="2000" dirty="0">
                <a:solidFill>
                  <a:srgbClr val="000000"/>
                </a:solidFill>
                <a:highlight>
                  <a:srgbClr val="FFFFFF"/>
                </a:highlight>
                <a:latin typeface="Consolas" panose="020B0609020204030204" pitchFamily="49" charset="0"/>
              </a:rPr>
              <a:t> </a:t>
            </a:r>
            <a:r>
              <a:rPr lang="da-DK" sz="2000" dirty="0">
                <a:solidFill>
                  <a:srgbClr val="008080"/>
                </a:solidFill>
                <a:highlight>
                  <a:srgbClr val="FFFFFF"/>
                </a:highlight>
                <a:latin typeface="Consolas" panose="020B0609020204030204" pitchFamily="49" charset="0"/>
              </a:rPr>
              <a:t>at_impl</a:t>
            </a:r>
            <a:r>
              <a:rPr lang="da-DK" sz="2000" dirty="0">
                <a:solidFill>
                  <a:srgbClr val="000000"/>
                </a:solidFill>
                <a:highlight>
                  <a:srgbClr val="FFFFFF"/>
                </a:highlight>
                <a:latin typeface="Consolas" panose="020B0609020204030204" pitchFamily="49" charset="0"/>
              </a:rPr>
              <a:t>&lt;</a:t>
            </a:r>
            <a:r>
              <a:rPr lang="da-DK" sz="2000" dirty="0">
                <a:solidFill>
                  <a:srgbClr val="0000FF"/>
                </a:solidFill>
                <a:highlight>
                  <a:srgbClr val="FFFFFF"/>
                </a:highlight>
                <a:latin typeface="Consolas" panose="020B0609020204030204" pitchFamily="49" charset="0"/>
              </a:rPr>
              <a:t>false</a:t>
            </a:r>
            <a:r>
              <a:rPr lang="da-DK" sz="2000" dirty="0">
                <a:solidFill>
                  <a:srgbClr val="000000"/>
                </a:solidFill>
                <a:highlight>
                  <a:srgbClr val="FFFFFF"/>
                </a:highlight>
                <a:latin typeface="Consolas" panose="020B0609020204030204" pitchFamily="49" charset="0"/>
              </a:rPr>
              <a:t>, I, </a:t>
            </a:r>
            <a:r>
              <a:rPr lang="da-DK" sz="2000" dirty="0">
                <a:solidFill>
                  <a:srgbClr val="008080"/>
                </a:solidFill>
                <a:highlight>
                  <a:srgbClr val="FFFFFF"/>
                </a:highlight>
                <a:latin typeface="Consolas" panose="020B0609020204030204" pitchFamily="49" charset="0"/>
              </a:rPr>
              <a:t>list</a:t>
            </a:r>
            <a:r>
              <a:rPr lang="da-DK" sz="2000" dirty="0">
                <a:solidFill>
                  <a:srgbClr val="000000"/>
                </a:solidFill>
                <a:highlight>
                  <a:srgbClr val="FFFFFF"/>
                </a:highlight>
                <a:latin typeface="Consolas" panose="020B0609020204030204" pitchFamily="49" charset="0"/>
              </a:rPr>
              <a:t>&lt;</a:t>
            </a:r>
            <a:r>
              <a:rPr lang="da-DK" sz="2000" dirty="0">
                <a:solidFill>
                  <a:srgbClr val="008080"/>
                </a:solidFill>
                <a:highlight>
                  <a:srgbClr val="FFFFFF"/>
                </a:highlight>
                <a:latin typeface="Consolas" panose="020B0609020204030204" pitchFamily="49" charset="0"/>
              </a:rPr>
              <a:t>T</a:t>
            </a:r>
            <a:r>
              <a:rPr lang="da-DK" sz="2000" dirty="0">
                <a:solidFill>
                  <a:srgbClr val="000000"/>
                </a:solidFill>
                <a:highlight>
                  <a:srgbClr val="FFFFFF"/>
                </a:highlight>
                <a:latin typeface="Consolas" panose="020B0609020204030204" pitchFamily="49" charset="0"/>
              </a:rPr>
              <a:t>, </a:t>
            </a:r>
            <a:r>
              <a:rPr lang="da-DK" sz="2000" dirty="0">
                <a:solidFill>
                  <a:srgbClr val="008080"/>
                </a:solidFill>
                <a:highlight>
                  <a:srgbClr val="FFFFFF"/>
                </a:highlight>
                <a:latin typeface="Consolas" panose="020B0609020204030204" pitchFamily="49" charset="0"/>
              </a:rPr>
              <a:t>Ts</a:t>
            </a:r>
            <a:r>
              <a:rPr lang="da-DK" sz="2000" dirty="0">
                <a:solidFill>
                  <a:srgbClr val="000000"/>
                </a:solidFill>
                <a:highlight>
                  <a:srgbClr val="FFFFFF"/>
                </a:highlight>
                <a:latin typeface="Consolas" panose="020B0609020204030204" pitchFamily="49" charset="0"/>
              </a:rPr>
              <a:t>...&gt;&gt; : </a:t>
            </a:r>
          </a:p>
          <a:p>
            <a:r>
              <a:rPr lang="da-DK" sz="2000" dirty="0">
                <a:solidFill>
                  <a:srgbClr val="000000"/>
                </a:solidFill>
                <a:highlight>
                  <a:srgbClr val="FFFFFF"/>
                </a:highlight>
                <a:latin typeface="Consolas" panose="020B0609020204030204" pitchFamily="49" charset="0"/>
              </a:rPr>
              <a:t>    </a:t>
            </a:r>
            <a:r>
              <a:rPr lang="da-DK" sz="2000" dirty="0">
                <a:solidFill>
                  <a:srgbClr val="008080"/>
                </a:solidFill>
                <a:highlight>
                  <a:srgbClr val="FFFFFF"/>
                </a:highlight>
                <a:latin typeface="Consolas" panose="020B0609020204030204" pitchFamily="49" charset="0"/>
              </a:rPr>
              <a:t>at_impl</a:t>
            </a:r>
            <a:r>
              <a:rPr lang="da-DK" sz="2000" dirty="0">
                <a:solidFill>
                  <a:srgbClr val="000000"/>
                </a:solidFill>
                <a:highlight>
                  <a:srgbClr val="FFFFFF"/>
                </a:highlight>
                <a:latin typeface="Consolas" panose="020B0609020204030204" pitchFamily="49" charset="0"/>
              </a:rPr>
              <a:t>&lt;</a:t>
            </a:r>
            <a:r>
              <a:rPr lang="da-DK" sz="2000" dirty="0">
                <a:solidFill>
                  <a:srgbClr val="0000FF"/>
                </a:solidFill>
                <a:highlight>
                  <a:srgbClr val="FFFFFF"/>
                </a:highlight>
                <a:latin typeface="Consolas" panose="020B0609020204030204" pitchFamily="49" charset="0"/>
              </a:rPr>
              <a:t>false</a:t>
            </a:r>
            <a:r>
              <a:rPr lang="da-DK" sz="2000" dirty="0">
                <a:solidFill>
                  <a:srgbClr val="000000"/>
                </a:solidFill>
                <a:highlight>
                  <a:srgbClr val="FFFFFF"/>
                </a:highlight>
                <a:latin typeface="Consolas" panose="020B0609020204030204" pitchFamily="49" charset="0"/>
              </a:rPr>
              <a:t>, I - 1, </a:t>
            </a:r>
            <a:r>
              <a:rPr lang="da-DK" sz="2000" dirty="0">
                <a:solidFill>
                  <a:srgbClr val="008080"/>
                </a:solidFill>
                <a:highlight>
                  <a:srgbClr val="FFFFFF"/>
                </a:highlight>
                <a:latin typeface="Consolas" panose="020B0609020204030204" pitchFamily="49" charset="0"/>
              </a:rPr>
              <a:t>list</a:t>
            </a:r>
            <a:r>
              <a:rPr lang="da-DK" sz="2000" dirty="0">
                <a:solidFill>
                  <a:srgbClr val="000000"/>
                </a:solidFill>
                <a:highlight>
                  <a:srgbClr val="FFFFFF"/>
                </a:highlight>
                <a:latin typeface="Consolas" panose="020B0609020204030204" pitchFamily="49" charset="0"/>
              </a:rPr>
              <a:t>&lt;</a:t>
            </a:r>
            <a:r>
              <a:rPr lang="da-DK" sz="2000" dirty="0">
                <a:solidFill>
                  <a:srgbClr val="008080"/>
                </a:solidFill>
                <a:highlight>
                  <a:srgbClr val="FFFFFF"/>
                </a:highlight>
                <a:latin typeface="Consolas" panose="020B0609020204030204" pitchFamily="49" charset="0"/>
              </a:rPr>
              <a:t>Ts</a:t>
            </a:r>
            <a:r>
              <a:rPr lang="da-DK" sz="2000" dirty="0">
                <a:solidFill>
                  <a:srgbClr val="000000"/>
                </a:solidFill>
                <a:highlight>
                  <a:srgbClr val="FFFFFF"/>
                </a:highlight>
                <a:latin typeface="Consolas" panose="020B0609020204030204" pitchFamily="49" charset="0"/>
              </a:rPr>
              <a:t>...&gt;&gt; {};</a:t>
            </a: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at_impl</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false</a:t>
            </a:r>
            <a:r>
              <a:rPr lang="de-DE" sz="2000" dirty="0">
                <a:solidFill>
                  <a:srgbClr val="000000"/>
                </a:solidFill>
                <a:highlight>
                  <a:srgbClr val="FFFFFF"/>
                </a:highlight>
                <a:latin typeface="Consolas" panose="020B0609020204030204" pitchFamily="49" charset="0"/>
              </a:rPr>
              <a:t>, 0, </a:t>
            </a:r>
            <a:r>
              <a:rPr lang="de-DE" sz="2000" dirty="0" err="1">
                <a:solidFill>
                  <a:srgbClr val="008080"/>
                </a:solidFill>
                <a:highlight>
                  <a:srgbClr val="FFFFFF"/>
                </a:highlight>
                <a:latin typeface="Consolas" panose="020B0609020204030204" pitchFamily="49" charset="0"/>
              </a:rPr>
              <a:t>list</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...&gt;&gt; { </a:t>
            </a:r>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 =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p>
          <a:p>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 I&gt;</a:t>
            </a:r>
          </a:p>
          <a:p>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at_c</a:t>
            </a:r>
            <a:r>
              <a:rPr lang="de-DE" sz="2000" dirty="0">
                <a:solidFill>
                  <a:srgbClr val="000000"/>
                </a:solidFill>
                <a:highlight>
                  <a:srgbClr val="FFFFFF"/>
                </a:highlight>
                <a:latin typeface="Consolas" panose="020B0609020204030204" pitchFamily="49" charset="0"/>
              </a:rPr>
              <a:t> =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at_impl</a:t>
            </a:r>
            <a:r>
              <a:rPr lang="de-DE" sz="2000" dirty="0">
                <a:solidFill>
                  <a:srgbClr val="000000"/>
                </a:solidFill>
                <a:highlight>
                  <a:srgbClr val="FFFFFF"/>
                </a:highlight>
                <a:latin typeface="Consolas" panose="020B0609020204030204" pitchFamily="49" charset="0"/>
              </a:rPr>
              <a:t>&lt;(I&gt;16), I,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&gt;::</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a:t>
            </a:r>
            <a:endParaRPr lang="de-DE" sz="2000" dirty="0"/>
          </a:p>
        </p:txBody>
      </p:sp>
    </p:spTree>
    <p:extLst>
      <p:ext uri="{BB962C8B-B14F-4D97-AF65-F5344CB8AC3E}">
        <p14:creationId xmlns:p14="http://schemas.microsoft.com/office/powerpoint/2010/main" val="166829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Timing Unique</a:t>
            </a:r>
            <a:endParaRPr lang="en-US" dirty="0">
              <a:effectLst/>
            </a:endParaRPr>
          </a:p>
        </p:txBody>
      </p:sp>
      <p:sp>
        <p:nvSpPr>
          <p:cNvPr id="3" name="Inhaltsplatzhalter 2"/>
          <p:cNvSpPr>
            <a:spLocks noGrp="1"/>
          </p:cNvSpPr>
          <p:nvPr>
            <p:ph idx="1"/>
          </p:nvPr>
        </p:nvSpPr>
        <p:spPr>
          <a:xfrm>
            <a:off x="1524000" y="1637501"/>
            <a:ext cx="8229600" cy="4357694"/>
          </a:xfrm>
        </p:spPr>
        <p:txBody>
          <a:bodyPr>
            <a:normAutofit/>
          </a:bodyPr>
          <a:lstStyle/>
          <a:p>
            <a:pPr marL="0" indent="0">
              <a:buNone/>
            </a:pPr>
            <a:r>
              <a:rPr lang="en-US" sz="2400" dirty="0" err="1"/>
              <a:t>Nieve</a:t>
            </a:r>
            <a:r>
              <a:rPr lang="en-US" sz="2400" dirty="0"/>
              <a:t>: 										1810 </a:t>
            </a:r>
            <a:r>
              <a:rPr lang="en-US" sz="2400" dirty="0" err="1"/>
              <a:t>ms</a:t>
            </a:r>
            <a:endParaRPr lang="en-US" sz="2400" dirty="0"/>
          </a:p>
          <a:p>
            <a:pPr marL="0" indent="0">
              <a:buNone/>
            </a:pPr>
            <a:r>
              <a:rPr lang="en-US" sz="2400" dirty="0"/>
              <a:t>Fast tracked:								270 </a:t>
            </a:r>
            <a:r>
              <a:rPr lang="en-US" sz="2400" dirty="0" err="1"/>
              <a:t>ms</a:t>
            </a:r>
            <a:endParaRPr lang="en-US" sz="2400" dirty="0"/>
          </a:p>
          <a:p>
            <a:pPr marL="0" indent="0">
              <a:buNone/>
            </a:pPr>
            <a:r>
              <a:rPr lang="en-US" sz="2400" dirty="0"/>
              <a:t>Thermometer encoding:					130 </a:t>
            </a:r>
            <a:r>
              <a:rPr lang="en-US" sz="2400" dirty="0" err="1"/>
              <a:t>ms</a:t>
            </a:r>
            <a:endParaRPr lang="en-US" sz="2400" dirty="0"/>
          </a:p>
          <a:p>
            <a:pPr marL="0" indent="0">
              <a:buNone/>
            </a:pPr>
            <a:r>
              <a:rPr lang="en-US" sz="2400" dirty="0"/>
              <a:t>Inheritance:								290 </a:t>
            </a:r>
            <a:r>
              <a:rPr lang="en-US" sz="2400" dirty="0" err="1"/>
              <a:t>ms</a:t>
            </a:r>
            <a:endParaRPr lang="en-US" sz="2400" dirty="0"/>
          </a:p>
          <a:p>
            <a:pPr marL="0" indent="0">
              <a:buNone/>
            </a:pPr>
            <a:r>
              <a:rPr lang="en-US" sz="2400" dirty="0"/>
              <a:t>Function specialized inheritance:			220 </a:t>
            </a:r>
            <a:r>
              <a:rPr lang="en-US" sz="2400" dirty="0" err="1"/>
              <a:t>ms</a:t>
            </a:r>
            <a:endParaRPr lang="en-US" sz="2400" dirty="0"/>
          </a:p>
          <a:p>
            <a:pPr marL="0" indent="0">
              <a:buNone/>
            </a:pPr>
            <a:r>
              <a:rPr lang="en-US" sz="2400" dirty="0" err="1"/>
              <a:t>Mpl.vector</a:t>
            </a:r>
            <a:r>
              <a:rPr lang="en-US" sz="2400" dirty="0"/>
              <a:t> (on 10x shorter lists)			not tested</a:t>
            </a:r>
          </a:p>
          <a:p>
            <a:pPr marL="0" indent="0">
              <a:buNone/>
            </a:pPr>
            <a:endParaRPr lang="en-US" sz="2400" dirty="0"/>
          </a:p>
          <a:p>
            <a:pPr marL="0" indent="0">
              <a:buNone/>
            </a:pPr>
            <a:r>
              <a:rPr lang="en-US" sz="2400" b="1" dirty="0"/>
              <a:t>Searching for 25 random indexes in 25 unique lists</a:t>
            </a:r>
          </a:p>
        </p:txBody>
      </p:sp>
    </p:spTree>
    <p:extLst>
      <p:ext uri="{BB962C8B-B14F-4D97-AF65-F5344CB8AC3E}">
        <p14:creationId xmlns:p14="http://schemas.microsoft.com/office/powerpoint/2010/main" val="343917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748464" cy="1131910"/>
          </a:xfrm>
        </p:spPr>
        <p:txBody>
          <a:bodyPr>
            <a:normAutofit fontScale="90000"/>
          </a:bodyPr>
          <a:lstStyle/>
          <a:p>
            <a:r>
              <a:rPr lang="en-US" dirty="0"/>
              <a:t>Function Specialized </a:t>
            </a:r>
            <a:br>
              <a:rPr lang="en-US" dirty="0"/>
            </a:br>
            <a:r>
              <a:rPr lang="en-US" dirty="0"/>
              <a:t>Inheritance</a:t>
            </a:r>
            <a:endParaRPr lang="en-US" dirty="0">
              <a:effectLst/>
            </a:endParaRPr>
          </a:p>
        </p:txBody>
      </p:sp>
      <p:sp>
        <p:nvSpPr>
          <p:cNvPr id="5" name="Rechteck 4"/>
          <p:cNvSpPr/>
          <p:nvPr/>
        </p:nvSpPr>
        <p:spPr>
          <a:xfrm>
            <a:off x="315834" y="1131910"/>
            <a:ext cx="11537809" cy="5586145"/>
          </a:xfrm>
          <a:prstGeom prst="rect">
            <a:avLst/>
          </a:prstGeom>
        </p:spPr>
        <p:txBody>
          <a:bodyPr wrap="square">
            <a:spAutoFit/>
          </a:bodyPr>
          <a:lstStyle/>
          <a:p>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size_t</a:t>
            </a:r>
            <a:r>
              <a:rPr lang="de-DE" sz="2100" dirty="0">
                <a:solidFill>
                  <a:srgbClr val="000000"/>
                </a:solidFill>
                <a:highlight>
                  <a:srgbClr val="FFFFFF"/>
                </a:highlight>
                <a:latin typeface="Consolas" panose="020B0609020204030204" pitchFamily="49" charset="0"/>
              </a:rPr>
              <a:t> N, </a:t>
            </a:r>
            <a:r>
              <a:rPr lang="de-DE" sz="2100" dirty="0" err="1">
                <a:solidFill>
                  <a:srgbClr val="0000FF"/>
                </a:solidFill>
                <a:highlight>
                  <a:srgbClr val="FFFFFF"/>
                </a:highlight>
                <a:latin typeface="Consolas" panose="020B0609020204030204" pitchFamily="49" charset="0"/>
              </a:rPr>
              <a:t>typename</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&gt;</a:t>
            </a:r>
          </a:p>
          <a:p>
            <a:r>
              <a:rPr lang="de-DE" sz="2100" dirty="0" err="1">
                <a:solidFill>
                  <a:srgbClr val="0000FF"/>
                </a:solidFill>
                <a:highlight>
                  <a:srgbClr val="FFFFFF"/>
                </a:highlight>
                <a:latin typeface="Consolas" panose="020B0609020204030204" pitchFamily="49" charset="0"/>
              </a:rPr>
              <a:t>struct</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indexed_type</a:t>
            </a:r>
            <a:r>
              <a:rPr lang="de-DE" sz="2100" dirty="0">
                <a:solidFill>
                  <a:srgbClr val="000000"/>
                </a:solidFill>
                <a:highlight>
                  <a:srgbClr val="FFFFFF"/>
                </a:highlight>
                <a:latin typeface="Consolas" panose="020B0609020204030204" pitchFamily="49" charset="0"/>
              </a:rPr>
              <a:t> {};</a:t>
            </a:r>
          </a:p>
          <a:p>
            <a:endParaRPr lang="de-DE" sz="2100" dirty="0">
              <a:solidFill>
                <a:srgbClr val="000000"/>
              </a:solidFill>
              <a:highlight>
                <a:srgbClr val="FFFFFF"/>
              </a:highlight>
              <a:latin typeface="Consolas" panose="020B0609020204030204" pitchFamily="49" charset="0"/>
            </a:endParaRPr>
          </a:p>
          <a:p>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&lt;</a:t>
            </a:r>
            <a:r>
              <a:rPr lang="en-US" sz="2100" dirty="0" err="1">
                <a:solidFill>
                  <a:srgbClr val="0000FF"/>
                </a:solidFill>
                <a:highlight>
                  <a:srgbClr val="FFFFFF"/>
                </a:highlight>
                <a:latin typeface="Consolas" panose="020B0609020204030204" pitchFamily="49" charset="0"/>
              </a:rPr>
              <a:t>typename</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Indexes</a:t>
            </a:r>
            <a:r>
              <a:rPr lang="en-US" sz="2100" dirty="0">
                <a:solidFill>
                  <a:srgbClr val="000000"/>
                </a:solidFill>
                <a:highlight>
                  <a:srgbClr val="FFFFFF"/>
                </a:highlight>
                <a:latin typeface="Consolas" panose="020B0609020204030204" pitchFamily="49" charset="0"/>
              </a:rPr>
              <a:t>, </a:t>
            </a:r>
            <a:r>
              <a:rPr lang="en-US" sz="2100" dirty="0" err="1">
                <a:solidFill>
                  <a:srgbClr val="0000FF"/>
                </a:solidFill>
                <a:highlight>
                  <a:srgbClr val="FFFFFF"/>
                </a:highlight>
                <a:latin typeface="Consolas" panose="020B0609020204030204" pitchFamily="49" charset="0"/>
              </a:rPr>
              <a:t>typename</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Seq</a:t>
            </a:r>
            <a:r>
              <a:rPr lang="en-US" sz="2100" dirty="0">
                <a:solidFill>
                  <a:srgbClr val="000000"/>
                </a:solidFill>
                <a:highlight>
                  <a:srgbClr val="FFFFFF"/>
                </a:highlight>
                <a:latin typeface="Consolas" panose="020B0609020204030204" pitchFamily="49" charset="0"/>
              </a:rPr>
              <a:t>&gt; </a:t>
            </a:r>
            <a:r>
              <a:rPr lang="en-US" sz="2100" dirty="0" err="1">
                <a:solidFill>
                  <a:srgbClr val="0000FF"/>
                </a:solidFill>
                <a:highlight>
                  <a:srgbClr val="FFFFFF"/>
                </a:highlight>
                <a:latin typeface="Consolas" panose="020B0609020204030204" pitchFamily="49" charset="0"/>
              </a:rPr>
              <a:t>struct</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at_impl</a:t>
            </a:r>
            <a:r>
              <a:rPr lang="en-US" sz="2100" dirty="0">
                <a:solidFill>
                  <a:srgbClr val="000000"/>
                </a:solidFill>
                <a:highlight>
                  <a:srgbClr val="FFFFFF"/>
                </a:highlight>
                <a:latin typeface="Consolas" panose="020B0609020204030204" pitchFamily="49" charset="0"/>
              </a:rPr>
              <a:t>;</a:t>
            </a:r>
          </a:p>
          <a:p>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&lt;</a:t>
            </a:r>
            <a:r>
              <a:rPr lang="en-US" sz="2100" dirty="0" err="1">
                <a:solidFill>
                  <a:srgbClr val="008080"/>
                </a:solidFill>
                <a:highlight>
                  <a:srgbClr val="FFFFFF"/>
                </a:highlight>
                <a:latin typeface="Consolas" panose="020B0609020204030204" pitchFamily="49" charset="0"/>
              </a:rPr>
              <a:t>size_t</a:t>
            </a:r>
            <a:r>
              <a:rPr lang="en-US" sz="2100" dirty="0">
                <a:solidFill>
                  <a:srgbClr val="000000"/>
                </a:solidFill>
                <a:highlight>
                  <a:srgbClr val="FFFFFF"/>
                </a:highlight>
                <a:latin typeface="Consolas" panose="020B0609020204030204" pitchFamily="49" charset="0"/>
              </a:rPr>
              <a:t>...Is, </a:t>
            </a:r>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&lt;</a:t>
            </a:r>
            <a:r>
              <a:rPr lang="en-US" sz="2100" dirty="0" err="1">
                <a:solidFill>
                  <a:srgbClr val="0000FF"/>
                </a:solidFill>
                <a:highlight>
                  <a:srgbClr val="FFFFFF"/>
                </a:highlight>
                <a:latin typeface="Consolas" panose="020B0609020204030204" pitchFamily="49" charset="0"/>
              </a:rPr>
              <a:t>typename</a:t>
            </a:r>
            <a:r>
              <a:rPr lang="en-US" sz="2100" dirty="0">
                <a:solidFill>
                  <a:srgbClr val="000000"/>
                </a:solidFill>
                <a:highlight>
                  <a:srgbClr val="FFFFFF"/>
                </a:highlight>
                <a:latin typeface="Consolas" panose="020B0609020204030204" pitchFamily="49" charset="0"/>
              </a:rPr>
              <a:t>...&gt; </a:t>
            </a:r>
            <a:r>
              <a:rPr lang="en-US" sz="2100" dirty="0">
                <a:solidFill>
                  <a:srgbClr val="0000FF"/>
                </a:solidFill>
                <a:highlight>
                  <a:srgbClr val="FFFFFF"/>
                </a:highlight>
                <a:latin typeface="Consolas" panose="020B0609020204030204" pitchFamily="49" charset="0"/>
              </a:rPr>
              <a:t>class</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 </a:t>
            </a:r>
            <a:r>
              <a:rPr lang="en-US" sz="2100" dirty="0">
                <a:solidFill>
                  <a:srgbClr val="0000FF"/>
                </a:solidFill>
                <a:highlight>
                  <a:srgbClr val="FFFFFF"/>
                </a:highlight>
                <a:latin typeface="Consolas" panose="020B0609020204030204" pitchFamily="49" charset="0"/>
              </a:rPr>
              <a:t>class</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Ts</a:t>
            </a:r>
            <a:r>
              <a:rPr lang="en-US" sz="2100" dirty="0">
                <a:solidFill>
                  <a:srgbClr val="000000"/>
                </a:solidFill>
                <a:highlight>
                  <a:srgbClr val="FFFFFF"/>
                </a:highlight>
                <a:latin typeface="Consolas" panose="020B0609020204030204" pitchFamily="49" charset="0"/>
              </a:rPr>
              <a:t>&gt;</a:t>
            </a:r>
          </a:p>
          <a:p>
            <a:r>
              <a:rPr lang="en-US" sz="2100" dirty="0" err="1">
                <a:solidFill>
                  <a:srgbClr val="0000FF"/>
                </a:solidFill>
                <a:highlight>
                  <a:srgbClr val="FFFFFF"/>
                </a:highlight>
                <a:latin typeface="Consolas" panose="020B0609020204030204" pitchFamily="49" charset="0"/>
              </a:rPr>
              <a:t>struct</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at_impl</a:t>
            </a:r>
            <a:r>
              <a:rPr lang="en-US" sz="2100" dirty="0">
                <a:solidFill>
                  <a:srgbClr val="000000"/>
                </a:solidFill>
                <a:highlight>
                  <a:srgbClr val="FFFFFF"/>
                </a:highlight>
                <a:latin typeface="Consolas" panose="020B0609020204030204" pitchFamily="49" charset="0"/>
              </a:rPr>
              <a:t>&lt; </a:t>
            </a:r>
            <a:r>
              <a:rPr lang="en-US" sz="2100" dirty="0" err="1">
                <a:solidFill>
                  <a:srgbClr val="008080"/>
                </a:solidFill>
                <a:highlight>
                  <a:srgbClr val="FFFFFF"/>
                </a:highlight>
                <a:latin typeface="Consolas" panose="020B0609020204030204" pitchFamily="49" charset="0"/>
              </a:rPr>
              <a:t>integer_sequence</a:t>
            </a:r>
            <a:r>
              <a:rPr lang="en-US" sz="2100" dirty="0">
                <a:solidFill>
                  <a:srgbClr val="000000"/>
                </a:solidFill>
                <a:highlight>
                  <a:srgbClr val="FFFFFF"/>
                </a:highlight>
                <a:latin typeface="Consolas" panose="020B0609020204030204" pitchFamily="49" charset="0"/>
              </a:rPr>
              <a:t>&lt;</a:t>
            </a:r>
            <a:r>
              <a:rPr lang="en-US" sz="2100" dirty="0" err="1">
                <a:solidFill>
                  <a:srgbClr val="008080"/>
                </a:solidFill>
                <a:highlight>
                  <a:srgbClr val="FFFFFF"/>
                </a:highlight>
                <a:latin typeface="Consolas" panose="020B0609020204030204" pitchFamily="49" charset="0"/>
              </a:rPr>
              <a:t>size_t</a:t>
            </a:r>
            <a:r>
              <a:rPr lang="en-US" sz="2100" dirty="0">
                <a:solidFill>
                  <a:srgbClr val="000000"/>
                </a:solidFill>
                <a:highlight>
                  <a:srgbClr val="FFFFFF"/>
                </a:highlight>
                <a:latin typeface="Consolas" panose="020B0609020204030204" pitchFamily="49" charset="0"/>
              </a:rPr>
              <a:t>, Is...&gt;, </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&lt;</a:t>
            </a:r>
            <a:r>
              <a:rPr lang="en-US" sz="2100" dirty="0" err="1">
                <a:solidFill>
                  <a:srgbClr val="008080"/>
                </a:solidFill>
                <a:highlight>
                  <a:srgbClr val="FFFFFF"/>
                </a:highlight>
                <a:latin typeface="Consolas" panose="020B0609020204030204" pitchFamily="49" charset="0"/>
              </a:rPr>
              <a:t>Ts</a:t>
            </a:r>
            <a:r>
              <a:rPr lang="en-US" sz="2100" dirty="0">
                <a:solidFill>
                  <a:srgbClr val="000000"/>
                </a:solidFill>
                <a:highlight>
                  <a:srgbClr val="FFFFFF"/>
                </a:highlight>
                <a:latin typeface="Consolas" panose="020B0609020204030204" pitchFamily="49" charset="0"/>
              </a:rPr>
              <a:t>...&gt;&gt; :</a:t>
            </a:r>
          </a:p>
          <a:p>
            <a:r>
              <a:rPr lang="de-DE" sz="2100" dirty="0">
                <a:solidFill>
                  <a:srgbClr val="00808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indexed_type</a:t>
            </a:r>
            <a:r>
              <a:rPr lang="de-DE" sz="2100" dirty="0">
                <a:solidFill>
                  <a:srgbClr val="000000"/>
                </a:solidFill>
                <a:highlight>
                  <a:srgbClr val="FFFFFF"/>
                </a:highlight>
                <a:latin typeface="Consolas" panose="020B0609020204030204" pitchFamily="49" charset="0"/>
              </a:rPr>
              <a:t>&lt;</a:t>
            </a:r>
            <a:r>
              <a:rPr lang="de-DE" sz="2100" dirty="0" err="1">
                <a:solidFill>
                  <a:srgbClr val="000000"/>
                </a:solidFill>
                <a:highlight>
                  <a:srgbClr val="FFFFFF"/>
                </a:highlight>
                <a:latin typeface="Consolas" panose="020B0609020204030204" pitchFamily="49" charset="0"/>
              </a:rPr>
              <a:t>Is</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Ts</a:t>
            </a:r>
            <a:r>
              <a:rPr lang="de-DE" sz="2100" dirty="0">
                <a:solidFill>
                  <a:srgbClr val="000000"/>
                </a:solidFill>
                <a:highlight>
                  <a:srgbClr val="FFFFFF"/>
                </a:highlight>
                <a:latin typeface="Consolas" panose="020B0609020204030204" pitchFamily="49" charset="0"/>
              </a:rPr>
              <a:t>&gt;...{};</a:t>
            </a:r>
          </a:p>
          <a:p>
            <a:endParaRPr lang="de-DE" sz="2100" dirty="0">
              <a:solidFill>
                <a:srgbClr val="000000"/>
              </a:solidFill>
              <a:highlight>
                <a:srgbClr val="FFFFFF"/>
              </a:highlight>
              <a:latin typeface="Consolas" panose="020B0609020204030204" pitchFamily="49" charset="0"/>
            </a:endParaRPr>
          </a:p>
          <a:p>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size_t</a:t>
            </a:r>
            <a:r>
              <a:rPr lang="de-DE" sz="2100" dirty="0">
                <a:solidFill>
                  <a:srgbClr val="000000"/>
                </a:solidFill>
                <a:highlight>
                  <a:srgbClr val="FFFFFF"/>
                </a:highlight>
                <a:latin typeface="Consolas" panose="020B0609020204030204" pitchFamily="49" charset="0"/>
              </a:rPr>
              <a:t> N&gt; </a:t>
            </a:r>
            <a:r>
              <a:rPr lang="de-DE" sz="2100" dirty="0" err="1">
                <a:solidFill>
                  <a:srgbClr val="0000FF"/>
                </a:solidFill>
                <a:highlight>
                  <a:srgbClr val="FFFFFF"/>
                </a:highlight>
                <a:latin typeface="Consolas" panose="020B0609020204030204" pitchFamily="49" charset="0"/>
              </a:rPr>
              <a:t>struct</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fetcher</a:t>
            </a:r>
            <a:r>
              <a:rPr lang="de-DE" sz="2100" dirty="0">
                <a:solidFill>
                  <a:srgbClr val="000000"/>
                </a:solidFill>
                <a:highlight>
                  <a:srgbClr val="FFFFFF"/>
                </a:highlight>
                <a:latin typeface="Consolas" panose="020B0609020204030204" pitchFamily="49" charset="0"/>
              </a:rPr>
              <a:t> {</a:t>
            </a:r>
          </a:p>
          <a:p>
            <a:r>
              <a:rPr lang="de-DE" sz="2100" dirty="0">
                <a:solidFill>
                  <a:srgbClr val="0000FF"/>
                </a:solidFill>
                <a:highlight>
                  <a:srgbClr val="FFFFFF"/>
                </a:highlight>
                <a:latin typeface="Consolas" panose="020B0609020204030204" pitchFamily="49" charset="0"/>
              </a:rPr>
              <a:t>    </a:t>
            </a:r>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00FF"/>
                </a:solidFill>
                <a:highlight>
                  <a:srgbClr val="FFFFFF"/>
                </a:highlight>
                <a:latin typeface="Consolas" panose="020B0609020204030204" pitchFamily="49" charset="0"/>
              </a:rPr>
              <a:t>typename</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&gt; </a:t>
            </a:r>
            <a:r>
              <a:rPr lang="de-DE" sz="2100" dirty="0" err="1">
                <a:solidFill>
                  <a:srgbClr val="0000FF"/>
                </a:solidFill>
                <a:highlight>
                  <a:srgbClr val="FFFFFF"/>
                </a:highlight>
                <a:latin typeface="Consolas" panose="020B0609020204030204" pitchFamily="49" charset="0"/>
              </a:rPr>
              <a:t>static</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 </a:t>
            </a:r>
            <a:r>
              <a:rPr lang="de-DE" sz="2100" dirty="0" err="1">
                <a:solidFill>
                  <a:srgbClr val="800000"/>
                </a:solidFill>
                <a:highlight>
                  <a:srgbClr val="FFFFFF"/>
                </a:highlight>
                <a:latin typeface="Consolas" panose="020B0609020204030204" pitchFamily="49" charset="0"/>
              </a:rPr>
              <a:t>fetch</a:t>
            </a:r>
            <a:r>
              <a:rPr lang="de-DE" sz="2100" dirty="0">
                <a:solidFill>
                  <a:srgbClr val="000000"/>
                </a:solidFill>
                <a:highlight>
                  <a:srgbClr val="FFFFFF"/>
                </a:highlight>
                <a:latin typeface="Consolas" panose="020B0609020204030204" pitchFamily="49" charset="0"/>
              </a:rPr>
              <a:t>(</a:t>
            </a:r>
            <a:r>
              <a:rPr lang="de-DE" sz="2100" dirty="0" err="1">
                <a:solidFill>
                  <a:srgbClr val="008080"/>
                </a:solidFill>
                <a:highlight>
                  <a:srgbClr val="FFFFFF"/>
                </a:highlight>
                <a:latin typeface="Consolas" panose="020B0609020204030204" pitchFamily="49" charset="0"/>
              </a:rPr>
              <a:t>indexed_type</a:t>
            </a:r>
            <a:r>
              <a:rPr lang="de-DE" sz="2100" dirty="0">
                <a:solidFill>
                  <a:srgbClr val="000000"/>
                </a:solidFill>
                <a:highlight>
                  <a:srgbClr val="FFFFFF"/>
                </a:highlight>
                <a:latin typeface="Consolas" panose="020B0609020204030204" pitchFamily="49" charset="0"/>
              </a:rPr>
              <a:t>&lt;N, </a:t>
            </a:r>
            <a:r>
              <a:rPr lang="de-DE" sz="2100" dirty="0">
                <a:solidFill>
                  <a:srgbClr val="008080"/>
                </a:solidFill>
                <a:highlight>
                  <a:srgbClr val="FFFFFF"/>
                </a:highlight>
                <a:latin typeface="Consolas" panose="020B0609020204030204" pitchFamily="49" charset="0"/>
              </a:rPr>
              <a:t>T</a:t>
            </a:r>
            <a:r>
              <a:rPr lang="de-DE" sz="2100" dirty="0">
                <a:solidFill>
                  <a:srgbClr val="000000"/>
                </a:solidFill>
                <a:highlight>
                  <a:srgbClr val="FFFFFF"/>
                </a:highlight>
                <a:latin typeface="Consolas" panose="020B0609020204030204" pitchFamily="49" charset="0"/>
              </a:rPr>
              <a:t>&gt;*) {}</a:t>
            </a:r>
          </a:p>
          <a:p>
            <a:r>
              <a:rPr lang="de-DE" sz="2100" dirty="0">
                <a:solidFill>
                  <a:srgbClr val="000000"/>
                </a:solidFill>
                <a:highlight>
                  <a:srgbClr val="FFFFFF"/>
                </a:highlight>
                <a:latin typeface="Consolas" panose="020B0609020204030204" pitchFamily="49" charset="0"/>
              </a:rPr>
              <a:t>};</a:t>
            </a:r>
          </a:p>
          <a:p>
            <a:r>
              <a:rPr lang="de-DE" sz="2100" dirty="0" err="1">
                <a:solidFill>
                  <a:srgbClr val="0000FF"/>
                </a:solidFill>
                <a:highlight>
                  <a:srgbClr val="FFFFFF"/>
                </a:highlight>
                <a:latin typeface="Consolas" panose="020B0609020204030204" pitchFamily="49" charset="0"/>
              </a:rPr>
              <a:t>template</a:t>
            </a:r>
            <a:r>
              <a:rPr lang="de-DE" sz="2100" dirty="0">
                <a:solidFill>
                  <a:srgbClr val="000000"/>
                </a:solidFill>
                <a:highlight>
                  <a:srgbClr val="FFFFFF"/>
                </a:highlight>
                <a:latin typeface="Consolas" panose="020B0609020204030204" pitchFamily="49" charset="0"/>
              </a:rPr>
              <a:t>&lt;</a:t>
            </a:r>
            <a:r>
              <a:rPr lang="de-DE" sz="2100" dirty="0" err="1">
                <a:solidFill>
                  <a:srgbClr val="0000FF"/>
                </a:solidFill>
                <a:highlight>
                  <a:srgbClr val="FFFFFF"/>
                </a:highlight>
                <a:latin typeface="Consolas" panose="020B0609020204030204" pitchFamily="49" charset="0"/>
              </a:rPr>
              <a:t>typename</a:t>
            </a:r>
            <a:r>
              <a:rPr lang="de-DE" sz="2100" dirty="0">
                <a:solidFill>
                  <a:srgbClr val="000000"/>
                </a:solidFill>
                <a:highlight>
                  <a:srgbClr val="FFFFFF"/>
                </a:highlight>
                <a:latin typeface="Consolas" panose="020B0609020204030204" pitchFamily="49" charset="0"/>
              </a:rPr>
              <a:t> </a:t>
            </a:r>
            <a:r>
              <a:rPr lang="de-DE" sz="2100" dirty="0">
                <a:solidFill>
                  <a:srgbClr val="008080"/>
                </a:solidFill>
                <a:highlight>
                  <a:srgbClr val="FFFFFF"/>
                </a:highlight>
                <a:latin typeface="Consolas" panose="020B0609020204030204" pitchFamily="49" charset="0"/>
              </a:rPr>
              <a:t>L</a:t>
            </a:r>
            <a:r>
              <a:rPr lang="de-DE" sz="2100" dirty="0">
                <a:solidFill>
                  <a:srgbClr val="000000"/>
                </a:solidFill>
                <a:highlight>
                  <a:srgbClr val="FFFFFF"/>
                </a:highlight>
                <a:latin typeface="Consolas" panose="020B0609020204030204" pitchFamily="49" charset="0"/>
              </a:rPr>
              <a:t>&gt;</a:t>
            </a:r>
          </a:p>
          <a:p>
            <a:r>
              <a:rPr lang="en-US" sz="2100" dirty="0">
                <a:solidFill>
                  <a:srgbClr val="0000FF"/>
                </a:solidFill>
                <a:highlight>
                  <a:srgbClr val="FFFFFF"/>
                </a:highlight>
                <a:latin typeface="Consolas" panose="020B0609020204030204" pitchFamily="49" charset="0"/>
              </a:rPr>
              <a:t>using</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seq_of_length</a:t>
            </a:r>
            <a:r>
              <a:rPr lang="en-US" sz="2100" dirty="0">
                <a:solidFill>
                  <a:srgbClr val="000000"/>
                </a:solidFill>
                <a:highlight>
                  <a:srgbClr val="FFFFFF"/>
                </a:highlight>
                <a:latin typeface="Consolas" panose="020B0609020204030204" pitchFamily="49" charset="0"/>
              </a:rPr>
              <a:t> = </a:t>
            </a:r>
            <a:r>
              <a:rPr lang="en-US" sz="2100" dirty="0" err="1">
                <a:solidFill>
                  <a:srgbClr val="008080"/>
                </a:solidFill>
                <a:highlight>
                  <a:srgbClr val="FFFFFF"/>
                </a:highlight>
                <a:latin typeface="Consolas" panose="020B0609020204030204" pitchFamily="49" charset="0"/>
              </a:rPr>
              <a:t>make_index_sequence</a:t>
            </a:r>
            <a:r>
              <a:rPr lang="en-US" sz="2100" dirty="0">
                <a:solidFill>
                  <a:srgbClr val="000000"/>
                </a:solidFill>
                <a:highlight>
                  <a:srgbClr val="FFFFFF"/>
                </a:highlight>
                <a:latin typeface="Consolas" panose="020B0609020204030204" pitchFamily="49" charset="0"/>
              </a:rPr>
              <a:t>&lt;</a:t>
            </a:r>
            <a:r>
              <a:rPr lang="en-US" sz="2100" dirty="0">
                <a:solidFill>
                  <a:srgbClr val="008080"/>
                </a:solidFill>
                <a:highlight>
                  <a:srgbClr val="FFFFFF"/>
                </a:highlight>
                <a:latin typeface="Consolas" panose="020B0609020204030204" pitchFamily="49" charset="0"/>
              </a:rPr>
              <a:t>wrap</a:t>
            </a:r>
            <a:r>
              <a:rPr lang="en-US" sz="2100" dirty="0">
                <a:solidFill>
                  <a:srgbClr val="000000"/>
                </a:solidFill>
                <a:highlight>
                  <a:srgbClr val="FFFFFF"/>
                </a:highlight>
                <a:latin typeface="Consolas" panose="020B0609020204030204" pitchFamily="49" charset="0"/>
              </a:rPr>
              <a:t>&lt;</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count</a:t>
            </a:r>
            <a:r>
              <a:rPr lang="en-US" sz="2100" dirty="0">
                <a:solidFill>
                  <a:srgbClr val="000000"/>
                </a:solidFill>
                <a:highlight>
                  <a:srgbClr val="FFFFFF"/>
                </a:highlight>
                <a:latin typeface="Consolas" panose="020B0609020204030204" pitchFamily="49" charset="0"/>
              </a:rPr>
              <a:t>&gt;::value&gt;;</a:t>
            </a:r>
          </a:p>
          <a:p>
            <a:endParaRPr lang="en-US" sz="2100" dirty="0">
              <a:solidFill>
                <a:srgbClr val="000000"/>
              </a:solidFill>
              <a:highlight>
                <a:srgbClr val="FFFFFF"/>
              </a:highlight>
              <a:latin typeface="Consolas" panose="020B0609020204030204" pitchFamily="49" charset="0"/>
            </a:endParaRPr>
          </a:p>
          <a:p>
            <a:r>
              <a:rPr lang="en-US" sz="2100" dirty="0">
                <a:solidFill>
                  <a:srgbClr val="0000FF"/>
                </a:solidFill>
                <a:highlight>
                  <a:srgbClr val="FFFFFF"/>
                </a:highlight>
                <a:latin typeface="Consolas" panose="020B0609020204030204" pitchFamily="49" charset="0"/>
              </a:rPr>
              <a:t>template</a:t>
            </a:r>
            <a:r>
              <a:rPr lang="en-US" sz="2100" dirty="0">
                <a:solidFill>
                  <a:srgbClr val="000000"/>
                </a:solidFill>
                <a:highlight>
                  <a:srgbClr val="FFFFFF"/>
                </a:highlight>
                <a:latin typeface="Consolas" panose="020B0609020204030204" pitchFamily="49" charset="0"/>
              </a:rPr>
              <a:t> &lt;</a:t>
            </a:r>
            <a:r>
              <a:rPr lang="en-US" sz="2100" dirty="0">
                <a:solidFill>
                  <a:srgbClr val="0000FF"/>
                </a:solidFill>
                <a:highlight>
                  <a:srgbClr val="FFFFFF"/>
                </a:highlight>
                <a:latin typeface="Consolas" panose="020B0609020204030204" pitchFamily="49" charset="0"/>
              </a:rPr>
              <a:t>class</a:t>
            </a:r>
            <a:r>
              <a:rPr lang="en-US" sz="2100" dirty="0">
                <a:solidFill>
                  <a:srgbClr val="000000"/>
                </a:solidFill>
                <a:highlight>
                  <a:srgbClr val="FFFFFF"/>
                </a:highlight>
                <a:latin typeface="Consolas" panose="020B0609020204030204" pitchFamily="49" charset="0"/>
              </a:rPr>
              <a:t> </a:t>
            </a:r>
            <a:r>
              <a:rPr lang="en-US" sz="2100" dirty="0">
                <a:solidFill>
                  <a:srgbClr val="008080"/>
                </a:solidFill>
                <a:highlight>
                  <a:srgbClr val="FFFFFF"/>
                </a:highlight>
                <a:latin typeface="Consolas" panose="020B0609020204030204" pitchFamily="49" charset="0"/>
              </a:rPr>
              <a:t>L</a:t>
            </a:r>
            <a:r>
              <a:rPr lang="en-US" sz="2100" dirty="0">
                <a:solidFill>
                  <a:srgbClr val="000000"/>
                </a:solidFill>
                <a:highlight>
                  <a:srgbClr val="FFFFFF"/>
                </a:highlight>
                <a:latin typeface="Consolas" panose="020B0609020204030204" pitchFamily="49" charset="0"/>
              </a:rPr>
              <a:t>, </a:t>
            </a:r>
            <a:r>
              <a:rPr lang="en-US" sz="2100" dirty="0" err="1">
                <a:solidFill>
                  <a:srgbClr val="008080"/>
                </a:solidFill>
                <a:highlight>
                  <a:srgbClr val="FFFFFF"/>
                </a:highlight>
                <a:latin typeface="Consolas" panose="020B0609020204030204" pitchFamily="49" charset="0"/>
              </a:rPr>
              <a:t>size_t</a:t>
            </a:r>
            <a:r>
              <a:rPr lang="en-US" sz="2100" dirty="0">
                <a:solidFill>
                  <a:srgbClr val="000000"/>
                </a:solidFill>
                <a:highlight>
                  <a:srgbClr val="FFFFFF"/>
                </a:highlight>
                <a:latin typeface="Consolas" panose="020B0609020204030204" pitchFamily="49" charset="0"/>
              </a:rPr>
              <a:t> Index&gt;</a:t>
            </a:r>
          </a:p>
          <a:p>
            <a:r>
              <a:rPr lang="de-DE" sz="2100" dirty="0" err="1">
                <a:solidFill>
                  <a:srgbClr val="0000FF"/>
                </a:solidFill>
                <a:highlight>
                  <a:srgbClr val="FFFFFF"/>
                </a:highlight>
                <a:latin typeface="Consolas" panose="020B0609020204030204" pitchFamily="49" charset="0"/>
              </a:rPr>
              <a:t>using</a:t>
            </a:r>
            <a:r>
              <a:rPr lang="de-DE" sz="2100" dirty="0">
                <a:solidFill>
                  <a:srgbClr val="000000"/>
                </a:solidFill>
                <a:highlight>
                  <a:srgbClr val="FFFFFF"/>
                </a:highlight>
                <a:latin typeface="Consolas" panose="020B0609020204030204" pitchFamily="49" charset="0"/>
              </a:rPr>
              <a:t> </a:t>
            </a:r>
            <a:r>
              <a:rPr lang="de-DE" sz="2100" dirty="0" err="1">
                <a:solidFill>
                  <a:srgbClr val="008080"/>
                </a:solidFill>
                <a:highlight>
                  <a:srgbClr val="FFFFFF"/>
                </a:highlight>
                <a:latin typeface="Consolas" panose="020B0609020204030204" pitchFamily="49" charset="0"/>
              </a:rPr>
              <a:t>at_c</a:t>
            </a:r>
            <a:r>
              <a:rPr lang="de-DE" sz="2100" dirty="0">
                <a:solidFill>
                  <a:srgbClr val="000000"/>
                </a:solidFill>
                <a:highlight>
                  <a:srgbClr val="FFFFFF"/>
                </a:highlight>
                <a:latin typeface="Consolas" panose="020B0609020204030204" pitchFamily="49" charset="0"/>
              </a:rPr>
              <a:t> = </a:t>
            </a:r>
            <a:r>
              <a:rPr lang="de-DE" sz="2100" dirty="0" err="1">
                <a:solidFill>
                  <a:srgbClr val="0000FF"/>
                </a:solidFill>
                <a:highlight>
                  <a:srgbClr val="FFFFFF"/>
                </a:highlight>
                <a:latin typeface="Consolas" panose="020B0609020204030204" pitchFamily="49" charset="0"/>
              </a:rPr>
              <a:t>decltype</a:t>
            </a:r>
            <a:r>
              <a:rPr lang="de-DE" sz="2100" dirty="0">
                <a:solidFill>
                  <a:srgbClr val="000000"/>
                </a:solidFill>
                <a:highlight>
                  <a:srgbClr val="FFFFFF"/>
                </a:highlight>
                <a:latin typeface="Consolas" panose="020B0609020204030204" pitchFamily="49" charset="0"/>
              </a:rPr>
              <a:t>(</a:t>
            </a:r>
            <a:r>
              <a:rPr lang="de-DE" sz="2100" dirty="0" err="1">
                <a:solidFill>
                  <a:srgbClr val="008080"/>
                </a:solidFill>
                <a:highlight>
                  <a:srgbClr val="FFFFFF"/>
                </a:highlight>
                <a:latin typeface="Consolas" panose="020B0609020204030204" pitchFamily="49" charset="0"/>
              </a:rPr>
              <a:t>fetcher</a:t>
            </a:r>
            <a:r>
              <a:rPr lang="de-DE" sz="2100" dirty="0">
                <a:solidFill>
                  <a:srgbClr val="000000"/>
                </a:solidFill>
                <a:highlight>
                  <a:srgbClr val="FFFFFF"/>
                </a:highlight>
                <a:latin typeface="Consolas" panose="020B0609020204030204" pitchFamily="49" charset="0"/>
              </a:rPr>
              <a:t>&lt;Index&gt;::</a:t>
            </a:r>
            <a:r>
              <a:rPr lang="de-DE" sz="2100" dirty="0" err="1">
                <a:solidFill>
                  <a:srgbClr val="000000"/>
                </a:solidFill>
                <a:highlight>
                  <a:srgbClr val="FFFFFF"/>
                </a:highlight>
                <a:latin typeface="Consolas" panose="020B0609020204030204" pitchFamily="49" charset="0"/>
              </a:rPr>
              <a:t>fetch</a:t>
            </a:r>
            <a:r>
              <a:rPr lang="de-DE" sz="2100" dirty="0">
                <a:solidFill>
                  <a:srgbClr val="000000"/>
                </a:solidFill>
                <a:highlight>
                  <a:srgbClr val="FFFFFF"/>
                </a:highlight>
                <a:latin typeface="Consolas" panose="020B0609020204030204" pitchFamily="49" charset="0"/>
              </a:rPr>
              <a:t>( </a:t>
            </a:r>
          </a:p>
          <a:p>
            <a:r>
              <a:rPr lang="de-DE" sz="2100" dirty="0">
                <a:solidFill>
                  <a:srgbClr val="0000FF"/>
                </a:solidFill>
                <a:highlight>
                  <a:srgbClr val="FFFFFF"/>
                </a:highlight>
                <a:latin typeface="Consolas" panose="020B0609020204030204" pitchFamily="49" charset="0"/>
              </a:rPr>
              <a:t>    </a:t>
            </a:r>
            <a:r>
              <a:rPr lang="de-DE" sz="2100" dirty="0" err="1">
                <a:solidFill>
                  <a:srgbClr val="0000FF"/>
                </a:solidFill>
                <a:highlight>
                  <a:srgbClr val="FFFFFF"/>
                </a:highlight>
                <a:latin typeface="Consolas" panose="020B0609020204030204" pitchFamily="49" charset="0"/>
              </a:rPr>
              <a:t>static_cast</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at_impl</a:t>
            </a:r>
            <a:r>
              <a:rPr lang="de-DE" sz="2100" dirty="0">
                <a:solidFill>
                  <a:srgbClr val="000000"/>
                </a:solidFill>
                <a:highlight>
                  <a:srgbClr val="FFFFFF"/>
                </a:highlight>
                <a:latin typeface="Consolas" panose="020B0609020204030204" pitchFamily="49" charset="0"/>
              </a:rPr>
              <a:t>&lt;</a:t>
            </a:r>
            <a:r>
              <a:rPr lang="de-DE" sz="2100" dirty="0" err="1">
                <a:solidFill>
                  <a:srgbClr val="008080"/>
                </a:solidFill>
                <a:highlight>
                  <a:srgbClr val="FFFFFF"/>
                </a:highlight>
                <a:latin typeface="Consolas" panose="020B0609020204030204" pitchFamily="49" charset="0"/>
              </a:rPr>
              <a:t>seq_of_length</a:t>
            </a:r>
            <a:r>
              <a:rPr lang="de-DE" sz="2100" dirty="0">
                <a:solidFill>
                  <a:srgbClr val="000000"/>
                </a:solidFill>
                <a:highlight>
                  <a:srgbClr val="FFFFFF"/>
                </a:highlight>
                <a:latin typeface="Consolas" panose="020B0609020204030204" pitchFamily="49" charset="0"/>
              </a:rPr>
              <a:t>&lt;</a:t>
            </a:r>
            <a:r>
              <a:rPr lang="de-DE" sz="2100" dirty="0">
                <a:solidFill>
                  <a:srgbClr val="008080"/>
                </a:solidFill>
                <a:highlight>
                  <a:srgbClr val="FFFFFF"/>
                </a:highlight>
                <a:latin typeface="Consolas" panose="020B0609020204030204" pitchFamily="49" charset="0"/>
              </a:rPr>
              <a:t>L</a:t>
            </a:r>
            <a:r>
              <a:rPr lang="de-DE" sz="2100" dirty="0">
                <a:solidFill>
                  <a:srgbClr val="000000"/>
                </a:solidFill>
                <a:highlight>
                  <a:srgbClr val="FFFFFF"/>
                </a:highlight>
                <a:latin typeface="Consolas" panose="020B0609020204030204" pitchFamily="49" charset="0"/>
              </a:rPr>
              <a:t>&gt;, </a:t>
            </a:r>
            <a:r>
              <a:rPr lang="de-DE" sz="2100" dirty="0">
                <a:solidFill>
                  <a:srgbClr val="008080"/>
                </a:solidFill>
                <a:highlight>
                  <a:srgbClr val="FFFFFF"/>
                </a:highlight>
                <a:latin typeface="Consolas" panose="020B0609020204030204" pitchFamily="49" charset="0"/>
              </a:rPr>
              <a:t>L</a:t>
            </a:r>
            <a:r>
              <a:rPr lang="de-DE" sz="2100" dirty="0">
                <a:solidFill>
                  <a:srgbClr val="000000"/>
                </a:solidFill>
                <a:highlight>
                  <a:srgbClr val="FFFFFF"/>
                </a:highlight>
                <a:latin typeface="Consolas" panose="020B0609020204030204" pitchFamily="49" charset="0"/>
              </a:rPr>
              <a:t>&gt; *&gt;(</a:t>
            </a:r>
            <a:r>
              <a:rPr lang="de-DE" sz="2100" dirty="0" err="1">
                <a:solidFill>
                  <a:srgbClr val="0000FF"/>
                </a:solidFill>
                <a:highlight>
                  <a:srgbClr val="FFFFFF"/>
                </a:highlight>
                <a:latin typeface="Consolas" panose="020B0609020204030204" pitchFamily="49" charset="0"/>
              </a:rPr>
              <a:t>nullptr</a:t>
            </a:r>
            <a:r>
              <a:rPr lang="de-DE" sz="2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643841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Sort Timing</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a:bodyPr>
          <a:lstStyle/>
          <a:p>
            <a:pPr marL="0" indent="0">
              <a:buNone/>
            </a:pPr>
            <a:r>
              <a:rPr lang="en-US" sz="2400" dirty="0"/>
              <a:t>Brigand 500: 					2.51s</a:t>
            </a:r>
          </a:p>
          <a:p>
            <a:pPr marL="0" indent="0">
              <a:buNone/>
            </a:pPr>
            <a:r>
              <a:rPr lang="en-US" sz="2400" dirty="0"/>
              <a:t>Brigand 250:					0.96s</a:t>
            </a:r>
          </a:p>
          <a:p>
            <a:pPr marL="0" indent="0">
              <a:buNone/>
            </a:pPr>
            <a:r>
              <a:rPr lang="en-US" sz="2400" dirty="0"/>
              <a:t>Quicksort 500:					</a:t>
            </a:r>
            <a:r>
              <a:rPr lang="en-US" sz="2400" dirty="0">
                <a:solidFill>
                  <a:schemeClr val="accent1"/>
                </a:solidFill>
              </a:rPr>
              <a:t>crashes</a:t>
            </a:r>
          </a:p>
          <a:p>
            <a:pPr marL="0" indent="0">
              <a:buNone/>
            </a:pPr>
            <a:r>
              <a:rPr lang="en-US" sz="2400" dirty="0"/>
              <a:t>Quicksort 250:					12.86s</a:t>
            </a:r>
          </a:p>
          <a:p>
            <a:pPr marL="0" indent="0">
              <a:buNone/>
            </a:pPr>
            <a:r>
              <a:rPr lang="en-US" sz="2400" dirty="0"/>
              <a:t>Hana 500:						</a:t>
            </a:r>
            <a:r>
              <a:rPr lang="en-US" sz="2400" dirty="0">
                <a:solidFill>
                  <a:schemeClr val="accent1"/>
                </a:solidFill>
              </a:rPr>
              <a:t>crashes</a:t>
            </a:r>
          </a:p>
          <a:p>
            <a:pPr marL="0" indent="0">
              <a:buNone/>
            </a:pPr>
            <a:r>
              <a:rPr lang="en-US" sz="2400" dirty="0"/>
              <a:t>Hana 250:						9.31s</a:t>
            </a:r>
          </a:p>
          <a:p>
            <a:pPr marL="0" indent="0">
              <a:buNone/>
            </a:pPr>
            <a:r>
              <a:rPr lang="en-US" sz="2400" dirty="0" err="1"/>
              <a:t>Mpl.sort</a:t>
            </a:r>
            <a:r>
              <a:rPr lang="en-US" sz="2400" dirty="0"/>
              <a:t> 50:			</a:t>
            </a:r>
            <a:r>
              <a:rPr lang="en-US" sz="2400" dirty="0">
                <a:solidFill>
                  <a:schemeClr val="accent1"/>
                </a:solidFill>
              </a:rPr>
              <a:t>longer than getting a mate tea</a:t>
            </a:r>
          </a:p>
          <a:p>
            <a:pPr marL="0" indent="0">
              <a:buNone/>
            </a:pPr>
            <a:endParaRPr lang="en-US" sz="2400" dirty="0"/>
          </a:p>
        </p:txBody>
      </p:sp>
    </p:spTree>
    <p:extLst>
      <p:ext uri="{BB962C8B-B14F-4D97-AF65-F5344CB8AC3E}">
        <p14:creationId xmlns:p14="http://schemas.microsoft.com/office/powerpoint/2010/main" val="165530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MPL Lambdas</a:t>
            </a:r>
            <a:endParaRPr lang="en-US" dirty="0">
              <a:effectLst/>
            </a:endParaRPr>
          </a:p>
        </p:txBody>
      </p:sp>
      <p:sp>
        <p:nvSpPr>
          <p:cNvPr id="6" name="Inhaltsplatzhalter 2"/>
          <p:cNvSpPr>
            <a:spLocks noGrp="1"/>
          </p:cNvSpPr>
          <p:nvPr>
            <p:ph idx="1"/>
          </p:nvPr>
        </p:nvSpPr>
        <p:spPr>
          <a:xfrm>
            <a:off x="1524000" y="1637501"/>
            <a:ext cx="8229600" cy="4377545"/>
          </a:xfrm>
        </p:spPr>
        <p:txBody>
          <a:bodyPr>
            <a:normAutofit/>
          </a:bodyPr>
          <a:lstStyle/>
          <a:p>
            <a:r>
              <a:rPr lang="en-US" sz="2800" dirty="0"/>
              <a:t>Awesome! </a:t>
            </a:r>
          </a:p>
          <a:p>
            <a:r>
              <a:rPr lang="en-US" sz="2800" dirty="0"/>
              <a:t>Allow composition of </a:t>
            </a:r>
            <a:r>
              <a:rPr lang="en-US" sz="2800" dirty="0" err="1"/>
              <a:t>metafunctions</a:t>
            </a:r>
            <a:r>
              <a:rPr lang="en-US" sz="2800" dirty="0"/>
              <a:t> elevating the level of abstraction</a:t>
            </a:r>
          </a:p>
          <a:p>
            <a:r>
              <a:rPr lang="en-US" sz="2800" dirty="0"/>
              <a:t>Slow</a:t>
            </a:r>
          </a:p>
          <a:p>
            <a:r>
              <a:rPr lang="en-US" sz="2800" dirty="0" err="1"/>
              <a:t>Slooooooooooooooooow</a:t>
            </a:r>
            <a:endParaRPr lang="en-US" sz="2800" dirty="0"/>
          </a:p>
          <a:p>
            <a:r>
              <a:rPr lang="en-US" sz="2800" dirty="0"/>
              <a:t>“Eager” functions don’t work</a:t>
            </a:r>
          </a:p>
          <a:p>
            <a:r>
              <a:rPr lang="en-US" sz="2800" dirty="0"/>
              <a:t>Nesting algorithms does not work</a:t>
            </a:r>
          </a:p>
          <a:p>
            <a:r>
              <a:rPr lang="en-US" sz="2800" dirty="0" err="1"/>
              <a:t>Sloooooooooooooooooooooooooooooooow</a:t>
            </a:r>
            <a:endParaRPr lang="en-US" sz="2800" dirty="0"/>
          </a:p>
          <a:p>
            <a:endParaRPr lang="en-US" sz="2800" dirty="0"/>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66840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err="1"/>
              <a:t>Leagacy</a:t>
            </a:r>
            <a:r>
              <a:rPr lang="en-US" dirty="0"/>
              <a:t> </a:t>
            </a:r>
            <a:r>
              <a:rPr lang="en-US" dirty="0" err="1"/>
              <a:t>boost.MPL</a:t>
            </a:r>
            <a:endParaRPr lang="en-US" dirty="0">
              <a:effectLst/>
            </a:endParaRPr>
          </a:p>
        </p:txBody>
      </p:sp>
      <p:sp>
        <p:nvSpPr>
          <p:cNvPr id="5" name="Rechteck 4"/>
          <p:cNvSpPr/>
          <p:nvPr/>
        </p:nvSpPr>
        <p:spPr>
          <a:xfrm>
            <a:off x="1524000" y="1874917"/>
            <a:ext cx="10262532" cy="3785652"/>
          </a:xfrm>
          <a:prstGeom prst="rect">
            <a:avLst/>
          </a:prstGeom>
        </p:spPr>
        <p:txBody>
          <a:bodyPr wrap="square">
            <a:spAutoFit/>
          </a:bodyPr>
          <a:lstStyle/>
          <a:p>
            <a:r>
              <a:rPr lang="en-US" sz="2000" dirty="0">
                <a:solidFill>
                  <a:srgbClr val="008000"/>
                </a:solidFill>
                <a:highlight>
                  <a:srgbClr val="FFFFFF"/>
                </a:highlight>
                <a:latin typeface="Consolas" panose="020B0609020204030204" pitchFamily="49" charset="0"/>
              </a:rPr>
              <a:t>// find the position of a type x in </a:t>
            </a:r>
            <a:r>
              <a:rPr lang="en-US" sz="2000" dirty="0" err="1">
                <a:solidFill>
                  <a:srgbClr val="008000"/>
                </a:solidFill>
                <a:highlight>
                  <a:srgbClr val="FFFFFF"/>
                </a:highlight>
                <a:latin typeface="Consolas" panose="020B0609020204030204" pitchFamily="49" charset="0"/>
              </a:rPr>
              <a:t>some_sequence</a:t>
            </a:r>
            <a:r>
              <a:rPr lang="en-US" sz="2000" dirty="0">
                <a:solidFill>
                  <a:srgbClr val="008000"/>
                </a:solidFill>
                <a:highlight>
                  <a:srgbClr val="FFFFFF"/>
                </a:highlight>
                <a:latin typeface="Consolas" panose="020B0609020204030204" pitchFamily="49" charset="0"/>
              </a:rPr>
              <a:t> such that:</a:t>
            </a:r>
            <a:endParaRPr lang="en-US" sz="2000" dirty="0">
              <a:solidFill>
                <a:srgbClr val="000000"/>
              </a:solidFill>
              <a:highlight>
                <a:srgbClr val="FFFFFF"/>
              </a:highlight>
              <a:latin typeface="Consolas" panose="020B0609020204030204" pitchFamily="49" charset="0"/>
            </a:endParaRPr>
          </a:p>
          <a:p>
            <a:r>
              <a:rPr lang="en-US" sz="2000" dirty="0">
                <a:solidFill>
                  <a:srgbClr val="008000"/>
                </a:solidFill>
                <a:highlight>
                  <a:srgbClr val="FFFFFF"/>
                </a:highlight>
                <a:latin typeface="Consolas" panose="020B0609020204030204" pitchFamily="49" charset="0"/>
              </a:rPr>
              <a:t>//         x is convertible to 'int'</a:t>
            </a:r>
            <a:endParaRPr lang="en-US" sz="2000" dirty="0">
              <a:solidFill>
                <a:srgbClr val="000000"/>
              </a:solidFill>
              <a:highlight>
                <a:srgbClr val="FFFFFF"/>
              </a:highlight>
              <a:latin typeface="Consolas" panose="020B0609020204030204" pitchFamily="49" charset="0"/>
            </a:endParaRPr>
          </a:p>
          <a:p>
            <a:r>
              <a:rPr lang="de-DE" sz="2000" dirty="0">
                <a:solidFill>
                  <a:srgbClr val="008000"/>
                </a:solidFill>
                <a:highlight>
                  <a:srgbClr val="FFFFFF"/>
                </a:highlight>
                <a:latin typeface="Consolas" panose="020B0609020204030204" pitchFamily="49" charset="0"/>
              </a:rPr>
              <a:t>//      &amp;&amp; x </a:t>
            </a:r>
            <a:r>
              <a:rPr lang="de-DE" sz="2000" dirty="0" err="1">
                <a:solidFill>
                  <a:srgbClr val="008000"/>
                </a:solidFill>
                <a:highlight>
                  <a:srgbClr val="FFFFFF"/>
                </a:highlight>
                <a:latin typeface="Consolas" panose="020B0609020204030204" pitchFamily="49" charset="0"/>
              </a:rPr>
              <a:t>is</a:t>
            </a:r>
            <a:r>
              <a:rPr lang="de-DE" sz="2000" dirty="0">
                <a:solidFill>
                  <a:srgbClr val="008000"/>
                </a:solidFill>
                <a:highlight>
                  <a:srgbClr val="FFFFFF"/>
                </a:highlight>
                <a:latin typeface="Consolas" panose="020B0609020204030204" pitchFamily="49" charset="0"/>
              </a:rPr>
              <a:t> not '</a:t>
            </a:r>
            <a:r>
              <a:rPr lang="de-DE" sz="2000" dirty="0" err="1">
                <a:solidFill>
                  <a:srgbClr val="008000"/>
                </a:solidFill>
                <a:highlight>
                  <a:srgbClr val="FFFFFF"/>
                </a:highlight>
                <a:latin typeface="Consolas" panose="020B0609020204030204" pitchFamily="49" charset="0"/>
              </a:rPr>
              <a:t>char</a:t>
            </a:r>
            <a:r>
              <a:rPr lang="de-DE" sz="2000" dirty="0">
                <a:solidFill>
                  <a:srgbClr val="008000"/>
                </a:solidFill>
                <a:highlight>
                  <a:srgbClr val="FFFFFF"/>
                </a:highlight>
                <a:latin typeface="Consolas" panose="020B0609020204030204" pitchFamily="49" charset="0"/>
              </a:rPr>
              <a:t>'</a:t>
            </a:r>
            <a:endParaRPr lang="de-DE" sz="2000" dirty="0">
              <a:solidFill>
                <a:srgbClr val="000000"/>
              </a:solidFill>
              <a:highlight>
                <a:srgbClr val="FFFFFF"/>
              </a:highlight>
              <a:latin typeface="Consolas" panose="020B0609020204030204" pitchFamily="49" charset="0"/>
            </a:endParaRPr>
          </a:p>
          <a:p>
            <a:r>
              <a:rPr lang="en-US" sz="2000" dirty="0">
                <a:solidFill>
                  <a:srgbClr val="008000"/>
                </a:solidFill>
                <a:highlight>
                  <a:srgbClr val="FFFFFF"/>
                </a:highlight>
                <a:latin typeface="Consolas" panose="020B0609020204030204" pitchFamily="49" charset="0"/>
              </a:rPr>
              <a:t>//      &amp;&amp; x is not a floating type</a:t>
            </a:r>
            <a:endParaRPr lang="en-US"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typedef</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mpl</a:t>
            </a:r>
            <a:r>
              <a:rPr lang="de-DE" sz="2000" dirty="0">
                <a:solidFill>
                  <a:srgbClr val="000000"/>
                </a:solidFill>
                <a:highlight>
                  <a:srgbClr val="FFFFFF"/>
                </a:highlight>
                <a:latin typeface="Consolas" panose="020B0609020204030204" pitchFamily="49" charset="0"/>
              </a:rPr>
              <a:t>::</a:t>
            </a:r>
            <a:r>
              <a:rPr lang="de-DE" sz="2000" dirty="0" err="1">
                <a:solidFill>
                  <a:srgbClr val="000000"/>
                </a:solidFill>
                <a:highlight>
                  <a:srgbClr val="FFFFFF"/>
                </a:highlight>
                <a:latin typeface="Consolas" panose="020B0609020204030204" pitchFamily="49" charset="0"/>
              </a:rPr>
              <a:t>find_if</a:t>
            </a:r>
            <a:r>
              <a:rPr lang="de-DE" sz="2000" dirty="0">
                <a:solidFill>
                  <a:srgbClr val="000000"/>
                </a:solidFill>
                <a:highlight>
                  <a:srgbClr val="FFFFFF"/>
                </a:highlight>
                <a:latin typeface="Consolas" panose="020B0609020204030204" pitchFamily="49" charset="0"/>
              </a:rPr>
              <a:t>&lt;</a:t>
            </a:r>
          </a:p>
          <a:p>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some_sequence</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mpl</a:t>
            </a:r>
            <a:r>
              <a:rPr lang="de-DE" sz="2000" dirty="0">
                <a:solidFill>
                  <a:srgbClr val="000000"/>
                </a:solidFill>
                <a:highlight>
                  <a:srgbClr val="FFFFFF"/>
                </a:highlight>
                <a:latin typeface="Consolas" panose="020B0609020204030204" pitchFamily="49" charset="0"/>
              </a:rPr>
              <a:t>::</a:t>
            </a:r>
            <a:r>
              <a:rPr lang="de-DE" sz="2000" dirty="0" err="1">
                <a:solidFill>
                  <a:srgbClr val="000000"/>
                </a:solidFill>
                <a:highlight>
                  <a:srgbClr val="FFFFFF"/>
                </a:highlight>
                <a:latin typeface="Consolas" panose="020B0609020204030204" pitchFamily="49" charset="0"/>
              </a:rPr>
              <a:t>and</a:t>
            </a:r>
            <a:r>
              <a:rPr lang="de-DE" sz="2000" dirty="0">
                <a:solidFill>
                  <a:srgbClr val="000000"/>
                </a:solidFill>
                <a:highlight>
                  <a:srgbClr val="FFFFFF"/>
                </a:highlight>
                <a:latin typeface="Consolas" panose="020B0609020204030204" pitchFamily="49" charset="0"/>
              </a:rPr>
              <a:t>_&lt;</a:t>
            </a:r>
          </a:p>
          <a:p>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boost</a:t>
            </a:r>
            <a:r>
              <a:rPr lang="de-DE" sz="2000" dirty="0">
                <a:solidFill>
                  <a:srgbClr val="000000"/>
                </a:solidFill>
                <a:highlight>
                  <a:srgbClr val="FFFFFF"/>
                </a:highlight>
                <a:latin typeface="Consolas" panose="020B0609020204030204" pitchFamily="49" charset="0"/>
              </a:rPr>
              <a:t>::</a:t>
            </a:r>
            <a:r>
              <a:rPr lang="de-DE" sz="2000" dirty="0" err="1">
                <a:solidFill>
                  <a:srgbClr val="000000"/>
                </a:solidFill>
                <a:highlight>
                  <a:srgbClr val="FFFFFF"/>
                </a:highlight>
                <a:latin typeface="Consolas" panose="020B0609020204030204" pitchFamily="49" charset="0"/>
              </a:rPr>
              <a:t>is_convertible</a:t>
            </a:r>
            <a:r>
              <a:rPr lang="de-DE" sz="2000" dirty="0">
                <a:solidFill>
                  <a:srgbClr val="000000"/>
                </a:solidFill>
                <a:highlight>
                  <a:srgbClr val="FFFFFF"/>
                </a:highlight>
                <a:latin typeface="Consolas" panose="020B0609020204030204" pitchFamily="49" charset="0"/>
              </a:rPr>
              <a:t>&lt;_1, </a:t>
            </a:r>
            <a:r>
              <a:rPr lang="de-DE" sz="2000" dirty="0">
                <a:solidFill>
                  <a:srgbClr val="0000FF"/>
                </a:solidFill>
                <a:highlight>
                  <a:srgbClr val="FFFFFF"/>
                </a:highlight>
                <a:latin typeface="Consolas" panose="020B0609020204030204" pitchFamily="49" charset="0"/>
              </a:rPr>
              <a:t>int</a:t>
            </a:r>
            <a:r>
              <a:rPr lang="de-DE" sz="2000" dirty="0">
                <a:solidFill>
                  <a:srgbClr val="000000"/>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mpl</a:t>
            </a:r>
            <a:r>
              <a:rPr lang="en-US" sz="2000" dirty="0">
                <a:solidFill>
                  <a:srgbClr val="000000"/>
                </a:solidFill>
                <a:highlight>
                  <a:srgbClr val="FFFFFF"/>
                </a:highlight>
                <a:latin typeface="Consolas" panose="020B0609020204030204" pitchFamily="49" charset="0"/>
              </a:rPr>
              <a:t>::not_&lt;boost::</a:t>
            </a:r>
            <a:r>
              <a:rPr lang="en-US" sz="2000" dirty="0" err="1">
                <a:solidFill>
                  <a:srgbClr val="000000"/>
                </a:solidFill>
                <a:highlight>
                  <a:srgbClr val="FFFFFF"/>
                </a:highlight>
                <a:latin typeface="Consolas" panose="020B0609020204030204" pitchFamily="49" charset="0"/>
              </a:rPr>
              <a:t>is_same</a:t>
            </a:r>
            <a:r>
              <a:rPr lang="en-US" sz="2000" dirty="0">
                <a:solidFill>
                  <a:srgbClr val="000000"/>
                </a:solidFill>
                <a:highlight>
                  <a:srgbClr val="FFFFFF"/>
                </a:highlight>
                <a:latin typeface="Consolas" panose="020B0609020204030204" pitchFamily="49" charset="0"/>
              </a:rPr>
              <a:t>&lt;_1,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&gt;&gt;,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mpl</a:t>
            </a:r>
            <a:r>
              <a:rPr lang="en-US" sz="2000" dirty="0">
                <a:solidFill>
                  <a:srgbClr val="000000"/>
                </a:solidFill>
                <a:highlight>
                  <a:srgbClr val="FFFFFF"/>
                </a:highlight>
                <a:latin typeface="Consolas" panose="020B0609020204030204" pitchFamily="49" charset="0"/>
              </a:rPr>
              <a:t>::not_&lt;boost::</a:t>
            </a:r>
            <a:r>
              <a:rPr lang="en-US" sz="2000" dirty="0" err="1">
                <a:solidFill>
                  <a:srgbClr val="000000"/>
                </a:solidFill>
                <a:highlight>
                  <a:srgbClr val="FFFFFF"/>
                </a:highlight>
                <a:latin typeface="Consolas" panose="020B0609020204030204" pitchFamily="49" charset="0"/>
              </a:rPr>
              <a:t>is_float</a:t>
            </a:r>
            <a:r>
              <a:rPr lang="en-US" sz="2000" dirty="0">
                <a:solidFill>
                  <a:srgbClr val="000000"/>
                </a:solidFill>
                <a:highlight>
                  <a:srgbClr val="FFFFFF"/>
                </a:highlight>
                <a:latin typeface="Consolas" panose="020B0609020204030204" pitchFamily="49" charset="0"/>
              </a:rPr>
              <a:t>&lt;_1&gt; &gt;</a:t>
            </a:r>
          </a:p>
          <a:p>
            <a:r>
              <a:rPr lang="de-DE" sz="2000" dirty="0">
                <a:solidFill>
                  <a:srgbClr val="000000"/>
                </a:solidFill>
                <a:highlight>
                  <a:srgbClr val="FFFFFF"/>
                </a:highlight>
                <a:latin typeface="Consolas" panose="020B0609020204030204" pitchFamily="49" charset="0"/>
              </a:rPr>
              <a:t>    &gt;</a:t>
            </a:r>
          </a:p>
          <a:p>
            <a:r>
              <a:rPr lang="de-DE" sz="2000" dirty="0">
                <a:solidFill>
                  <a:srgbClr val="000000"/>
                </a:solidFill>
                <a:highlight>
                  <a:srgbClr val="FFFFFF"/>
                </a:highlight>
                <a:latin typeface="Consolas" panose="020B0609020204030204" pitchFamily="49" charset="0"/>
              </a:rPr>
              <a:t>&gt;::type </a:t>
            </a:r>
            <a:r>
              <a:rPr lang="de-DE" sz="2000" dirty="0" err="1">
                <a:solidFill>
                  <a:srgbClr val="000000"/>
                </a:solidFill>
                <a:highlight>
                  <a:srgbClr val="FFFFFF"/>
                </a:highlight>
                <a:latin typeface="Consolas" panose="020B0609020204030204" pitchFamily="49" charset="0"/>
              </a:rPr>
              <a:t>iter</a:t>
            </a:r>
            <a:r>
              <a:rPr lang="de-DE"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887178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err="1"/>
              <a:t>Leagacy</a:t>
            </a:r>
            <a:r>
              <a:rPr lang="en-US" dirty="0"/>
              <a:t> </a:t>
            </a:r>
            <a:r>
              <a:rPr lang="en-US" dirty="0" err="1"/>
              <a:t>boost.MPL</a:t>
            </a:r>
            <a:endParaRPr lang="en-US" dirty="0">
              <a:effectLst/>
            </a:endParaRPr>
          </a:p>
        </p:txBody>
      </p:sp>
      <p:sp>
        <p:nvSpPr>
          <p:cNvPr id="5" name="Rechteck 4"/>
          <p:cNvSpPr/>
          <p:nvPr/>
        </p:nvSpPr>
        <p:spPr>
          <a:xfrm>
            <a:off x="1524000" y="1732992"/>
            <a:ext cx="8712968" cy="5016758"/>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N&gt; </a:t>
            </a:r>
          </a:p>
          <a:p>
            <a:r>
              <a:rPr lang="en-US" sz="2000" dirty="0" err="1">
                <a:solidFill>
                  <a:srgbClr val="0000FF"/>
                </a:solidFill>
                <a:highlight>
                  <a:srgbClr val="FFFFFF"/>
                </a:highlight>
                <a:latin typeface="Consolas" panose="020B0609020204030204" pitchFamily="49" charset="0"/>
              </a:rPr>
              <a:t>struct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arg</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forward declaration</a:t>
            </a:r>
            <a:endParaRPr lang="en-US" sz="2000" dirty="0">
              <a:solidFill>
                <a:srgbClr val="000000"/>
              </a:solidFill>
              <a:highlight>
                <a:srgbClr val="FFFFFF"/>
              </a:highlight>
              <a:latin typeface="Consolas" panose="020B0609020204030204" pitchFamily="49" charset="0"/>
            </a:endParaRPr>
          </a:p>
          <a:p>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&lt;&gt;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arg&lt;1&gt;{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A1,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Am&gt;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typedef</a:t>
            </a:r>
            <a:r>
              <a:rPr lang="en-US" sz="2000" dirty="0">
                <a:solidFill>
                  <a:srgbClr val="000000"/>
                </a:solidFill>
                <a:highlight>
                  <a:srgbClr val="FFFFFF"/>
                </a:highlight>
                <a:latin typeface="Consolas" panose="020B0609020204030204" pitchFamily="49" charset="0"/>
              </a:rPr>
              <a:t> A1 type; </a:t>
            </a:r>
            <a:r>
              <a:rPr lang="en-US" sz="2000" dirty="0">
                <a:solidFill>
                  <a:srgbClr val="008000"/>
                </a:solidFill>
                <a:highlight>
                  <a:srgbClr val="FFFFFF"/>
                </a:highlight>
                <a:latin typeface="Consolas" panose="020B0609020204030204" pitchFamily="49" charset="0"/>
              </a:rPr>
              <a:t>// return the first argument</a:t>
            </a:r>
            <a:endParaRPr lang="en-US" sz="2000" dirty="0">
              <a:solidFill>
                <a:srgbClr val="000000"/>
              </a:solidFill>
              <a:highlight>
                <a:srgbClr val="FFFFFF"/>
              </a:highlight>
              <a:latin typeface="Consolas" panose="020B0609020204030204" pitchFamily="49" charset="0"/>
            </a:endParaRPr>
          </a:p>
          <a:p>
            <a:r>
              <a:rPr lang="de-DE" sz="2000" dirty="0">
                <a:solidFill>
                  <a:srgbClr val="000000"/>
                </a:solidFill>
                <a:highlight>
                  <a:srgbClr val="FFFFFF"/>
                </a:highlight>
                <a:latin typeface="Consolas" panose="020B0609020204030204" pitchFamily="49" charset="0"/>
              </a:rPr>
              <a:t>};};</a:t>
            </a:r>
          </a:p>
          <a:p>
            <a:r>
              <a:rPr lang="de-DE" sz="2000" dirty="0" err="1">
                <a:solidFill>
                  <a:srgbClr val="0000FF"/>
                </a:solidFill>
                <a:highlight>
                  <a:srgbClr val="FFFFFF"/>
                </a:highlight>
                <a:latin typeface="Consolas" panose="020B0609020204030204" pitchFamily="49" charset="0"/>
              </a:rPr>
              <a:t>typedef</a:t>
            </a:r>
            <a:r>
              <a:rPr lang="de-DE" sz="2000" dirty="0">
                <a:solidFill>
                  <a:srgbClr val="000000"/>
                </a:solidFill>
                <a:highlight>
                  <a:srgbClr val="FFFFFF"/>
                </a:highlight>
                <a:latin typeface="Consolas" panose="020B0609020204030204" pitchFamily="49" charset="0"/>
              </a:rPr>
              <a:t> arg&lt;1&gt; _1;</a:t>
            </a:r>
          </a:p>
          <a:p>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&lt;&gt;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arg&lt;2&gt;{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A1,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A2,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Am</a:t>
            </a:r>
            <a:r>
              <a:rPr lang="de-DE" sz="2000" dirty="0">
                <a:solidFill>
                  <a:srgbClr val="000000"/>
                </a:solidFill>
                <a:highlight>
                  <a:srgbClr val="FFFFFF"/>
                </a:highlight>
                <a:latin typeface="Consolas" panose="020B0609020204030204" pitchFamily="49" charset="0"/>
              </a:rPr>
              <a:t>&gt;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typedef</a:t>
            </a:r>
            <a:r>
              <a:rPr lang="en-US" sz="2000" dirty="0">
                <a:solidFill>
                  <a:srgbClr val="000000"/>
                </a:solidFill>
                <a:highlight>
                  <a:srgbClr val="FFFFFF"/>
                </a:highlight>
                <a:latin typeface="Consolas" panose="020B0609020204030204" pitchFamily="49" charset="0"/>
              </a:rPr>
              <a:t> A2 type; </a:t>
            </a:r>
            <a:r>
              <a:rPr lang="en-US" sz="2000" dirty="0">
                <a:solidFill>
                  <a:srgbClr val="008000"/>
                </a:solidFill>
                <a:highlight>
                  <a:srgbClr val="FFFFFF"/>
                </a:highlight>
                <a:latin typeface="Consolas" panose="020B0609020204030204" pitchFamily="49" charset="0"/>
              </a:rPr>
              <a:t>// return the second argument</a:t>
            </a:r>
            <a:endParaRPr lang="en-US" sz="2000" dirty="0">
              <a:solidFill>
                <a:srgbClr val="000000"/>
              </a:solidFill>
              <a:highlight>
                <a:srgbClr val="FFFFFF"/>
              </a:highlight>
              <a:latin typeface="Consolas" panose="020B0609020204030204" pitchFamily="49" charset="0"/>
            </a:endParaRPr>
          </a:p>
          <a:p>
            <a:r>
              <a:rPr lang="de-DE" sz="2000" dirty="0">
                <a:solidFill>
                  <a:srgbClr val="000000"/>
                </a:solidFill>
                <a:highlight>
                  <a:srgbClr val="FFFFFF"/>
                </a:highlight>
                <a:latin typeface="Consolas" panose="020B0609020204030204" pitchFamily="49" charset="0"/>
              </a:rPr>
              <a:t>};};</a:t>
            </a:r>
          </a:p>
          <a:p>
            <a:r>
              <a:rPr lang="de-DE" sz="2000" dirty="0" err="1">
                <a:solidFill>
                  <a:srgbClr val="0000FF"/>
                </a:solidFill>
                <a:highlight>
                  <a:srgbClr val="FFFFFF"/>
                </a:highlight>
                <a:latin typeface="Consolas" panose="020B0609020204030204" pitchFamily="49" charset="0"/>
              </a:rPr>
              <a:t>typedef</a:t>
            </a:r>
            <a:r>
              <a:rPr lang="de-DE" sz="2000" dirty="0">
                <a:solidFill>
                  <a:srgbClr val="000000"/>
                </a:solidFill>
                <a:highlight>
                  <a:srgbClr val="FFFFFF"/>
                </a:highlight>
                <a:latin typeface="Consolas" panose="020B0609020204030204" pitchFamily="49" charset="0"/>
              </a:rPr>
              <a:t> arg&lt;2&gt; _2;</a:t>
            </a:r>
          </a:p>
        </p:txBody>
      </p:sp>
    </p:spTree>
    <p:extLst>
      <p:ext uri="{BB962C8B-B14F-4D97-AF65-F5344CB8AC3E}">
        <p14:creationId xmlns:p14="http://schemas.microsoft.com/office/powerpoint/2010/main" val="410106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Library paradigm shifts due to modern metaprogramming</a:t>
            </a:r>
            <a:endParaRPr lang="de-DE" dirty="0"/>
          </a:p>
        </p:txBody>
      </p:sp>
      <p:sp>
        <p:nvSpPr>
          <p:cNvPr id="3" name="Untertitel 2"/>
          <p:cNvSpPr>
            <a:spLocks noGrp="1"/>
          </p:cNvSpPr>
          <p:nvPr>
            <p:ph type="subTitle" idx="1"/>
          </p:nvPr>
        </p:nvSpPr>
        <p:spPr/>
        <p:txBody>
          <a:bodyPr/>
          <a:lstStyle/>
          <a:p>
            <a:r>
              <a:rPr lang="en-US" dirty="0" err="1"/>
              <a:t>Harnassing</a:t>
            </a:r>
            <a:r>
              <a:rPr lang="en-US" dirty="0"/>
              <a:t> the Dragons of C++‘s built in code generator</a:t>
            </a:r>
          </a:p>
          <a:p>
            <a:endParaRPr lang="de-DE" dirty="0"/>
          </a:p>
          <a:p>
            <a:endParaRPr lang="de-DE" dirty="0"/>
          </a:p>
        </p:txBody>
      </p:sp>
    </p:spTree>
    <p:extLst>
      <p:ext uri="{BB962C8B-B14F-4D97-AF65-F5344CB8AC3E}">
        <p14:creationId xmlns:p14="http://schemas.microsoft.com/office/powerpoint/2010/main" val="15883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Error:</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a:bodyPr>
          <a:lstStyle/>
          <a:p>
            <a:pPr marL="0" indent="0">
              <a:buNone/>
            </a:pPr>
            <a:r>
              <a:rPr lang="en-US" sz="2400" dirty="0"/>
              <a:t>“” does not satisfy the concept “Food”</a:t>
            </a:r>
          </a:p>
          <a:p>
            <a:pPr marL="0" indent="0">
              <a:buNone/>
            </a:pPr>
            <a:endParaRPr lang="en-US" sz="2400" dirty="0"/>
          </a:p>
        </p:txBody>
      </p:sp>
    </p:spTree>
    <p:extLst>
      <p:ext uri="{BB962C8B-B14F-4D97-AF65-F5344CB8AC3E}">
        <p14:creationId xmlns:p14="http://schemas.microsoft.com/office/powerpoint/2010/main" val="4092241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err="1"/>
              <a:t>Leagacy</a:t>
            </a:r>
            <a:r>
              <a:rPr lang="en-US" dirty="0"/>
              <a:t> </a:t>
            </a:r>
            <a:r>
              <a:rPr lang="en-US" dirty="0" err="1"/>
              <a:t>boost.MPL</a:t>
            </a:r>
            <a:endParaRPr lang="en-US" dirty="0">
              <a:effectLst/>
            </a:endParaRPr>
          </a:p>
        </p:txBody>
      </p:sp>
      <p:sp>
        <p:nvSpPr>
          <p:cNvPr id="5" name="Rechteck 4"/>
          <p:cNvSpPr/>
          <p:nvPr/>
        </p:nvSpPr>
        <p:spPr>
          <a:xfrm>
            <a:off x="1524000" y="1732992"/>
            <a:ext cx="8712968" cy="5016758"/>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N&gt; </a:t>
            </a:r>
          </a:p>
          <a:p>
            <a:r>
              <a:rPr lang="en-US" sz="2000" dirty="0" err="1">
                <a:solidFill>
                  <a:srgbClr val="0000FF"/>
                </a:solidFill>
                <a:highlight>
                  <a:srgbClr val="FFFFFF"/>
                </a:highlight>
                <a:latin typeface="Consolas" panose="020B0609020204030204" pitchFamily="49" charset="0"/>
              </a:rPr>
              <a:t>struct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arg</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forward declaration</a:t>
            </a:r>
            <a:endParaRPr lang="en-US" sz="2000" dirty="0">
              <a:solidFill>
                <a:srgbClr val="000000"/>
              </a:solidFill>
              <a:highlight>
                <a:srgbClr val="FFFFFF"/>
              </a:highlight>
              <a:latin typeface="Consolas" panose="020B0609020204030204" pitchFamily="49" charset="0"/>
            </a:endParaRPr>
          </a:p>
          <a:p>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&lt;&gt;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arg&lt;1&gt;{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A1,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Am&gt;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typedef</a:t>
            </a:r>
            <a:r>
              <a:rPr lang="en-US" sz="2000" dirty="0">
                <a:solidFill>
                  <a:srgbClr val="000000"/>
                </a:solidFill>
                <a:highlight>
                  <a:srgbClr val="FFFFFF"/>
                </a:highlight>
                <a:latin typeface="Consolas" panose="020B0609020204030204" pitchFamily="49" charset="0"/>
              </a:rPr>
              <a:t> A1 type; </a:t>
            </a:r>
            <a:r>
              <a:rPr lang="en-US" sz="2000" dirty="0">
                <a:solidFill>
                  <a:srgbClr val="008000"/>
                </a:solidFill>
                <a:highlight>
                  <a:srgbClr val="FFFFFF"/>
                </a:highlight>
                <a:latin typeface="Consolas" panose="020B0609020204030204" pitchFamily="49" charset="0"/>
              </a:rPr>
              <a:t>// return the first argument</a:t>
            </a:r>
            <a:endParaRPr lang="en-US" sz="2000" dirty="0">
              <a:solidFill>
                <a:srgbClr val="000000"/>
              </a:solidFill>
              <a:highlight>
                <a:srgbClr val="FFFFFF"/>
              </a:highlight>
              <a:latin typeface="Consolas" panose="020B0609020204030204" pitchFamily="49" charset="0"/>
            </a:endParaRPr>
          </a:p>
          <a:p>
            <a:r>
              <a:rPr lang="de-DE" sz="2000" dirty="0">
                <a:solidFill>
                  <a:srgbClr val="000000"/>
                </a:solidFill>
                <a:highlight>
                  <a:srgbClr val="FFFFFF"/>
                </a:highlight>
                <a:latin typeface="Consolas" panose="020B0609020204030204" pitchFamily="49" charset="0"/>
              </a:rPr>
              <a:t>};};</a:t>
            </a:r>
          </a:p>
          <a:p>
            <a:r>
              <a:rPr lang="de-DE" sz="2000" dirty="0" err="1">
                <a:solidFill>
                  <a:srgbClr val="0000FF"/>
                </a:solidFill>
                <a:highlight>
                  <a:srgbClr val="FFFFFF"/>
                </a:highlight>
                <a:latin typeface="Consolas" panose="020B0609020204030204" pitchFamily="49" charset="0"/>
              </a:rPr>
              <a:t>typedef</a:t>
            </a:r>
            <a:r>
              <a:rPr lang="de-DE" sz="2000" dirty="0">
                <a:solidFill>
                  <a:srgbClr val="000000"/>
                </a:solidFill>
                <a:highlight>
                  <a:srgbClr val="FFFFFF"/>
                </a:highlight>
                <a:latin typeface="Consolas" panose="020B0609020204030204" pitchFamily="49" charset="0"/>
              </a:rPr>
              <a:t> arg&lt;1&gt; _1;</a:t>
            </a:r>
          </a:p>
          <a:p>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&lt;&gt;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arg&lt;2&gt;{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A1,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A2,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Am</a:t>
            </a:r>
            <a:r>
              <a:rPr lang="de-DE" sz="2000" dirty="0">
                <a:solidFill>
                  <a:srgbClr val="000000"/>
                </a:solidFill>
                <a:highlight>
                  <a:srgbClr val="FFFFFF"/>
                </a:highlight>
                <a:latin typeface="Consolas" panose="020B0609020204030204" pitchFamily="49" charset="0"/>
              </a:rPr>
              <a:t>&gt;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typedef</a:t>
            </a:r>
            <a:r>
              <a:rPr lang="en-US" sz="2000" dirty="0">
                <a:solidFill>
                  <a:srgbClr val="000000"/>
                </a:solidFill>
                <a:highlight>
                  <a:srgbClr val="FFFFFF"/>
                </a:highlight>
                <a:latin typeface="Consolas" panose="020B0609020204030204" pitchFamily="49" charset="0"/>
              </a:rPr>
              <a:t> A2 type; </a:t>
            </a:r>
            <a:r>
              <a:rPr lang="en-US" sz="2000" dirty="0">
                <a:solidFill>
                  <a:srgbClr val="008000"/>
                </a:solidFill>
                <a:highlight>
                  <a:srgbClr val="FFFFFF"/>
                </a:highlight>
                <a:latin typeface="Consolas" panose="020B0609020204030204" pitchFamily="49" charset="0"/>
              </a:rPr>
              <a:t>// return the second argument</a:t>
            </a:r>
            <a:endParaRPr lang="en-US" sz="2000" dirty="0">
              <a:solidFill>
                <a:srgbClr val="000000"/>
              </a:solidFill>
              <a:highlight>
                <a:srgbClr val="FFFFFF"/>
              </a:highlight>
              <a:latin typeface="Consolas" panose="020B0609020204030204" pitchFamily="49" charset="0"/>
            </a:endParaRPr>
          </a:p>
          <a:p>
            <a:r>
              <a:rPr lang="de-DE" sz="2000" dirty="0">
                <a:solidFill>
                  <a:srgbClr val="000000"/>
                </a:solidFill>
                <a:highlight>
                  <a:srgbClr val="FFFFFF"/>
                </a:highlight>
                <a:latin typeface="Consolas" panose="020B0609020204030204" pitchFamily="49" charset="0"/>
              </a:rPr>
              <a:t>};};</a:t>
            </a:r>
          </a:p>
          <a:p>
            <a:r>
              <a:rPr lang="de-DE" sz="2000" dirty="0" err="1">
                <a:solidFill>
                  <a:srgbClr val="0000FF"/>
                </a:solidFill>
                <a:highlight>
                  <a:srgbClr val="FFFFFF"/>
                </a:highlight>
                <a:latin typeface="Consolas" panose="020B0609020204030204" pitchFamily="49" charset="0"/>
              </a:rPr>
              <a:t>typedef</a:t>
            </a:r>
            <a:r>
              <a:rPr lang="de-DE" sz="2000" dirty="0">
                <a:solidFill>
                  <a:srgbClr val="000000"/>
                </a:solidFill>
                <a:highlight>
                  <a:srgbClr val="FFFFFF"/>
                </a:highlight>
                <a:latin typeface="Consolas" panose="020B0609020204030204" pitchFamily="49" charset="0"/>
              </a:rPr>
              <a:t> arg&lt;2&gt; _2;</a:t>
            </a:r>
          </a:p>
        </p:txBody>
      </p:sp>
    </p:spTree>
    <p:extLst>
      <p:ext uri="{BB962C8B-B14F-4D97-AF65-F5344CB8AC3E}">
        <p14:creationId xmlns:p14="http://schemas.microsoft.com/office/powerpoint/2010/main" val="2585848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0466" y="810289"/>
            <a:ext cx="8748464" cy="1131910"/>
          </a:xfrm>
        </p:spPr>
        <p:txBody>
          <a:bodyPr>
            <a:normAutofit/>
          </a:bodyPr>
          <a:lstStyle/>
          <a:p>
            <a:r>
              <a:rPr lang="en-US" dirty="0"/>
              <a:t>Bind for eager lambdas</a:t>
            </a:r>
            <a:endParaRPr lang="en-US" dirty="0">
              <a:effectLst/>
            </a:endParaRPr>
          </a:p>
        </p:txBody>
      </p:sp>
      <p:sp>
        <p:nvSpPr>
          <p:cNvPr id="5" name="Rechteck 4"/>
          <p:cNvSpPr/>
          <p:nvPr/>
        </p:nvSpPr>
        <p:spPr>
          <a:xfrm>
            <a:off x="535351" y="1774936"/>
            <a:ext cx="10378725"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...&gt;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a:t>
            </a:r>
            <a:r>
              <a:rPr lang="en-US">
                <a:solidFill>
                  <a:srgbClr val="008080"/>
                </a:solidFill>
                <a:highlight>
                  <a:srgbClr val="FFFFFF"/>
                </a:highlight>
                <a:latin typeface="Consolas" panose="020B0609020204030204" pitchFamily="49" charset="0"/>
              </a:rPr>
              <a:t>Ts</a:t>
            </a:r>
            <a:r>
              <a:rPr lang="en-US">
                <a:solidFill>
                  <a:srgbClr val="000000"/>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bind</a:t>
            </a:r>
            <a:r>
              <a:rPr lang="de-DE" dirty="0">
                <a:solidFill>
                  <a:srgbClr val="000000"/>
                </a:solidFill>
                <a:highlight>
                  <a:srgbClr val="FFFFFF"/>
                </a:highlight>
                <a:latin typeface="Consolas" panose="020B0609020204030204" pitchFamily="49" charset="0"/>
              </a:rPr>
              <a:t>&lt;</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a:solidFill>
                  <a:srgbClr val="008080"/>
                </a:solidFill>
                <a:highlight>
                  <a:srgbClr val="FFFFFF"/>
                </a:highlight>
                <a:latin typeface="Consolas" panose="020B0609020204030204" pitchFamily="49" charset="0"/>
              </a:rPr>
              <a:t>Ts</a:t>
            </a:r>
            <a:r>
              <a:rPr lang="de-DE" dirty="0">
                <a:solidFill>
                  <a:srgbClr val="000000"/>
                </a:solidFill>
                <a:highlight>
                  <a:srgbClr val="FFFFFF"/>
                </a:highlight>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bind&lt; algorithm, parameter1, parameter2, parameter…&gt;</a:t>
            </a:r>
          </a:p>
          <a:p>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//equivalent to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algorithm&lt;parameter1, parameter2 parameter…&gt;</a:t>
            </a:r>
          </a:p>
          <a:p>
            <a:r>
              <a:rPr lang="en-US"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139907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Named Parameters</a:t>
            </a:r>
            <a:endParaRPr lang="en-US" dirty="0">
              <a:effectLst/>
            </a:endParaRPr>
          </a:p>
        </p:txBody>
      </p:sp>
      <p:sp>
        <p:nvSpPr>
          <p:cNvPr id="5" name="Rechteck 4"/>
          <p:cNvSpPr/>
          <p:nvPr/>
        </p:nvSpPr>
        <p:spPr>
          <a:xfrm>
            <a:off x="1524000" y="2203456"/>
            <a:ext cx="9885028" cy="4247317"/>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//we can capture default value as a constexpr</a:t>
            </a:r>
            <a:endParaRPr lang="en-US" dirty="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constexpr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length = p2::</a:t>
            </a:r>
            <a:r>
              <a:rPr lang="en-US" dirty="0" err="1">
                <a:solidFill>
                  <a:srgbClr val="800000"/>
                </a:solidFill>
                <a:highlight>
                  <a:srgbClr val="FFFFFF"/>
                </a:highlight>
                <a:latin typeface="Consolas" panose="020B0609020204030204" pitchFamily="49" charset="0"/>
              </a:rPr>
              <a:t>make_tag</a:t>
            </a:r>
            <a:r>
              <a:rPr lang="en-US" dirty="0">
                <a:solidFill>
                  <a:srgbClr val="000000"/>
                </a:solidFill>
                <a:highlight>
                  <a:srgbClr val="FFFFFF"/>
                </a:highlight>
                <a:latin typeface="Consolas" panose="020B0609020204030204" pitchFamily="49" charset="0"/>
              </a:rPr>
              <a:t>&lt;1&gt;(4);</a:t>
            </a:r>
          </a:p>
          <a:p>
            <a:endParaRPr lang="en-US" dirty="0">
              <a:solidFill>
                <a:srgbClr val="008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//we can also use "wrapped" default values as long as they are </a:t>
            </a:r>
            <a:r>
              <a:rPr lang="en-US" dirty="0" err="1">
                <a:solidFill>
                  <a:srgbClr val="008000"/>
                </a:solidFill>
                <a:highlight>
                  <a:srgbClr val="FFFFFF"/>
                </a:highlight>
                <a:latin typeface="Consolas" panose="020B0609020204030204" pitchFamily="49" charset="0"/>
              </a:rPr>
              <a:t>convertable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constexpr</a:t>
            </a:r>
            <a:r>
              <a:rPr lang="en-US" dirty="0">
                <a:solidFill>
                  <a:srgbClr val="000000"/>
                </a:solidFill>
                <a:highlight>
                  <a:srgbClr val="FFFFFF"/>
                </a:highlight>
                <a:latin typeface="Consolas" panose="020B0609020204030204" pitchFamily="49" charset="0"/>
              </a:rPr>
              <a:t> p2::</a:t>
            </a:r>
            <a:r>
              <a:rPr lang="en-US" dirty="0">
                <a:solidFill>
                  <a:srgbClr val="008080"/>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&lt;2, p2::</a:t>
            </a:r>
            <a:r>
              <a:rPr lang="en-US" dirty="0">
                <a:solidFill>
                  <a:srgbClr val="008080"/>
                </a:solidFill>
                <a:highlight>
                  <a:srgbClr val="FFFFFF"/>
                </a:highlight>
                <a:latin typeface="Consolas" panose="020B0609020204030204" pitchFamily="49" charset="0"/>
              </a:rPr>
              <a:t>convertible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8080"/>
                </a:solidFill>
                <a:highlight>
                  <a:srgbClr val="FFFFFF"/>
                </a:highlight>
                <a:latin typeface="Consolas" panose="020B0609020204030204" pitchFamily="49" charset="0"/>
              </a:rPr>
              <a:t>integral_constant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,9&gt;&gt; height{}; </a:t>
            </a:r>
          </a:p>
          <a:p>
            <a:r>
              <a:rPr lang="en-US" dirty="0">
                <a:solidFill>
                  <a:srgbClr val="008000"/>
                </a:solidFill>
                <a:highlight>
                  <a:srgbClr val="FFFFFF"/>
                </a:highlight>
                <a:latin typeface="Consolas" panose="020B0609020204030204" pitchFamily="49" charset="0"/>
              </a:rPr>
              <a:t>//if all else fails we can specify a </a:t>
            </a:r>
            <a:r>
              <a:rPr lang="en-US" dirty="0" err="1">
                <a:solidFill>
                  <a:srgbClr val="008000"/>
                </a:solidFill>
                <a:highlight>
                  <a:srgbClr val="FFFFFF"/>
                </a:highlight>
                <a:latin typeface="Consolas" panose="020B0609020204030204" pitchFamily="49" charset="0"/>
              </a:rPr>
              <a:t>functor</a:t>
            </a:r>
            <a:r>
              <a:rPr lang="en-US" dirty="0">
                <a:solidFill>
                  <a:srgbClr val="008000"/>
                </a:solidFill>
                <a:highlight>
                  <a:srgbClr val="FFFFFF"/>
                </a:highlight>
                <a:latin typeface="Consolas" panose="020B0609020204030204" pitchFamily="49" charset="0"/>
              </a:rPr>
              <a:t> which makes our default value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constexpr</a:t>
            </a:r>
            <a:r>
              <a:rPr lang="en-US" dirty="0">
                <a:solidFill>
                  <a:srgbClr val="000000"/>
                </a:solidFill>
                <a:highlight>
                  <a:srgbClr val="FFFFFF"/>
                </a:highlight>
                <a:latin typeface="Consolas" panose="020B0609020204030204" pitchFamily="49" charset="0"/>
              </a:rPr>
              <a:t> p2::</a:t>
            </a:r>
            <a:r>
              <a:rPr lang="en-US" dirty="0">
                <a:solidFill>
                  <a:srgbClr val="008080"/>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&lt;3, p2::</a:t>
            </a:r>
            <a:r>
              <a:rPr lang="en-US" dirty="0">
                <a:solidFill>
                  <a:srgbClr val="008080"/>
                </a:solidFill>
                <a:highlight>
                  <a:srgbClr val="FFFFFF"/>
                </a:highlight>
                <a:latin typeface="Consolas" panose="020B0609020204030204" pitchFamily="49" charset="0"/>
              </a:rPr>
              <a:t>convertible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a:t>
            </a:r>
            <a:r>
              <a:rPr lang="en-US" dirty="0" err="1">
                <a:solidFill>
                  <a:srgbClr val="008080"/>
                </a:solidFill>
                <a:highlight>
                  <a:srgbClr val="FFFFFF"/>
                </a:highlight>
                <a:latin typeface="Consolas" panose="020B0609020204030204" pitchFamily="49" charset="0"/>
              </a:rPr>
              <a:t>DepthMaker</a:t>
            </a:r>
            <a:r>
              <a:rPr lang="en-US" dirty="0">
                <a:solidFill>
                  <a:srgbClr val="000000"/>
                </a:solidFill>
                <a:highlight>
                  <a:srgbClr val="FFFFFF"/>
                </a:highlight>
                <a:latin typeface="Consolas" panose="020B0609020204030204" pitchFamily="49" charset="0"/>
              </a:rPr>
              <a:t>&gt; depth{};</a:t>
            </a:r>
          </a:p>
          <a:p>
            <a:endParaRPr lang="en-US" dirty="0">
              <a:solidFill>
                <a:srgbClr val="008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//we can also use reference wrappers for in out parameters </a:t>
            </a:r>
          </a:p>
          <a:p>
            <a:r>
              <a:rPr lang="de-DE" dirty="0">
                <a:solidFill>
                  <a:srgbClr val="0000FF"/>
                </a:solidFill>
                <a:highlight>
                  <a:srgbClr val="FFFFFF"/>
                </a:highlight>
                <a:latin typeface="Consolas" panose="020B0609020204030204" pitchFamily="49" charset="0"/>
              </a:rPr>
              <a:t>constexpr</a:t>
            </a:r>
            <a:r>
              <a:rPr lang="de-DE" dirty="0">
                <a:solidFill>
                  <a:srgbClr val="000000"/>
                </a:solidFill>
                <a:highlight>
                  <a:srgbClr val="FFFFFF"/>
                </a:highlight>
                <a:latin typeface="Consolas" panose="020B0609020204030204" pitchFamily="49" charset="0"/>
              </a:rPr>
              <a:t> p2::</a:t>
            </a:r>
            <a:r>
              <a:rPr lang="de-DE" dirty="0">
                <a:solidFill>
                  <a:srgbClr val="008080"/>
                </a:solidFill>
                <a:highlight>
                  <a:srgbClr val="FFFFFF"/>
                </a:highlight>
                <a:latin typeface="Consolas" panose="020B0609020204030204" pitchFamily="49" charset="0"/>
              </a:rPr>
              <a:t>tag</a:t>
            </a:r>
            <a:r>
              <a:rPr lang="de-DE" dirty="0">
                <a:solidFill>
                  <a:srgbClr val="000000"/>
                </a:solidFill>
                <a:highlight>
                  <a:srgbClr val="FFFFFF"/>
                </a:highlight>
                <a:latin typeface="Consolas" panose="020B0609020204030204" pitchFamily="49" charset="0"/>
              </a:rPr>
              <a:t>&lt;4, </a:t>
            </a:r>
          </a:p>
          <a:p>
            <a:r>
              <a:rPr lang="de-DE" dirty="0">
                <a:solidFill>
                  <a:srgbClr val="000000"/>
                </a:solidFill>
                <a:highlight>
                  <a:srgbClr val="FFFFFF"/>
                </a:highlight>
                <a:latin typeface="Consolas" panose="020B0609020204030204" pitchFamily="49" charset="0"/>
              </a:rPr>
              <a:t>    p2::</a:t>
            </a:r>
            <a:r>
              <a:rPr lang="de-DE" dirty="0" err="1">
                <a:solidFill>
                  <a:srgbClr val="008080"/>
                </a:solidFill>
                <a:highlight>
                  <a:srgbClr val="FFFFFF"/>
                </a:highlight>
                <a:latin typeface="Consolas" panose="020B0609020204030204" pitchFamily="49" charset="0"/>
              </a:rPr>
              <a:t>convertible</a:t>
            </a:r>
            <a:r>
              <a:rPr lang="de-DE" dirty="0">
                <a:solidFill>
                  <a:srgbClr val="000000"/>
                </a:solidFill>
                <a:highlight>
                  <a:srgbClr val="FFFFFF"/>
                </a:highlight>
                <a:latin typeface="Consolas" panose="020B0609020204030204" pitchFamily="49" charset="0"/>
              </a:rPr>
              <a:t>&lt;</a:t>
            </a:r>
            <a:r>
              <a:rPr lang="de-DE" dirty="0" err="1">
                <a:solidFill>
                  <a:srgbClr val="000000"/>
                </a:solidFill>
                <a:highlight>
                  <a:srgbClr val="FFFFFF"/>
                </a:highlight>
                <a:latin typeface="Consolas" panose="020B0609020204030204" pitchFamily="49" charset="0"/>
              </a:rPr>
              <a:t>std</a:t>
            </a:r>
            <a:r>
              <a:rPr lang="de-DE" dirty="0">
                <a:solidFill>
                  <a:srgbClr val="000000"/>
                </a:solidFill>
                <a:highlight>
                  <a:srgbClr val="FFFFFF"/>
                </a:highlight>
                <a:latin typeface="Consolas" panose="020B0609020204030204" pitchFamily="49" charset="0"/>
              </a:rPr>
              <a:t>::</a:t>
            </a:r>
            <a:r>
              <a:rPr lang="de-DE" dirty="0" err="1">
                <a:solidFill>
                  <a:srgbClr val="008080"/>
                </a:solidFill>
                <a:highlight>
                  <a:srgbClr val="FFFFFF"/>
                </a:highlight>
                <a:latin typeface="Consolas" panose="020B0609020204030204" pitchFamily="49" charset="0"/>
              </a:rPr>
              <a:t>reference_wrapper</a:t>
            </a:r>
            <a:r>
              <a:rPr lang="de-DE" dirty="0">
                <a:solidFill>
                  <a:srgbClr val="000000"/>
                </a:solidFill>
                <a:highlight>
                  <a:srgbClr val="FFFFFF"/>
                </a:highlight>
                <a:latin typeface="Consolas" panose="020B0609020204030204" pitchFamily="49" charset="0"/>
              </a:rPr>
              <a:t>&lt;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&gt;&gt;&gt; </a:t>
            </a:r>
            <a:r>
              <a:rPr lang="de-DE" dirty="0" err="1">
                <a:solidFill>
                  <a:srgbClr val="000000"/>
                </a:solidFill>
                <a:highlight>
                  <a:srgbClr val="FFFFFF"/>
                </a:highlight>
                <a:latin typeface="Consolas" panose="020B0609020204030204" pitchFamily="49" charset="0"/>
              </a:rPr>
              <a:t>outInt</a:t>
            </a:r>
            <a:r>
              <a:rPr lang="de-DE" dirty="0">
                <a:solidFill>
                  <a:srgbClr val="000000"/>
                </a:solidFill>
                <a:highlight>
                  <a:srgbClr val="FFFFFF"/>
                </a:highlight>
                <a:latin typeface="Consolas" panose="020B0609020204030204" pitchFamily="49" charset="0"/>
              </a:rPr>
              <a:t>{};</a:t>
            </a:r>
          </a:p>
          <a:p>
            <a:endParaRPr lang="de-DE" dirty="0">
              <a:solidFill>
                <a:srgbClr val="000000"/>
              </a:solidFill>
              <a:highlight>
                <a:srgbClr val="FFFFFF"/>
              </a:highlight>
              <a:latin typeface="Consolas" panose="020B0609020204030204" pitchFamily="49" charset="0"/>
            </a:endParaRPr>
          </a:p>
          <a:p>
            <a:endParaRPr lang="de-DE" dirty="0">
              <a:solidFill>
                <a:srgbClr val="000000"/>
              </a:solidFill>
              <a:highlight>
                <a:srgbClr val="FFFFFF"/>
              </a:highlight>
              <a:latin typeface="Consolas" panose="020B0609020204030204" pitchFamily="49" charset="0"/>
            </a:endParaRPr>
          </a:p>
          <a:p>
            <a:endParaRPr lang="de-DE"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810855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Using Named Parameters</a:t>
            </a:r>
            <a:endParaRPr lang="en-US" dirty="0">
              <a:effectLst/>
            </a:endParaRPr>
          </a:p>
        </p:txBody>
      </p:sp>
      <p:sp>
        <p:nvSpPr>
          <p:cNvPr id="5" name="Rechteck 4"/>
          <p:cNvSpPr/>
          <p:nvPr/>
        </p:nvSpPr>
        <p:spPr>
          <a:xfrm>
            <a:off x="626378" y="1779687"/>
            <a:ext cx="10668000" cy="5078313"/>
          </a:xfrm>
          <a:prstGeom prst="rect">
            <a:avLst/>
          </a:prstGeom>
        </p:spPr>
        <p:txBody>
          <a:bodyPr wrap="square">
            <a:spAutoFit/>
          </a:bodyPr>
          <a:lstStyle/>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a:t>
            </a:r>
            <a:r>
              <a:rPr lang="de-DE" dirty="0" err="1">
                <a:solidFill>
                  <a:srgbClr val="008080"/>
                </a:solidFill>
                <a:highlight>
                  <a:srgbClr val="FFFFFF"/>
                </a:highlight>
                <a:latin typeface="Consolas" panose="020B0609020204030204" pitchFamily="49" charset="0"/>
              </a:rPr>
              <a:t>Ts</a:t>
            </a:r>
            <a:r>
              <a:rPr lang="de-DE"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void</a:t>
            </a:r>
            <a:r>
              <a:rPr lang="de-DE" dirty="0">
                <a:solidFill>
                  <a:srgbClr val="000000"/>
                </a:solidFill>
                <a:highlight>
                  <a:srgbClr val="FFFFFF"/>
                </a:highlight>
                <a:latin typeface="Consolas" panose="020B0609020204030204" pitchFamily="49" charset="0"/>
              </a:rPr>
              <a:t> </a:t>
            </a:r>
            <a:r>
              <a:rPr lang="de-DE" dirty="0" err="1">
                <a:solidFill>
                  <a:srgbClr val="800000"/>
                </a:solidFill>
                <a:highlight>
                  <a:srgbClr val="FFFFFF"/>
                </a:highlight>
                <a:latin typeface="Consolas" panose="020B0609020204030204" pitchFamily="49" charset="0"/>
              </a:rPr>
              <a:t>draw</a:t>
            </a:r>
            <a:r>
              <a:rPr lang="de-DE" dirty="0">
                <a:solidFill>
                  <a:srgbClr val="000000"/>
                </a:solidFill>
                <a:highlight>
                  <a:srgbClr val="FFFFFF"/>
                </a:highlight>
                <a:latin typeface="Consolas" panose="020B0609020204030204" pitchFamily="49" charset="0"/>
              </a:rPr>
              <a:t>(</a:t>
            </a:r>
            <a:r>
              <a:rPr lang="de-DE" dirty="0" err="1">
                <a:solidFill>
                  <a:srgbClr val="008080"/>
                </a:solidFill>
                <a:highlight>
                  <a:srgbClr val="FFFFFF"/>
                </a:highlight>
                <a:latin typeface="Consolas" panose="020B0609020204030204" pitchFamily="49" charset="0"/>
              </a:rPr>
              <a:t>Ts</a:t>
            </a:r>
            <a:r>
              <a:rPr lang="de-DE" dirty="0">
                <a:solidFill>
                  <a:srgbClr val="000000"/>
                </a:solidFill>
                <a:highlight>
                  <a:srgbClr val="FFFFFF"/>
                </a:highlight>
                <a:latin typeface="Consolas" panose="020B0609020204030204" pitchFamily="49" charset="0"/>
              </a:rPr>
              <a:t>&amp;&amp;...</a:t>
            </a:r>
            <a:r>
              <a:rPr lang="de-DE" dirty="0" err="1">
                <a:solidFill>
                  <a:srgbClr val="808080"/>
                </a:solidFill>
                <a:highlight>
                  <a:srgbClr val="FFFFFF"/>
                </a:highlight>
                <a:latin typeface="Consolas" panose="020B0609020204030204" pitchFamily="49" charset="0"/>
              </a:rPr>
              <a:t>args</a:t>
            </a:r>
            <a:r>
              <a:rPr lang="de-DE" dirty="0">
                <a:solidFill>
                  <a:srgbClr val="000000"/>
                </a:solidFill>
                <a:highlight>
                  <a:srgbClr val="FFFFFF"/>
                </a:highlight>
                <a:latin typeface="Consolas" panose="020B0609020204030204" pitchFamily="49" charset="0"/>
              </a:rPr>
              <a:t>) {</a:t>
            </a:r>
          </a:p>
          <a:p>
            <a:r>
              <a:rPr lang="en-US" dirty="0">
                <a:solidFill>
                  <a:srgbClr val="008000"/>
                </a:solidFill>
                <a:highlight>
                  <a:srgbClr val="FFFFFF"/>
                </a:highlight>
                <a:latin typeface="Consolas" panose="020B0609020204030204" pitchFamily="49" charset="0"/>
              </a:rPr>
              <a:t>//make tuple uses D style syntax, compile time values as first </a:t>
            </a:r>
            <a:r>
              <a:rPr lang="en-US" dirty="0" err="1">
                <a:solidFill>
                  <a:srgbClr val="008000"/>
                </a:solidFill>
                <a:highlight>
                  <a:srgbClr val="FFFFFF"/>
                </a:highlight>
                <a:latin typeface="Consolas" panose="020B0609020204030204" pitchFamily="49" charset="0"/>
              </a:rPr>
              <a:t>arg</a:t>
            </a:r>
            <a:r>
              <a:rPr lang="en-US" dirty="0">
                <a:solidFill>
                  <a:srgbClr val="008000"/>
                </a:solidFill>
                <a:highlight>
                  <a:srgbClr val="FFFFFF"/>
                </a:highlight>
                <a:latin typeface="Consolas" panose="020B0609020204030204" pitchFamily="49" charset="0"/>
              </a:rPr>
              <a:t> list and runtime</a:t>
            </a:r>
          </a:p>
          <a:p>
            <a:r>
              <a:rPr lang="en-US" dirty="0">
                <a:solidFill>
                  <a:srgbClr val="008000"/>
                </a:solidFill>
                <a:highlight>
                  <a:srgbClr val="FFFFFF"/>
                </a:highlight>
                <a:latin typeface="Consolas" panose="020B0609020204030204" pitchFamily="49" charset="0"/>
              </a:rPr>
              <a:t>//in the second </a:t>
            </a:r>
            <a:r>
              <a:rPr lang="en-US" dirty="0" err="1">
                <a:solidFill>
                  <a:srgbClr val="008000"/>
                </a:solidFill>
                <a:highlight>
                  <a:srgbClr val="FFFFFF"/>
                </a:highlight>
                <a:latin typeface="Consolas" panose="020B0609020204030204" pitchFamily="49" charset="0"/>
              </a:rPr>
              <a:t>arg</a:t>
            </a:r>
            <a:r>
              <a:rPr lang="en-US" dirty="0">
                <a:solidFill>
                  <a:srgbClr val="008000"/>
                </a:solidFill>
                <a:highlight>
                  <a:srgbClr val="FFFFFF"/>
                </a:highlight>
                <a:latin typeface="Consolas" panose="020B0609020204030204" pitchFamily="49" charset="0"/>
              </a:rPr>
              <a:t> list. First </a:t>
            </a:r>
            <a:r>
              <a:rPr lang="en-US" dirty="0" err="1">
                <a:solidFill>
                  <a:srgbClr val="008000"/>
                </a:solidFill>
                <a:highlight>
                  <a:srgbClr val="FFFFFF"/>
                </a:highlight>
                <a:latin typeface="Consolas" panose="020B0609020204030204" pitchFamily="49" charset="0"/>
              </a:rPr>
              <a:t>arg</a:t>
            </a:r>
            <a:r>
              <a:rPr lang="en-US" dirty="0">
                <a:solidFill>
                  <a:srgbClr val="008000"/>
                </a:solidFill>
                <a:highlight>
                  <a:srgbClr val="FFFFFF"/>
                </a:highlight>
                <a:latin typeface="Consolas" panose="020B0609020204030204" pitchFamily="49" charset="0"/>
              </a:rPr>
              <a:t> list must contain all name tags in the desired </a:t>
            </a:r>
          </a:p>
          <a:p>
            <a:r>
              <a:rPr lang="en-US" dirty="0">
                <a:solidFill>
                  <a:srgbClr val="008000"/>
                </a:solidFill>
                <a:highlight>
                  <a:srgbClr val="FFFFFF"/>
                </a:highlight>
                <a:latin typeface="Consolas" panose="020B0609020204030204" pitchFamily="49" charset="0"/>
              </a:rPr>
              <a:t>//positional order. Second list must be the </a:t>
            </a:r>
            <a:r>
              <a:rPr lang="en-US" dirty="0" err="1">
                <a:solidFill>
                  <a:srgbClr val="008000"/>
                </a:solidFill>
                <a:highlight>
                  <a:srgbClr val="FFFFFF"/>
                </a:highlight>
                <a:latin typeface="Consolas" panose="020B0609020204030204" pitchFamily="49" charset="0"/>
              </a:rPr>
              <a:t>args</a:t>
            </a:r>
            <a:r>
              <a:rPr lang="en-US" dirty="0">
                <a:solidFill>
                  <a:srgbClr val="008000"/>
                </a:solidFill>
                <a:highlight>
                  <a:srgbClr val="FFFFFF"/>
                </a:highlight>
                <a:latin typeface="Consolas" panose="020B0609020204030204" pitchFamily="49" charset="0"/>
              </a:rPr>
              <a:t> passed by the user</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ta = p2::</a:t>
            </a:r>
            <a:r>
              <a:rPr lang="en-US" dirty="0" err="1">
                <a:solidFill>
                  <a:srgbClr val="800000"/>
                </a:solidFill>
                <a:highlight>
                  <a:srgbClr val="FFFFFF"/>
                </a:highlight>
                <a:latin typeface="Consolas" panose="020B0609020204030204" pitchFamily="49" charset="0"/>
              </a:rPr>
              <a:t>make_tuple</a:t>
            </a:r>
            <a:r>
              <a:rPr lang="en-US" dirty="0">
                <a:solidFill>
                  <a:srgbClr val="000000"/>
                </a:solidFill>
                <a:highlight>
                  <a:srgbClr val="FFFFFF"/>
                </a:highlight>
                <a:latin typeface="Consolas" panose="020B0609020204030204" pitchFamily="49" charset="0"/>
              </a:rPr>
              <a:t>(length, height, depth)(</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::forward&lt;</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&gt;(</a:t>
            </a:r>
            <a:r>
              <a:rPr lang="en-US" dirty="0" err="1">
                <a:solidFill>
                  <a:srgbClr val="8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h = ta[height];  </a:t>
            </a:r>
            <a:r>
              <a:rPr lang="en-US" dirty="0">
                <a:solidFill>
                  <a:srgbClr val="008000"/>
                </a:solidFill>
                <a:highlight>
                  <a:srgbClr val="FFFFFF"/>
                </a:highlight>
                <a:latin typeface="Consolas" panose="020B0609020204030204" pitchFamily="49" charset="0"/>
              </a:rPr>
              <a:t>//input parameter indexing is trivial</a:t>
            </a:r>
            <a:endParaRPr lang="en-US" dirty="0">
              <a:solidFill>
                <a:srgbClr val="000000"/>
              </a:solidFill>
              <a:highlight>
                <a:srgbClr val="FFFFFF"/>
              </a:highlight>
              <a:latin typeface="Consolas" panose="020B0609020204030204" pitchFamily="49" charset="0"/>
            </a:endParaRPr>
          </a:p>
          <a:p>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auto</a:t>
            </a:r>
            <a:r>
              <a:rPr lang="de-DE" dirty="0">
                <a:solidFill>
                  <a:srgbClr val="000000"/>
                </a:solidFill>
                <a:highlight>
                  <a:srgbClr val="FFFFFF"/>
                </a:highlight>
                <a:latin typeface="Consolas" panose="020B0609020204030204" pitchFamily="49" charset="0"/>
              </a:rPr>
              <a:t>&amp; l = </a:t>
            </a:r>
            <a:r>
              <a:rPr lang="de-DE" dirty="0" err="1">
                <a:solidFill>
                  <a:srgbClr val="000000"/>
                </a:solidFill>
                <a:highlight>
                  <a:srgbClr val="FFFFFF"/>
                </a:highlight>
                <a:latin typeface="Consolas" panose="020B0609020204030204" pitchFamily="49" charset="0"/>
              </a:rPr>
              <a:t>ta</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length</a:t>
            </a:r>
            <a:r>
              <a:rPr lang="de-DE"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    l = 99;</a:t>
            </a:r>
          </a:p>
          <a:p>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auto</a:t>
            </a:r>
            <a:r>
              <a:rPr lang="de-DE" dirty="0">
                <a:solidFill>
                  <a:srgbClr val="000000"/>
                </a:solidFill>
                <a:highlight>
                  <a:srgbClr val="FFFFFF"/>
                </a:highlight>
                <a:latin typeface="Consolas" panose="020B0609020204030204" pitchFamily="49" charset="0"/>
              </a:rPr>
              <a:t> l2 = </a:t>
            </a:r>
            <a:r>
              <a:rPr lang="de-DE" dirty="0" err="1">
                <a:solidFill>
                  <a:srgbClr val="000000"/>
                </a:solidFill>
                <a:highlight>
                  <a:srgbClr val="FFFFFF"/>
                </a:highlight>
                <a:latin typeface="Consolas" panose="020B0609020204030204" pitchFamily="49" charset="0"/>
              </a:rPr>
              <a:t>ta</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length</a:t>
            </a:r>
            <a:r>
              <a:rPr lang="de-DE" dirty="0">
                <a:solidFill>
                  <a:srgbClr val="000000"/>
                </a:solidFill>
                <a:highlight>
                  <a:srgbClr val="FFFFFF"/>
                </a:highlight>
                <a:latin typeface="Consolas" panose="020B0609020204030204" pitchFamily="49" charset="0"/>
              </a:rPr>
              <a:t>];</a:t>
            </a:r>
          </a:p>
          <a:p>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auto</a:t>
            </a:r>
            <a:r>
              <a:rPr lang="de-DE" dirty="0">
                <a:solidFill>
                  <a:srgbClr val="000000"/>
                </a:solidFill>
                <a:highlight>
                  <a:srgbClr val="FFFFFF"/>
                </a:highlight>
                <a:latin typeface="Consolas" panose="020B0609020204030204" pitchFamily="49" charset="0"/>
              </a:rPr>
              <a:t> d = </a:t>
            </a:r>
            <a:r>
              <a:rPr lang="de-DE" dirty="0" err="1">
                <a:solidFill>
                  <a:srgbClr val="000000"/>
                </a:solidFill>
                <a:highlight>
                  <a:srgbClr val="FFFFFF"/>
                </a:highlight>
                <a:latin typeface="Consolas" panose="020B0609020204030204" pitchFamily="49" charset="0"/>
              </a:rPr>
              <a:t>ta</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depth</a:t>
            </a:r>
            <a:r>
              <a:rPr lang="de-DE"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a:t>
            </a:r>
          </a:p>
          <a:p>
            <a:endParaRPr lang="de-DE" dirty="0">
              <a:solidFill>
                <a:srgbClr val="000000"/>
              </a:solidFill>
              <a:highlight>
                <a:srgbClr val="FFFFFF"/>
              </a:highlight>
              <a:latin typeface="Consolas" panose="020B0609020204030204" pitchFamily="49" charset="0"/>
            </a:endParaRPr>
          </a:p>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a:t>
            </a:r>
            <a:r>
              <a:rPr lang="de-DE" dirty="0" err="1">
                <a:solidFill>
                  <a:srgbClr val="008080"/>
                </a:solidFill>
                <a:highlight>
                  <a:srgbClr val="FFFFFF"/>
                </a:highlight>
                <a:latin typeface="Consolas" panose="020B0609020204030204" pitchFamily="49" charset="0"/>
              </a:rPr>
              <a:t>Ts</a:t>
            </a:r>
            <a:r>
              <a:rPr lang="de-DE"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void</a:t>
            </a:r>
            <a:r>
              <a:rPr lang="de-DE" dirty="0">
                <a:solidFill>
                  <a:srgbClr val="000000"/>
                </a:solidFill>
                <a:highlight>
                  <a:srgbClr val="FFFFFF"/>
                </a:highlight>
                <a:latin typeface="Consolas" panose="020B0609020204030204" pitchFamily="49" charset="0"/>
              </a:rPr>
              <a:t> </a:t>
            </a:r>
            <a:r>
              <a:rPr lang="de-DE" dirty="0">
                <a:solidFill>
                  <a:srgbClr val="80000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err="1">
                <a:solidFill>
                  <a:srgbClr val="008080"/>
                </a:solidFill>
                <a:highlight>
                  <a:srgbClr val="FFFFFF"/>
                </a:highlight>
                <a:latin typeface="Consolas" panose="020B0609020204030204" pitchFamily="49" charset="0"/>
              </a:rPr>
              <a:t>Ts</a:t>
            </a:r>
            <a:r>
              <a:rPr lang="de-DE" dirty="0">
                <a:solidFill>
                  <a:srgbClr val="000000"/>
                </a:solidFill>
                <a:highlight>
                  <a:srgbClr val="FFFFFF"/>
                </a:highlight>
                <a:latin typeface="Consolas" panose="020B0609020204030204" pitchFamily="49" charset="0"/>
              </a:rPr>
              <a:t>&amp;&amp;...</a:t>
            </a:r>
            <a:r>
              <a:rPr lang="de-DE" dirty="0" err="1">
                <a:solidFill>
                  <a:srgbClr val="808080"/>
                </a:solidFill>
                <a:highlight>
                  <a:srgbClr val="FFFFFF"/>
                </a:highlight>
                <a:latin typeface="Consolas" panose="020B0609020204030204" pitchFamily="49" charset="0"/>
              </a:rPr>
              <a:t>args</a:t>
            </a:r>
            <a:r>
              <a:rPr lang="de-DE"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ta = p2::</a:t>
            </a:r>
            <a:r>
              <a:rPr lang="en-US" dirty="0" err="1">
                <a:solidFill>
                  <a:srgbClr val="800000"/>
                </a:solidFill>
                <a:highlight>
                  <a:srgbClr val="FFFFFF"/>
                </a:highlight>
                <a:latin typeface="Consolas" panose="020B0609020204030204" pitchFamily="49" charset="0"/>
              </a:rPr>
              <a:t>make_tuple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outInt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::forward&lt;</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&gt;(</a:t>
            </a:r>
            <a:r>
              <a:rPr lang="en-US" dirty="0" err="1">
                <a:solidFill>
                  <a:srgbClr val="8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ta</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outInt</a:t>
            </a:r>
            <a:r>
              <a:rPr lang="de-DE" dirty="0">
                <a:solidFill>
                  <a:srgbClr val="000000"/>
                </a:solidFill>
                <a:highlight>
                  <a:srgbClr val="FFFFFF"/>
                </a:highlight>
                <a:latin typeface="Consolas" panose="020B0609020204030204" pitchFamily="49" charset="0"/>
              </a:rPr>
              <a:t>] = 4;</a:t>
            </a:r>
          </a:p>
          <a:p>
            <a:r>
              <a:rPr lang="de-DE"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006472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Complex Real World Lambda Use</a:t>
            </a:r>
            <a:endParaRPr lang="en-US" dirty="0">
              <a:effectLst/>
            </a:endParaRPr>
          </a:p>
        </p:txBody>
      </p:sp>
      <p:sp>
        <p:nvSpPr>
          <p:cNvPr id="5" name="Rechteck 4"/>
          <p:cNvSpPr/>
          <p:nvPr/>
        </p:nvSpPr>
        <p:spPr>
          <a:xfrm>
            <a:off x="535351" y="1774936"/>
            <a:ext cx="10378725"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no_tagged_provided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remove_if</a:t>
            </a:r>
            <a:r>
              <a:rPr lang="en-US" dirty="0">
                <a:solidFill>
                  <a:srgbClr val="000000"/>
                </a:solidFill>
                <a:highlight>
                  <a:srgbClr val="FFFFFF"/>
                </a:highlight>
                <a:latin typeface="Consolas" panose="020B0609020204030204" pitchFamily="49" charset="0"/>
              </a:rPr>
              <a:t>&lt;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has_no_default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//list of </a:t>
            </a:r>
            <a:r>
              <a:rPr lang="en-US" dirty="0" err="1">
                <a:solidFill>
                  <a:srgbClr val="008000"/>
                </a:solidFill>
                <a:highlight>
                  <a:srgbClr val="FFFFFF"/>
                </a:highlight>
                <a:latin typeface="Consolas" panose="020B0609020204030204" pitchFamily="49" charset="0"/>
              </a:rPr>
              <a:t>arg</a:t>
            </a:r>
            <a:r>
              <a:rPr lang="en-US" dirty="0">
                <a:solidFill>
                  <a:srgbClr val="008000"/>
                </a:solidFill>
                <a:highlight>
                  <a:srgbClr val="FFFFFF"/>
                </a:highlight>
                <a:latin typeface="Consolas" panose="020B0609020204030204" pitchFamily="49" charset="0"/>
              </a:rPr>
              <a:t> types that have no default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bind&lt; 			</a:t>
            </a:r>
          </a:p>
          <a:p>
            <a:r>
              <a:rPr lang="en-US" dirty="0">
                <a:solidFill>
                  <a:srgbClr val="000000"/>
                </a:solidFill>
                <a:highlight>
                  <a:srgbClr val="FFFFFF"/>
                </a:highlight>
                <a:latin typeface="Consolas" panose="020B0609020204030204" pitchFamily="49" charset="0"/>
              </a:rPr>
              <a:t>        contains, 		</a:t>
            </a:r>
            <a:r>
              <a:rPr lang="en-US" dirty="0">
                <a:solidFill>
                  <a:srgbClr val="008000"/>
                </a:solidFill>
                <a:highlight>
                  <a:srgbClr val="FFFFFF"/>
                </a:highlight>
                <a:latin typeface="Consolas" panose="020B0609020204030204" pitchFamily="49" charset="0"/>
              </a:rPr>
              <a:t>//algorithm</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pin&lt;</a:t>
            </a:r>
            <a:r>
              <a:rPr lang="en-US" dirty="0" err="1">
                <a:solidFill>
                  <a:srgbClr val="000000"/>
                </a:solidFill>
                <a:highlight>
                  <a:srgbClr val="FFFFFF"/>
                </a:highlight>
                <a:latin typeface="Consolas" panose="020B0609020204030204" pitchFamily="49" charset="0"/>
              </a:rPr>
              <a:t>arg_tag_indicies</a:t>
            </a:r>
            <a:r>
              <a:rPr lang="en-US" dirty="0">
                <a:solidFill>
                  <a:srgbClr val="000000"/>
                </a:solidFill>
                <a:highlight>
                  <a:srgbClr val="FFFFFF"/>
                </a:highlight>
                <a:latin typeface="Consolas" panose="020B0609020204030204" pitchFamily="49" charset="0"/>
              </a:rPr>
              <a:t>&gt;, 	</a:t>
            </a:r>
            <a:r>
              <a:rPr lang="en-US" dirty="0">
                <a:solidFill>
                  <a:srgbClr val="008000"/>
                </a:solidFill>
                <a:highlight>
                  <a:srgbClr val="FFFFFF"/>
                </a:highlight>
                <a:latin typeface="Consolas" panose="020B0609020204030204" pitchFamily="49" charset="0"/>
              </a:rPr>
              <a:t>//list of user provided tag indexes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get_index</a:t>
            </a:r>
            <a:r>
              <a:rPr lang="en-US" dirty="0">
                <a:solidFill>
                  <a:srgbClr val="000000"/>
                </a:solidFill>
                <a:highlight>
                  <a:srgbClr val="FFFFFF"/>
                </a:highlight>
                <a:latin typeface="Consolas" panose="020B0609020204030204" pitchFamily="49" charset="0"/>
              </a:rPr>
              <a:t>&lt;_1&gt;&gt;&gt;;  	</a:t>
            </a:r>
            <a:r>
              <a:rPr lang="en-US" dirty="0">
                <a:solidFill>
                  <a:srgbClr val="008000"/>
                </a:solidFill>
                <a:highlight>
                  <a:srgbClr val="FFFFFF"/>
                </a:highlight>
                <a:latin typeface="Consolas" panose="020B0609020204030204" pitchFamily="49" charset="0"/>
              </a:rPr>
              <a:t>//lambda</a:t>
            </a:r>
            <a:endParaRPr lang="en-US" dirty="0">
              <a:solidFill>
                <a:srgbClr val="000000"/>
              </a:solidFill>
              <a:highlight>
                <a:srgbClr val="FFFFFF"/>
              </a:highlight>
              <a:latin typeface="Consolas" panose="020B0609020204030204" pitchFamily="49" charset="0"/>
            </a:endParaRPr>
          </a:p>
          <a:p>
            <a:r>
              <a:rPr lang="de-DE" dirty="0" err="1">
                <a:solidFill>
                  <a:srgbClr val="0000FF"/>
                </a:solidFill>
                <a:highlight>
                  <a:srgbClr val="FFFFFF"/>
                </a:highlight>
                <a:latin typeface="Consolas" panose="020B0609020204030204" pitchFamily="49" charset="0"/>
              </a:rPr>
              <a:t>Constexpr</a:t>
            </a:r>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unmatched_defaults</a:t>
            </a:r>
            <a:r>
              <a:rPr lang="de-DE" dirty="0">
                <a:solidFill>
                  <a:srgbClr val="000000"/>
                </a:solidFill>
                <a:highlight>
                  <a:srgbClr val="FFFFFF"/>
                </a:highlight>
                <a:latin typeface="Consolas" panose="020B0609020204030204" pitchFamily="49" charset="0"/>
              </a:rPr>
              <a:t> = </a:t>
            </a:r>
            <a:r>
              <a:rPr lang="de-DE" dirty="0" err="1">
                <a:solidFill>
                  <a:srgbClr val="000000"/>
                </a:solidFill>
                <a:highlight>
                  <a:srgbClr val="FFFFFF"/>
                </a:highlight>
                <a:latin typeface="Consolas" panose="020B0609020204030204" pitchFamily="49" charset="0"/>
              </a:rPr>
              <a:t>size</a:t>
            </a:r>
            <a:r>
              <a:rPr lang="de-DE" dirty="0">
                <a:solidFill>
                  <a:srgbClr val="000000"/>
                </a:solidFill>
                <a:highlight>
                  <a:srgbClr val="FFFFFF"/>
                </a:highlight>
                <a:latin typeface="Consolas" panose="020B0609020204030204" pitchFamily="49" charset="0"/>
              </a:rPr>
              <a:t>&lt;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remove_if</a:t>
            </a:r>
            <a:r>
              <a:rPr lang="de-DE" dirty="0">
                <a:solidFill>
                  <a:srgbClr val="000000"/>
                </a:solidFill>
                <a:highlight>
                  <a:srgbClr val="FFFFFF"/>
                </a:highlight>
                <a:latin typeface="Consolas" panose="020B0609020204030204" pitchFamily="49" charset="0"/>
              </a:rPr>
              <a:t>&lt;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no_tagged_provided</a:t>
            </a:r>
            <a:r>
              <a:rPr lang="de-DE"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        bind&lt;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any</a:t>
            </a:r>
            <a:r>
              <a:rPr lang="de-DE"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pin</a:t>
            </a:r>
            <a:r>
              <a:rPr lang="de-DE" dirty="0">
                <a:solidFill>
                  <a:srgbClr val="000000"/>
                </a:solidFill>
                <a:highlight>
                  <a:srgbClr val="FFFFFF"/>
                </a:highlight>
                <a:latin typeface="Consolas" panose="020B0609020204030204" pitchFamily="49" charset="0"/>
              </a:rPr>
              <a:t>&lt;</a:t>
            </a:r>
            <a:r>
              <a:rPr lang="de-DE" dirty="0" err="1">
                <a:solidFill>
                  <a:srgbClr val="000000"/>
                </a:solidFill>
                <a:highlight>
                  <a:srgbClr val="FFFFFF"/>
                </a:highlight>
                <a:latin typeface="Consolas" panose="020B0609020204030204" pitchFamily="49" charset="0"/>
              </a:rPr>
              <a:t>non_positional_args</a:t>
            </a:r>
            <a:r>
              <a:rPr lang="de-DE" dirty="0">
                <a:solidFill>
                  <a:srgbClr val="000000"/>
                </a:solidFill>
                <a:highlight>
                  <a:srgbClr val="FFFFFF"/>
                </a:highlight>
                <a:latin typeface="Consolas" panose="020B0609020204030204" pitchFamily="49" charset="0"/>
              </a:rPr>
              <a:t>&gt;,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defer</a:t>
            </a:r>
            <a:r>
              <a:rPr lang="de-DE" dirty="0">
                <a:solidFill>
                  <a:srgbClr val="000000"/>
                </a:solidFill>
                <a:highlight>
                  <a:srgbClr val="FFFFFF"/>
                </a:highlight>
                <a:latin typeface="Consolas" panose="020B0609020204030204" pitchFamily="49" charset="0"/>
              </a:rPr>
              <a:t>&lt;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value_fulfills_tag</a:t>
            </a:r>
            <a:r>
              <a:rPr lang="de-DE" dirty="0">
                <a:solidFill>
                  <a:srgbClr val="000000"/>
                </a:solidFill>
                <a:highlight>
                  <a:srgbClr val="FFFFFF"/>
                </a:highlight>
                <a:latin typeface="Consolas" panose="020B0609020204030204" pitchFamily="49" charset="0"/>
              </a:rPr>
              <a:t>&lt;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parent</a:t>
            </a:r>
            <a:r>
              <a:rPr lang="de-DE" dirty="0">
                <a:solidFill>
                  <a:srgbClr val="000000"/>
                </a:solidFill>
                <a:highlight>
                  <a:srgbClr val="FFFFFF"/>
                </a:highlight>
                <a:latin typeface="Consolas" panose="020B0609020204030204" pitchFamily="49" charset="0"/>
              </a:rPr>
              <a:t>&lt;_1&gt;, </a:t>
            </a:r>
          </a:p>
          <a:p>
            <a:r>
              <a:rPr lang="de-DE" dirty="0">
                <a:solidFill>
                  <a:srgbClr val="000000"/>
                </a:solidFill>
                <a:highlight>
                  <a:srgbClr val="FFFFFF"/>
                </a:highlight>
                <a:latin typeface="Consolas" panose="020B0609020204030204" pitchFamily="49" charset="0"/>
              </a:rPr>
              <a:t>                    _1&gt;&gt;&gt;&gt;&gt;::</a:t>
            </a:r>
            <a:r>
              <a:rPr lang="de-DE" dirty="0" err="1">
                <a:solidFill>
                  <a:srgbClr val="000000"/>
                </a:solidFill>
                <a:highlight>
                  <a:srgbClr val="FFFFFF"/>
                </a:highlight>
                <a:latin typeface="Consolas" panose="020B0609020204030204" pitchFamily="49" charset="0"/>
              </a:rPr>
              <a:t>value</a:t>
            </a:r>
            <a:r>
              <a:rPr lang="de-DE"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80738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What is Fast and What is Slow?</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lnSpcReduction="10000"/>
          </a:bodyPr>
          <a:lstStyle/>
          <a:p>
            <a:pPr marL="0" indent="0">
              <a:buNone/>
            </a:pPr>
            <a:r>
              <a:rPr lang="en-US" sz="2400" dirty="0"/>
              <a:t>Using memorized type (essentially free)</a:t>
            </a:r>
          </a:p>
          <a:p>
            <a:pPr marL="0" indent="0">
              <a:buNone/>
            </a:pPr>
            <a:r>
              <a:rPr lang="en-US" sz="2400" dirty="0"/>
              <a:t>Using an alias rather than aliased type directly</a:t>
            </a:r>
          </a:p>
          <a:p>
            <a:pPr marL="0" indent="0">
              <a:buNone/>
            </a:pPr>
            <a:r>
              <a:rPr lang="en-US" sz="2400" dirty="0"/>
              <a:t>Wrapping a type </a:t>
            </a:r>
          </a:p>
          <a:p>
            <a:pPr marL="0" indent="0">
              <a:buNone/>
            </a:pPr>
            <a:r>
              <a:rPr lang="en-US" sz="2400" dirty="0"/>
              <a:t>Adding an extra specialization</a:t>
            </a:r>
          </a:p>
          <a:p>
            <a:pPr marL="0" indent="0">
              <a:buNone/>
            </a:pPr>
            <a:r>
              <a:rPr lang="en-US" sz="2400" dirty="0"/>
              <a:t>Calling a </a:t>
            </a:r>
            <a:r>
              <a:rPr lang="en-US" sz="2400" dirty="0" err="1"/>
              <a:t>metafunction</a:t>
            </a:r>
            <a:r>
              <a:rPr lang="en-US" sz="2400" dirty="0"/>
              <a:t> by inheritance</a:t>
            </a:r>
          </a:p>
          <a:p>
            <a:pPr marL="0" indent="0">
              <a:buNone/>
            </a:pPr>
            <a:r>
              <a:rPr lang="en-US" sz="2400" dirty="0"/>
              <a:t>Calling a </a:t>
            </a:r>
            <a:r>
              <a:rPr lang="en-US" sz="2400" dirty="0" err="1"/>
              <a:t>metafunction</a:t>
            </a:r>
            <a:endParaRPr lang="en-US" sz="2400" dirty="0"/>
          </a:p>
          <a:p>
            <a:pPr marL="0" indent="0">
              <a:buNone/>
            </a:pPr>
            <a:r>
              <a:rPr lang="en-US" sz="2400" dirty="0"/>
              <a:t>Calling a nested alias</a:t>
            </a:r>
          </a:p>
          <a:p>
            <a:pPr marL="0" indent="0">
              <a:buNone/>
            </a:pPr>
            <a:r>
              <a:rPr lang="en-US" sz="2400" dirty="0"/>
              <a:t>Calling a nested </a:t>
            </a:r>
            <a:r>
              <a:rPr lang="en-US" sz="2400" dirty="0" err="1"/>
              <a:t>metafunction</a:t>
            </a:r>
            <a:endParaRPr lang="en-US" sz="2400" dirty="0"/>
          </a:p>
          <a:p>
            <a:pPr marL="0" indent="0">
              <a:buNone/>
            </a:pPr>
            <a:r>
              <a:rPr lang="en-US" sz="2400" dirty="0"/>
              <a:t>Using SFINAE</a:t>
            </a:r>
          </a:p>
          <a:p>
            <a:pPr marL="0" indent="0">
              <a:buNone/>
            </a:pPr>
            <a:endParaRPr lang="en-US" sz="2400" dirty="0"/>
          </a:p>
        </p:txBody>
      </p:sp>
    </p:spTree>
    <p:extLst>
      <p:ext uri="{BB962C8B-B14F-4D97-AF65-F5344CB8AC3E}">
        <p14:creationId xmlns:p14="http://schemas.microsoft.com/office/powerpoint/2010/main" val="2780594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New Lambda Backend</a:t>
            </a:r>
            <a:endParaRPr lang="en-US" dirty="0">
              <a:effectLst/>
            </a:endParaRPr>
          </a:p>
        </p:txBody>
      </p:sp>
      <p:sp>
        <p:nvSpPr>
          <p:cNvPr id="5" name="Rechteck 4"/>
          <p:cNvSpPr/>
          <p:nvPr/>
        </p:nvSpPr>
        <p:spPr>
          <a:xfrm>
            <a:off x="1524000" y="1637501"/>
            <a:ext cx="10447090" cy="5078313"/>
          </a:xfrm>
          <a:prstGeom prst="rect">
            <a:avLst/>
          </a:prstGeom>
        </p:spPr>
        <p:txBody>
          <a:bodyPr wrap="square">
            <a:spAutoFit/>
          </a:bodyPr>
          <a:lstStyle/>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 &lt;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Ls</a:t>
            </a:r>
            <a:r>
              <a:rPr lang="de-DE"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apply</a:t>
            </a:r>
            <a:r>
              <a:rPr lang="de-DE"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    using</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type</a:t>
            </a:r>
            <a:r>
              <a:rPr lang="en-US" dirty="0">
                <a:solidFill>
                  <a:srgbClr val="000000"/>
                </a:solidFill>
                <a:highlight>
                  <a:srgbClr val="FFFFFF"/>
                </a:highlight>
                <a:latin typeface="Consolas" panose="020B0609020204030204" pitchFamily="49" charset="0"/>
              </a:rPr>
              <a:t> = </a:t>
            </a:r>
            <a:r>
              <a:rPr lang="en-US" dirty="0">
                <a:solidFill>
                  <a:srgbClr val="008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//default is interpreted as if it were a pin&lt;T&gt;</a:t>
            </a:r>
            <a:endParaRPr lang="en-US" dirty="0">
              <a:solidFill>
                <a:srgbClr val="000000"/>
              </a:solidFill>
              <a:highlight>
                <a:srgbClr val="FFFFFF"/>
              </a:highlight>
              <a:latin typeface="Consolas" panose="020B0609020204030204" pitchFamily="49" charset="0"/>
            </a:endParaRPr>
          </a:p>
          <a:p>
            <a:r>
              <a:rPr lang="de-DE" dirty="0">
                <a:solidFill>
                  <a:srgbClr val="000000"/>
                </a:solidFill>
                <a:highlight>
                  <a:srgbClr val="FFFFFF"/>
                </a:highlight>
                <a:latin typeface="Consolas" panose="020B0609020204030204" pitchFamily="49" charset="0"/>
              </a:rPr>
              <a:t>};</a:t>
            </a:r>
          </a:p>
          <a:p>
            <a:r>
              <a:rPr lang="de-DE" dirty="0">
                <a:solidFill>
                  <a:srgbClr val="008000"/>
                </a:solidFill>
                <a:highlight>
                  <a:srgbClr val="FFFFFF"/>
                </a:highlight>
                <a:latin typeface="Consolas" panose="020B0609020204030204" pitchFamily="49" charset="0"/>
              </a:rPr>
              <a:t>//</a:t>
            </a:r>
            <a:r>
              <a:rPr lang="de-DE" dirty="0" err="1">
                <a:solidFill>
                  <a:srgbClr val="008000"/>
                </a:solidFill>
                <a:highlight>
                  <a:srgbClr val="FFFFFF"/>
                </a:highlight>
                <a:latin typeface="Consolas" panose="020B0609020204030204" pitchFamily="49" charset="0"/>
              </a:rPr>
              <a:t>eager</a:t>
            </a:r>
            <a:r>
              <a:rPr lang="de-DE" dirty="0">
                <a:solidFill>
                  <a:srgbClr val="008000"/>
                </a:solidFill>
                <a:highlight>
                  <a:srgbClr val="FFFFFF"/>
                </a:highlight>
                <a:latin typeface="Consolas" panose="020B0609020204030204" pitchFamily="49" charset="0"/>
              </a:rPr>
              <a:t> </a:t>
            </a:r>
            <a:r>
              <a:rPr lang="de-DE" dirty="0" err="1">
                <a:solidFill>
                  <a:srgbClr val="008000"/>
                </a:solidFill>
                <a:highlight>
                  <a:srgbClr val="FFFFFF"/>
                </a:highlight>
                <a:latin typeface="Consolas" panose="020B0609020204030204" pitchFamily="49" charset="0"/>
              </a:rPr>
              <a:t>call</a:t>
            </a:r>
            <a:r>
              <a:rPr lang="de-DE" dirty="0">
                <a:solidFill>
                  <a:srgbClr val="008000"/>
                </a:solidFill>
                <a:highlight>
                  <a:srgbClr val="FFFFFF"/>
                </a:highlight>
                <a:latin typeface="Consolas" panose="020B0609020204030204" pitchFamily="49" charset="0"/>
              </a:rPr>
              <a:t> </a:t>
            </a:r>
            <a:r>
              <a:rPr lang="de-DE" dirty="0" err="1">
                <a:solidFill>
                  <a:srgbClr val="008000"/>
                </a:solidFill>
                <a:highlight>
                  <a:srgbClr val="FFFFFF"/>
                </a:highlight>
                <a:latin typeface="Consolas" panose="020B0609020204030204" pitchFamily="49" charset="0"/>
              </a:rPr>
              <a:t>case</a:t>
            </a:r>
            <a:endParaRPr lang="de-DE"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...&gt;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apply</a:t>
            </a:r>
            <a:r>
              <a:rPr lang="de-DE" dirty="0">
                <a:solidFill>
                  <a:srgbClr val="000000"/>
                </a:solidFill>
                <a:highlight>
                  <a:srgbClr val="FFFFFF"/>
                </a:highlight>
                <a:latin typeface="Consolas" panose="020B0609020204030204" pitchFamily="49" charset="0"/>
              </a:rPr>
              <a:t>&lt;</a:t>
            </a:r>
            <a:r>
              <a:rPr lang="de-DE" dirty="0">
                <a:solidFill>
                  <a:srgbClr val="008080"/>
                </a:solidFill>
                <a:highlight>
                  <a:srgbClr val="FFFFFF"/>
                </a:highlight>
                <a:latin typeface="Consolas" panose="020B0609020204030204" pitchFamily="49" charset="0"/>
              </a:rPr>
              <a:t>bind</a:t>
            </a:r>
            <a:r>
              <a:rPr lang="de-DE" dirty="0">
                <a:solidFill>
                  <a:srgbClr val="000000"/>
                </a:solidFill>
                <a:highlight>
                  <a:srgbClr val="FFFFFF"/>
                </a:highlight>
                <a:latin typeface="Consolas" panose="020B0609020204030204" pitchFamily="49" charset="0"/>
              </a:rPr>
              <a:t>&lt;</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a:solidFill>
                  <a:srgbClr val="008080"/>
                </a:solidFill>
                <a:highlight>
                  <a:srgbClr val="FFFFFF"/>
                </a:highlight>
                <a:latin typeface="Consolas" panose="020B0609020204030204" pitchFamily="49" charset="0"/>
              </a:rPr>
              <a:t>Ts</a:t>
            </a:r>
            <a:r>
              <a:rPr lang="de-DE" dirty="0">
                <a:solidFill>
                  <a:srgbClr val="000000"/>
                </a:solidFill>
                <a:highlight>
                  <a:srgbClr val="FFFFFF"/>
                </a:highlight>
                <a:latin typeface="Consolas" panose="020B0609020204030204" pitchFamily="49" charset="0"/>
              </a:rPr>
              <a:t>...&gt;, </a:t>
            </a:r>
            <a:r>
              <a:rPr lang="de-DE" dirty="0">
                <a:solidFill>
                  <a:srgbClr val="008080"/>
                </a:solidFill>
                <a:highlight>
                  <a:srgbClr val="FFFFFF"/>
                </a:highlight>
                <a:latin typeface="Consolas" panose="020B0609020204030204" pitchFamily="49" charset="0"/>
              </a:rPr>
              <a:t>Args</a:t>
            </a:r>
            <a:r>
              <a:rPr lang="de-DE"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using</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type</a:t>
            </a:r>
            <a:r>
              <a:rPr lang="en-US" dirty="0">
                <a:solidFill>
                  <a:srgbClr val="000000"/>
                </a:solidFill>
                <a:highlight>
                  <a:srgbClr val="FFFFFF"/>
                </a:highlight>
                <a:latin typeface="Consolas" panose="020B0609020204030204" pitchFamily="49" charset="0"/>
              </a:rPr>
              <a:t> = </a:t>
            </a:r>
            <a:r>
              <a:rPr lang="en-US" dirty="0">
                <a:solidFill>
                  <a:srgbClr val="008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apply</a:t>
            </a:r>
            <a:r>
              <a:rPr lang="en-US" dirty="0">
                <a:solidFill>
                  <a:srgbClr val="000000"/>
                </a:solidFill>
                <a:highlight>
                  <a:srgbClr val="FFFFFF"/>
                </a:highlight>
                <a:latin typeface="Consolas" panose="020B0609020204030204" pitchFamily="49" charset="0"/>
              </a:rPr>
              <a:t>&lt;</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r>
              <a:rPr lang="en-US" dirty="0">
                <a:solidFill>
                  <a:srgbClr val="008080"/>
                </a:solidFill>
                <a:highlight>
                  <a:srgbClr val="FFFFFF"/>
                </a:highlight>
                <a:latin typeface="Consolas" panose="020B0609020204030204" pitchFamily="49" charset="0"/>
              </a:rPr>
              <a:t>type</a:t>
            </a:r>
            <a:r>
              <a:rPr lang="en-US" dirty="0">
                <a:solidFill>
                  <a:srgbClr val="000000"/>
                </a:solidFill>
                <a:highlight>
                  <a:srgbClr val="FFFFFF"/>
                </a:highlight>
                <a:latin typeface="Consolas" panose="020B0609020204030204" pitchFamily="49" charset="0"/>
              </a:rPr>
              <a:t>...&gt;;</a:t>
            </a:r>
          </a:p>
          <a:p>
            <a:r>
              <a:rPr lang="de-DE" dirty="0">
                <a:solidFill>
                  <a:srgbClr val="000000"/>
                </a:solidFill>
                <a:highlight>
                  <a:srgbClr val="FFFFFF"/>
                </a:highlight>
                <a:latin typeface="Consolas" panose="020B0609020204030204" pitchFamily="49" charset="0"/>
              </a:rPr>
              <a:t>};</a:t>
            </a:r>
          </a:p>
          <a:p>
            <a:r>
              <a:rPr lang="de-DE" dirty="0">
                <a:solidFill>
                  <a:srgbClr val="008000"/>
                </a:solidFill>
                <a:highlight>
                  <a:srgbClr val="FFFFFF"/>
                </a:highlight>
                <a:latin typeface="Consolas" panose="020B0609020204030204" pitchFamily="49" charset="0"/>
              </a:rPr>
              <a:t>//</a:t>
            </a:r>
            <a:r>
              <a:rPr lang="de-DE" dirty="0" err="1">
                <a:solidFill>
                  <a:srgbClr val="008000"/>
                </a:solidFill>
                <a:highlight>
                  <a:srgbClr val="FFFFFF"/>
                </a:highlight>
                <a:latin typeface="Consolas" panose="020B0609020204030204" pitchFamily="49" charset="0"/>
              </a:rPr>
              <a:t>lazy</a:t>
            </a:r>
            <a:r>
              <a:rPr lang="de-DE" dirty="0">
                <a:solidFill>
                  <a:srgbClr val="008000"/>
                </a:solidFill>
                <a:highlight>
                  <a:srgbClr val="FFFFFF"/>
                </a:highlight>
                <a:latin typeface="Consolas" panose="020B0609020204030204" pitchFamily="49" charset="0"/>
              </a:rPr>
              <a:t> </a:t>
            </a:r>
            <a:r>
              <a:rPr lang="de-DE" dirty="0" err="1">
                <a:solidFill>
                  <a:srgbClr val="008000"/>
                </a:solidFill>
                <a:highlight>
                  <a:srgbClr val="FFFFFF"/>
                </a:highlight>
                <a:latin typeface="Consolas" panose="020B0609020204030204" pitchFamily="49" charset="0"/>
              </a:rPr>
              <a:t>call</a:t>
            </a:r>
            <a:r>
              <a:rPr lang="de-DE" dirty="0">
                <a:solidFill>
                  <a:srgbClr val="008000"/>
                </a:solidFill>
                <a:highlight>
                  <a:srgbClr val="FFFFFF"/>
                </a:highlight>
                <a:latin typeface="Consolas" panose="020B0609020204030204" pitchFamily="49" charset="0"/>
              </a:rPr>
              <a:t> </a:t>
            </a:r>
            <a:r>
              <a:rPr lang="de-DE" dirty="0" err="1">
                <a:solidFill>
                  <a:srgbClr val="008000"/>
                </a:solidFill>
                <a:highlight>
                  <a:srgbClr val="FFFFFF"/>
                </a:highlight>
                <a:latin typeface="Consolas" panose="020B0609020204030204" pitchFamily="49" charset="0"/>
              </a:rPr>
              <a:t>cases</a:t>
            </a:r>
            <a:endParaRPr lang="de-DE"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...&gt;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Ls</a:t>
            </a:r>
            <a:r>
              <a:rPr lang="en-US" dirty="0">
                <a:solidFill>
                  <a:srgbClr val="000000"/>
                </a:solidFill>
                <a:highlight>
                  <a:srgbClr val="FFFFFF"/>
                </a:highlight>
                <a:latin typeface="Consolas" panose="020B0609020204030204" pitchFamily="49" charset="0"/>
              </a:rPr>
              <a:t>&gt;</a:t>
            </a:r>
          </a:p>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apply</a:t>
            </a:r>
            <a:r>
              <a:rPr lang="en-US" dirty="0">
                <a:solidFill>
                  <a:srgbClr val="000000"/>
                </a:solidFill>
                <a:highlight>
                  <a:srgbClr val="FFFFFF"/>
                </a:highlight>
                <a:latin typeface="Consolas" panose="020B0609020204030204" pitchFamily="49" charset="0"/>
              </a:rPr>
              <a:t>&lt;</a:t>
            </a:r>
            <a:r>
              <a:rPr lang="en-US" dirty="0">
                <a:solidFill>
                  <a:srgbClr val="008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&lt;</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...&gt;, </a:t>
            </a:r>
            <a:r>
              <a:rPr lang="en-US" dirty="0">
                <a:solidFill>
                  <a:srgbClr val="008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Ls</a:t>
            </a:r>
            <a:r>
              <a:rPr lang="en-US" dirty="0">
                <a:solidFill>
                  <a:srgbClr val="000000"/>
                </a:solidFill>
                <a:highlight>
                  <a:srgbClr val="FFFFFF"/>
                </a:highlight>
                <a:latin typeface="Consolas" panose="020B0609020204030204" pitchFamily="49" charset="0"/>
              </a:rPr>
              <a:t>...&gt; : </a:t>
            </a:r>
          </a:p>
          <a:p>
            <a:r>
              <a:rPr lang="en-US" dirty="0">
                <a:solidFill>
                  <a:srgbClr val="008080"/>
                </a:solidFill>
                <a:highlight>
                  <a:srgbClr val="FFFFFF"/>
                </a:highlight>
                <a:latin typeface="Consolas" panose="020B0609020204030204" pitchFamily="49" charset="0"/>
              </a:rPr>
              <a:t>    F</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apply</a:t>
            </a:r>
            <a:r>
              <a:rPr lang="en-US" dirty="0">
                <a:solidFill>
                  <a:srgbClr val="000000"/>
                </a:solidFill>
                <a:highlight>
                  <a:srgbClr val="FFFFFF"/>
                </a:highlight>
                <a:latin typeface="Consolas" panose="020B0609020204030204" pitchFamily="49" charset="0"/>
              </a:rPr>
              <a:t>&lt;</a:t>
            </a:r>
            <a:r>
              <a:rPr lang="en-US" dirty="0" err="1">
                <a:solidFill>
                  <a:srgbClr val="008080"/>
                </a:solidFill>
                <a:highlight>
                  <a:srgbClr val="FFFFFF"/>
                </a:highlight>
                <a:latin typeface="Consolas" panose="020B0609020204030204" pitchFamily="49" charset="0"/>
              </a:rPr>
              <a:t>Ts</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Ls</a:t>
            </a:r>
            <a:r>
              <a:rPr lang="en-US" dirty="0">
                <a:solidFill>
                  <a:srgbClr val="000000"/>
                </a:solidFill>
                <a:highlight>
                  <a:srgbClr val="FFFFFF"/>
                </a:highlight>
                <a:latin typeface="Consolas" panose="020B0609020204030204" pitchFamily="49" charset="0"/>
              </a:rPr>
              <a:t>...&gt;::</a:t>
            </a:r>
            <a:r>
              <a:rPr lang="en-US" dirty="0">
                <a:solidFill>
                  <a:srgbClr val="008080"/>
                </a:solidFill>
                <a:highlight>
                  <a:srgbClr val="FFFFFF"/>
                </a:highlight>
                <a:latin typeface="Consolas" panose="020B0609020204030204" pitchFamily="49" charset="0"/>
              </a:rPr>
              <a:t>type</a:t>
            </a:r>
            <a:r>
              <a:rPr lang="en-US" dirty="0">
                <a:solidFill>
                  <a:srgbClr val="000000"/>
                </a:solidFill>
                <a:highlight>
                  <a:srgbClr val="FFFFFF"/>
                </a:highlight>
                <a:latin typeface="Consolas" panose="020B0609020204030204" pitchFamily="49" charset="0"/>
              </a:rPr>
              <a:t>...&gt;</a:t>
            </a:r>
            <a:r>
              <a:rPr lang="de-DE" dirty="0">
                <a:solidFill>
                  <a:srgbClr val="000000"/>
                </a:solidFill>
                <a:highlight>
                  <a:srgbClr val="FFFFFF"/>
                </a:highlight>
                <a:latin typeface="Consolas" panose="020B0609020204030204" pitchFamily="49" charset="0"/>
              </a:rPr>
              <a:t>{};</a:t>
            </a:r>
          </a:p>
          <a:p>
            <a:r>
              <a:rPr lang="de-DE" dirty="0">
                <a:solidFill>
                  <a:srgbClr val="008000"/>
                </a:solidFill>
                <a:highlight>
                  <a:srgbClr val="FFFFFF"/>
                </a:highlight>
                <a:latin typeface="Consolas" panose="020B0609020204030204" pitchFamily="49" charset="0"/>
              </a:rPr>
              <a:t>//</a:t>
            </a:r>
            <a:r>
              <a:rPr lang="de-DE" dirty="0" err="1">
                <a:solidFill>
                  <a:srgbClr val="008000"/>
                </a:solidFill>
                <a:highlight>
                  <a:srgbClr val="FFFFFF"/>
                </a:highlight>
                <a:latin typeface="Consolas" panose="020B0609020204030204" pitchFamily="49" charset="0"/>
              </a:rPr>
              <a:t>pin</a:t>
            </a:r>
            <a:r>
              <a:rPr lang="de-DE" dirty="0">
                <a:solidFill>
                  <a:srgbClr val="008000"/>
                </a:solidFill>
                <a:highlight>
                  <a:srgbClr val="FFFFFF"/>
                </a:highlight>
                <a:latin typeface="Consolas" panose="020B0609020204030204" pitchFamily="49" charset="0"/>
              </a:rPr>
              <a:t> </a:t>
            </a:r>
            <a:r>
              <a:rPr lang="de-DE" dirty="0" err="1">
                <a:solidFill>
                  <a:srgbClr val="008000"/>
                </a:solidFill>
                <a:highlight>
                  <a:srgbClr val="FFFFFF"/>
                </a:highlight>
                <a:latin typeface="Consolas" panose="020B0609020204030204" pitchFamily="49" charset="0"/>
              </a:rPr>
              <a:t>case</a:t>
            </a:r>
            <a:endParaRPr lang="de-DE"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a:t>
            </a:r>
            <a:r>
              <a:rPr lang="en-US" dirty="0">
                <a:solidFill>
                  <a:srgbClr val="008080"/>
                </a:solidFill>
                <a:highlight>
                  <a:srgbClr val="FFFFFF"/>
                </a:highlight>
                <a:latin typeface="Consolas" panose="020B0609020204030204" pitchFamily="49" charset="0"/>
              </a:rPr>
              <a:t>Ls</a:t>
            </a:r>
            <a:r>
              <a:rPr lang="en-US"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apply</a:t>
            </a:r>
            <a:r>
              <a:rPr lang="de-DE" dirty="0">
                <a:solidFill>
                  <a:srgbClr val="000000"/>
                </a:solidFill>
                <a:highlight>
                  <a:srgbClr val="FFFFFF"/>
                </a:highlight>
                <a:latin typeface="Consolas" panose="020B0609020204030204" pitchFamily="49" charset="0"/>
              </a:rPr>
              <a:t>&lt;</a:t>
            </a:r>
            <a:r>
              <a:rPr lang="de-DE" dirty="0" err="1">
                <a:solidFill>
                  <a:srgbClr val="008080"/>
                </a:solidFill>
                <a:highlight>
                  <a:srgbClr val="FFFFFF"/>
                </a:highlight>
                <a:latin typeface="Consolas" panose="020B0609020204030204" pitchFamily="49" charset="0"/>
              </a:rPr>
              <a:t>pin</a:t>
            </a:r>
            <a:r>
              <a:rPr lang="de-DE" dirty="0">
                <a:solidFill>
                  <a:srgbClr val="000000"/>
                </a:solidFill>
                <a:highlight>
                  <a:srgbClr val="FFFFFF"/>
                </a:highlight>
                <a:latin typeface="Consolas" panose="020B0609020204030204" pitchFamily="49" charset="0"/>
              </a:rPr>
              <a:t>&lt;</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 </a:t>
            </a:r>
            <a:r>
              <a:rPr lang="de-DE" dirty="0" err="1">
                <a:solidFill>
                  <a:srgbClr val="008080"/>
                </a:solidFill>
                <a:highlight>
                  <a:srgbClr val="FFFFFF"/>
                </a:highlight>
                <a:latin typeface="Consolas" panose="020B0609020204030204" pitchFamily="49" charset="0"/>
              </a:rPr>
              <a:t>list</a:t>
            </a:r>
            <a:r>
              <a:rPr lang="de-DE" dirty="0">
                <a:solidFill>
                  <a:srgbClr val="000000"/>
                </a:solidFill>
                <a:highlight>
                  <a:srgbClr val="FFFFFF"/>
                </a:highlight>
                <a:latin typeface="Consolas" panose="020B0609020204030204" pitchFamily="49" charset="0"/>
              </a:rPr>
              <a:t>&lt;</a:t>
            </a:r>
            <a:r>
              <a:rPr lang="de-DE" dirty="0">
                <a:solidFill>
                  <a:srgbClr val="008080"/>
                </a:solidFill>
                <a:highlight>
                  <a:srgbClr val="FFFFFF"/>
                </a:highlight>
                <a:latin typeface="Consolas" panose="020B0609020204030204" pitchFamily="49" charset="0"/>
              </a:rPr>
              <a:t>Args</a:t>
            </a:r>
            <a:r>
              <a:rPr lang="de-DE" dirty="0">
                <a:solidFill>
                  <a:srgbClr val="000000"/>
                </a:solidFill>
                <a:highlight>
                  <a:srgbClr val="FFFFFF"/>
                </a:highlight>
                <a:latin typeface="Consolas" panose="020B0609020204030204" pitchFamily="49" charset="0"/>
              </a:rPr>
              <a:t>...&gt;, </a:t>
            </a:r>
            <a:r>
              <a:rPr lang="de-DE" dirty="0" err="1">
                <a:solidFill>
                  <a:srgbClr val="008080"/>
                </a:solidFill>
                <a:highlight>
                  <a:srgbClr val="FFFFFF"/>
                </a:highlight>
                <a:latin typeface="Consolas" panose="020B0609020204030204" pitchFamily="49" charset="0"/>
              </a:rPr>
              <a:t>Ls</a:t>
            </a:r>
            <a:r>
              <a:rPr lang="de-DE" dirty="0">
                <a:solidFill>
                  <a:srgbClr val="000000"/>
                </a:solidFill>
                <a:highlight>
                  <a:srgbClr val="FFFFFF"/>
                </a:highlight>
                <a:latin typeface="Consolas" panose="020B0609020204030204" pitchFamily="49" charset="0"/>
              </a:rPr>
              <a:t>...&gt;{</a:t>
            </a:r>
          </a:p>
          <a:p>
            <a:r>
              <a:rPr lang="de-DE" dirty="0">
                <a:solidFill>
                  <a:srgbClr val="0000FF"/>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type</a:t>
            </a:r>
            <a:r>
              <a:rPr lang="de-DE" dirty="0">
                <a:solidFill>
                  <a:srgbClr val="000000"/>
                </a:solidFill>
                <a:highlight>
                  <a:srgbClr val="FFFFFF"/>
                </a:highlight>
                <a:latin typeface="Consolas" panose="020B0609020204030204" pitchFamily="49" charset="0"/>
              </a:rPr>
              <a:t> =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038932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…continued</a:t>
            </a:r>
            <a:endParaRPr lang="en-US" dirty="0">
              <a:effectLst/>
            </a:endParaRPr>
          </a:p>
        </p:txBody>
      </p:sp>
      <p:sp>
        <p:nvSpPr>
          <p:cNvPr id="5" name="Rechteck 4"/>
          <p:cNvSpPr/>
          <p:nvPr/>
        </p:nvSpPr>
        <p:spPr>
          <a:xfrm>
            <a:off x="1524000" y="1637501"/>
            <a:ext cx="8496944" cy="4985980"/>
          </a:xfrm>
          <a:prstGeom prst="rect">
            <a:avLst/>
          </a:prstGeom>
        </p:spPr>
        <p:txBody>
          <a:bodyPr wrap="square">
            <a:spAutoFit/>
          </a:bodyPr>
          <a:lstStyle/>
          <a:p>
            <a:r>
              <a:rPr lang="de-DE" sz="2000" dirty="0">
                <a:solidFill>
                  <a:srgbClr val="008000"/>
                </a:solidFill>
                <a:highlight>
                  <a:srgbClr val="FFFFFF"/>
                </a:highlight>
                <a:latin typeface="Consolas" panose="020B0609020204030204" pitchFamily="49" charset="0"/>
              </a:rPr>
              <a:t>//arg </a:t>
            </a:r>
            <a:r>
              <a:rPr lang="de-DE" sz="2000" dirty="0" err="1">
                <a:solidFill>
                  <a:srgbClr val="008000"/>
                </a:solidFill>
                <a:highlight>
                  <a:srgbClr val="FFFFFF"/>
                </a:highlight>
                <a:latin typeface="Consolas" panose="020B0609020204030204" pitchFamily="49" charset="0"/>
              </a:rPr>
              <a:t>case</a:t>
            </a:r>
            <a:endParaRPr lang="de-DE"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&lt;</a:t>
            </a:r>
            <a:r>
              <a:rPr lang="en-US" sz="2000" dirty="0" err="1">
                <a:solidFill>
                  <a:srgbClr val="000000"/>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dirty="0" err="1">
                <a:solidFill>
                  <a:srgbClr val="008080"/>
                </a:solidFill>
                <a:highlight>
                  <a:srgbClr val="FFFFFF"/>
                </a:highlight>
                <a:latin typeface="Consolas" panose="020B0609020204030204" pitchFamily="49" charset="0"/>
              </a:rPr>
              <a:t>size_t</a:t>
            </a:r>
            <a:r>
              <a:rPr lang="en-US" sz="2000" dirty="0">
                <a:solidFill>
                  <a:srgbClr val="000000"/>
                </a:solidFill>
                <a:highlight>
                  <a:srgbClr val="FFFFFF"/>
                </a:highlight>
                <a:latin typeface="Consolas" panose="020B0609020204030204" pitchFamily="49" charset="0"/>
              </a:rPr>
              <a:t> N, </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a:t>
            </a:r>
            <a:r>
              <a:rPr lang="en-US" sz="2000" dirty="0">
                <a:solidFill>
                  <a:srgbClr val="008080"/>
                </a:solidFill>
                <a:highlight>
                  <a:srgbClr val="FFFFFF"/>
                </a:highlight>
                <a:latin typeface="Consolas" panose="020B0609020204030204" pitchFamily="49" charset="0"/>
              </a:rPr>
              <a:t>Ls</a:t>
            </a:r>
            <a:r>
              <a:rPr lang="en-US"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&lt;</a:t>
            </a:r>
            <a:r>
              <a:rPr lang="de-DE" sz="2000" dirty="0" err="1">
                <a:solidFill>
                  <a:srgbClr val="008080"/>
                </a:solidFill>
                <a:highlight>
                  <a:srgbClr val="FFFFFF"/>
                </a:highlight>
                <a:latin typeface="Consolas" panose="020B0609020204030204" pitchFamily="49" charset="0"/>
              </a:rPr>
              <a:t>args</a:t>
            </a:r>
            <a:r>
              <a:rPr lang="de-DE" sz="2000" dirty="0">
                <a:solidFill>
                  <a:srgbClr val="000000"/>
                </a:solidFill>
                <a:highlight>
                  <a:srgbClr val="FFFFFF"/>
                </a:highlight>
                <a:latin typeface="Consolas" panose="020B0609020204030204" pitchFamily="49" charset="0"/>
              </a:rPr>
              <a:t>&lt;N&gt;,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 {</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 = </a:t>
            </a:r>
            <a:r>
              <a:rPr lang="de-DE" sz="2000" dirty="0" err="1">
                <a:solidFill>
                  <a:srgbClr val="008080"/>
                </a:solidFill>
                <a:highlight>
                  <a:srgbClr val="FFFFFF"/>
                </a:highlight>
                <a:latin typeface="Consolas" panose="020B0609020204030204" pitchFamily="49" charset="0"/>
              </a:rPr>
              <a:t>at_c</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N&gt;;</a:t>
            </a:r>
          </a:p>
          <a:p>
            <a:r>
              <a:rPr lang="de-DE" sz="2000" dirty="0">
                <a:solidFill>
                  <a:srgbClr val="000000"/>
                </a:solidFill>
                <a:highlight>
                  <a:srgbClr val="FFFFFF"/>
                </a:highlight>
                <a:latin typeface="Consolas" panose="020B0609020204030204" pitchFamily="49" charset="0"/>
              </a:rPr>
              <a:t>};</a:t>
            </a:r>
          </a:p>
          <a:p>
            <a:r>
              <a:rPr lang="de-DE" sz="2000" dirty="0">
                <a:solidFill>
                  <a:srgbClr val="008000"/>
                </a:solidFill>
                <a:highlight>
                  <a:srgbClr val="FFFFFF"/>
                </a:highlight>
                <a:latin typeface="Consolas" panose="020B0609020204030204" pitchFamily="49" charset="0"/>
              </a:rPr>
              <a:t>//arg fast </a:t>
            </a:r>
            <a:r>
              <a:rPr lang="de-DE" sz="2000" dirty="0" err="1">
                <a:solidFill>
                  <a:srgbClr val="008000"/>
                </a:solidFill>
                <a:highlight>
                  <a:srgbClr val="FFFFFF"/>
                </a:highlight>
                <a:latin typeface="Consolas" panose="020B0609020204030204" pitchFamily="49" charset="0"/>
              </a:rPr>
              <a:t>track</a:t>
            </a:r>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a:t>
            </a:r>
          </a:p>
          <a:p>
            <a:r>
              <a:rPr lang="en-US" sz="2000" dirty="0" err="1">
                <a:solidFill>
                  <a:srgbClr val="0000FF"/>
                </a:solidFill>
                <a:highlight>
                  <a:srgbClr val="FFFFFF"/>
                </a:highlight>
                <a:latin typeface="Consolas" panose="020B0609020204030204" pitchFamily="49" charset="0"/>
              </a:rPr>
              <a:t>struct</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apply</a:t>
            </a:r>
            <a:r>
              <a:rPr lang="en-US" sz="2000" dirty="0">
                <a:solidFill>
                  <a:srgbClr val="000000"/>
                </a:solidFill>
                <a:highlight>
                  <a:srgbClr val="FFFFFF"/>
                </a:highlight>
                <a:latin typeface="Consolas" panose="020B0609020204030204" pitchFamily="49" charset="0"/>
              </a:rPr>
              <a:t>&lt;</a:t>
            </a:r>
            <a:r>
              <a:rPr lang="en-US" sz="2000" dirty="0">
                <a:solidFill>
                  <a:srgbClr val="008080"/>
                </a:solidFill>
                <a:highlight>
                  <a:srgbClr val="FFFFFF"/>
                </a:highlight>
                <a:latin typeface="Consolas" panose="020B0609020204030204" pitchFamily="49" charset="0"/>
              </a:rPr>
              <a:t>_1</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list</a:t>
            </a:r>
            <a:r>
              <a:rPr lang="en-US" sz="2000" dirty="0">
                <a:solidFill>
                  <a:srgbClr val="000000"/>
                </a:solidFill>
                <a:highlight>
                  <a:srgbClr val="FFFFFF"/>
                </a:highlight>
                <a:latin typeface="Consolas" panose="020B0609020204030204" pitchFamily="49" charset="0"/>
              </a:rPr>
              <a:t>&lt;</a:t>
            </a:r>
            <a:r>
              <a:rPr lang="en-US" sz="2000" dirty="0">
                <a:solidFill>
                  <a:srgbClr val="008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a:t>
            </a:r>
            <a:r>
              <a:rPr lang="en-US" sz="2000" dirty="0" err="1">
                <a:solidFill>
                  <a:srgbClr val="008080"/>
                </a:solidFill>
                <a:highlight>
                  <a:srgbClr val="FFFFFF"/>
                </a:highlight>
                <a:latin typeface="Consolas" panose="020B0609020204030204" pitchFamily="49" charset="0"/>
              </a:rPr>
              <a:t>Ts</a:t>
            </a:r>
            <a:r>
              <a:rPr lang="en-US" sz="2000" dirty="0">
                <a:solidFill>
                  <a:srgbClr val="000000"/>
                </a:solidFill>
                <a:highlight>
                  <a:srgbClr val="FFFFFF"/>
                </a:highlight>
                <a:latin typeface="Consolas" panose="020B0609020204030204" pitchFamily="49" charset="0"/>
              </a:rPr>
              <a:t>...&gt;, </a:t>
            </a:r>
            <a:r>
              <a:rPr lang="en-US" sz="2000" dirty="0">
                <a:solidFill>
                  <a:srgbClr val="008080"/>
                </a:solidFill>
                <a:highlight>
                  <a:srgbClr val="FFFFFF"/>
                </a:highlight>
                <a:latin typeface="Consolas" panose="020B0609020204030204" pitchFamily="49" charset="0"/>
              </a:rPr>
              <a:t>Ls</a:t>
            </a:r>
            <a:r>
              <a:rPr lang="en-US" sz="2000" dirty="0">
                <a:solidFill>
                  <a:srgbClr val="000000"/>
                </a:solidFill>
                <a:highlight>
                  <a:srgbClr val="FFFFFF"/>
                </a:highlight>
                <a:latin typeface="Consolas" panose="020B0609020204030204" pitchFamily="49" charset="0"/>
              </a:rPr>
              <a:t>...&gt; </a:t>
            </a:r>
            <a:r>
              <a:rPr lang="de-DE" sz="2000" dirty="0">
                <a:solidFill>
                  <a:srgbClr val="000000"/>
                </a:solidFill>
                <a:highlight>
                  <a:srgbClr val="FFFFFF"/>
                </a:highlight>
                <a:latin typeface="Consolas" panose="020B0609020204030204" pitchFamily="49" charset="0"/>
              </a:rPr>
              <a: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 =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a:t>
            </a:r>
          </a:p>
          <a:p>
            <a:r>
              <a:rPr lang="de-DE" sz="2000" dirty="0">
                <a:solidFill>
                  <a:srgbClr val="000000"/>
                </a:solidFill>
                <a:highlight>
                  <a:srgbClr val="FFFFFF"/>
                </a:highlight>
                <a:latin typeface="Consolas" panose="020B0609020204030204" pitchFamily="49" charset="0"/>
              </a:rPr>
              <a:t>};</a:t>
            </a:r>
          </a:p>
          <a:p>
            <a:r>
              <a:rPr lang="de-DE" sz="2000" dirty="0">
                <a:solidFill>
                  <a:srgbClr val="008000"/>
                </a:solidFill>
                <a:highlight>
                  <a:srgbClr val="FFFFFF"/>
                </a:highlight>
                <a:latin typeface="Consolas" panose="020B0609020204030204" pitchFamily="49" charset="0"/>
              </a:rPr>
              <a:t>//arg fast </a:t>
            </a:r>
            <a:r>
              <a:rPr lang="de-DE" sz="2000" dirty="0" err="1">
                <a:solidFill>
                  <a:srgbClr val="008000"/>
                </a:solidFill>
                <a:highlight>
                  <a:srgbClr val="FFFFFF"/>
                </a:highlight>
                <a:latin typeface="Consolas" panose="020B0609020204030204" pitchFamily="49" charset="0"/>
              </a:rPr>
              <a:t>track</a:t>
            </a:r>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U</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a:t>
            </a:r>
          </a:p>
          <a:p>
            <a:r>
              <a:rPr lang="en-US" sz="2000" dirty="0" err="1">
                <a:solidFill>
                  <a:srgbClr val="0000FF"/>
                </a:solidFill>
                <a:highlight>
                  <a:srgbClr val="FFFFFF"/>
                </a:highlight>
                <a:latin typeface="Consolas" panose="020B0609020204030204" pitchFamily="49" charset="0"/>
              </a:rPr>
              <a:t>struct</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apply</a:t>
            </a:r>
            <a:r>
              <a:rPr lang="en-US" sz="2000" dirty="0">
                <a:solidFill>
                  <a:srgbClr val="000000"/>
                </a:solidFill>
                <a:highlight>
                  <a:srgbClr val="FFFFFF"/>
                </a:highlight>
                <a:latin typeface="Consolas" panose="020B0609020204030204" pitchFamily="49" charset="0"/>
              </a:rPr>
              <a:t>&lt;</a:t>
            </a:r>
            <a:r>
              <a:rPr lang="en-US" sz="2000" dirty="0">
                <a:solidFill>
                  <a:srgbClr val="008080"/>
                </a:solidFill>
                <a:highlight>
                  <a:srgbClr val="FFFFFF"/>
                </a:highlight>
                <a:latin typeface="Consolas" panose="020B0609020204030204" pitchFamily="49" charset="0"/>
              </a:rPr>
              <a:t>_2</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list</a:t>
            </a:r>
            <a:r>
              <a:rPr lang="en-US" sz="2000" dirty="0">
                <a:solidFill>
                  <a:srgbClr val="000000"/>
                </a:solidFill>
                <a:highlight>
                  <a:srgbClr val="FFFFFF"/>
                </a:highlight>
                <a:latin typeface="Consolas" panose="020B0609020204030204" pitchFamily="49" charset="0"/>
              </a:rPr>
              <a:t>&lt;</a:t>
            </a:r>
            <a:r>
              <a:rPr lang="en-US" sz="2000" dirty="0">
                <a:solidFill>
                  <a:srgbClr val="008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U</a:t>
            </a:r>
            <a:r>
              <a:rPr lang="en-US" sz="2000" dirty="0">
                <a:solidFill>
                  <a:srgbClr val="000000"/>
                </a:solidFill>
                <a:highlight>
                  <a:srgbClr val="FFFFFF"/>
                </a:highlight>
                <a:latin typeface="Consolas" panose="020B0609020204030204" pitchFamily="49" charset="0"/>
              </a:rPr>
              <a:t>, </a:t>
            </a:r>
            <a:r>
              <a:rPr lang="en-US" sz="2000" dirty="0" err="1">
                <a:solidFill>
                  <a:srgbClr val="008080"/>
                </a:solidFill>
                <a:highlight>
                  <a:srgbClr val="FFFFFF"/>
                </a:highlight>
                <a:latin typeface="Consolas" panose="020B0609020204030204" pitchFamily="49" charset="0"/>
              </a:rPr>
              <a:t>Ts</a:t>
            </a:r>
            <a:r>
              <a:rPr lang="en-US" sz="2000" dirty="0">
                <a:solidFill>
                  <a:srgbClr val="000000"/>
                </a:solidFill>
                <a:highlight>
                  <a:srgbClr val="FFFFFF"/>
                </a:highlight>
                <a:latin typeface="Consolas" panose="020B0609020204030204" pitchFamily="49" charset="0"/>
              </a:rPr>
              <a:t>...&gt;, </a:t>
            </a:r>
            <a:r>
              <a:rPr lang="en-US" sz="2000" dirty="0">
                <a:solidFill>
                  <a:srgbClr val="008080"/>
                </a:solidFill>
                <a:highlight>
                  <a:srgbClr val="FFFFFF"/>
                </a:highlight>
                <a:latin typeface="Consolas" panose="020B0609020204030204" pitchFamily="49" charset="0"/>
              </a:rPr>
              <a:t>Ls</a:t>
            </a:r>
            <a:r>
              <a:rPr lang="en-US" sz="2000" dirty="0">
                <a:solidFill>
                  <a:srgbClr val="000000"/>
                </a:solidFill>
                <a:highlight>
                  <a:srgbClr val="FFFFFF"/>
                </a:highlight>
                <a:latin typeface="Consolas" panose="020B0609020204030204" pitchFamily="49" charset="0"/>
              </a:rPr>
              <a:t>...&gt; </a:t>
            </a:r>
            <a:r>
              <a:rPr lang="de-DE" sz="2000" dirty="0">
                <a:solidFill>
                  <a:srgbClr val="000000"/>
                </a:solidFill>
                <a:highlight>
                  <a:srgbClr val="FFFFFF"/>
                </a:highlight>
                <a:latin typeface="Consolas" panose="020B0609020204030204" pitchFamily="49" charset="0"/>
              </a:rPr>
              <a:t>{</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using</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 = </a:t>
            </a:r>
            <a:r>
              <a:rPr lang="de-DE" sz="2000" dirty="0">
                <a:solidFill>
                  <a:srgbClr val="008080"/>
                </a:solidFill>
                <a:highlight>
                  <a:srgbClr val="FFFFFF"/>
                </a:highlight>
                <a:latin typeface="Consolas" panose="020B0609020204030204" pitchFamily="49" charset="0"/>
              </a:rPr>
              <a:t>U</a:t>
            </a:r>
            <a:r>
              <a:rPr lang="de-DE" sz="2000" dirty="0">
                <a:solidFill>
                  <a:srgbClr val="000000"/>
                </a:solidFill>
                <a:highlight>
                  <a:srgbClr val="FFFFFF"/>
                </a:highlight>
                <a:latin typeface="Consolas" panose="020B0609020204030204" pitchFamily="49" charset="0"/>
              </a:rPr>
              <a:t>;</a:t>
            </a:r>
          </a:p>
          <a:p>
            <a:r>
              <a:rPr lang="de-DE"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27369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…continued</a:t>
            </a:r>
            <a:endParaRPr lang="en-US" dirty="0">
              <a:effectLst/>
            </a:endParaRPr>
          </a:p>
        </p:txBody>
      </p:sp>
      <p:sp>
        <p:nvSpPr>
          <p:cNvPr id="5" name="Rechteck 4"/>
          <p:cNvSpPr/>
          <p:nvPr/>
        </p:nvSpPr>
        <p:spPr>
          <a:xfrm>
            <a:off x="1524000" y="1637501"/>
            <a:ext cx="9977306" cy="5016758"/>
          </a:xfrm>
          <a:prstGeom prst="rect">
            <a:avLst/>
          </a:prstGeom>
        </p:spPr>
        <p:txBody>
          <a:bodyPr wrap="square">
            <a:spAutoFit/>
          </a:bodyPr>
          <a:lstStyle/>
          <a:p>
            <a:r>
              <a:rPr lang="de-DE" sz="2000" dirty="0">
                <a:solidFill>
                  <a:srgbClr val="008000"/>
                </a:solidFill>
                <a:highlight>
                  <a:srgbClr val="FFFFFF"/>
                </a:highlight>
                <a:latin typeface="Consolas" panose="020B0609020204030204" pitchFamily="49" charset="0"/>
              </a:rPr>
              <a:t>//</a:t>
            </a:r>
            <a:r>
              <a:rPr lang="de-DE" sz="2000" dirty="0" err="1">
                <a:solidFill>
                  <a:srgbClr val="008000"/>
                </a:solidFill>
                <a:highlight>
                  <a:srgbClr val="FFFFFF"/>
                </a:highlight>
                <a:latin typeface="Consolas" panose="020B0609020204030204" pitchFamily="49" charset="0"/>
              </a:rPr>
              <a:t>defer</a:t>
            </a:r>
            <a:r>
              <a:rPr lang="de-DE" sz="2000" dirty="0">
                <a:solidFill>
                  <a:srgbClr val="008000"/>
                </a:solidFill>
                <a:highlight>
                  <a:srgbClr val="FFFFFF"/>
                </a:highlight>
                <a:latin typeface="Consolas" panose="020B0609020204030204" pitchFamily="49" charset="0"/>
              </a:rPr>
              <a:t> </a:t>
            </a:r>
            <a:r>
              <a:rPr lang="de-DE" sz="2000" dirty="0" err="1">
                <a:solidFill>
                  <a:srgbClr val="008000"/>
                </a:solidFill>
                <a:highlight>
                  <a:srgbClr val="FFFFFF"/>
                </a:highlight>
                <a:latin typeface="Consolas" panose="020B0609020204030204" pitchFamily="49" charset="0"/>
              </a:rPr>
              <a:t>case</a:t>
            </a:r>
            <a:endParaRPr lang="de-DE"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&lt;</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Lambda</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a:t>
            </a:r>
            <a:r>
              <a:rPr lang="en-US" sz="2000" dirty="0">
                <a:solidFill>
                  <a:srgbClr val="008080"/>
                </a:solidFill>
                <a:highlight>
                  <a:srgbClr val="FFFFFF"/>
                </a:highlight>
                <a:latin typeface="Consolas" panose="020B0609020204030204" pitchFamily="49" charset="0"/>
              </a:rPr>
              <a:t>Ls</a:t>
            </a:r>
            <a:r>
              <a:rPr lang="en-US"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&lt;</a:t>
            </a:r>
            <a:r>
              <a:rPr lang="de-DE" sz="2000" dirty="0" err="1">
                <a:solidFill>
                  <a:srgbClr val="008080"/>
                </a:solidFill>
                <a:highlight>
                  <a:srgbClr val="FFFFFF"/>
                </a:highlight>
                <a:latin typeface="Consolas" panose="020B0609020204030204" pitchFamily="49" charset="0"/>
              </a:rPr>
              <a:t>defer</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Lambda</a:t>
            </a:r>
            <a:r>
              <a:rPr lang="de-DE" sz="2000" dirty="0">
                <a:solidFill>
                  <a:srgbClr val="000000"/>
                </a:solidFill>
                <a:highlight>
                  <a:srgbClr val="FFFFFF"/>
                </a:highlight>
                <a:latin typeface="Consolas" panose="020B0609020204030204" pitchFamily="49" charset="0"/>
              </a:rPr>
              <a:t>&gt;,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    using</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type</a:t>
            </a:r>
            <a:r>
              <a:rPr lang="en-US" sz="2000" dirty="0">
                <a:solidFill>
                  <a:srgbClr val="000000"/>
                </a:solidFill>
                <a:highlight>
                  <a:srgbClr val="FFFFFF"/>
                </a:highlight>
                <a:latin typeface="Consolas" panose="020B0609020204030204" pitchFamily="49" charset="0"/>
              </a:rPr>
              <a:t> = </a:t>
            </a:r>
            <a:r>
              <a:rPr lang="en-US" sz="2000" dirty="0" err="1">
                <a:solidFill>
                  <a:srgbClr val="008080"/>
                </a:solidFill>
                <a:highlight>
                  <a:srgbClr val="FFFFFF"/>
                </a:highlight>
                <a:latin typeface="Consolas" panose="020B0609020204030204" pitchFamily="49" charset="0"/>
              </a:rPr>
              <a:t>packaged_lcall</a:t>
            </a:r>
            <a:r>
              <a:rPr lang="en-US" sz="2000" dirty="0">
                <a:solidFill>
                  <a:srgbClr val="000000"/>
                </a:solidFill>
                <a:highlight>
                  <a:srgbClr val="FFFFFF"/>
                </a:highlight>
                <a:latin typeface="Consolas" panose="020B0609020204030204" pitchFamily="49" charset="0"/>
              </a:rPr>
              <a:t>&lt;</a:t>
            </a:r>
            <a:r>
              <a:rPr lang="en-US" sz="2000" dirty="0">
                <a:solidFill>
                  <a:srgbClr val="008080"/>
                </a:solidFill>
                <a:highlight>
                  <a:srgbClr val="FFFFFF"/>
                </a:highlight>
                <a:latin typeface="Consolas" panose="020B0609020204030204" pitchFamily="49" charset="0"/>
              </a:rPr>
              <a:t>Lambda</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a:t>
            </a:r>
            <a:r>
              <a:rPr lang="en-US" sz="2000" dirty="0">
                <a:solidFill>
                  <a:srgbClr val="000000"/>
                </a:solidFill>
                <a:highlight>
                  <a:srgbClr val="FFFFFF"/>
                </a:highlight>
                <a:latin typeface="Consolas" panose="020B0609020204030204" pitchFamily="49" charset="0"/>
              </a:rPr>
              <a:t>, </a:t>
            </a:r>
            <a:r>
              <a:rPr lang="en-US" sz="2000" dirty="0">
                <a:solidFill>
                  <a:srgbClr val="008080"/>
                </a:solidFill>
                <a:highlight>
                  <a:srgbClr val="FFFFFF"/>
                </a:highlight>
                <a:latin typeface="Consolas" panose="020B0609020204030204" pitchFamily="49" charset="0"/>
              </a:rPr>
              <a:t>Ls</a:t>
            </a:r>
            <a:r>
              <a:rPr lang="en-US" sz="2000" dirty="0">
                <a:solidFill>
                  <a:srgbClr val="000000"/>
                </a:solidFill>
                <a:highlight>
                  <a:srgbClr val="FFFFFF"/>
                </a:highlight>
                <a:latin typeface="Consolas" panose="020B0609020204030204" pitchFamily="49" charset="0"/>
              </a:rPr>
              <a:t>...&gt;;</a:t>
            </a:r>
          </a:p>
          <a:p>
            <a:r>
              <a:rPr lang="de-DE" sz="2000" dirty="0">
                <a:solidFill>
                  <a:srgbClr val="000000"/>
                </a:solidFill>
                <a:highlight>
                  <a:srgbClr val="FFFFFF"/>
                </a:highlight>
                <a:latin typeface="Consolas" panose="020B0609020204030204" pitchFamily="49" charset="0"/>
              </a:rPr>
              <a:t>};</a:t>
            </a:r>
          </a:p>
          <a:p>
            <a:endParaRPr lang="de-DE" sz="2000" dirty="0">
              <a:solidFill>
                <a:srgbClr val="000000"/>
              </a:solidFill>
              <a:highlight>
                <a:srgbClr val="FFFFFF"/>
              </a:highlight>
              <a:latin typeface="Consolas" panose="020B0609020204030204" pitchFamily="49" charset="0"/>
            </a:endParaRPr>
          </a:p>
          <a:p>
            <a:r>
              <a:rPr lang="de-DE" sz="2000" dirty="0">
                <a:solidFill>
                  <a:srgbClr val="008000"/>
                </a:solidFill>
                <a:highlight>
                  <a:srgbClr val="FFFFFF"/>
                </a:highlight>
                <a:latin typeface="Consolas" panose="020B0609020204030204" pitchFamily="49" charset="0"/>
              </a:rPr>
              <a:t>//</a:t>
            </a:r>
            <a:r>
              <a:rPr lang="de-DE" sz="2000" dirty="0" err="1">
                <a:solidFill>
                  <a:srgbClr val="008000"/>
                </a:solidFill>
                <a:highlight>
                  <a:srgbClr val="FFFFFF"/>
                </a:highlight>
                <a:latin typeface="Consolas" panose="020B0609020204030204" pitchFamily="49" charset="0"/>
              </a:rPr>
              <a:t>packaged_lcall</a:t>
            </a:r>
            <a:r>
              <a:rPr lang="de-DE" sz="2000" dirty="0">
                <a:solidFill>
                  <a:srgbClr val="008000"/>
                </a:solidFill>
                <a:highlight>
                  <a:srgbClr val="FFFFFF"/>
                </a:highlight>
                <a:latin typeface="Consolas" panose="020B0609020204030204" pitchFamily="49" charset="0"/>
              </a:rPr>
              <a:t> </a:t>
            </a:r>
            <a:r>
              <a:rPr lang="de-DE" sz="2000" dirty="0" err="1">
                <a:solidFill>
                  <a:srgbClr val="008000"/>
                </a:solidFill>
                <a:highlight>
                  <a:srgbClr val="FFFFFF"/>
                </a:highlight>
                <a:latin typeface="Consolas" panose="020B0609020204030204" pitchFamily="49" charset="0"/>
              </a:rPr>
              <a:t>case</a:t>
            </a:r>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...&gt; </a:t>
            </a:r>
            <a:r>
              <a:rPr lang="de-DE" sz="2000" dirty="0" err="1">
                <a:solidFill>
                  <a:srgbClr val="0000FF"/>
                </a:solidFill>
                <a:highlight>
                  <a:srgbClr val="FFFFFF"/>
                </a:highlight>
                <a:latin typeface="Consolas" panose="020B0609020204030204" pitchFamily="49" charset="0"/>
              </a:rPr>
              <a:t>class</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Lambda</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PLs</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&lt;</a:t>
            </a:r>
            <a:r>
              <a:rPr lang="de-DE" sz="2000" dirty="0" err="1">
                <a:solidFill>
                  <a:srgbClr val="008080"/>
                </a:solidFill>
                <a:highlight>
                  <a:srgbClr val="FFFFFF"/>
                </a:highlight>
                <a:latin typeface="Consolas" panose="020B0609020204030204" pitchFamily="49" charset="0"/>
              </a:rPr>
              <a:t>packaged_lcall</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Lambda</a:t>
            </a:r>
            <a:r>
              <a:rPr lang="de-DE" sz="2000" dirty="0">
                <a:solidFill>
                  <a:srgbClr val="000000"/>
                </a:solidFill>
                <a:highlight>
                  <a:srgbClr val="FFFFFF"/>
                </a:highlight>
                <a:latin typeface="Consolas" panose="020B0609020204030204" pitchFamily="49" charset="0"/>
              </a:rPr>
              <a:t>&lt;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...&gt;, </a:t>
            </a:r>
            <a:r>
              <a:rPr lang="de-DE" sz="2000" dirty="0">
                <a:solidFill>
                  <a:srgbClr val="008080"/>
                </a:solidFill>
                <a:highlight>
                  <a:srgbClr val="FFFFFF"/>
                </a:highlight>
                <a:latin typeface="Consolas" panose="020B0609020204030204" pitchFamily="49" charset="0"/>
              </a:rPr>
              <a:t>PLs</a:t>
            </a:r>
            <a:r>
              <a:rPr lang="de-DE" sz="2000" dirty="0">
                <a:solidFill>
                  <a:srgbClr val="000000"/>
                </a:solidFill>
                <a:highlight>
                  <a:srgbClr val="FFFFFF"/>
                </a:highlight>
                <a:latin typeface="Consolas" panose="020B0609020204030204" pitchFamily="49" charset="0"/>
              </a:rPr>
              <a:t>...&gt;,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 : </a:t>
            </a:r>
          </a:p>
          <a:p>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Lambda</a:t>
            </a:r>
            <a:r>
              <a:rPr lang="de-DE" sz="2000" dirty="0">
                <a:solidFill>
                  <a:srgbClr val="000000"/>
                </a:solidFill>
                <a:highlight>
                  <a:srgbClr val="FFFFFF"/>
                </a:highlight>
                <a:latin typeface="Consolas" panose="020B0609020204030204" pitchFamily="49" charset="0"/>
              </a:rPr>
              <a:t>&lt;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&lt;</a:t>
            </a:r>
            <a:r>
              <a:rPr lang="de-DE" sz="2000" dirty="0" err="1">
                <a:solidFill>
                  <a:srgbClr val="008080"/>
                </a:solidFill>
                <a:highlight>
                  <a:srgbClr val="FFFFFF"/>
                </a:highlight>
                <a:latin typeface="Consolas" panose="020B0609020204030204" pitchFamily="49" charset="0"/>
              </a:rPr>
              <a:t>Ts</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PLs</a:t>
            </a:r>
            <a:r>
              <a:rPr lang="de-DE" sz="2000" dirty="0">
                <a:solidFill>
                  <a:srgbClr val="000000"/>
                </a:solidFill>
                <a:highlight>
                  <a:srgbClr val="FFFFFF"/>
                </a:highlight>
                <a:latin typeface="Consolas" panose="020B0609020204030204" pitchFamily="49" charset="0"/>
              </a:rPr>
              <a:t>...&gt;::</a:t>
            </a:r>
            <a:r>
              <a:rPr lang="de-DE" sz="2000" dirty="0">
                <a:solidFill>
                  <a:srgbClr val="008080"/>
                </a:solidFill>
                <a:highlight>
                  <a:srgbClr val="FFFFFF"/>
                </a:highlight>
                <a:latin typeface="Consolas" panose="020B0609020204030204" pitchFamily="49" charset="0"/>
              </a:rPr>
              <a:t>type</a:t>
            </a:r>
            <a:r>
              <a:rPr lang="de-DE" sz="2000" dirty="0">
                <a:solidFill>
                  <a:srgbClr val="000000"/>
                </a:solidFill>
                <a:highlight>
                  <a:srgbClr val="FFFFFF"/>
                </a:highlight>
                <a:latin typeface="Consolas" panose="020B0609020204030204" pitchFamily="49" charset="0"/>
              </a:rPr>
              <a:t>...&gt;{};</a:t>
            </a:r>
          </a:p>
          <a:p>
            <a:endParaRPr lang="de-DE" sz="2000" dirty="0">
              <a:solidFill>
                <a:srgbClr val="000000"/>
              </a:solidFill>
              <a:highlight>
                <a:srgbClr val="FFFFFF"/>
              </a:highlight>
              <a:latin typeface="Consolas" panose="020B0609020204030204" pitchFamily="49" charset="0"/>
            </a:endParaRPr>
          </a:p>
          <a:p>
            <a:r>
              <a:rPr lang="de-DE" sz="2000" dirty="0">
                <a:solidFill>
                  <a:srgbClr val="008000"/>
                </a:solidFill>
                <a:highlight>
                  <a:srgbClr val="FFFFFF"/>
                </a:highlight>
                <a:latin typeface="Consolas" panose="020B0609020204030204" pitchFamily="49" charset="0"/>
              </a:rPr>
              <a:t>//</a:t>
            </a:r>
            <a:r>
              <a:rPr lang="de-DE" sz="2000" dirty="0" err="1">
                <a:solidFill>
                  <a:srgbClr val="008000"/>
                </a:solidFill>
                <a:highlight>
                  <a:srgbClr val="FFFFFF"/>
                </a:highlight>
                <a:latin typeface="Consolas" panose="020B0609020204030204" pitchFamily="49" charset="0"/>
              </a:rPr>
              <a:t>parent</a:t>
            </a:r>
            <a:r>
              <a:rPr lang="de-DE" sz="2000" dirty="0">
                <a:solidFill>
                  <a:srgbClr val="008000"/>
                </a:solidFill>
                <a:highlight>
                  <a:srgbClr val="FFFFFF"/>
                </a:highlight>
                <a:latin typeface="Consolas" panose="020B0609020204030204" pitchFamily="49" charset="0"/>
              </a:rPr>
              <a:t> </a:t>
            </a:r>
            <a:r>
              <a:rPr lang="de-DE" sz="2000" dirty="0" err="1">
                <a:solidFill>
                  <a:srgbClr val="008000"/>
                </a:solidFill>
                <a:highlight>
                  <a:srgbClr val="FFFFFF"/>
                </a:highlight>
                <a:latin typeface="Consolas" panose="020B0609020204030204" pitchFamily="49" charset="0"/>
              </a:rPr>
              <a:t>case</a:t>
            </a:r>
            <a:endParaRPr lang="de-DE" sz="2000" dirty="0">
              <a:solidFill>
                <a:srgbClr val="000000"/>
              </a:solidFill>
              <a:highlight>
                <a:srgbClr val="FFFFFF"/>
              </a:highlight>
              <a:latin typeface="Consolas" panose="020B0609020204030204" pitchFamily="49" charset="0"/>
            </a:endParaRPr>
          </a:p>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typename</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a:t>
            </a:r>
          </a:p>
          <a:p>
            <a:r>
              <a:rPr lang="de-DE" sz="2000" dirty="0" err="1">
                <a:solidFill>
                  <a:srgbClr val="0000FF"/>
                </a:solidFill>
                <a:highlight>
                  <a:srgbClr val="FFFFFF"/>
                </a:highlight>
                <a:latin typeface="Consolas" panose="020B0609020204030204" pitchFamily="49" charset="0"/>
              </a:rPr>
              <a:t>struct</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&lt;</a:t>
            </a:r>
            <a:r>
              <a:rPr lang="de-DE" sz="2000" dirty="0" err="1">
                <a:solidFill>
                  <a:srgbClr val="008080"/>
                </a:solidFill>
                <a:highlight>
                  <a:srgbClr val="FFFFFF"/>
                </a:highlight>
                <a:latin typeface="Consolas" panose="020B0609020204030204" pitchFamily="49" charset="0"/>
              </a:rPr>
              <a:t>parent</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&gt;, </a:t>
            </a:r>
            <a:r>
              <a:rPr lang="de-DE" sz="2000" dirty="0">
                <a:solidFill>
                  <a:srgbClr val="008080"/>
                </a:solidFill>
                <a:highlight>
                  <a:srgbClr val="FFFFFF"/>
                </a:highlight>
                <a:latin typeface="Consolas" panose="020B0609020204030204" pitchFamily="49" charset="0"/>
              </a:rPr>
              <a:t>L</a:t>
            </a:r>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 : </a:t>
            </a:r>
          </a:p>
          <a:p>
            <a:r>
              <a:rPr lang="de-DE" sz="2000" dirty="0">
                <a:solidFill>
                  <a:srgbClr val="000000"/>
                </a:solidFill>
                <a:highlight>
                  <a:srgbClr val="FFFFFF"/>
                </a:highlight>
                <a:latin typeface="Consolas" panose="020B0609020204030204" pitchFamily="49" charset="0"/>
              </a:rPr>
              <a:t>    </a:t>
            </a:r>
            <a:r>
              <a:rPr lang="de-DE" sz="2000" dirty="0" err="1">
                <a:solidFill>
                  <a:srgbClr val="008080"/>
                </a:solidFill>
                <a:highlight>
                  <a:srgbClr val="FFFFFF"/>
                </a:highlight>
                <a:latin typeface="Consolas" panose="020B0609020204030204" pitchFamily="49" charset="0"/>
              </a:rPr>
              <a:t>apply</a:t>
            </a:r>
            <a:r>
              <a:rPr lang="de-DE" sz="2000" dirty="0">
                <a:solidFill>
                  <a:srgbClr val="000000"/>
                </a:solidFill>
                <a:highlight>
                  <a:srgbClr val="FFFFFF"/>
                </a:highlight>
                <a:latin typeface="Consolas" panose="020B0609020204030204" pitchFamily="49" charset="0"/>
              </a:rPr>
              <a:t>&lt;</a:t>
            </a:r>
            <a:r>
              <a:rPr lang="de-DE" sz="2000" dirty="0">
                <a:solidFill>
                  <a:srgbClr val="008080"/>
                </a:solidFill>
                <a:highlight>
                  <a:srgbClr val="FFFFFF"/>
                </a:highlight>
                <a:latin typeface="Consolas" panose="020B0609020204030204" pitchFamily="49" charset="0"/>
              </a:rPr>
              <a:t>T</a:t>
            </a:r>
            <a:r>
              <a:rPr lang="de-DE" sz="2000" dirty="0">
                <a:solidFill>
                  <a:srgbClr val="000000"/>
                </a:solidFill>
                <a:highlight>
                  <a:srgbClr val="FFFFFF"/>
                </a:highlight>
                <a:latin typeface="Consolas" panose="020B0609020204030204" pitchFamily="49" charset="0"/>
              </a:rPr>
              <a:t>,</a:t>
            </a:r>
            <a:r>
              <a:rPr lang="de-DE" sz="2000" dirty="0">
                <a:solidFill>
                  <a:srgbClr val="008080"/>
                </a:solidFill>
                <a:highlight>
                  <a:srgbClr val="FFFFFF"/>
                </a:highlight>
                <a:latin typeface="Consolas" panose="020B0609020204030204" pitchFamily="49" charset="0"/>
              </a:rPr>
              <a:t>Ls</a:t>
            </a:r>
            <a:r>
              <a:rPr lang="de-DE" sz="2000" dirty="0">
                <a:solidFill>
                  <a:srgbClr val="000000"/>
                </a:solidFill>
                <a:highlight>
                  <a:srgbClr val="FFFFFF"/>
                </a:highlight>
                <a:latin typeface="Consolas" panose="020B0609020204030204" pitchFamily="49" charset="0"/>
              </a:rPr>
              <a:t>...&gt;{};</a:t>
            </a:r>
          </a:p>
        </p:txBody>
      </p:sp>
    </p:spTree>
    <p:extLst>
      <p:ext uri="{BB962C8B-B14F-4D97-AF65-F5344CB8AC3E}">
        <p14:creationId xmlns:p14="http://schemas.microsoft.com/office/powerpoint/2010/main" val="393047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What problems does metaprogramming solve?</a:t>
            </a:r>
            <a:endParaRPr lang="de-DE" dirty="0"/>
          </a:p>
        </p:txBody>
      </p:sp>
      <p:sp>
        <p:nvSpPr>
          <p:cNvPr id="3" name="Inhaltsplatzhalter 2"/>
          <p:cNvSpPr>
            <a:spLocks noGrp="1"/>
          </p:cNvSpPr>
          <p:nvPr>
            <p:ph idx="1"/>
          </p:nvPr>
        </p:nvSpPr>
        <p:spPr>
          <a:xfrm>
            <a:off x="677334" y="1930400"/>
            <a:ext cx="8229600" cy="4357694"/>
          </a:xfrm>
        </p:spPr>
        <p:txBody>
          <a:bodyPr>
            <a:normAutofit/>
          </a:bodyPr>
          <a:lstStyle/>
          <a:p>
            <a:pPr marL="0" indent="0">
              <a:buNone/>
            </a:pPr>
            <a:r>
              <a:rPr lang="en-US" sz="2800" dirty="0"/>
              <a:t>Different tools solve different things:</a:t>
            </a:r>
          </a:p>
          <a:p>
            <a:pPr marL="0" indent="0">
              <a:buNone/>
            </a:pPr>
            <a:endParaRPr lang="en-US" sz="2800" dirty="0"/>
          </a:p>
          <a:p>
            <a:r>
              <a:rPr lang="en-US" sz="2800" dirty="0"/>
              <a:t>anything that results in a value should be done with constexpr</a:t>
            </a:r>
          </a:p>
          <a:p>
            <a:r>
              <a:rPr lang="en-US" sz="2800" dirty="0"/>
              <a:t>anything that results in a type (including different code gen.) should be done with templates</a:t>
            </a:r>
          </a:p>
          <a:p>
            <a:r>
              <a:rPr lang="en-US" sz="2800" dirty="0"/>
              <a:t>anything that is meant to sabotage a codebase should be done with macros</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147164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38665" y="1071546"/>
            <a:ext cx="8748464" cy="1131910"/>
          </a:xfrm>
        </p:spPr>
        <p:txBody>
          <a:bodyPr>
            <a:normAutofit/>
          </a:bodyPr>
          <a:lstStyle/>
          <a:p>
            <a:r>
              <a:rPr lang="de-DE" dirty="0"/>
              <a:t>Peter </a:t>
            </a:r>
            <a:r>
              <a:rPr lang="de-DE" dirty="0" err="1"/>
              <a:t>Dimov</a:t>
            </a:r>
            <a:r>
              <a:rPr lang="de-DE" dirty="0"/>
              <a:t> </a:t>
            </a:r>
            <a:r>
              <a:rPr lang="de-DE" dirty="0" err="1"/>
              <a:t>and</a:t>
            </a:r>
            <a:r>
              <a:rPr lang="de-DE" dirty="0"/>
              <a:t> mp11</a:t>
            </a:r>
          </a:p>
        </p:txBody>
      </p:sp>
      <p:sp>
        <p:nvSpPr>
          <p:cNvPr id="16" name="Rechteck 15"/>
          <p:cNvSpPr/>
          <p:nvPr/>
        </p:nvSpPr>
        <p:spPr>
          <a:xfrm>
            <a:off x="1038665" y="2509698"/>
            <a:ext cx="10472257" cy="3046988"/>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W</a:t>
            </a:r>
            <a:r>
              <a:rPr lang="en-US" sz="2400" dirty="0">
                <a:solidFill>
                  <a:srgbClr val="000000"/>
                </a:solidFill>
                <a:highlight>
                  <a:srgbClr val="FFFFFF"/>
                </a:highlight>
                <a:latin typeface="Consolas" panose="020B0609020204030204" pitchFamily="49" charset="0"/>
              </a:rPr>
              <a:t>&gt; </a:t>
            </a:r>
          </a:p>
          <a:p>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mp_replace_if_impl</a:t>
            </a:r>
            <a:r>
              <a:rPr lang="de-DE"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template</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&gt; </a:t>
            </a: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_f</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mp_if</a:t>
            </a:r>
            <a:r>
              <a:rPr lang="en-US" sz="2400" dirty="0">
                <a:solidFill>
                  <a:srgbClr val="000000"/>
                </a:solidFill>
                <a:highlight>
                  <a:srgbClr val="FFFFFF"/>
                </a:highlight>
                <a:latin typeface="Consolas" panose="020B0609020204030204" pitchFamily="49" charset="0"/>
              </a:rPr>
              <a:t>&lt;</a:t>
            </a:r>
            <a:r>
              <a:rPr lang="en-US" sz="2400" dirty="0">
                <a:solidFill>
                  <a:srgbClr val="008080"/>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&lt;</a:t>
            </a:r>
            <a:r>
              <a:rPr lang="en-US" sz="2400" dirty="0">
                <a:solidFill>
                  <a:srgbClr val="008080"/>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&gt;, </a:t>
            </a:r>
            <a:r>
              <a:rPr lang="en-US" sz="2400" dirty="0">
                <a:solidFill>
                  <a:srgbClr val="008080"/>
                </a:solidFill>
                <a:highlight>
                  <a:srgbClr val="FFFFFF"/>
                </a:highlight>
                <a:latin typeface="Consolas" panose="020B0609020204030204" pitchFamily="49" charset="0"/>
              </a:rPr>
              <a:t>W</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&gt;;</a:t>
            </a:r>
          </a:p>
          <a:p>
            <a:endParaRPr lang="de-DE" sz="2400" dirty="0">
              <a:solidFill>
                <a:srgbClr val="000000"/>
              </a:solidFill>
              <a:highlight>
                <a:srgbClr val="FFFFFF"/>
              </a:highlight>
              <a:latin typeface="Consolas" panose="020B0609020204030204" pitchFamily="49" charset="0"/>
            </a:endParaRPr>
          </a:p>
          <a:p>
            <a:r>
              <a:rPr lang="de-DE" sz="2400" dirty="0">
                <a:solidFill>
                  <a:srgbClr val="0000FF"/>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mp_transform</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_f</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L</a:t>
            </a:r>
            <a:r>
              <a:rPr lang="de-DE" sz="2400" dirty="0">
                <a:solidFill>
                  <a:srgbClr val="000000"/>
                </a:solidFill>
                <a:highlight>
                  <a:srgbClr val="FFFFFF"/>
                </a:highlight>
                <a:latin typeface="Consolas" panose="020B0609020204030204" pitchFamily="49" charset="0"/>
              </a:rPr>
              <a:t>&gt;;</a:t>
            </a:r>
          </a:p>
          <a:p>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0038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LSM</a:t>
            </a:r>
            <a:endParaRPr lang="en-US" dirty="0">
              <a:effectLst/>
            </a:endParaRPr>
          </a:p>
        </p:txBody>
      </p:sp>
      <p:sp>
        <p:nvSpPr>
          <p:cNvPr id="5" name="Rechteck 4"/>
          <p:cNvSpPr/>
          <p:nvPr/>
        </p:nvSpPr>
        <p:spPr>
          <a:xfrm>
            <a:off x="1524000" y="1637501"/>
            <a:ext cx="8496944" cy="5016758"/>
          </a:xfrm>
          <a:prstGeom prst="rect">
            <a:avLst/>
          </a:prstGeom>
        </p:spPr>
        <p:txBody>
          <a:bodyPr wrap="square">
            <a:spAutoFit/>
          </a:bodyPr>
          <a:lstStyle/>
          <a:p>
            <a:r>
              <a:rPr lang="de-DE" sz="1600" dirty="0" err="1">
                <a:solidFill>
                  <a:srgbClr val="0000FF"/>
                </a:solidFill>
                <a:highlight>
                  <a:srgbClr val="FFFFFF"/>
                </a:highlight>
                <a:latin typeface="Consolas" panose="020B0609020204030204" pitchFamily="49" charset="0"/>
              </a:rPr>
              <a:t>auto</a:t>
            </a:r>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sm</a:t>
            </a:r>
            <a:r>
              <a:rPr lang="de-DE" sz="1600" dirty="0">
                <a:solidFill>
                  <a:srgbClr val="000000"/>
                </a:solidFill>
                <a:highlight>
                  <a:srgbClr val="FFFFFF"/>
                </a:highlight>
                <a:latin typeface="Consolas" panose="020B0609020204030204" pitchFamily="49" charset="0"/>
              </a:rPr>
              <a:t> = LSM::</a:t>
            </a:r>
            <a:r>
              <a:rPr lang="de-DE" sz="1600" dirty="0" err="1">
                <a:solidFill>
                  <a:srgbClr val="000000"/>
                </a:solidFill>
                <a:highlight>
                  <a:srgbClr val="FFFFFF"/>
                </a:highlight>
                <a:latin typeface="Consolas" panose="020B0609020204030204" pitchFamily="49" charset="0"/>
              </a:rPr>
              <a:t>make</a:t>
            </a:r>
            <a:r>
              <a:rPr lang="de-DE" sz="1600" dirty="0">
                <a:solidFill>
                  <a:srgbClr val="000000"/>
                </a:solidFill>
                <a:highlight>
                  <a:srgbClr val="FFFFFF"/>
                </a:highlight>
                <a:latin typeface="Consolas" panose="020B0609020204030204" pitchFamily="49" charset="0"/>
              </a:rPr>
              <a:t>(</a:t>
            </a:r>
            <a:r>
              <a:rPr lang="de-DE" sz="1600" dirty="0" err="1">
                <a:solidFill>
                  <a:srgbClr val="000000"/>
                </a:solidFill>
                <a:highlight>
                  <a:srgbClr val="FFFFFF"/>
                </a:highlight>
                <a:latin typeface="Consolas" panose="020B0609020204030204" pitchFamily="49" charset="0"/>
              </a:rPr>
              <a:t>data</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myData</a:t>
            </a:r>
            <a:r>
              <a:rPr lang="de-DE" sz="1600" dirty="0">
                <a:solidFill>
                  <a:srgbClr val="000000"/>
                </a:solidFill>
                <a:highlight>
                  <a:srgbClr val="FFFFFF"/>
                </a:highlight>
                <a:latin typeface="Consolas" panose="020B0609020204030204" pitchFamily="49" charset="0"/>
              </a:rPr>
              <a:t>(</a:t>
            </a:r>
            <a:r>
              <a:rPr lang="de-DE" sz="1600" dirty="0" err="1">
                <a:solidFill>
                  <a:srgbClr val="000000"/>
                </a:solidFill>
                <a:highlight>
                  <a:srgbClr val="FFFFFF"/>
                </a:highlight>
                <a:latin typeface="Consolas" panose="020B0609020204030204" pitchFamily="49" charset="0"/>
              </a:rPr>
              <a:t>db</a:t>
            </a:r>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queue</a:t>
            </a:r>
            <a:r>
              <a:rPr lang="de-DE"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transition(</a:t>
            </a:r>
            <a:r>
              <a:rPr lang="en-US" sz="1600" dirty="0">
                <a:solidFill>
                  <a:srgbClr val="800000"/>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Begin"</a:t>
            </a:r>
            <a:r>
              <a:rPr lang="en-US" sz="1600" dirty="0" err="1">
                <a:solidFill>
                  <a:srgbClr val="000000"/>
                </a:solidFill>
                <a:highlight>
                  <a:srgbClr val="FFFFFF"/>
                </a:highlight>
                <a:latin typeface="Consolas" panose="020B0609020204030204" pitchFamily="49" charset="0"/>
              </a:rPr>
              <a:t>_s</a:t>
            </a:r>
            <a:r>
              <a:rPr lang="en-US" sz="1600" dirty="0">
                <a:solidFill>
                  <a:srgbClr val="000000"/>
                </a:solidFill>
                <a:highlight>
                  <a:srgbClr val="FFFFFF"/>
                </a:highlight>
                <a:latin typeface="Consolas" panose="020B0609020204030204" pitchFamily="49" charset="0"/>
              </a:rPr>
              <a:t> &gt;&gt; </a:t>
            </a:r>
            <a:r>
              <a:rPr lang="en-US" sz="1600" dirty="0">
                <a:solidFill>
                  <a:srgbClr val="800000"/>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End"</a:t>
            </a:r>
            <a:r>
              <a:rPr lang="en-US" sz="1600" dirty="0" err="1">
                <a:solidFill>
                  <a:srgbClr val="000000"/>
                </a:solidFill>
                <a:highlight>
                  <a:srgbClr val="FFFFFF"/>
                </a:highlight>
                <a:latin typeface="Consolas" panose="020B0609020204030204" pitchFamily="49" charset="0"/>
              </a:rPr>
              <a:t>_s</a:t>
            </a:r>
            <a:r>
              <a:rPr lang="en-US" sz="1600" dirty="0">
                <a:solidFill>
                  <a:srgbClr val="000000"/>
                </a:solidFill>
                <a:highlight>
                  <a:srgbClr val="FFFFFF"/>
                </a:highlight>
                <a:latin typeface="Consolas" panose="020B0609020204030204" pitchFamily="49" charset="0"/>
              </a:rPr>
              <a:t>&gt;,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guard</a:t>
            </a:r>
            <a:r>
              <a:rPr lang="de-DE" sz="1600" dirty="0">
                <a:solidFill>
                  <a:srgbClr val="000000"/>
                </a:solidFill>
                <a:highlight>
                  <a:srgbClr val="FFFFFF"/>
                </a:highlight>
                <a:latin typeface="Consolas" panose="020B0609020204030204" pitchFamily="49" charset="0"/>
              </a:rPr>
              <a:t> = [](</a:t>
            </a:r>
            <a:r>
              <a:rPr lang="de-DE" sz="1600" dirty="0" err="1">
                <a:solidFill>
                  <a:srgbClr val="0000FF"/>
                </a:solidFill>
                <a:highlight>
                  <a:srgbClr val="FFFFFF"/>
                </a:highlight>
                <a:latin typeface="Consolas" panose="020B0609020204030204" pitchFamily="49" charset="0"/>
              </a:rPr>
              <a:t>auto</a:t>
            </a:r>
            <a:r>
              <a:rPr lang="de-DE" sz="1600" dirty="0">
                <a:solidFill>
                  <a:srgbClr val="000000"/>
                </a:solidFill>
                <a:highlight>
                  <a:srgbClr val="FFFFFF"/>
                </a:highlight>
                <a:latin typeface="Consolas" panose="020B0609020204030204" pitchFamily="49" charset="0"/>
              </a:rPr>
              <a:t>&amp; </a:t>
            </a:r>
            <a:r>
              <a:rPr lang="de-DE" sz="1600" dirty="0">
                <a:solidFill>
                  <a:srgbClr val="808080"/>
                </a:solidFill>
                <a:highlight>
                  <a:srgbClr val="FFFFFF"/>
                </a:highlight>
                <a:latin typeface="Consolas" panose="020B0609020204030204" pitchFamily="49" charset="0"/>
              </a:rPr>
              <a:t>c</a:t>
            </a:r>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StartQuiery</a:t>
            </a:r>
            <a:r>
              <a:rPr lang="de-DE" sz="1600" dirty="0">
                <a:solidFill>
                  <a:srgbClr val="000000"/>
                </a:solidFill>
                <a:highlight>
                  <a:srgbClr val="FFFFFF"/>
                </a:highlight>
                <a:latin typeface="Consolas" panose="020B0609020204030204" pitchFamily="49" charset="0"/>
              </a:rPr>
              <a:t>&amp; </a:t>
            </a:r>
            <a:r>
              <a:rPr lang="de-DE" sz="1600" dirty="0">
                <a:solidFill>
                  <a:srgbClr val="808080"/>
                </a:solidFill>
                <a:highlight>
                  <a:srgbClr val="FFFFFF"/>
                </a:highlight>
                <a:latin typeface="Consolas" panose="020B0609020204030204" pitchFamily="49" charset="0"/>
              </a:rPr>
              <a:t>q</a:t>
            </a:r>
            <a:r>
              <a:rPr lang="de-DE" sz="1600" dirty="0">
                <a:solidFill>
                  <a:srgbClr val="000000"/>
                </a:solidFill>
                <a:highlight>
                  <a:srgbClr val="FFFFFF"/>
                </a:highlight>
                <a:latin typeface="Consolas" panose="020B0609020204030204" pitchFamily="49" charset="0"/>
              </a:rPr>
              <a:t>) {</a:t>
            </a:r>
          </a:p>
          <a:p>
            <a:r>
              <a:rPr lang="de-DE" sz="1600" dirty="0">
                <a:solidFill>
                  <a:srgbClr val="808080"/>
                </a:solidFill>
                <a:highlight>
                  <a:srgbClr val="FFFFFF"/>
                </a:highlight>
                <a:latin typeface="Consolas" panose="020B0609020204030204" pitchFamily="49" charset="0"/>
              </a:rPr>
              <a:t>            </a:t>
            </a:r>
            <a:r>
              <a:rPr lang="de-DE" sz="1600" dirty="0" err="1">
                <a:solidFill>
                  <a:srgbClr val="808080"/>
                </a:solidFill>
                <a:highlight>
                  <a:srgbClr val="FFFFFF"/>
                </a:highlight>
                <a:latin typeface="Consolas" panose="020B0609020204030204" pitchFamily="49" charset="0"/>
              </a:rPr>
              <a:t>c</a:t>
            </a:r>
            <a:r>
              <a:rPr lang="de-DE" sz="1600" dirty="0" err="1">
                <a:solidFill>
                  <a:srgbClr val="000000"/>
                </a:solidFill>
                <a:highlight>
                  <a:srgbClr val="FFFFFF"/>
                </a:highlight>
                <a:latin typeface="Consolas" panose="020B0609020204030204" pitchFamily="49" charset="0"/>
              </a:rPr>
              <a:t>.super.setQuieryString</a:t>
            </a:r>
            <a:r>
              <a:rPr lang="de-DE" sz="1600" dirty="0">
                <a:solidFill>
                  <a:srgbClr val="000000"/>
                </a:solidFill>
                <a:highlight>
                  <a:srgbClr val="FFFFFF"/>
                </a:highlight>
                <a:latin typeface="Consolas" panose="020B0609020204030204" pitchFamily="49" charset="0"/>
              </a:rPr>
              <a:t>(</a:t>
            </a:r>
            <a:r>
              <a:rPr lang="de-DE" sz="1600" dirty="0" err="1">
                <a:solidFill>
                  <a:srgbClr val="808080"/>
                </a:solidFill>
                <a:highlight>
                  <a:srgbClr val="FFFFFF"/>
                </a:highlight>
                <a:latin typeface="Consolas" panose="020B0609020204030204" pitchFamily="49" charset="0"/>
              </a:rPr>
              <a:t>q</a:t>
            </a:r>
            <a:r>
              <a:rPr lang="de-DE" sz="1600" dirty="0" err="1">
                <a:solidFill>
                  <a:srgbClr val="000000"/>
                </a:solidFill>
                <a:highlight>
                  <a:srgbClr val="FFFFFF"/>
                </a:highlight>
                <a:latin typeface="Consolas" panose="020B0609020204030204" pitchFamily="49" charset="0"/>
              </a:rPr>
              <a:t>.string</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rollback</a:t>
            </a:r>
            <a:r>
              <a:rPr lang="de-DE" sz="1600" dirty="0">
                <a:solidFill>
                  <a:srgbClr val="000000"/>
                </a:solidFill>
                <a:highlight>
                  <a:srgbClr val="FFFFFF"/>
                </a:highlight>
                <a:latin typeface="Consolas" panose="020B0609020204030204" pitchFamily="49" charset="0"/>
              </a:rPr>
              <a:t> = [](</a:t>
            </a:r>
            <a:r>
              <a:rPr lang="de-DE" sz="1600" dirty="0" err="1">
                <a:solidFill>
                  <a:srgbClr val="0000FF"/>
                </a:solidFill>
                <a:highlight>
                  <a:srgbClr val="FFFFFF"/>
                </a:highlight>
                <a:latin typeface="Consolas" panose="020B0609020204030204" pitchFamily="49" charset="0"/>
              </a:rPr>
              <a:t>auto</a:t>
            </a:r>
            <a:r>
              <a:rPr lang="de-DE" sz="1600" dirty="0">
                <a:solidFill>
                  <a:srgbClr val="000000"/>
                </a:solidFill>
                <a:highlight>
                  <a:srgbClr val="FFFFFF"/>
                </a:highlight>
                <a:latin typeface="Consolas" panose="020B0609020204030204" pitchFamily="49" charset="0"/>
              </a:rPr>
              <a:t>&amp; </a:t>
            </a:r>
            <a:r>
              <a:rPr lang="de-DE" sz="1600" dirty="0">
                <a:solidFill>
                  <a:srgbClr val="808080"/>
                </a:solidFill>
                <a:highlight>
                  <a:srgbClr val="FFFFFF"/>
                </a:highlight>
                <a:latin typeface="Consolas" panose="020B0609020204030204" pitchFamily="49" charset="0"/>
              </a:rPr>
              <a:t>c</a:t>
            </a:r>
            <a:r>
              <a:rPr lang="de-DE" sz="1600" dirty="0">
                <a:solidFill>
                  <a:srgbClr val="000000"/>
                </a:solidFill>
                <a:highlight>
                  <a:srgbClr val="FFFFFF"/>
                </a:highlight>
                <a:latin typeface="Consolas" panose="020B0609020204030204" pitchFamily="49" charset="0"/>
              </a:rPr>
              <a:t>) { </a:t>
            </a:r>
            <a:r>
              <a:rPr lang="de-DE" sz="1600" dirty="0" err="1">
                <a:solidFill>
                  <a:srgbClr val="808080"/>
                </a:solidFill>
                <a:highlight>
                  <a:srgbClr val="FFFFFF"/>
                </a:highlight>
                <a:latin typeface="Consolas" panose="020B0609020204030204" pitchFamily="49" charset="0"/>
              </a:rPr>
              <a:t>c</a:t>
            </a:r>
            <a:r>
              <a:rPr lang="de-DE" sz="1600" dirty="0" err="1">
                <a:solidFill>
                  <a:srgbClr val="000000"/>
                </a:solidFill>
                <a:highlight>
                  <a:srgbClr val="FFFFFF"/>
                </a:highlight>
                <a:latin typeface="Consolas" panose="020B0609020204030204" pitchFamily="49" charset="0"/>
              </a:rPr>
              <a:t>.super.postEv</a:t>
            </a:r>
            <a:r>
              <a:rPr lang="de-DE" sz="1600" dirty="0">
                <a:solidFill>
                  <a:srgbClr val="000000"/>
                </a:solidFill>
                <a:highlight>
                  <a:srgbClr val="FFFFFF"/>
                </a:highlight>
                <a:latin typeface="Consolas" panose="020B0609020204030204" pitchFamily="49" charset="0"/>
              </a:rPr>
              <a:t>(</a:t>
            </a:r>
            <a:r>
              <a:rPr lang="de-DE" sz="1600" dirty="0" err="1">
                <a:solidFill>
                  <a:srgbClr val="000000"/>
                </a:solidFill>
                <a:highlight>
                  <a:srgbClr val="FFFFFF"/>
                </a:highlight>
                <a:latin typeface="Consolas" panose="020B0609020204030204" pitchFamily="49" charset="0"/>
              </a:rPr>
              <a:t>DBFailed</a:t>
            </a:r>
            <a:r>
              <a:rPr lang="de-DE" sz="1600" dirty="0">
                <a:solidFill>
                  <a:srgbClr val="000000"/>
                </a:solidFill>
                <a:highlight>
                  <a:srgbClr val="FFFFFF"/>
                </a:highlight>
                <a:latin typeface="Consolas" panose="020B0609020204030204" pitchFamily="49" charset="0"/>
              </a:rPr>
              <a:t>{}); },</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findDatabase</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guard</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databaseFound</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openDatabase</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guard</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success</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scopeGuard</a:t>
            </a:r>
            <a:r>
              <a:rPr lang="de-DE" sz="1600" dirty="0">
                <a:solidFill>
                  <a:srgbClr val="000000"/>
                </a:solidFill>
                <a:highlight>
                  <a:srgbClr val="FFFFFF"/>
                </a:highlight>
                <a:latin typeface="Consolas" panose="020B0609020204030204" pitchFamily="49" charset="0"/>
              </a:rPr>
              <a:t> = [](</a:t>
            </a:r>
            <a:r>
              <a:rPr lang="de-DE" sz="1600" dirty="0" err="1">
                <a:solidFill>
                  <a:srgbClr val="0000FF"/>
                </a:solidFill>
                <a:highlight>
                  <a:srgbClr val="FFFFFF"/>
                </a:highlight>
                <a:latin typeface="Consolas" panose="020B0609020204030204" pitchFamily="49" charset="0"/>
              </a:rPr>
              <a:t>auto</a:t>
            </a:r>
            <a:r>
              <a:rPr lang="de-DE" sz="1600" dirty="0">
                <a:solidFill>
                  <a:srgbClr val="000000"/>
                </a:solidFill>
                <a:highlight>
                  <a:srgbClr val="FFFFFF"/>
                </a:highlight>
                <a:latin typeface="Consolas" panose="020B0609020204030204" pitchFamily="49" charset="0"/>
              </a:rPr>
              <a:t>&amp; </a:t>
            </a:r>
            <a:r>
              <a:rPr lang="de-DE" sz="1600" dirty="0">
                <a:solidFill>
                  <a:srgbClr val="808080"/>
                </a:solidFill>
                <a:highlight>
                  <a:srgbClr val="FFFFFF"/>
                </a:highlight>
                <a:latin typeface="Consolas" panose="020B0609020204030204" pitchFamily="49" charset="0"/>
              </a:rPr>
              <a:t>c</a:t>
            </a:r>
            <a:r>
              <a:rPr lang="de-DE" sz="1600" dirty="0">
                <a:solidFill>
                  <a:srgbClr val="000000"/>
                </a:solidFill>
                <a:highlight>
                  <a:srgbClr val="FFFFFF"/>
                </a:highlight>
                <a:latin typeface="Consolas" panose="020B0609020204030204" pitchFamily="49" charset="0"/>
              </a:rPr>
              <a:t>) { </a:t>
            </a:r>
            <a:r>
              <a:rPr lang="de-DE" sz="1600" dirty="0" err="1">
                <a:solidFill>
                  <a:srgbClr val="808080"/>
                </a:solidFill>
                <a:highlight>
                  <a:srgbClr val="FFFFFF"/>
                </a:highlight>
                <a:latin typeface="Consolas" panose="020B0609020204030204" pitchFamily="49" charset="0"/>
              </a:rPr>
              <a:t>c</a:t>
            </a:r>
            <a:r>
              <a:rPr lang="de-DE" sz="1600" dirty="0" err="1">
                <a:solidFill>
                  <a:srgbClr val="000000"/>
                </a:solidFill>
                <a:highlight>
                  <a:srgbClr val="FFFFFF"/>
                </a:highlight>
                <a:latin typeface="Consolas" panose="020B0609020204030204" pitchFamily="49" charset="0"/>
              </a:rPr>
              <a:t>.super.db.close</a:t>
            </a:r>
            <a:r>
              <a:rPr lang="de-DE" sz="1600" dirty="0">
                <a:solidFill>
                  <a:srgbClr val="000000"/>
                </a:solidFill>
                <a:highlight>
                  <a:srgbClr val="FFFFFF"/>
                </a:highlight>
                <a:latin typeface="Consolas" panose="020B0609020204030204" pitchFamily="49" charset="0"/>
              </a:rPr>
              <a:t>(); }</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openTable</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guard</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success</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rollback</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closeTable</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performQuery</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guard</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QType</a:t>
            </a:r>
            <a:r>
              <a:rPr lang="de-DE" sz="1600" dirty="0">
                <a:solidFill>
                  <a:srgbClr val="000000"/>
                </a:solidFill>
                <a:highlight>
                  <a:srgbClr val="FFFFFF"/>
                </a:highlight>
                <a:latin typeface="Consolas" panose="020B0609020204030204" pitchFamily="49" charset="0"/>
              </a:rPr>
              <a:t>&amp; </a:t>
            </a:r>
            <a:r>
              <a:rPr lang="de-DE" sz="1600" dirty="0" err="1">
                <a:solidFill>
                  <a:srgbClr val="808080"/>
                </a:solidFill>
                <a:highlight>
                  <a:srgbClr val="FFFFFF"/>
                </a:highlight>
                <a:latin typeface="Consolas" panose="020B0609020204030204" pitchFamily="49" charset="0"/>
              </a:rPr>
              <a:t>ev</a:t>
            </a:r>
            <a:r>
              <a:rPr lang="de-DE" sz="1600" dirty="0">
                <a:solidFill>
                  <a:srgbClr val="000000"/>
                </a:solidFill>
                <a:highlight>
                  <a:srgbClr val="FFFFFF"/>
                </a:highlight>
                <a:latin typeface="Consolas" panose="020B0609020204030204" pitchFamily="49" charset="0"/>
              </a:rPr>
              <a:t>) { </a:t>
            </a:r>
            <a:r>
              <a:rPr lang="de-DE" sz="1600" dirty="0" err="1">
                <a:solidFill>
                  <a:srgbClr val="0000FF"/>
                </a:solidFill>
                <a:highlight>
                  <a:srgbClr val="FFFFFF"/>
                </a:highlight>
                <a:latin typeface="Consolas" panose="020B0609020204030204" pitchFamily="49" charset="0"/>
              </a:rPr>
              <a:t>return</a:t>
            </a:r>
            <a:r>
              <a:rPr lang="de-DE" sz="1600" dirty="0">
                <a:solidFill>
                  <a:srgbClr val="000000"/>
                </a:solidFill>
                <a:highlight>
                  <a:srgbClr val="FFFFFF"/>
                </a:highlight>
                <a:latin typeface="Consolas" panose="020B0609020204030204" pitchFamily="49" charset="0"/>
              </a:rPr>
              <a:t> </a:t>
            </a:r>
            <a:r>
              <a:rPr lang="de-DE" sz="1600" dirty="0" err="1">
                <a:solidFill>
                  <a:srgbClr val="808080"/>
                </a:solidFill>
                <a:highlight>
                  <a:srgbClr val="FFFFFF"/>
                </a:highlight>
                <a:latin typeface="Consolas" panose="020B0609020204030204" pitchFamily="49" charset="0"/>
              </a:rPr>
              <a:t>ev</a:t>
            </a:r>
            <a:r>
              <a:rPr lang="de-DE" sz="1600" dirty="0" err="1">
                <a:solidFill>
                  <a:srgbClr val="000000"/>
                </a:solidFill>
                <a:highlight>
                  <a:srgbClr val="FFFFFF"/>
                </a:highlight>
                <a:latin typeface="Consolas" panose="020B0609020204030204" pitchFamily="49" charset="0"/>
              </a:rPr>
              <a:t>.</a:t>
            </a:r>
            <a:r>
              <a:rPr lang="de-DE" sz="1600" dirty="0" err="1">
                <a:solidFill>
                  <a:srgbClr val="0000FF"/>
                </a:solidFill>
                <a:highlight>
                  <a:srgbClr val="FFFFFF"/>
                </a:highlight>
                <a:latin typeface="Consolas" panose="020B0609020204030204" pitchFamily="49" charset="0"/>
              </a:rPr>
              <a:t>event</a:t>
            </a:r>
            <a:r>
              <a:rPr lang="de-DE" sz="1600" dirty="0" err="1">
                <a:solidFill>
                  <a:srgbClr val="000000"/>
                </a:solidFill>
                <a:highlight>
                  <a:srgbClr val="FFFFFF"/>
                </a:highlight>
                <a:latin typeface="Consolas" panose="020B0609020204030204" pitchFamily="49" charset="0"/>
              </a:rPr>
              <a:t>.value</a:t>
            </a:r>
            <a:r>
              <a:rPr lang="de-DE" sz="1600" dirty="0">
                <a:solidFill>
                  <a:srgbClr val="000000"/>
                </a:solidFill>
                <a:highlight>
                  <a:srgbClr val="FFFFFF"/>
                </a:highlight>
                <a:latin typeface="Consolas" panose="020B0609020204030204" pitchFamily="49" charset="0"/>
              </a:rPr>
              <a:t>() == </a:t>
            </a:r>
            <a:r>
              <a:rPr lang="de-DE" sz="1600" dirty="0">
                <a:solidFill>
                  <a:srgbClr val="800000"/>
                </a:solidFill>
                <a:highlight>
                  <a:srgbClr val="FFFFFF"/>
                </a:highlight>
                <a:latin typeface="Consolas" panose="020B0609020204030204" pitchFamily="49" charset="0"/>
              </a:rPr>
              <a:t>"</a:t>
            </a:r>
            <a:r>
              <a:rPr lang="de-DE" sz="1600" dirty="0" err="1">
                <a:solidFill>
                  <a:srgbClr val="800000"/>
                </a:solidFill>
                <a:highlight>
                  <a:srgbClr val="FFFFFF"/>
                </a:highlight>
                <a:latin typeface="Consolas" panose="020B0609020204030204" pitchFamily="49" charset="0"/>
              </a:rPr>
              <a:t>something</a:t>
            </a:r>
            <a:r>
              <a:rPr lang="de-DE" sz="1600" dirty="0">
                <a:solidFill>
                  <a:srgbClr val="800000"/>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 },</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performOtherQuirey</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guard</a:t>
            </a:r>
            <a:r>
              <a:rPr lang="de-DE" sz="1600" dirty="0">
                <a:solidFill>
                  <a:srgbClr val="000000"/>
                </a:solidFill>
                <a:highlight>
                  <a:srgbClr val="FFFFFF"/>
                </a:highlight>
                <a:latin typeface="Consolas" panose="020B0609020204030204" pitchFamily="49" charset="0"/>
              </a:rPr>
              <a:t> = </a:t>
            </a:r>
            <a:r>
              <a:rPr lang="de-DE" sz="1600" dirty="0" err="1">
                <a:solidFill>
                  <a:srgbClr val="000000"/>
                </a:solidFill>
                <a:highlight>
                  <a:srgbClr val="FFFFFF"/>
                </a:highlight>
                <a:latin typeface="Consolas" panose="020B0609020204030204" pitchFamily="49" charset="0"/>
              </a:rPr>
              <a:t>success</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        [](</a:t>
            </a:r>
            <a:r>
              <a:rPr lang="de-DE" sz="1600" dirty="0" err="1">
                <a:solidFill>
                  <a:srgbClr val="0000FF"/>
                </a:solidFill>
                <a:highlight>
                  <a:srgbClr val="FFFFFF"/>
                </a:highlight>
                <a:latin typeface="Consolas" panose="020B0609020204030204" pitchFamily="49" charset="0"/>
              </a:rPr>
              <a:t>auto</a:t>
            </a:r>
            <a:r>
              <a:rPr lang="de-DE" sz="1600" dirty="0">
                <a:solidFill>
                  <a:srgbClr val="000000"/>
                </a:solidFill>
                <a:highlight>
                  <a:srgbClr val="FFFFFF"/>
                </a:highlight>
                <a:latin typeface="Consolas" panose="020B0609020204030204" pitchFamily="49" charset="0"/>
              </a:rPr>
              <a:t>&amp; </a:t>
            </a:r>
            <a:r>
              <a:rPr lang="de-DE" sz="1600" dirty="0">
                <a:solidFill>
                  <a:srgbClr val="808080"/>
                </a:solidFill>
                <a:highlight>
                  <a:srgbClr val="FFFFFF"/>
                </a:highlight>
                <a:latin typeface="Consolas" panose="020B0609020204030204" pitchFamily="49" charset="0"/>
              </a:rPr>
              <a:t>c</a:t>
            </a:r>
            <a:r>
              <a:rPr lang="de-DE" sz="1600" dirty="0">
                <a:solidFill>
                  <a:srgbClr val="000000"/>
                </a:solidFill>
                <a:highlight>
                  <a:srgbClr val="FFFFFF"/>
                </a:highlight>
                <a:latin typeface="Consolas" panose="020B0609020204030204" pitchFamily="49" charset="0"/>
              </a:rPr>
              <a:t>) { </a:t>
            </a:r>
            <a:r>
              <a:rPr lang="de-DE" sz="1600" dirty="0" err="1">
                <a:solidFill>
                  <a:srgbClr val="808080"/>
                </a:solidFill>
                <a:highlight>
                  <a:srgbClr val="FFFFFF"/>
                </a:highlight>
                <a:latin typeface="Consolas" panose="020B0609020204030204" pitchFamily="49" charset="0"/>
              </a:rPr>
              <a:t>c</a:t>
            </a:r>
            <a:r>
              <a:rPr lang="de-DE" sz="1600" dirty="0" err="1">
                <a:solidFill>
                  <a:srgbClr val="000000"/>
                </a:solidFill>
                <a:highlight>
                  <a:srgbClr val="FFFFFF"/>
                </a:highlight>
                <a:latin typeface="Consolas" panose="020B0609020204030204" pitchFamily="49" charset="0"/>
              </a:rPr>
              <a:t>.super.postEv</a:t>
            </a:r>
            <a:r>
              <a:rPr lang="de-DE" sz="1600" dirty="0">
                <a:solidFill>
                  <a:srgbClr val="000000"/>
                </a:solidFill>
                <a:highlight>
                  <a:srgbClr val="FFFFFF"/>
                </a:highlight>
                <a:latin typeface="Consolas" panose="020B0609020204030204" pitchFamily="49" charset="0"/>
              </a:rPr>
              <a:t>(</a:t>
            </a:r>
            <a:r>
              <a:rPr lang="de-DE" sz="1600" dirty="0" err="1">
                <a:solidFill>
                  <a:srgbClr val="000000"/>
                </a:solidFill>
                <a:highlight>
                  <a:srgbClr val="FFFFFF"/>
                </a:highlight>
                <a:latin typeface="Consolas" panose="020B0609020204030204" pitchFamily="49" charset="0"/>
              </a:rPr>
              <a:t>DBSuccess</a:t>
            </a:r>
            <a:r>
              <a:rPr lang="de-DE" sz="1600" dirty="0">
                <a:solidFill>
                  <a:srgbClr val="000000"/>
                </a:solidFill>
                <a:highlight>
                  <a:srgbClr val="FFFFFF"/>
                </a:highlight>
                <a:latin typeface="Consolas" panose="020B0609020204030204" pitchFamily="49" charset="0"/>
              </a:rPr>
              <a:t>{}); }</a:t>
            </a:r>
          </a:p>
          <a:p>
            <a:r>
              <a:rPr lang="de-DE" sz="16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89072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LSM is Just a Front End</a:t>
            </a:r>
            <a:endParaRPr lang="en-US" dirty="0">
              <a:effectLst/>
            </a:endParaRPr>
          </a:p>
        </p:txBody>
      </p:sp>
      <p:sp>
        <p:nvSpPr>
          <p:cNvPr id="4" name="Inhaltsplatzhalter 2"/>
          <p:cNvSpPr>
            <a:spLocks noGrp="1"/>
          </p:cNvSpPr>
          <p:nvPr>
            <p:ph idx="1"/>
          </p:nvPr>
        </p:nvSpPr>
        <p:spPr>
          <a:xfrm>
            <a:off x="1524000" y="1792559"/>
            <a:ext cx="8229600" cy="4377545"/>
          </a:xfrm>
        </p:spPr>
        <p:txBody>
          <a:bodyPr>
            <a:normAutofit lnSpcReduction="10000"/>
          </a:bodyPr>
          <a:lstStyle/>
          <a:p>
            <a:r>
              <a:rPr lang="en-US" sz="2800" dirty="0"/>
              <a:t>Will use </a:t>
            </a:r>
            <a:r>
              <a:rPr lang="en-US" sz="2800" dirty="0" err="1"/>
              <a:t>boost.MSM</a:t>
            </a:r>
            <a:r>
              <a:rPr lang="en-US" sz="2800" dirty="0"/>
              <a:t>-lite as backend</a:t>
            </a:r>
          </a:p>
          <a:p>
            <a:r>
              <a:rPr lang="en-US" sz="2800" dirty="0"/>
              <a:t>Merges all contiguous lists of actions</a:t>
            </a:r>
          </a:p>
          <a:p>
            <a:r>
              <a:rPr lang="en-US" sz="2800" dirty="0"/>
              <a:t>Generates anonymous states </a:t>
            </a:r>
          </a:p>
          <a:p>
            <a:r>
              <a:rPr lang="en-US" sz="2800" dirty="0"/>
              <a:t>Generates a “catch all guard” as the negation of each guard set</a:t>
            </a:r>
          </a:p>
          <a:p>
            <a:r>
              <a:rPr lang="en-US" sz="2800" dirty="0"/>
              <a:t>Generates “rollback” transitions for the “catch all guard” case</a:t>
            </a:r>
          </a:p>
          <a:p>
            <a:r>
              <a:rPr lang="en-US" sz="2800" dirty="0"/>
              <a:t>Translates everything to MSM-lite style transition table</a:t>
            </a:r>
          </a:p>
          <a:p>
            <a:endParaRPr lang="en-US" sz="2800" dirty="0"/>
          </a:p>
          <a:p>
            <a:endParaRPr lang="en-US" sz="2800" dirty="0"/>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2119967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fontScale="90000"/>
          </a:bodyPr>
          <a:lstStyle/>
          <a:p>
            <a:r>
              <a:rPr lang="en-US" dirty="0"/>
              <a:t>D-Style Template Functions/Classes</a:t>
            </a:r>
            <a:endParaRPr lang="en-US" dirty="0">
              <a:effectLst/>
            </a:endParaRPr>
          </a:p>
        </p:txBody>
      </p:sp>
      <p:sp>
        <p:nvSpPr>
          <p:cNvPr id="5" name="Rechteck 4"/>
          <p:cNvSpPr/>
          <p:nvPr/>
        </p:nvSpPr>
        <p:spPr>
          <a:xfrm>
            <a:off x="1524000" y="1637501"/>
            <a:ext cx="9926972" cy="5016758"/>
          </a:xfrm>
          <a:prstGeom prst="rect">
            <a:avLst/>
          </a:prstGeom>
        </p:spPr>
        <p:txBody>
          <a:bodyPr wrap="square">
            <a:spAutoFit/>
          </a:bodyPr>
          <a:lstStyle/>
          <a:p>
            <a:r>
              <a:rPr lang="de-DE" sz="1600" dirty="0" err="1">
                <a:solidFill>
                  <a:srgbClr val="0000FF"/>
                </a:solidFill>
                <a:highlight>
                  <a:srgbClr val="FFFFFF"/>
                </a:highlight>
                <a:latin typeface="Consolas" panose="020B0609020204030204" pitchFamily="49" charset="0"/>
              </a:rPr>
              <a:t>template</a:t>
            </a:r>
            <a:r>
              <a:rPr lang="de-DE" sz="1600" dirty="0">
                <a:solidFill>
                  <a:srgbClr val="000000"/>
                </a:solidFill>
                <a:highlight>
                  <a:srgbClr val="FFFFFF"/>
                </a:highlight>
                <a:latin typeface="Consolas" panose="020B0609020204030204" pitchFamily="49" charset="0"/>
              </a:rPr>
              <a:t>&lt;</a:t>
            </a:r>
            <a:r>
              <a:rPr lang="de-DE" sz="1600" dirty="0" err="1">
                <a:solidFill>
                  <a:srgbClr val="0000FF"/>
                </a:solidFill>
                <a:highlight>
                  <a:srgbClr val="FFFFFF"/>
                </a:highlight>
                <a:latin typeface="Consolas" panose="020B0609020204030204" pitchFamily="49" charset="0"/>
              </a:rPr>
              <a:t>typename</a:t>
            </a:r>
            <a:r>
              <a:rPr lang="de-DE" sz="1600" dirty="0">
                <a:solidFill>
                  <a:srgbClr val="000000"/>
                </a:solidFill>
                <a:highlight>
                  <a:srgbClr val="FFFFFF"/>
                </a:highlight>
                <a:latin typeface="Consolas" panose="020B0609020204030204" pitchFamily="49" charset="0"/>
              </a:rPr>
              <a:t> </a:t>
            </a:r>
            <a:r>
              <a:rPr lang="de-DE" sz="1600" dirty="0">
                <a:solidFill>
                  <a:srgbClr val="008080"/>
                </a:solidFill>
                <a:highlight>
                  <a:srgbClr val="FFFFFF"/>
                </a:highlight>
                <a:latin typeface="Consolas" panose="020B0609020204030204" pitchFamily="49" charset="0"/>
              </a:rPr>
              <a:t>T</a:t>
            </a:r>
            <a:r>
              <a:rPr lang="de-DE" sz="1600" dirty="0">
                <a:solidFill>
                  <a:srgbClr val="000000"/>
                </a:solidFill>
                <a:highlight>
                  <a:srgbClr val="FFFFFF"/>
                </a:highlight>
                <a:latin typeface="Consolas" panose="020B0609020204030204" pitchFamily="49" charset="0"/>
              </a:rPr>
              <a:t>&gt;</a:t>
            </a:r>
          </a:p>
          <a:p>
            <a:r>
              <a:rPr lang="en-US" sz="1600" dirty="0" err="1">
                <a:solidFill>
                  <a:srgbClr val="0000FF"/>
                </a:solidFill>
                <a:highlight>
                  <a:srgbClr val="FFFFFF"/>
                </a:highlight>
                <a:latin typeface="Consolas" panose="020B0609020204030204" pitchFamily="49" charset="0"/>
              </a:rPr>
              <a:t>struct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identity</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//found in any good MPL</a:t>
            </a:r>
            <a:endParaRPr lang="en-US" sz="1600" dirty="0">
              <a:solidFill>
                <a:srgbClr val="000000"/>
              </a:solidFill>
              <a:highlight>
                <a:srgbClr val="FFFFFF"/>
              </a:highlight>
              <a:latin typeface="Consolas" panose="020B0609020204030204" pitchFamily="49" charset="0"/>
            </a:endParaRPr>
          </a:p>
          <a:p>
            <a:endParaRPr lang="de-DE" sz="1600" dirty="0">
              <a:solidFill>
                <a:srgbClr val="000000"/>
              </a:solidFill>
              <a:highlight>
                <a:srgbClr val="FFFFFF"/>
              </a:highlight>
              <a:latin typeface="Consolas" panose="020B0609020204030204" pitchFamily="49" charset="0"/>
            </a:endParaRPr>
          </a:p>
          <a:p>
            <a:r>
              <a:rPr lang="de-DE" sz="1600" dirty="0" err="1">
                <a:solidFill>
                  <a:srgbClr val="0000FF"/>
                </a:solidFill>
                <a:highlight>
                  <a:srgbClr val="FFFFFF"/>
                </a:highlight>
                <a:latin typeface="Consolas" panose="020B0609020204030204" pitchFamily="49" charset="0"/>
              </a:rPr>
              <a:t>template</a:t>
            </a:r>
            <a:r>
              <a:rPr lang="de-DE" sz="1600" dirty="0">
                <a:solidFill>
                  <a:srgbClr val="000000"/>
                </a:solidFill>
                <a:highlight>
                  <a:srgbClr val="FFFFFF"/>
                </a:highlight>
                <a:latin typeface="Consolas" panose="020B0609020204030204" pitchFamily="49" charset="0"/>
              </a:rPr>
              <a:t>&lt;</a:t>
            </a:r>
            <a:r>
              <a:rPr lang="de-DE" sz="1600" dirty="0" err="1">
                <a:solidFill>
                  <a:srgbClr val="0000FF"/>
                </a:solidFill>
                <a:highlight>
                  <a:srgbClr val="FFFFFF"/>
                </a:highlight>
                <a:latin typeface="Consolas" panose="020B0609020204030204" pitchFamily="49" charset="0"/>
              </a:rPr>
              <a:t>typename</a:t>
            </a:r>
            <a:r>
              <a:rPr lang="de-DE" sz="1600" dirty="0">
                <a:solidFill>
                  <a:srgbClr val="000000"/>
                </a:solidFill>
                <a:highlight>
                  <a:srgbClr val="FFFFFF"/>
                </a:highlight>
                <a:latin typeface="Consolas" panose="020B0609020204030204" pitchFamily="49" charset="0"/>
              </a:rPr>
              <a:t> </a:t>
            </a:r>
            <a:r>
              <a:rPr lang="de-DE" sz="1600" dirty="0">
                <a:solidFill>
                  <a:srgbClr val="008080"/>
                </a:solidFill>
                <a:highlight>
                  <a:srgbClr val="FFFFFF"/>
                </a:highlight>
                <a:latin typeface="Consolas" panose="020B0609020204030204" pitchFamily="49" charset="0"/>
              </a:rPr>
              <a:t>T</a:t>
            </a:r>
            <a:r>
              <a:rPr lang="de-DE" sz="1600" dirty="0">
                <a:solidFill>
                  <a:srgbClr val="000000"/>
                </a:solidFill>
                <a:highlight>
                  <a:srgbClr val="FFFFFF"/>
                </a:highlight>
                <a:latin typeface="Consolas" panose="020B0609020204030204" pitchFamily="49" charset="0"/>
              </a:rPr>
              <a:t>, </a:t>
            </a:r>
            <a:r>
              <a:rPr lang="de-DE" sz="1600" dirty="0" err="1">
                <a:solidFill>
                  <a:srgbClr val="0000FF"/>
                </a:solidFill>
                <a:highlight>
                  <a:srgbClr val="FFFFFF"/>
                </a:highlight>
                <a:latin typeface="Consolas" panose="020B0609020204030204" pitchFamily="49" charset="0"/>
              </a:rPr>
              <a:t>typename</a:t>
            </a:r>
            <a:r>
              <a:rPr lang="de-DE" sz="1600" dirty="0">
                <a:solidFill>
                  <a:srgbClr val="000000"/>
                </a:solidFill>
                <a:highlight>
                  <a:srgbClr val="FFFFFF"/>
                </a:highlight>
                <a:latin typeface="Consolas" panose="020B0609020204030204" pitchFamily="49" charset="0"/>
              </a:rPr>
              <a:t> </a:t>
            </a:r>
            <a:r>
              <a:rPr lang="de-DE" sz="1600" dirty="0">
                <a:solidFill>
                  <a:srgbClr val="008080"/>
                </a:solidFill>
                <a:highlight>
                  <a:srgbClr val="FFFFFF"/>
                </a:highlight>
                <a:latin typeface="Consolas" panose="020B0609020204030204" pitchFamily="49" charset="0"/>
              </a:rPr>
              <a:t>U</a:t>
            </a:r>
            <a:r>
              <a:rPr lang="de-DE" sz="1600" dirty="0">
                <a:solidFill>
                  <a:srgbClr val="000000"/>
                </a:solidFill>
                <a:highlight>
                  <a:srgbClr val="FFFFFF"/>
                </a:highlight>
                <a:latin typeface="Consolas" panose="020B0609020204030204" pitchFamily="49" charset="0"/>
              </a:rPr>
              <a:t>&gt;</a:t>
            </a:r>
          </a:p>
          <a:p>
            <a:r>
              <a:rPr lang="de-DE" sz="1600" dirty="0" err="1">
                <a:solidFill>
                  <a:srgbClr val="0000FF"/>
                </a:solidFill>
                <a:highlight>
                  <a:srgbClr val="FFFFFF"/>
                </a:highlight>
                <a:latin typeface="Consolas" panose="020B0609020204030204" pitchFamily="49" charset="0"/>
              </a:rPr>
              <a:t>struct</a:t>
            </a:r>
            <a:r>
              <a:rPr lang="de-DE" sz="1600" dirty="0">
                <a:solidFill>
                  <a:srgbClr val="000000"/>
                </a:solidFill>
                <a:highlight>
                  <a:srgbClr val="FFFFFF"/>
                </a:highlight>
                <a:latin typeface="Consolas" panose="020B0609020204030204" pitchFamily="49" charset="0"/>
              </a:rPr>
              <a:t> </a:t>
            </a:r>
            <a:r>
              <a:rPr lang="de-DE" sz="1600" dirty="0" err="1">
                <a:solidFill>
                  <a:srgbClr val="008080"/>
                </a:solidFill>
                <a:highlight>
                  <a:srgbClr val="FFFFFF"/>
                </a:highlight>
                <a:latin typeface="Consolas" panose="020B0609020204030204" pitchFamily="49" charset="0"/>
              </a:rPr>
              <a:t>concrete_thing</a:t>
            </a:r>
            <a:r>
              <a:rPr lang="de-DE" sz="1600" dirty="0">
                <a:solidFill>
                  <a:srgbClr val="000000"/>
                </a:solidFill>
                <a:highlight>
                  <a:srgbClr val="FFFFFF"/>
                </a:highlight>
                <a:latin typeface="Consolas" panose="020B0609020204030204" pitchFamily="49" charset="0"/>
              </a:rPr>
              <a:t> { </a:t>
            </a:r>
            <a:r>
              <a:rPr lang="de-DE" sz="1600" dirty="0" err="1">
                <a:solidFill>
                  <a:srgbClr val="800000"/>
                </a:solidFill>
                <a:highlight>
                  <a:srgbClr val="FFFFFF"/>
                </a:highlight>
                <a:latin typeface="Consolas" panose="020B0609020204030204" pitchFamily="49" charset="0"/>
              </a:rPr>
              <a:t>concrete_thing</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int</a:t>
            </a:r>
            <a:r>
              <a:rPr lang="de-DE" sz="1600" dirty="0">
                <a:solidFill>
                  <a:srgbClr val="000000"/>
                </a:solidFill>
                <a:highlight>
                  <a:srgbClr val="FFFFFF"/>
                </a:highlight>
                <a:latin typeface="Consolas" panose="020B0609020204030204" pitchFamily="49" charset="0"/>
              </a:rPr>
              <a:t> </a:t>
            </a:r>
            <a:r>
              <a:rPr lang="de-DE" sz="1600" dirty="0">
                <a:solidFill>
                  <a:srgbClr val="808080"/>
                </a:solidFill>
                <a:highlight>
                  <a:srgbClr val="FFFFFF"/>
                </a:highlight>
                <a:latin typeface="Consolas" panose="020B0609020204030204" pitchFamily="49" charset="0"/>
              </a:rPr>
              <a:t>i</a:t>
            </a:r>
            <a:r>
              <a:rPr lang="de-DE" sz="1600" dirty="0">
                <a:solidFill>
                  <a:srgbClr val="000000"/>
                </a:solidFill>
                <a:highlight>
                  <a:srgbClr val="FFFFFF"/>
                </a:highlight>
                <a:latin typeface="Consolas" panose="020B0609020204030204" pitchFamily="49" charset="0"/>
              </a:rPr>
              <a:t>){} };</a:t>
            </a:r>
          </a:p>
          <a:p>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template</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template</a:t>
            </a:r>
            <a:r>
              <a:rPr lang="en-US" sz="1600" dirty="0">
                <a:solidFill>
                  <a:srgbClr val="000000"/>
                </a:solidFill>
                <a:highlight>
                  <a:srgbClr val="FFFFFF"/>
                </a:highlight>
                <a:latin typeface="Consolas" panose="020B0609020204030204" pitchFamily="49" charset="0"/>
              </a:rPr>
              <a:t>&lt;</a:t>
            </a:r>
            <a:r>
              <a:rPr lang="en-US" sz="1600" dirty="0" err="1">
                <a:solidFill>
                  <a:srgbClr val="0000FF"/>
                </a:solidFill>
                <a:highlight>
                  <a:srgbClr val="FFFFFF"/>
                </a:highlight>
                <a:latin typeface="Consolas" panose="020B0609020204030204" pitchFamily="49" charset="0"/>
              </a:rPr>
              <a:t>typename</a:t>
            </a:r>
            <a:r>
              <a:rPr lang="en-US" sz="1600" dirty="0">
                <a:solidFill>
                  <a:srgbClr val="000000"/>
                </a:solidFill>
                <a:highlight>
                  <a:srgbClr val="FFFFFF"/>
                </a:highlight>
                <a:latin typeface="Consolas" panose="020B0609020204030204" pitchFamily="49" charset="0"/>
              </a:rPr>
              <a:t>...&gt;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C</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typename</a:t>
            </a:r>
            <a:r>
              <a:rPr lang="en-US" sz="1600" dirty="0">
                <a:solidFill>
                  <a:srgbClr val="000000"/>
                </a:solidFill>
                <a:highlight>
                  <a:srgbClr val="FFFFFF"/>
                </a:highlight>
                <a:latin typeface="Consolas" panose="020B0609020204030204" pitchFamily="49" charset="0"/>
              </a:rPr>
              <a:t>...</a:t>
            </a:r>
            <a:r>
              <a:rPr lang="en-US" sz="1600" dirty="0">
                <a:solidFill>
                  <a:srgbClr val="008080"/>
                </a:solidFill>
                <a:highlight>
                  <a:srgbClr val="FFFFFF"/>
                </a:highlight>
                <a:latin typeface="Consolas" panose="020B0609020204030204" pitchFamily="49" charset="0"/>
              </a:rPr>
              <a:t>T</a:t>
            </a:r>
            <a:r>
              <a:rPr lang="en-US" sz="1600" dirty="0">
                <a:solidFill>
                  <a:srgbClr val="000000"/>
                </a:solidFill>
                <a:highlight>
                  <a:srgbClr val="FFFFFF"/>
                </a:highlight>
                <a:latin typeface="Consolas" panose="020B0609020204030204" pitchFamily="49" charset="0"/>
              </a:rPr>
              <a:t>&gt;</a:t>
            </a:r>
          </a:p>
          <a:p>
            <a:r>
              <a:rPr lang="de-DE" sz="1600" dirty="0" err="1">
                <a:solidFill>
                  <a:srgbClr val="0000FF"/>
                </a:solidFill>
                <a:highlight>
                  <a:srgbClr val="FFFFFF"/>
                </a:highlight>
                <a:latin typeface="Consolas" panose="020B0609020204030204" pitchFamily="49" charset="0"/>
              </a:rPr>
              <a:t>struct</a:t>
            </a:r>
            <a:r>
              <a:rPr lang="de-DE" sz="1600" dirty="0">
                <a:solidFill>
                  <a:srgbClr val="000000"/>
                </a:solidFill>
                <a:highlight>
                  <a:srgbClr val="FFFFFF"/>
                </a:highlight>
                <a:latin typeface="Consolas" panose="020B0609020204030204" pitchFamily="49" charset="0"/>
              </a:rPr>
              <a:t> </a:t>
            </a:r>
            <a:r>
              <a:rPr lang="de-DE" sz="1600" dirty="0" err="1">
                <a:solidFill>
                  <a:srgbClr val="008080"/>
                </a:solidFill>
                <a:highlight>
                  <a:srgbClr val="FFFFFF"/>
                </a:highlight>
                <a:latin typeface="Consolas" panose="020B0609020204030204" pitchFamily="49" charset="0"/>
              </a:rPr>
              <a:t>thing_constructor</a:t>
            </a:r>
            <a:r>
              <a:rPr lang="de-DE" sz="1600" dirty="0">
                <a:solidFill>
                  <a:srgbClr val="000000"/>
                </a:solidFill>
                <a:highlight>
                  <a:srgbClr val="FFFFFF"/>
                </a:highlight>
                <a:latin typeface="Consolas" panose="020B0609020204030204" pitchFamily="49" charset="0"/>
              </a:rPr>
              <a:t> {</a:t>
            </a:r>
          </a:p>
          <a:p>
            <a:r>
              <a:rPr lang="de-DE" sz="1600" dirty="0">
                <a:solidFill>
                  <a:srgbClr val="0000FF"/>
                </a:solidFill>
                <a:highlight>
                  <a:srgbClr val="FFFFFF"/>
                </a:highlight>
                <a:latin typeface="Consolas" panose="020B0609020204030204" pitchFamily="49" charset="0"/>
              </a:rPr>
              <a:t>    </a:t>
            </a:r>
            <a:r>
              <a:rPr lang="de-DE" sz="1600" dirty="0" err="1">
                <a:solidFill>
                  <a:srgbClr val="0000FF"/>
                </a:solidFill>
                <a:highlight>
                  <a:srgbClr val="FFFFFF"/>
                </a:highlight>
                <a:latin typeface="Consolas" panose="020B0609020204030204" pitchFamily="49" charset="0"/>
              </a:rPr>
              <a:t>template</a:t>
            </a:r>
            <a:r>
              <a:rPr lang="de-DE" sz="1600" dirty="0">
                <a:solidFill>
                  <a:srgbClr val="000000"/>
                </a:solidFill>
                <a:highlight>
                  <a:srgbClr val="FFFFFF"/>
                </a:highlight>
                <a:latin typeface="Consolas" panose="020B0609020204030204" pitchFamily="49" charset="0"/>
              </a:rPr>
              <a:t>&lt;</a:t>
            </a:r>
            <a:r>
              <a:rPr lang="de-DE" sz="1600" dirty="0" err="1">
                <a:solidFill>
                  <a:srgbClr val="0000FF"/>
                </a:solidFill>
                <a:highlight>
                  <a:srgbClr val="FFFFFF"/>
                </a:highlight>
                <a:latin typeface="Consolas" panose="020B0609020204030204" pitchFamily="49" charset="0"/>
              </a:rPr>
              <a:t>typename</a:t>
            </a:r>
            <a:r>
              <a:rPr lang="de-DE" sz="1600" dirty="0">
                <a:solidFill>
                  <a:srgbClr val="000000"/>
                </a:solidFill>
                <a:highlight>
                  <a:srgbClr val="FFFFFF"/>
                </a:highlight>
                <a:latin typeface="Consolas" panose="020B0609020204030204" pitchFamily="49" charset="0"/>
              </a:rPr>
              <a:t>...</a:t>
            </a:r>
            <a:r>
              <a:rPr lang="de-DE" sz="1600" dirty="0">
                <a:solidFill>
                  <a:srgbClr val="008080"/>
                </a:solidFill>
                <a:highlight>
                  <a:srgbClr val="FFFFFF"/>
                </a:highlight>
                <a:latin typeface="Consolas" panose="020B0609020204030204" pitchFamily="49" charset="0"/>
              </a:rPr>
              <a:t>U</a:t>
            </a:r>
            <a:r>
              <a:rPr lang="de-DE" sz="1600" dirty="0">
                <a:solidFill>
                  <a:srgbClr val="000000"/>
                </a:solidFill>
                <a:highlight>
                  <a:srgbClr val="FFFFFF"/>
                </a:highlight>
                <a:latin typeface="Consolas" panose="020B0609020204030204" pitchFamily="49" charset="0"/>
              </a:rPr>
              <a:t>&gt;</a:t>
            </a:r>
          </a:p>
          <a:p>
            <a:r>
              <a:rPr lang="de-DE" sz="1600" dirty="0">
                <a:solidFill>
                  <a:srgbClr val="008080"/>
                </a:solidFill>
                <a:highlight>
                  <a:srgbClr val="FFFFFF"/>
                </a:highlight>
                <a:latin typeface="Consolas" panose="020B0609020204030204" pitchFamily="49" charset="0"/>
              </a:rPr>
              <a:t>    C</a:t>
            </a:r>
            <a:r>
              <a:rPr lang="de-DE" sz="1600" dirty="0">
                <a:solidFill>
                  <a:srgbClr val="000000"/>
                </a:solidFill>
                <a:highlight>
                  <a:srgbClr val="FFFFFF"/>
                </a:highlight>
                <a:latin typeface="Consolas" panose="020B0609020204030204" pitchFamily="49" charset="0"/>
              </a:rPr>
              <a:t>&lt;</a:t>
            </a:r>
            <a:r>
              <a:rPr lang="de-DE" sz="1600" dirty="0">
                <a:solidFill>
                  <a:srgbClr val="008080"/>
                </a:solidFill>
                <a:highlight>
                  <a:srgbClr val="FFFFFF"/>
                </a:highlight>
                <a:latin typeface="Consolas" panose="020B0609020204030204" pitchFamily="49" charset="0"/>
              </a:rPr>
              <a:t>T</a:t>
            </a:r>
            <a:r>
              <a:rPr lang="de-DE" sz="1600" dirty="0">
                <a:solidFill>
                  <a:srgbClr val="000000"/>
                </a:solidFill>
                <a:highlight>
                  <a:srgbClr val="FFFFFF"/>
                </a:highlight>
                <a:latin typeface="Consolas" panose="020B0609020204030204" pitchFamily="49" charset="0"/>
              </a:rPr>
              <a:t>...&gt; </a:t>
            </a:r>
            <a:r>
              <a:rPr lang="de-DE" sz="1600" dirty="0" err="1">
                <a:solidFill>
                  <a:srgbClr val="800000"/>
                </a:solidFill>
                <a:highlight>
                  <a:srgbClr val="FFFFFF"/>
                </a:highlight>
                <a:latin typeface="Consolas" panose="020B0609020204030204" pitchFamily="49" charset="0"/>
              </a:rPr>
              <a:t>operator</a:t>
            </a:r>
            <a:r>
              <a:rPr lang="de-DE" sz="1600" dirty="0">
                <a:solidFill>
                  <a:srgbClr val="800000"/>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8080"/>
                </a:solidFill>
                <a:highlight>
                  <a:srgbClr val="FFFFFF"/>
                </a:highlight>
                <a:latin typeface="Consolas" panose="020B0609020204030204" pitchFamily="49" charset="0"/>
              </a:rPr>
              <a:t>U</a:t>
            </a:r>
            <a:r>
              <a:rPr lang="de-DE" sz="1600" dirty="0">
                <a:solidFill>
                  <a:srgbClr val="000000"/>
                </a:solidFill>
                <a:highlight>
                  <a:srgbClr val="FFFFFF"/>
                </a:highlight>
                <a:latin typeface="Consolas" panose="020B0609020204030204" pitchFamily="49" charset="0"/>
              </a:rPr>
              <a:t>&amp;&amp;...</a:t>
            </a:r>
            <a:r>
              <a:rPr lang="de-DE" sz="1600" dirty="0" err="1">
                <a:solidFill>
                  <a:srgbClr val="808080"/>
                </a:solidFill>
                <a:highlight>
                  <a:srgbClr val="FFFFFF"/>
                </a:highlight>
                <a:latin typeface="Consolas" panose="020B0609020204030204" pitchFamily="49" charset="0"/>
              </a:rPr>
              <a:t>args</a:t>
            </a:r>
            <a:r>
              <a:rPr lang="de-DE"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return </a:t>
            </a:r>
            <a:r>
              <a:rPr lang="en-US" sz="1600" dirty="0">
                <a:solidFill>
                  <a:srgbClr val="008080"/>
                </a:solidFill>
                <a:highlight>
                  <a:srgbClr val="FFFFFF"/>
                </a:highlight>
                <a:latin typeface="Consolas" panose="020B0609020204030204" pitchFamily="49" charset="0"/>
              </a:rPr>
              <a:t>C</a:t>
            </a:r>
            <a:r>
              <a:rPr lang="en-US" sz="1600" dirty="0">
                <a:solidFill>
                  <a:srgbClr val="000000"/>
                </a:solidFill>
                <a:highlight>
                  <a:srgbClr val="FFFFFF"/>
                </a:highlight>
                <a:latin typeface="Consolas" panose="020B0609020204030204" pitchFamily="49" charset="0"/>
              </a:rPr>
              <a:t>&lt;</a:t>
            </a:r>
            <a:r>
              <a:rPr lang="en-US" sz="1600" dirty="0">
                <a:solidFill>
                  <a:srgbClr val="008080"/>
                </a:solidFill>
                <a:highlight>
                  <a:srgbClr val="FFFFFF"/>
                </a:highlight>
                <a:latin typeface="Consolas" panose="020B0609020204030204" pitchFamily="49" charset="0"/>
              </a:rPr>
              <a:t>T</a:t>
            </a:r>
            <a:r>
              <a:rPr lang="en-US" sz="1600" dirty="0">
                <a:solidFill>
                  <a:srgbClr val="000000"/>
                </a:solidFill>
                <a:highlight>
                  <a:srgbClr val="FFFFFF"/>
                </a:highlight>
                <a:latin typeface="Consolas" panose="020B0609020204030204" pitchFamily="49" charset="0"/>
              </a:rPr>
              <a:t>...&gt;{forward&lt;</a:t>
            </a:r>
            <a:r>
              <a:rPr lang="en-US" sz="1600" dirty="0">
                <a:solidFill>
                  <a:srgbClr val="008080"/>
                </a:solidFill>
                <a:highlight>
                  <a:srgbClr val="FFFFFF"/>
                </a:highlight>
                <a:latin typeface="Consolas" panose="020B0609020204030204" pitchFamily="49" charset="0"/>
              </a:rPr>
              <a:t>U</a:t>
            </a:r>
            <a:r>
              <a:rPr lang="en-US" sz="1600" dirty="0">
                <a:solidFill>
                  <a:srgbClr val="000000"/>
                </a:solidFill>
                <a:highlight>
                  <a:srgbClr val="FFFFFF"/>
                </a:highlight>
                <a:latin typeface="Consolas" panose="020B0609020204030204" pitchFamily="49" charset="0"/>
              </a:rPr>
              <a:t>&gt;(</a:t>
            </a:r>
            <a:r>
              <a:rPr lang="en-US" sz="1600" dirty="0" err="1">
                <a:solidFill>
                  <a:srgbClr val="808080"/>
                </a:solidFill>
                <a:highlight>
                  <a:srgbClr val="FFFFFF"/>
                </a:highlight>
                <a:latin typeface="Consolas" panose="020B0609020204030204" pitchFamily="49" charset="0"/>
              </a:rPr>
              <a:t>args</a:t>
            </a:r>
            <a:r>
              <a:rPr lang="en-US" sz="1600" dirty="0">
                <a:solidFill>
                  <a:srgbClr val="000000"/>
                </a:solidFill>
                <a:highlight>
                  <a:srgbClr val="FFFFFF"/>
                </a:highlight>
                <a:latin typeface="Consolas" panose="020B0609020204030204" pitchFamily="49" charset="0"/>
              </a:rPr>
              <a:t>)...}; </a:t>
            </a:r>
            <a:r>
              <a:rPr lang="de-DE" sz="1600" dirty="0">
                <a:solidFill>
                  <a:srgbClr val="000000"/>
                </a:solidFill>
                <a:highlight>
                  <a:srgbClr val="FFFFFF"/>
                </a:highlight>
                <a:latin typeface="Consolas" panose="020B0609020204030204" pitchFamily="49" charset="0"/>
              </a:rPr>
              <a:t>}</a:t>
            </a:r>
          </a:p>
          <a:p>
            <a:r>
              <a:rPr lang="de-DE" sz="1600" dirty="0">
                <a:solidFill>
                  <a:srgbClr val="000000"/>
                </a:solidFill>
                <a:highlight>
                  <a:srgbClr val="FFFFFF"/>
                </a:highlight>
                <a:latin typeface="Consolas" panose="020B0609020204030204" pitchFamily="49" charset="0"/>
              </a:rPr>
              <a:t>};</a:t>
            </a:r>
          </a:p>
          <a:p>
            <a:endParaRPr lang="de-DE" sz="1600" dirty="0">
              <a:solidFill>
                <a:srgbClr val="000000"/>
              </a:solidFill>
              <a:highlight>
                <a:srgbClr val="FFFFFF"/>
              </a:highlight>
              <a:latin typeface="Consolas" panose="020B0609020204030204" pitchFamily="49" charset="0"/>
            </a:endParaRPr>
          </a:p>
          <a:p>
            <a:r>
              <a:rPr lang="de-DE" sz="1600" dirty="0" err="1">
                <a:solidFill>
                  <a:srgbClr val="0000FF"/>
                </a:solidFill>
                <a:highlight>
                  <a:srgbClr val="FFFFFF"/>
                </a:highlight>
                <a:latin typeface="Consolas" panose="020B0609020204030204" pitchFamily="49" charset="0"/>
              </a:rPr>
              <a:t>template</a:t>
            </a:r>
            <a:r>
              <a:rPr lang="de-DE" sz="1600" dirty="0">
                <a:solidFill>
                  <a:srgbClr val="000000"/>
                </a:solidFill>
                <a:highlight>
                  <a:srgbClr val="FFFFFF"/>
                </a:highlight>
                <a:latin typeface="Consolas" panose="020B0609020204030204" pitchFamily="49" charset="0"/>
              </a:rPr>
              <a:t>&lt;</a:t>
            </a:r>
            <a:r>
              <a:rPr lang="de-DE" sz="1600" dirty="0" err="1">
                <a:solidFill>
                  <a:srgbClr val="0000FF"/>
                </a:solidFill>
                <a:highlight>
                  <a:srgbClr val="FFFFFF"/>
                </a:highlight>
                <a:latin typeface="Consolas" panose="020B0609020204030204" pitchFamily="49" charset="0"/>
              </a:rPr>
              <a:t>typename</a:t>
            </a:r>
            <a:r>
              <a:rPr lang="de-DE" sz="1600" dirty="0">
                <a:solidFill>
                  <a:srgbClr val="000000"/>
                </a:solidFill>
                <a:highlight>
                  <a:srgbClr val="FFFFFF"/>
                </a:highlight>
                <a:latin typeface="Consolas" panose="020B0609020204030204" pitchFamily="49" charset="0"/>
              </a:rPr>
              <a:t>...</a:t>
            </a:r>
            <a:r>
              <a:rPr lang="de-DE" sz="1600" dirty="0">
                <a:solidFill>
                  <a:srgbClr val="008080"/>
                </a:solidFill>
                <a:highlight>
                  <a:srgbClr val="FFFFFF"/>
                </a:highlight>
                <a:latin typeface="Consolas" panose="020B0609020204030204" pitchFamily="49" charset="0"/>
              </a:rPr>
              <a:t>T</a:t>
            </a:r>
            <a:r>
              <a:rPr lang="de-DE" sz="1600" dirty="0">
                <a:solidFill>
                  <a:srgbClr val="000000"/>
                </a:solidFill>
                <a:highlight>
                  <a:srgbClr val="FFFFFF"/>
                </a:highlight>
                <a:latin typeface="Consolas" panose="020B0609020204030204" pitchFamily="49" charset="0"/>
              </a:rPr>
              <a:t>&gt;</a:t>
            </a:r>
          </a:p>
          <a:p>
            <a:r>
              <a:rPr lang="en-US" sz="1600" dirty="0">
                <a:solidFill>
                  <a:srgbClr val="0000FF"/>
                </a:solidFill>
                <a:highlight>
                  <a:srgbClr val="FFFFFF"/>
                </a:highlight>
                <a:latin typeface="Consolas" panose="020B0609020204030204" pitchFamily="49" charset="0"/>
              </a:rPr>
              <a:t>auto</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thing</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identity</a:t>
            </a:r>
            <a:r>
              <a:rPr lang="en-US" sz="1600" dirty="0">
                <a:solidFill>
                  <a:srgbClr val="000000"/>
                </a:solidFill>
                <a:highlight>
                  <a:srgbClr val="FFFFFF"/>
                </a:highlight>
                <a:latin typeface="Consolas" panose="020B0609020204030204" pitchFamily="49" charset="0"/>
              </a:rPr>
              <a:t>&lt;</a:t>
            </a:r>
            <a:r>
              <a:rPr lang="en-US" sz="1600" dirty="0">
                <a:solidFill>
                  <a:srgbClr val="008080"/>
                </a:solidFill>
                <a:highlight>
                  <a:srgbClr val="FFFFFF"/>
                </a:highlight>
                <a:latin typeface="Consolas" panose="020B0609020204030204" pitchFamily="49" charset="0"/>
              </a:rPr>
              <a:t>T</a:t>
            </a:r>
            <a:r>
              <a:rPr lang="en-US" sz="1600" dirty="0">
                <a:solidFill>
                  <a:srgbClr val="000000"/>
                </a:solidFill>
                <a:highlight>
                  <a:srgbClr val="FFFFFF"/>
                </a:highlight>
                <a:latin typeface="Consolas" panose="020B0609020204030204" pitchFamily="49" charset="0"/>
              </a:rPr>
              <a:t>&gt;...)-&gt;</a:t>
            </a:r>
            <a:r>
              <a:rPr lang="en-US" sz="1600" dirty="0" err="1">
                <a:solidFill>
                  <a:srgbClr val="008080"/>
                </a:solidFill>
                <a:highlight>
                  <a:srgbClr val="FFFFFF"/>
                </a:highlight>
                <a:latin typeface="Consolas" panose="020B0609020204030204" pitchFamily="49" charset="0"/>
              </a:rPr>
              <a:t>thing_constructor</a:t>
            </a:r>
            <a:r>
              <a:rPr lang="en-US" sz="1600" dirty="0">
                <a:solidFill>
                  <a:srgbClr val="000000"/>
                </a:solidFill>
                <a:highlight>
                  <a:srgbClr val="FFFFFF"/>
                </a:highlight>
                <a:latin typeface="Consolas" panose="020B0609020204030204" pitchFamily="49" charset="0"/>
              </a:rPr>
              <a:t>&lt;</a:t>
            </a:r>
            <a:r>
              <a:rPr lang="en-US" sz="1600" dirty="0" err="1">
                <a:solidFill>
                  <a:srgbClr val="008080"/>
                </a:solidFill>
                <a:highlight>
                  <a:srgbClr val="FFFFFF"/>
                </a:highlight>
                <a:latin typeface="Consolas" panose="020B0609020204030204" pitchFamily="49" charset="0"/>
              </a:rPr>
              <a:t>concrete_thing</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T</a:t>
            </a:r>
            <a:r>
              <a:rPr lang="en-US" sz="1600" dirty="0">
                <a:solidFill>
                  <a:srgbClr val="000000"/>
                </a:solidFill>
                <a:highlight>
                  <a:srgbClr val="FFFFFF"/>
                </a:highlight>
                <a:latin typeface="Consolas" panose="020B0609020204030204" pitchFamily="49" charset="0"/>
              </a:rPr>
              <a:t>...&gt;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a:t>
            </a:r>
          </a:p>
          <a:p>
            <a:endParaRPr lang="de-DE"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constexpr</a:t>
            </a:r>
            <a:r>
              <a:rPr lang="de-DE" sz="1600" dirty="0">
                <a:solidFill>
                  <a:srgbClr val="000000"/>
                </a:solidFill>
                <a:highlight>
                  <a:srgbClr val="FFFFFF"/>
                </a:highlight>
                <a:latin typeface="Consolas" panose="020B0609020204030204" pitchFamily="49" charset="0"/>
              </a:rPr>
              <a:t> </a:t>
            </a:r>
            <a:r>
              <a:rPr lang="de-DE" sz="1600" dirty="0" err="1">
                <a:solidFill>
                  <a:srgbClr val="008080"/>
                </a:solidFill>
                <a:highlight>
                  <a:srgbClr val="FFFFFF"/>
                </a:highlight>
                <a:latin typeface="Consolas" panose="020B0609020204030204" pitchFamily="49" charset="0"/>
              </a:rPr>
              <a:t>identity</a:t>
            </a:r>
            <a:r>
              <a:rPr lang="de-DE" sz="1600" dirty="0">
                <a:solidFill>
                  <a:srgbClr val="000000"/>
                </a:solidFill>
                <a:highlight>
                  <a:srgbClr val="FFFFFF"/>
                </a:highlight>
                <a:latin typeface="Consolas" panose="020B0609020204030204" pitchFamily="49" charset="0"/>
              </a:rPr>
              <a:t>&lt;</a:t>
            </a:r>
            <a:r>
              <a:rPr lang="de-DE" sz="1600" dirty="0">
                <a:solidFill>
                  <a:srgbClr val="0000FF"/>
                </a:solidFill>
                <a:highlight>
                  <a:srgbClr val="FFFFFF"/>
                </a:highlight>
                <a:latin typeface="Consolas" panose="020B0609020204030204" pitchFamily="49" charset="0"/>
              </a:rPr>
              <a:t>int</a:t>
            </a:r>
            <a:r>
              <a:rPr lang="de-DE" sz="1600" dirty="0">
                <a:solidFill>
                  <a:srgbClr val="000000"/>
                </a:solidFill>
                <a:highlight>
                  <a:srgbClr val="FFFFFF"/>
                </a:highlight>
                <a:latin typeface="Consolas" panose="020B0609020204030204" pitchFamily="49" charset="0"/>
              </a:rPr>
              <a:t>&gt; </a:t>
            </a:r>
            <a:r>
              <a:rPr lang="de-DE" sz="1600" dirty="0" err="1">
                <a:solidFill>
                  <a:srgbClr val="000000"/>
                </a:solidFill>
                <a:highlight>
                  <a:srgbClr val="FFFFFF"/>
                </a:highlight>
                <a:latin typeface="Consolas" panose="020B0609020204030204" pitchFamily="49" charset="0"/>
              </a:rPr>
              <a:t>tagA</a:t>
            </a:r>
            <a:r>
              <a:rPr lang="de-DE" sz="1600" dirty="0">
                <a:solidFill>
                  <a:srgbClr val="000000"/>
                </a:solidFill>
                <a:highlight>
                  <a:srgbClr val="FFFFFF"/>
                </a:highlight>
                <a:latin typeface="Consolas" panose="020B0609020204030204" pitchFamily="49" charset="0"/>
              </a:rPr>
              <a:t>{};</a:t>
            </a:r>
          </a:p>
          <a:p>
            <a:r>
              <a:rPr lang="de-DE" sz="1600" dirty="0">
                <a:solidFill>
                  <a:srgbClr val="0000FF"/>
                </a:solidFill>
                <a:highlight>
                  <a:srgbClr val="FFFFFF"/>
                </a:highlight>
                <a:latin typeface="Consolas" panose="020B0609020204030204" pitchFamily="49" charset="0"/>
              </a:rPr>
              <a:t>constexpr</a:t>
            </a:r>
            <a:r>
              <a:rPr lang="de-DE" sz="1600" dirty="0">
                <a:solidFill>
                  <a:srgbClr val="000000"/>
                </a:solidFill>
                <a:highlight>
                  <a:srgbClr val="FFFFFF"/>
                </a:highlight>
                <a:latin typeface="Consolas" panose="020B0609020204030204" pitchFamily="49" charset="0"/>
              </a:rPr>
              <a:t> </a:t>
            </a:r>
            <a:r>
              <a:rPr lang="de-DE" sz="1600" dirty="0" err="1">
                <a:solidFill>
                  <a:srgbClr val="008080"/>
                </a:solidFill>
                <a:highlight>
                  <a:srgbClr val="FFFFFF"/>
                </a:highlight>
                <a:latin typeface="Consolas" panose="020B0609020204030204" pitchFamily="49" charset="0"/>
              </a:rPr>
              <a:t>identity</a:t>
            </a:r>
            <a:r>
              <a:rPr lang="de-DE" sz="1600" dirty="0">
                <a:solidFill>
                  <a:srgbClr val="000000"/>
                </a:solidFill>
                <a:highlight>
                  <a:srgbClr val="FFFFFF"/>
                </a:highlight>
                <a:latin typeface="Consolas" panose="020B0609020204030204" pitchFamily="49" charset="0"/>
              </a:rPr>
              <a:t>&lt;</a:t>
            </a:r>
            <a:r>
              <a:rPr lang="de-DE" sz="1600" dirty="0" err="1">
                <a:solidFill>
                  <a:srgbClr val="0000FF"/>
                </a:solidFill>
                <a:highlight>
                  <a:srgbClr val="FFFFFF"/>
                </a:highlight>
                <a:latin typeface="Consolas" panose="020B0609020204030204" pitchFamily="49" charset="0"/>
              </a:rPr>
              <a:t>bool</a:t>
            </a:r>
            <a:r>
              <a:rPr lang="de-DE" sz="1600" dirty="0">
                <a:solidFill>
                  <a:srgbClr val="000000"/>
                </a:solidFill>
                <a:highlight>
                  <a:srgbClr val="FFFFFF"/>
                </a:highlight>
                <a:latin typeface="Consolas" panose="020B0609020204030204" pitchFamily="49" charset="0"/>
              </a:rPr>
              <a:t>&gt; </a:t>
            </a:r>
            <a:r>
              <a:rPr lang="de-DE" sz="1600" dirty="0" err="1">
                <a:solidFill>
                  <a:srgbClr val="000000"/>
                </a:solidFill>
                <a:highlight>
                  <a:srgbClr val="FFFFFF"/>
                </a:highlight>
                <a:latin typeface="Consolas" panose="020B0609020204030204" pitchFamily="49" charset="0"/>
              </a:rPr>
              <a:t>tagB</a:t>
            </a:r>
            <a:r>
              <a:rPr lang="de-DE" sz="1600" dirty="0">
                <a:solidFill>
                  <a:srgbClr val="000000"/>
                </a:solidFill>
                <a:highlight>
                  <a:srgbClr val="FFFFFF"/>
                </a:highlight>
                <a:latin typeface="Consolas" panose="020B0609020204030204" pitchFamily="49" charset="0"/>
              </a:rPr>
              <a:t>{};</a:t>
            </a:r>
          </a:p>
          <a:p>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auto</a:t>
            </a:r>
            <a:r>
              <a:rPr lang="en-US" sz="1600" dirty="0">
                <a:solidFill>
                  <a:srgbClr val="000000"/>
                </a:solidFill>
                <a:highlight>
                  <a:srgbClr val="FFFFFF"/>
                </a:highlight>
                <a:latin typeface="Consolas" panose="020B0609020204030204" pitchFamily="49" charset="0"/>
              </a:rPr>
              <a:t> t = </a:t>
            </a:r>
            <a:r>
              <a:rPr lang="en-US" sz="1600" dirty="0">
                <a:solidFill>
                  <a:srgbClr val="800000"/>
                </a:solidFill>
                <a:highlight>
                  <a:srgbClr val="FFFFFF"/>
                </a:highlight>
                <a:latin typeface="Consolas" panose="020B0609020204030204" pitchFamily="49" charset="0"/>
              </a:rPr>
              <a:t>thing</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tagA</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tagB</a:t>
            </a:r>
            <a:r>
              <a:rPr lang="en-US" sz="1600" dirty="0">
                <a:solidFill>
                  <a:srgbClr val="000000"/>
                </a:solidFill>
                <a:highlight>
                  <a:srgbClr val="FFFFFF"/>
                </a:highlight>
                <a:latin typeface="Consolas" panose="020B0609020204030204" pitchFamily="49" charset="0"/>
              </a:rPr>
              <a:t>)</a:t>
            </a:r>
            <a:r>
              <a:rPr lang="en-US" sz="1600" dirty="0">
                <a:solidFill>
                  <a:srgbClr val="0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1</a:t>
            </a:r>
            <a:r>
              <a:rPr lang="en-US" sz="1600" dirty="0">
                <a:solidFill>
                  <a:srgbClr val="0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//D-Style compile time </a:t>
            </a:r>
            <a:r>
              <a:rPr lang="en-US" sz="1600" dirty="0" err="1">
                <a:solidFill>
                  <a:srgbClr val="008000"/>
                </a:solidFill>
                <a:highlight>
                  <a:srgbClr val="FFFFFF"/>
                </a:highlight>
                <a:latin typeface="Consolas" panose="020B0609020204030204" pitchFamily="49" charset="0"/>
              </a:rPr>
              <a:t>args</a:t>
            </a:r>
            <a:r>
              <a:rPr lang="en-US" sz="1600" dirty="0">
                <a:solidFill>
                  <a:srgbClr val="008000"/>
                </a:solidFill>
                <a:highlight>
                  <a:srgbClr val="FFFFFF"/>
                </a:highlight>
                <a:latin typeface="Consolas" panose="020B0609020204030204" pitchFamily="49" charset="0"/>
              </a:rPr>
              <a:t> first, runtime </a:t>
            </a:r>
            <a:r>
              <a:rPr lang="en-US" sz="1600" dirty="0" err="1">
                <a:solidFill>
                  <a:srgbClr val="008000"/>
                </a:solidFill>
                <a:highlight>
                  <a:srgbClr val="FFFFFF"/>
                </a:highlight>
                <a:latin typeface="Consolas" panose="020B0609020204030204" pitchFamily="49" charset="0"/>
              </a:rPr>
              <a:t>args</a:t>
            </a:r>
            <a:r>
              <a:rPr lang="en-US" sz="1600" dirty="0">
                <a:solidFill>
                  <a:srgbClr val="008000"/>
                </a:solidFill>
                <a:highlight>
                  <a:srgbClr val="FFFFFF"/>
                </a:highlight>
                <a:latin typeface="Consolas" panose="020B0609020204030204" pitchFamily="49" charset="0"/>
              </a:rPr>
              <a:t> second</a:t>
            </a:r>
            <a:endParaRPr lang="en-US" sz="1600" dirty="0">
              <a:solidFill>
                <a:srgbClr val="000000"/>
              </a:solidFill>
              <a:highlight>
                <a:srgbClr val="FFFFFF"/>
              </a:highlight>
              <a:latin typeface="Consolas" panose="020B0609020204030204" pitchFamily="49" charset="0"/>
            </a:endParaRPr>
          </a:p>
          <a:p>
            <a:endParaRPr lang="de-DE"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508658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604448" cy="1131910"/>
          </a:xfrm>
        </p:spPr>
        <p:txBody>
          <a:bodyPr>
            <a:normAutofit/>
          </a:bodyPr>
          <a:lstStyle/>
          <a:p>
            <a:r>
              <a:rPr lang="en-US" dirty="0"/>
              <a:t>Parsing User Defined Literals</a:t>
            </a:r>
            <a:endParaRPr lang="en-US" dirty="0">
              <a:effectLst/>
            </a:endParaRPr>
          </a:p>
        </p:txBody>
      </p:sp>
      <p:sp>
        <p:nvSpPr>
          <p:cNvPr id="4" name="Rechteck 3"/>
          <p:cNvSpPr/>
          <p:nvPr/>
        </p:nvSpPr>
        <p:spPr>
          <a:xfrm>
            <a:off x="559266" y="2648072"/>
            <a:ext cx="9901806" cy="1938992"/>
          </a:xfrm>
          <a:prstGeom prst="rect">
            <a:avLst/>
          </a:prstGeom>
        </p:spPr>
        <p:txBody>
          <a:bodyPr wrap="square">
            <a:spAutoFit/>
          </a:bodyPr>
          <a:lstStyle/>
          <a:p>
            <a:r>
              <a:rPr lang="de-DE" sz="2000" dirty="0" err="1">
                <a:solidFill>
                  <a:srgbClr val="0000FF"/>
                </a:solidFill>
                <a:highlight>
                  <a:srgbClr val="FFFFFF"/>
                </a:highlight>
                <a:latin typeface="Consolas" panose="020B0609020204030204" pitchFamily="49" charset="0"/>
              </a:rPr>
              <a:t>namespace</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literals</a:t>
            </a:r>
            <a:r>
              <a:rPr lang="de-DE" sz="2000" dirty="0">
                <a:solidFill>
                  <a:srgbClr val="000000"/>
                </a:solidFill>
                <a:highlight>
                  <a:srgbClr val="FFFFFF"/>
                </a:highlight>
                <a:latin typeface="Consolas" panose="020B0609020204030204" pitchFamily="49" charset="0"/>
              </a:rPr>
              <a:t> {</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 &lt;</a:t>
            </a:r>
            <a:r>
              <a:rPr lang="de-DE" sz="2000" dirty="0" err="1">
                <a:solidFill>
                  <a:srgbClr val="0000FF"/>
                </a:solidFill>
                <a:highlight>
                  <a:srgbClr val="FFFFFF"/>
                </a:highlight>
                <a:latin typeface="Consolas" panose="020B0609020204030204" pitchFamily="49" charset="0"/>
              </a:rPr>
              <a:t>char</a:t>
            </a:r>
            <a:r>
              <a:rPr lang="de-DE" sz="2000" dirty="0">
                <a:solidFill>
                  <a:srgbClr val="000000"/>
                </a:solidFill>
                <a:highlight>
                  <a:srgbClr val="FFFFFF"/>
                </a:highlight>
                <a:latin typeface="Consolas" panose="020B0609020204030204" pitchFamily="49" charset="0"/>
              </a:rPr>
              <a:t> ...c&gt;</a:t>
            </a:r>
          </a:p>
          <a:p>
            <a:r>
              <a:rPr lang="de-DE" sz="2000" dirty="0">
                <a:solidFill>
                  <a:srgbClr val="0000FF"/>
                </a:solidFill>
                <a:highlight>
                  <a:srgbClr val="FFFFFF"/>
                </a:highlight>
                <a:latin typeface="Consolas" panose="020B0609020204030204" pitchFamily="49" charset="0"/>
              </a:rPr>
              <a:t>    constexpr</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auto</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operator</a:t>
            </a:r>
            <a:r>
              <a:rPr lang="de-DE" sz="2000" dirty="0">
                <a:solidFill>
                  <a:srgbClr val="000000"/>
                </a:solidFill>
                <a:highlight>
                  <a:srgbClr val="FFFFFF"/>
                </a:highlight>
                <a:latin typeface="Consolas" panose="020B0609020204030204" pitchFamily="49" charset="0"/>
              </a:rPr>
              <a:t>"" _c() {</a:t>
            </a:r>
          </a:p>
          <a:p>
            <a:r>
              <a:rPr lang="en-US" sz="2000" dirty="0">
                <a:solidFill>
                  <a:srgbClr val="0000FF"/>
                </a:solidFill>
                <a:highlight>
                  <a:srgbClr val="FFFFFF"/>
                </a:highlight>
                <a:latin typeface="Consolas" panose="020B0609020204030204" pitchFamily="49" charset="0"/>
              </a:rPr>
              <a:t>        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llong_c</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ic_detail</a:t>
            </a:r>
            <a:r>
              <a:rPr lang="en-US" sz="2000" dirty="0">
                <a:solidFill>
                  <a:srgbClr val="000000"/>
                </a:solidFill>
                <a:highlight>
                  <a:srgbClr val="FFFFFF"/>
                </a:highlight>
                <a:latin typeface="Consolas" panose="020B0609020204030204" pitchFamily="49" charset="0"/>
              </a:rPr>
              <a:t>::parse&lt;</a:t>
            </a:r>
            <a:r>
              <a:rPr lang="en-US" sz="2000" dirty="0" err="1">
                <a:solidFill>
                  <a:srgbClr val="0000FF"/>
                </a:solidFill>
                <a:highlight>
                  <a:srgbClr val="FFFFFF"/>
                </a:highlight>
                <a:latin typeface="Consolas" panose="020B0609020204030204" pitchFamily="49" charset="0"/>
              </a:rPr>
              <a:t>sizeof</a:t>
            </a:r>
            <a:r>
              <a:rPr lang="en-US" sz="2000" dirty="0">
                <a:solidFill>
                  <a:srgbClr val="000000"/>
                </a:solidFill>
                <a:highlight>
                  <a:srgbClr val="FFFFFF"/>
                </a:highlight>
                <a:latin typeface="Consolas" panose="020B0609020204030204" pitchFamily="49" charset="0"/>
              </a:rPr>
              <a:t>...(c)&gt;({ c... })&gt;;</a:t>
            </a:r>
          </a:p>
          <a:p>
            <a:r>
              <a:rPr lang="de-DE" sz="2000" dirty="0">
                <a:solidFill>
                  <a:srgbClr val="000000"/>
                </a:solidFill>
                <a:highlight>
                  <a:srgbClr val="FFFFFF"/>
                </a:highlight>
                <a:latin typeface="Consolas" panose="020B0609020204030204" pitchFamily="49" charset="0"/>
              </a:rPr>
              <a:t>    }</a:t>
            </a:r>
          </a:p>
          <a:p>
            <a:r>
              <a:rPr lang="de-DE" sz="2000" dirty="0">
                <a:solidFill>
                  <a:srgbClr val="000000"/>
                </a:solidFill>
                <a:highlight>
                  <a:srgbClr val="FFFFFF"/>
                </a:highlight>
                <a:latin typeface="Consolas" panose="020B0609020204030204" pitchFamily="49" charset="0"/>
              </a:rPr>
              <a:t>}</a:t>
            </a:r>
            <a:endParaRPr lang="de-DE" sz="2000" dirty="0"/>
          </a:p>
        </p:txBody>
      </p:sp>
    </p:spTree>
    <p:extLst>
      <p:ext uri="{BB962C8B-B14F-4D97-AF65-F5344CB8AC3E}">
        <p14:creationId xmlns:p14="http://schemas.microsoft.com/office/powerpoint/2010/main" val="844491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604448" cy="1131910"/>
          </a:xfrm>
        </p:spPr>
        <p:txBody>
          <a:bodyPr>
            <a:normAutofit/>
          </a:bodyPr>
          <a:lstStyle/>
          <a:p>
            <a:r>
              <a:rPr lang="en-US" dirty="0"/>
              <a:t>Parsing User Defined Literals</a:t>
            </a:r>
            <a:endParaRPr lang="en-US" dirty="0">
              <a:effectLst/>
            </a:endParaRPr>
          </a:p>
        </p:txBody>
      </p:sp>
      <p:sp>
        <p:nvSpPr>
          <p:cNvPr id="4" name="Rechteck 3"/>
          <p:cNvSpPr/>
          <p:nvPr/>
        </p:nvSpPr>
        <p:spPr>
          <a:xfrm>
            <a:off x="854133" y="2292964"/>
            <a:ext cx="9774717" cy="4401205"/>
          </a:xfrm>
          <a:prstGeom prst="rect">
            <a:avLst/>
          </a:prstGeom>
        </p:spPr>
        <p:txBody>
          <a:bodyPr wrap="square">
            <a:spAutoFit/>
          </a:bodyPr>
          <a:lstStyle/>
          <a:p>
            <a:r>
              <a:rPr lang="de-DE" sz="2000" dirty="0" err="1">
                <a:solidFill>
                  <a:srgbClr val="0000FF"/>
                </a:solidFill>
                <a:highlight>
                  <a:srgbClr val="FFFFFF"/>
                </a:highlight>
                <a:latin typeface="Consolas" panose="020B0609020204030204" pitchFamily="49" charset="0"/>
              </a:rPr>
              <a:t>template</a:t>
            </a:r>
            <a:r>
              <a:rPr lang="de-DE" sz="2000" dirty="0">
                <a:solidFill>
                  <a:srgbClr val="000000"/>
                </a:solidFill>
                <a:highlight>
                  <a:srgbClr val="FFFFFF"/>
                </a:highlight>
                <a:latin typeface="Consolas" panose="020B0609020204030204" pitchFamily="49" charset="0"/>
              </a:rPr>
              <a:t>&lt;</a:t>
            </a:r>
            <a:r>
              <a:rPr lang="de-DE" sz="2000" dirty="0" err="1">
                <a:solidFill>
                  <a:srgbClr val="000000"/>
                </a:solidFill>
                <a:highlight>
                  <a:srgbClr val="FFFFFF"/>
                </a:highlight>
                <a:latin typeface="Consolas" panose="020B0609020204030204" pitchFamily="49" charset="0"/>
              </a:rPr>
              <a:t>std</a:t>
            </a:r>
            <a:r>
              <a:rPr lang="de-DE" sz="2000" dirty="0">
                <a:solidFill>
                  <a:srgbClr val="000000"/>
                </a:solidFill>
                <a:highlight>
                  <a:srgbClr val="FFFFFF"/>
                </a:highlight>
                <a:latin typeface="Consolas" panose="020B0609020204030204" pitchFamily="49" charset="0"/>
              </a:rPr>
              <a:t>::</a:t>
            </a:r>
            <a:r>
              <a:rPr lang="de-DE" sz="2000" dirty="0" err="1">
                <a:solidFill>
                  <a:srgbClr val="008080"/>
                </a:solidFill>
                <a:highlight>
                  <a:srgbClr val="FFFFFF"/>
                </a:highlight>
                <a:latin typeface="Consolas" panose="020B0609020204030204" pitchFamily="49" charset="0"/>
              </a:rPr>
              <a:t>size_t</a:t>
            </a:r>
            <a:r>
              <a:rPr lang="de-DE" sz="2000" dirty="0">
                <a:solidFill>
                  <a:srgbClr val="000000"/>
                </a:solidFill>
                <a:highlight>
                  <a:srgbClr val="FFFFFF"/>
                </a:highlight>
                <a:latin typeface="Consolas" panose="020B0609020204030204" pitchFamily="49" charset="0"/>
              </a:rPr>
              <a:t> N&gt;</a:t>
            </a:r>
          </a:p>
          <a:p>
            <a:r>
              <a:rPr lang="de-DE" sz="2000" dirty="0">
                <a:solidFill>
                  <a:srgbClr val="0000FF"/>
                </a:solidFill>
                <a:highlight>
                  <a:srgbClr val="FFFFFF"/>
                </a:highlight>
                <a:latin typeface="Consolas" panose="020B0609020204030204" pitchFamily="49" charset="0"/>
              </a:rPr>
              <a:t>constexpr</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long</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long</a:t>
            </a:r>
            <a:r>
              <a:rPr lang="de-DE" sz="2000" dirty="0">
                <a:solidFill>
                  <a:srgbClr val="000000"/>
                </a:solidFill>
                <a:highlight>
                  <a:srgbClr val="FFFFFF"/>
                </a:highlight>
                <a:latin typeface="Consolas" panose="020B0609020204030204" pitchFamily="49" charset="0"/>
              </a:rPr>
              <a:t> </a:t>
            </a:r>
            <a:r>
              <a:rPr lang="de-DE" sz="2000" dirty="0">
                <a:solidFill>
                  <a:srgbClr val="800000"/>
                </a:solidFill>
                <a:highlight>
                  <a:srgbClr val="FFFFFF"/>
                </a:highlight>
                <a:latin typeface="Consolas" panose="020B0609020204030204" pitchFamily="49" charset="0"/>
              </a:rPr>
              <a:t>parse</a:t>
            </a:r>
            <a:r>
              <a:rPr lang="de-DE" sz="2000" dirty="0">
                <a:solidFill>
                  <a:srgbClr val="000000"/>
                </a:solidFill>
                <a:highlight>
                  <a:srgbClr val="FFFFFF"/>
                </a:highlight>
                <a:latin typeface="Consolas" panose="020B0609020204030204" pitchFamily="49" charset="0"/>
              </a:rPr>
              <a:t>(</a:t>
            </a:r>
            <a:r>
              <a:rPr lang="de-DE" sz="2000" dirty="0" err="1">
                <a:solidFill>
                  <a:srgbClr val="0000FF"/>
                </a:solidFill>
                <a:highlight>
                  <a:srgbClr val="FFFFFF"/>
                </a:highlight>
                <a:latin typeface="Consolas" panose="020B0609020204030204" pitchFamily="49" charset="0"/>
              </a:rPr>
              <a:t>const</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char</a:t>
            </a:r>
            <a:r>
              <a:rPr lang="de-DE" sz="2000" dirty="0">
                <a:solidFill>
                  <a:srgbClr val="000000"/>
                </a:solidFill>
                <a:highlight>
                  <a:srgbClr val="FFFFFF"/>
                </a:highlight>
                <a:latin typeface="Consolas" panose="020B0609020204030204" pitchFamily="49" charset="0"/>
              </a:rPr>
              <a:t>(&amp;</a:t>
            </a:r>
            <a:r>
              <a:rPr lang="de-DE" sz="2000" dirty="0" err="1">
                <a:solidFill>
                  <a:srgbClr val="808080"/>
                </a:solidFill>
                <a:highlight>
                  <a:srgbClr val="FFFFFF"/>
                </a:highlight>
                <a:latin typeface="Consolas" panose="020B0609020204030204" pitchFamily="49" charset="0"/>
              </a:rPr>
              <a:t>arr</a:t>
            </a:r>
            <a:r>
              <a:rPr lang="de-DE" sz="2000" dirty="0">
                <a:solidFill>
                  <a:srgbClr val="000000"/>
                </a:solidFill>
                <a:highlight>
                  <a:srgbClr val="FFFFFF"/>
                </a:highlight>
                <a:latin typeface="Consolas" panose="020B0609020204030204" pitchFamily="49" charset="0"/>
              </a:rPr>
              <a:t>)[N]) {</a:t>
            </a:r>
          </a:p>
          <a:p>
            <a:r>
              <a:rPr lang="en-US" sz="2000" dirty="0">
                <a:solidFill>
                  <a:srgbClr val="0000FF"/>
                </a:solidFill>
                <a:highlight>
                  <a:srgbClr val="FFFFFF"/>
                </a:highlight>
                <a:latin typeface="Consolas" panose="020B0609020204030204" pitchFamily="49" charset="0"/>
              </a:rPr>
              <a:t>    long</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long</a:t>
            </a:r>
            <a:r>
              <a:rPr lang="en-US" sz="2000" dirty="0">
                <a:solidFill>
                  <a:srgbClr val="000000"/>
                </a:solidFill>
                <a:highlight>
                  <a:srgbClr val="FFFFFF"/>
                </a:highlight>
                <a:latin typeface="Consolas" panose="020B0609020204030204" pitchFamily="49" charset="0"/>
              </a:rPr>
              <a:t> base = 10;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dirty="0" err="1">
                <a:solidFill>
                  <a:srgbClr val="008080"/>
                </a:solidFill>
                <a:highlight>
                  <a:srgbClr val="FFFFFF"/>
                </a:highlight>
                <a:latin typeface="Consolas" panose="020B0609020204030204" pitchFamily="49" charset="0"/>
              </a:rPr>
              <a:t>size_t</a:t>
            </a:r>
            <a:r>
              <a:rPr lang="en-US" sz="2000" dirty="0">
                <a:solidFill>
                  <a:srgbClr val="000000"/>
                </a:solidFill>
                <a:highlight>
                  <a:srgbClr val="FFFFFF"/>
                </a:highlight>
                <a:latin typeface="Consolas" panose="020B0609020204030204" pitchFamily="49" charset="0"/>
              </a:rPr>
              <a:t> offset = 0;</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if</a:t>
            </a:r>
            <a:r>
              <a:rPr lang="de-DE" sz="2000" dirty="0">
                <a:solidFill>
                  <a:srgbClr val="000000"/>
                </a:solidFill>
                <a:highlight>
                  <a:srgbClr val="FFFFFF"/>
                </a:highlight>
                <a:latin typeface="Consolas" panose="020B0609020204030204" pitchFamily="49" charset="0"/>
              </a:rPr>
              <a:t> (N &gt; 2) {</a:t>
            </a:r>
          </a:p>
          <a:p>
            <a:r>
              <a:rPr lang="de-DE" sz="2000" dirty="0">
                <a:solidFill>
                  <a:srgbClr val="0000FF"/>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bool</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starts_with_zero</a:t>
            </a:r>
            <a:r>
              <a:rPr lang="de-DE" sz="2000" dirty="0">
                <a:solidFill>
                  <a:srgbClr val="000000"/>
                </a:solidFill>
                <a:highlight>
                  <a:srgbClr val="FFFFFF"/>
                </a:highlight>
                <a:latin typeface="Consolas" panose="020B0609020204030204" pitchFamily="49" charset="0"/>
              </a:rPr>
              <a:t> = </a:t>
            </a:r>
            <a:r>
              <a:rPr lang="de-DE" sz="2000" dirty="0" err="1">
                <a:solidFill>
                  <a:srgbClr val="808080"/>
                </a:solidFill>
                <a:highlight>
                  <a:srgbClr val="FFFFFF"/>
                </a:highlight>
                <a:latin typeface="Consolas" panose="020B0609020204030204" pitchFamily="49" charset="0"/>
              </a:rPr>
              <a:t>arr</a:t>
            </a:r>
            <a:r>
              <a:rPr lang="de-DE" sz="2000" dirty="0">
                <a:solidFill>
                  <a:srgbClr val="000000"/>
                </a:solidFill>
                <a:highlight>
                  <a:srgbClr val="FFFFFF"/>
                </a:highlight>
                <a:latin typeface="Consolas" panose="020B0609020204030204" pitchFamily="49" charset="0"/>
              </a:rPr>
              <a:t>[0] == </a:t>
            </a:r>
            <a:r>
              <a:rPr lang="de-DE" sz="2000" dirty="0">
                <a:solidFill>
                  <a:srgbClr val="800000"/>
                </a:solidFill>
                <a:highlight>
                  <a:srgbClr val="FFFFFF"/>
                </a:highlight>
                <a:latin typeface="Consolas" panose="020B0609020204030204" pitchFamily="49" charset="0"/>
              </a:rPr>
              <a:t>'0'</a:t>
            </a:r>
            <a:r>
              <a:rPr lang="de-DE"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is_hex</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starts_with_zero</a:t>
            </a:r>
            <a:r>
              <a:rPr lang="en-US" sz="2000" dirty="0">
                <a:solidFill>
                  <a:srgbClr val="000000"/>
                </a:solidFill>
                <a:highlight>
                  <a:srgbClr val="FFFFFF"/>
                </a:highlight>
                <a:latin typeface="Consolas" panose="020B0609020204030204" pitchFamily="49" charset="0"/>
              </a:rPr>
              <a:t> &amp;&amp; </a:t>
            </a:r>
            <a:r>
              <a:rPr lang="en-US" sz="2000" dirty="0" err="1">
                <a:solidFill>
                  <a:srgbClr val="80808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[1] == </a:t>
            </a:r>
            <a:r>
              <a:rPr lang="en-US" sz="2000" dirty="0">
                <a:solidFill>
                  <a:srgbClr val="80000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is_binary</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starts_with_zero</a:t>
            </a:r>
            <a:r>
              <a:rPr lang="en-US" sz="2000" dirty="0">
                <a:solidFill>
                  <a:srgbClr val="000000"/>
                </a:solidFill>
                <a:highlight>
                  <a:srgbClr val="FFFFFF"/>
                </a:highlight>
                <a:latin typeface="Consolas" panose="020B0609020204030204" pitchFamily="49" charset="0"/>
              </a:rPr>
              <a:t> &amp;&amp; </a:t>
            </a:r>
            <a:r>
              <a:rPr lang="en-US" sz="2000" dirty="0" err="1">
                <a:solidFill>
                  <a:srgbClr val="80808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[1] == </a:t>
            </a:r>
            <a:r>
              <a:rPr lang="en-US" sz="2000" dirty="0">
                <a:solidFill>
                  <a:srgbClr val="80000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endParaRPr lang="de-DE"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        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is_hex</a:t>
            </a:r>
            <a:r>
              <a:rPr lang="en-US" sz="2000" dirty="0">
                <a:solidFill>
                  <a:srgbClr val="000000"/>
                </a:solidFill>
                <a:highlight>
                  <a:srgbClr val="FFFFFF"/>
                </a:highlight>
                <a:latin typeface="Consolas" panose="020B0609020204030204" pitchFamily="49" charset="0"/>
              </a:rPr>
              <a:t>) { base = 16; offset = 2; }</a:t>
            </a:r>
          </a:p>
          <a:p>
            <a:r>
              <a:rPr lang="en-US" sz="2000" dirty="0">
                <a:solidFill>
                  <a:srgbClr val="0000FF"/>
                </a:solidFill>
                <a:highlight>
                  <a:srgbClr val="FFFFFF"/>
                </a:highlight>
                <a:latin typeface="Consolas" panose="020B0609020204030204" pitchFamily="49" charset="0"/>
              </a:rPr>
              <a:t>        else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is_binary</a:t>
            </a:r>
            <a:r>
              <a:rPr lang="en-US" sz="2000" dirty="0">
                <a:solidFill>
                  <a:srgbClr val="000000"/>
                </a:solidFill>
                <a:highlight>
                  <a:srgbClr val="FFFFFF"/>
                </a:highlight>
                <a:latin typeface="Consolas" panose="020B0609020204030204" pitchFamily="49" charset="0"/>
              </a:rPr>
              <a:t>) { base = 2; offset = 2; }</a:t>
            </a:r>
          </a:p>
          <a:p>
            <a:r>
              <a:rPr lang="en-US" sz="2000" dirty="0">
                <a:solidFill>
                  <a:srgbClr val="0000FF"/>
                </a:solidFill>
                <a:highlight>
                  <a:srgbClr val="FFFFFF"/>
                </a:highlight>
                <a:latin typeface="Consolas" panose="020B0609020204030204" pitchFamily="49" charset="0"/>
              </a:rPr>
              <a:t>        else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starts_with_zero</a:t>
            </a:r>
            <a:r>
              <a:rPr lang="en-US" sz="2000" dirty="0">
                <a:solidFill>
                  <a:srgbClr val="000000"/>
                </a:solidFill>
                <a:highlight>
                  <a:srgbClr val="FFFFFF"/>
                </a:highlight>
                <a:latin typeface="Consolas" panose="020B0609020204030204" pitchFamily="49" charset="0"/>
              </a:rPr>
              <a:t>) { base = 8; offset = 1; }</a:t>
            </a:r>
          </a:p>
          <a:p>
            <a:r>
              <a:rPr lang="de-DE" sz="2000" dirty="0">
                <a:solidFill>
                  <a:srgbClr val="000000"/>
                </a:solidFill>
                <a:highlight>
                  <a:srgbClr val="FFFFFF"/>
                </a:highlight>
                <a:latin typeface="Consolas" panose="020B0609020204030204" pitchFamily="49" charset="0"/>
              </a:rPr>
              <a:t>    }</a:t>
            </a:r>
          </a:p>
          <a:p>
            <a:endParaRPr lang="de-DE" sz="20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177964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604448" cy="1131910"/>
          </a:xfrm>
        </p:spPr>
        <p:txBody>
          <a:bodyPr>
            <a:normAutofit/>
          </a:bodyPr>
          <a:lstStyle/>
          <a:p>
            <a:r>
              <a:rPr lang="en-US" dirty="0"/>
              <a:t>Parsing User Defined Literals</a:t>
            </a:r>
            <a:endParaRPr lang="en-US" dirty="0">
              <a:effectLst/>
            </a:endParaRPr>
          </a:p>
        </p:txBody>
      </p:sp>
      <p:sp>
        <p:nvSpPr>
          <p:cNvPr id="4" name="Rechteck 3"/>
          <p:cNvSpPr/>
          <p:nvPr/>
        </p:nvSpPr>
        <p:spPr>
          <a:xfrm>
            <a:off x="1039533" y="2620134"/>
            <a:ext cx="9573382" cy="341632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    long</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long</a:t>
            </a:r>
            <a:r>
              <a:rPr lang="en-US" sz="2400" dirty="0">
                <a:solidFill>
                  <a:srgbClr val="000000"/>
                </a:solidFill>
                <a:highlight>
                  <a:srgbClr val="FFFFFF"/>
                </a:highlight>
                <a:latin typeface="Consolas" panose="020B0609020204030204" pitchFamily="49" charset="0"/>
              </a:rPr>
              <a:t> number = 0; </a:t>
            </a:r>
            <a:r>
              <a:rPr lang="en-US" sz="2400" dirty="0">
                <a:solidFill>
                  <a:srgbClr val="0000FF"/>
                </a:solidFill>
                <a:highlight>
                  <a:srgbClr val="FFFFFF"/>
                </a:highlight>
                <a:latin typeface="Consolas" panose="020B0609020204030204" pitchFamily="49" charset="0"/>
              </a:rPr>
              <a:t>long</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long</a:t>
            </a:r>
            <a:r>
              <a:rPr lang="en-US" sz="2400" dirty="0">
                <a:solidFill>
                  <a:srgbClr val="000000"/>
                </a:solidFill>
                <a:highlight>
                  <a:srgbClr val="FFFFFF"/>
                </a:highlight>
                <a:latin typeface="Consolas" panose="020B0609020204030204" pitchFamily="49" charset="0"/>
              </a:rPr>
              <a:t> multiplier = 1;</a:t>
            </a:r>
          </a:p>
          <a:p>
            <a:r>
              <a:rPr lang="de-DE" sz="2400" dirty="0">
                <a:solidFill>
                  <a:srgbClr val="0000FF"/>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for</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size_t</a:t>
            </a:r>
            <a:r>
              <a:rPr lang="de-DE" sz="2400" dirty="0">
                <a:solidFill>
                  <a:srgbClr val="000000"/>
                </a:solidFill>
                <a:highlight>
                  <a:srgbClr val="FFFFFF"/>
                </a:highlight>
                <a:latin typeface="Consolas" panose="020B0609020204030204" pitchFamily="49" charset="0"/>
              </a:rPr>
              <a:t> i = 0; i &lt; N - </a:t>
            </a:r>
            <a:r>
              <a:rPr lang="de-DE" sz="2400" dirty="0" err="1">
                <a:solidFill>
                  <a:srgbClr val="000000"/>
                </a:solidFill>
                <a:highlight>
                  <a:srgbClr val="FFFFFF"/>
                </a:highlight>
                <a:latin typeface="Consolas" panose="020B0609020204030204" pitchFamily="49" charset="0"/>
              </a:rPr>
              <a:t>offset</a:t>
            </a:r>
            <a:r>
              <a:rPr lang="de-DE" sz="2400" dirty="0">
                <a:solidFill>
                  <a:srgbClr val="000000"/>
                </a:solidFill>
                <a:highlight>
                  <a:srgbClr val="FFFFFF"/>
                </a:highlight>
                <a:latin typeface="Consolas" panose="020B0609020204030204" pitchFamily="49" charset="0"/>
              </a:rPr>
              <a:t>; ++i) {</a:t>
            </a:r>
          </a:p>
          <a:p>
            <a:r>
              <a:rPr lang="pt-BR" sz="2400" dirty="0">
                <a:solidFill>
                  <a:srgbClr val="0000FF"/>
                </a:solidFill>
                <a:highlight>
                  <a:srgbClr val="FFFFFF"/>
                </a:highlight>
                <a:latin typeface="Consolas" panose="020B0609020204030204" pitchFamily="49" charset="0"/>
              </a:rPr>
              <a:t>        char</a:t>
            </a:r>
            <a:r>
              <a:rPr lang="pt-BR" sz="2400" dirty="0">
                <a:solidFill>
                  <a:srgbClr val="000000"/>
                </a:solidFill>
                <a:highlight>
                  <a:srgbClr val="FFFFFF"/>
                </a:highlight>
                <a:latin typeface="Consolas" panose="020B0609020204030204" pitchFamily="49" charset="0"/>
              </a:rPr>
              <a:t> c = </a:t>
            </a:r>
            <a:r>
              <a:rPr lang="pt-BR" sz="2400" dirty="0">
                <a:solidFill>
                  <a:srgbClr val="808080"/>
                </a:solidFill>
                <a:highlight>
                  <a:srgbClr val="FFFFFF"/>
                </a:highlight>
                <a:latin typeface="Consolas" panose="020B0609020204030204" pitchFamily="49" charset="0"/>
              </a:rPr>
              <a:t>arr</a:t>
            </a:r>
            <a:r>
              <a:rPr lang="pt-BR" sz="2400" dirty="0">
                <a:solidFill>
                  <a:srgbClr val="000000"/>
                </a:solidFill>
                <a:highlight>
                  <a:srgbClr val="FFFFFF"/>
                </a:highlight>
                <a:latin typeface="Consolas" panose="020B0609020204030204" pitchFamily="49" charset="0"/>
              </a:rPr>
              <a:t>[N - 1 - i];</a:t>
            </a:r>
          </a:p>
          <a:p>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number</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to_int</a:t>
            </a:r>
            <a:r>
              <a:rPr lang="de-DE" sz="2400" dirty="0">
                <a:solidFill>
                  <a:srgbClr val="000000"/>
                </a:solidFill>
                <a:highlight>
                  <a:srgbClr val="FFFFFF"/>
                </a:highlight>
                <a:latin typeface="Consolas" panose="020B0609020204030204" pitchFamily="49" charset="0"/>
              </a:rPr>
              <a:t>(c) * </a:t>
            </a:r>
            <a:r>
              <a:rPr lang="de-DE" sz="2400" dirty="0" err="1">
                <a:solidFill>
                  <a:srgbClr val="000000"/>
                </a:solidFill>
                <a:highlight>
                  <a:srgbClr val="FFFFFF"/>
                </a:highlight>
                <a:latin typeface="Consolas" panose="020B0609020204030204" pitchFamily="49" charset="0"/>
              </a:rPr>
              <a:t>multiplier</a:t>
            </a:r>
            <a:r>
              <a:rPr lang="de-DE" sz="2400" dirty="0">
                <a:solidFill>
                  <a:srgbClr val="000000"/>
                </a:solidFill>
                <a:highlight>
                  <a:srgbClr val="FFFFFF"/>
                </a:highlight>
                <a:latin typeface="Consolas" panose="020B0609020204030204" pitchFamily="49" charset="0"/>
              </a:rPr>
              <a:t>;</a:t>
            </a:r>
          </a:p>
          <a:p>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multiplier</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base</a:t>
            </a:r>
            <a:r>
              <a:rPr lang="de-DE" sz="2400" dirty="0">
                <a:solidFill>
                  <a:srgbClr val="000000"/>
                </a:solidFill>
                <a:highlight>
                  <a:srgbClr val="FFFFFF"/>
                </a:highlight>
                <a:latin typeface="Consolas" panose="020B0609020204030204" pitchFamily="49" charset="0"/>
              </a:rPr>
              <a:t>;</a:t>
            </a:r>
          </a:p>
          <a:p>
            <a:r>
              <a:rPr lang="de-DE" sz="2400" dirty="0">
                <a:solidFill>
                  <a:srgbClr val="000000"/>
                </a:solidFill>
                <a:highlight>
                  <a:srgbClr val="FFFFFF"/>
                </a:highlight>
                <a:latin typeface="Consolas" panose="020B0609020204030204" pitchFamily="49" charset="0"/>
              </a:rPr>
              <a:t>    }</a:t>
            </a:r>
          </a:p>
          <a:p>
            <a:r>
              <a:rPr lang="de-DE" sz="2400" dirty="0">
                <a:solidFill>
                  <a:srgbClr val="0000FF"/>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return</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number</a:t>
            </a:r>
            <a:r>
              <a:rPr lang="de-DE" sz="2400" dirty="0">
                <a:solidFill>
                  <a:srgbClr val="000000"/>
                </a:solidFill>
                <a:highlight>
                  <a:srgbClr val="FFFFFF"/>
                </a:highlight>
                <a:latin typeface="Consolas" panose="020B0609020204030204" pitchFamily="49" charset="0"/>
              </a:rPr>
              <a:t>;</a:t>
            </a:r>
          </a:p>
          <a:p>
            <a:r>
              <a:rPr lang="de-DE" sz="2400" dirty="0">
                <a:solidFill>
                  <a:srgbClr val="000000"/>
                </a:solidFill>
                <a:highlight>
                  <a:srgbClr val="FFFFFF"/>
                </a:highlight>
                <a:latin typeface="Consolas" panose="020B0609020204030204" pitchFamily="49" charset="0"/>
              </a:rPr>
              <a:t>}</a:t>
            </a:r>
            <a:endParaRPr lang="de-DE" sz="2400" dirty="0"/>
          </a:p>
          <a:p>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70748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Policy Based Class Design</a:t>
            </a:r>
            <a:endParaRPr lang="en-US" dirty="0">
              <a:effectLst/>
            </a:endParaRPr>
          </a:p>
        </p:txBody>
      </p:sp>
      <p:sp>
        <p:nvSpPr>
          <p:cNvPr id="4" name="Inhaltsplatzhalter 2"/>
          <p:cNvSpPr>
            <a:spLocks noGrp="1"/>
          </p:cNvSpPr>
          <p:nvPr>
            <p:ph idx="1"/>
          </p:nvPr>
        </p:nvSpPr>
        <p:spPr>
          <a:xfrm>
            <a:off x="1919536" y="2480456"/>
            <a:ext cx="8229600" cy="4377545"/>
          </a:xfrm>
        </p:spPr>
        <p:txBody>
          <a:bodyPr>
            <a:normAutofit/>
          </a:bodyPr>
          <a:lstStyle/>
          <a:p>
            <a:r>
              <a:rPr lang="en-US" sz="2800" dirty="0"/>
              <a:t>Awesome! </a:t>
            </a:r>
          </a:p>
          <a:p>
            <a:r>
              <a:rPr lang="en-US" sz="2800" dirty="0"/>
              <a:t>Ultimate flexibility</a:t>
            </a:r>
          </a:p>
          <a:p>
            <a:r>
              <a:rPr lang="en-US" sz="2800" dirty="0"/>
              <a:t>Decomposition can be hard</a:t>
            </a:r>
          </a:p>
          <a:p>
            <a:r>
              <a:rPr lang="en-US" sz="2800" dirty="0"/>
              <a:t>Cyclic dependencies are hard</a:t>
            </a:r>
          </a:p>
          <a:p>
            <a:r>
              <a:rPr lang="en-US" sz="2800" dirty="0"/>
              <a:t>Ultimately requires TMP ability</a:t>
            </a:r>
          </a:p>
          <a:p>
            <a:endParaRPr lang="en-US" sz="2800" dirty="0"/>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493034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Policy Based Class Design</a:t>
            </a:r>
            <a:endParaRPr lang="en-US" dirty="0">
              <a:effectLst/>
            </a:endParaRPr>
          </a:p>
        </p:txBody>
      </p:sp>
      <p:sp>
        <p:nvSpPr>
          <p:cNvPr id="3" name="Rechteck 2"/>
          <p:cNvSpPr/>
          <p:nvPr/>
        </p:nvSpPr>
        <p:spPr>
          <a:xfrm>
            <a:off x="238931" y="2086733"/>
            <a:ext cx="11522434" cy="3970318"/>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TDeviceSettings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TDeviceClass</a:t>
            </a:r>
            <a:r>
              <a:rPr lang="en-US" dirty="0">
                <a:solidFill>
                  <a:srgbClr val="000000"/>
                </a:solidFill>
                <a:highlight>
                  <a:srgbClr val="FFFFFF"/>
                </a:highlight>
                <a:latin typeface="Consolas" panose="020B0609020204030204" pitchFamily="49" charset="0"/>
              </a:rPr>
              <a:t>&gt;</a:t>
            </a:r>
          </a:p>
          <a:p>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Device</a:t>
            </a:r>
            <a:endParaRPr lang="de-DE" dirty="0">
              <a:solidFill>
                <a:srgbClr val="000000"/>
              </a:solidFill>
              <a:highlight>
                <a:srgbClr val="FFFFFF"/>
              </a:highlight>
              <a:latin typeface="Consolas" panose="020B0609020204030204" pitchFamily="49" charset="0"/>
            </a:endParaRPr>
          </a:p>
          <a:p>
            <a:r>
              <a:rPr lang="de-DE"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PacketType</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TDeviceSettings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MemoryPolicy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PacketType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AllocatorType</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TDeviceSettings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MemoryPolicy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AllocType</a:t>
            </a:r>
            <a:r>
              <a:rPr lang="en-US"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OutputQueueType</a:t>
            </a:r>
            <a:r>
              <a:rPr lang="de-DE" dirty="0">
                <a:solidFill>
                  <a:srgbClr val="000000"/>
                </a:solidFill>
                <a:highlight>
                  <a:srgbClr val="FFFFFF"/>
                </a:highlight>
                <a:latin typeface="Consolas" panose="020B0609020204030204" pitchFamily="49" charset="0"/>
              </a:rPr>
              <a:t> = </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TDeviceSettings</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MemoryPolicy</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QueueType</a:t>
            </a:r>
            <a:r>
              <a:rPr lang="de-DE"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TransferType</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TDeviceSettings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MemoryPolicy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TransferType</a:t>
            </a:r>
            <a:r>
              <a:rPr lang="en-US" dirty="0">
                <a:solidFill>
                  <a:srgbClr val="000000"/>
                </a:solidFill>
                <a:highlight>
                  <a:srgbClr val="FFFFFF"/>
                </a:highlight>
                <a:latin typeface="Consolas" panose="020B0609020204030204" pitchFamily="49" charset="0"/>
              </a:rPr>
              <a:t>;</a:t>
            </a:r>
          </a:p>
          <a:p>
            <a:endParaRPr lang="de-DE" dirty="0">
              <a:solidFill>
                <a:srgbClr val="000000"/>
              </a:solidFill>
              <a:highlight>
                <a:srgbClr val="FFFFFF"/>
              </a:highlight>
              <a:latin typeface="Consolas" panose="020B0609020204030204" pitchFamily="49" charset="0"/>
            </a:endParaRPr>
          </a:p>
          <a:p>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DeviceClasses</a:t>
            </a:r>
            <a:r>
              <a:rPr lang="de-DE" dirty="0">
                <a:solidFill>
                  <a:srgbClr val="000000"/>
                </a:solidFill>
                <a:highlight>
                  <a:srgbClr val="FFFFFF"/>
                </a:highlight>
                <a:latin typeface="Consolas" panose="020B0609020204030204" pitchFamily="49" charset="0"/>
              </a:rPr>
              <a:t> = </a:t>
            </a:r>
            <a:r>
              <a:rPr lang="de-DE" dirty="0" err="1">
                <a:solidFill>
                  <a:srgbClr val="000000"/>
                </a:solidFill>
                <a:highlight>
                  <a:srgbClr val="FFFFFF"/>
                </a:highlight>
                <a:latin typeface="Consolas" panose="020B0609020204030204" pitchFamily="49" charset="0"/>
              </a:rPr>
              <a:t>brigand</a:t>
            </a:r>
            <a:r>
              <a:rPr lang="de-DE" dirty="0">
                <a:solidFill>
                  <a:srgbClr val="000000"/>
                </a:solidFill>
                <a:highlight>
                  <a:srgbClr val="FFFFFF"/>
                </a:highlight>
                <a:latin typeface="Consolas" panose="020B0609020204030204" pitchFamily="49" charset="0"/>
              </a:rPr>
              <a:t>::</a:t>
            </a:r>
            <a:r>
              <a:rPr lang="de-DE" dirty="0" err="1">
                <a:solidFill>
                  <a:srgbClr val="008080"/>
                </a:solidFill>
                <a:highlight>
                  <a:srgbClr val="FFFFFF"/>
                </a:highlight>
                <a:latin typeface="Consolas" panose="020B0609020204030204" pitchFamily="49" charset="0"/>
              </a:rPr>
              <a:t>list</a:t>
            </a:r>
            <a:r>
              <a:rPr lang="de-DE" dirty="0">
                <a:solidFill>
                  <a:srgbClr val="000000"/>
                </a:solidFill>
                <a:highlight>
                  <a:srgbClr val="FFFFFF"/>
                </a:highlight>
                <a:latin typeface="Consolas" panose="020B0609020204030204" pitchFamily="49" charset="0"/>
              </a:rPr>
              <a:t>&lt;</a:t>
            </a: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brigand</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apply</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TDeviceClass</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ClassType</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TDeviceClass</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Device</a:t>
            </a:r>
            <a:r>
              <a:rPr lang="de-DE" dirty="0">
                <a:solidFill>
                  <a:srgbClr val="000000"/>
                </a:solidFill>
                <a:highlight>
                  <a:srgbClr val="FFFFFF"/>
                </a:highlight>
                <a:latin typeface="Consolas" panose="020B0609020204030204" pitchFamily="49" charset="0"/>
              </a:rPr>
              <a:t>&gt;...&gt;;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EndpointRequirements</a:t>
            </a:r>
            <a:r>
              <a:rPr lang="en-US" dirty="0">
                <a:solidFill>
                  <a:srgbClr val="000000"/>
                </a:solidFill>
                <a:highlight>
                  <a:srgbClr val="FFFFFF"/>
                </a:highlight>
                <a:latin typeface="Consolas" panose="020B0609020204030204" pitchFamily="49" charset="0"/>
              </a:rPr>
              <a:t> = </a:t>
            </a:r>
            <a:r>
              <a:rPr lang="en-US" dirty="0">
                <a:solidFill>
                  <a:srgbClr val="008080"/>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TDeviceClass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EPRequirements</a:t>
            </a:r>
            <a:r>
              <a:rPr lang="en-US" dirty="0">
                <a:solidFill>
                  <a:srgbClr val="000000"/>
                </a:solidFill>
                <a:highlight>
                  <a:srgbClr val="FFFFFF"/>
                </a:highlight>
                <a:latin typeface="Consolas" panose="020B0609020204030204" pitchFamily="49" charset="0"/>
              </a:rPr>
              <a:t>...&gt;;</a:t>
            </a:r>
          </a:p>
          <a:p>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FlatEPRequirements</a:t>
            </a:r>
            <a:r>
              <a:rPr lang="de-DE" dirty="0">
                <a:solidFill>
                  <a:srgbClr val="000000"/>
                </a:solidFill>
                <a:highlight>
                  <a:srgbClr val="FFFFFF"/>
                </a:highlight>
                <a:latin typeface="Consolas" panose="020B0609020204030204" pitchFamily="49" charset="0"/>
              </a:rPr>
              <a:t> = </a:t>
            </a:r>
            <a:r>
              <a:rPr lang="de-DE" dirty="0" err="1">
                <a:solidFill>
                  <a:srgbClr val="000000"/>
                </a:solidFill>
                <a:highlight>
                  <a:srgbClr val="FFFFFF"/>
                </a:highlight>
                <a:latin typeface="Consolas" panose="020B0609020204030204" pitchFamily="49" charset="0"/>
              </a:rPr>
              <a:t>brigand</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flatten</a:t>
            </a:r>
            <a:r>
              <a:rPr lang="de-DE" dirty="0">
                <a:solidFill>
                  <a:srgbClr val="000000"/>
                </a:solidFill>
                <a:highlight>
                  <a:srgbClr val="FFFFFF"/>
                </a:highlight>
                <a:latin typeface="Consolas" panose="020B0609020204030204" pitchFamily="49" charset="0"/>
              </a:rPr>
              <a:t>&lt;</a:t>
            </a:r>
            <a:r>
              <a:rPr lang="de-DE" dirty="0" err="1">
                <a:solidFill>
                  <a:srgbClr val="000000"/>
                </a:solidFill>
                <a:highlight>
                  <a:srgbClr val="FFFFFF"/>
                </a:highlight>
                <a:latin typeface="Consolas" panose="020B0609020204030204" pitchFamily="49" charset="0"/>
              </a:rPr>
              <a:t>EndpointRequirements</a:t>
            </a:r>
            <a:r>
              <a:rPr lang="de-DE" dirty="0">
                <a:solidFill>
                  <a:srgbClr val="000000"/>
                </a:solidFill>
                <a:highlight>
                  <a:srgbClr val="FFFFFF"/>
                </a:highlight>
                <a:latin typeface="Consolas" panose="020B0609020204030204" pitchFamily="49" charset="0"/>
              </a:rPr>
              <a:t>&gt;;</a:t>
            </a:r>
          </a:p>
          <a:p>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EndpointNumbers</a:t>
            </a:r>
            <a:r>
              <a:rPr lang="de-DE" dirty="0">
                <a:solidFill>
                  <a:srgbClr val="000000"/>
                </a:solidFill>
                <a:highlight>
                  <a:srgbClr val="FFFFFF"/>
                </a:highlight>
                <a:latin typeface="Consolas" panose="020B0609020204030204" pitchFamily="49" charset="0"/>
              </a:rPr>
              <a:t> = </a:t>
            </a:r>
            <a:r>
              <a:rPr lang="de-DE" dirty="0" err="1">
                <a:solidFill>
                  <a:srgbClr val="000000"/>
                </a:solidFill>
                <a:highlight>
                  <a:srgbClr val="FFFFFF"/>
                </a:highlight>
                <a:latin typeface="Consolas" panose="020B0609020204030204" pitchFamily="49" charset="0"/>
              </a:rPr>
              <a:t>MapCapabilitiesToEndpointNumbers</a:t>
            </a:r>
            <a:r>
              <a:rPr lang="de-DE" dirty="0">
                <a:solidFill>
                  <a:srgbClr val="000000"/>
                </a:solidFill>
                <a:highlight>
                  <a:srgbClr val="FFFFFF"/>
                </a:highlight>
                <a:latin typeface="Consolas" panose="020B0609020204030204" pitchFamily="49" charset="0"/>
              </a:rPr>
              <a:t>&lt;</a:t>
            </a:r>
          </a:p>
          <a:p>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TDeviceSettings</a:t>
            </a:r>
            <a:r>
              <a:rPr lang="de-DE" dirty="0">
                <a:solidFill>
                  <a:srgbClr val="000000"/>
                </a:solidFill>
                <a:highlight>
                  <a:srgbClr val="FFFFFF"/>
                </a:highlight>
                <a:latin typeface="Consolas" panose="020B0609020204030204" pitchFamily="49" charset="0"/>
              </a:rPr>
              <a:t>::</a:t>
            </a:r>
            <a:r>
              <a:rPr lang="de-DE" dirty="0" err="1">
                <a:solidFill>
                  <a:srgbClr val="000000"/>
                </a:solidFill>
                <a:highlight>
                  <a:srgbClr val="FFFFFF"/>
                </a:highlight>
                <a:latin typeface="Consolas" panose="020B0609020204030204" pitchFamily="49" charset="0"/>
              </a:rPr>
              <a:t>PeripheralNumber</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FlatEPRequirements</a:t>
            </a:r>
            <a:r>
              <a:rPr lang="de-DE" dirty="0">
                <a:solidFill>
                  <a:srgbClr val="000000"/>
                </a:solidFill>
                <a:highlight>
                  <a:srgbClr val="FFFFFF"/>
                </a:highlight>
                <a:latin typeface="Consolas" panose="020B0609020204030204" pitchFamily="49" charset="0"/>
              </a:rPr>
              <a:t>&gt;;</a:t>
            </a:r>
            <a:endParaRPr lang="de-DE" dirty="0"/>
          </a:p>
        </p:txBody>
      </p:sp>
    </p:spTree>
    <p:extLst>
      <p:ext uri="{BB962C8B-B14F-4D97-AF65-F5344CB8AC3E}">
        <p14:creationId xmlns:p14="http://schemas.microsoft.com/office/powerpoint/2010/main" val="127231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Policy Based Factories</a:t>
            </a:r>
            <a:endParaRPr lang="en-US" dirty="0">
              <a:effectLst/>
            </a:endParaRPr>
          </a:p>
        </p:txBody>
      </p:sp>
      <p:sp>
        <p:nvSpPr>
          <p:cNvPr id="5" name="Rechteck 4"/>
          <p:cNvSpPr/>
          <p:nvPr/>
        </p:nvSpPr>
        <p:spPr>
          <a:xfrm>
            <a:off x="542338" y="1831570"/>
            <a:ext cx="10061346" cy="4524315"/>
          </a:xfrm>
          <a:prstGeom prst="rect">
            <a:avLst/>
          </a:prstGeom>
        </p:spPr>
        <p:txBody>
          <a:bodyPr wrap="square">
            <a:spAutoFit/>
          </a:bodyPr>
          <a:lstStyle/>
          <a:p>
            <a:r>
              <a:rPr lang="de-DE" dirty="0" err="1">
                <a:solidFill>
                  <a:srgbClr val="0000FF"/>
                </a:solidFill>
                <a:highlight>
                  <a:srgbClr val="FFFFFF"/>
                </a:highlight>
                <a:latin typeface="Consolas" panose="020B0609020204030204" pitchFamily="49" charset="0"/>
              </a:rPr>
              <a:t>namespace</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clk</a:t>
            </a:r>
            <a:r>
              <a:rPr lang="de-DE" dirty="0">
                <a:solidFill>
                  <a:srgbClr val="000000"/>
                </a:solidFill>
                <a:highlight>
                  <a:srgbClr val="FFFFFF"/>
                </a:highlight>
                <a:latin typeface="Consolas" panose="020B0609020204030204" pitchFamily="49" charset="0"/>
              </a:rPr>
              <a:t> = System::</a:t>
            </a:r>
            <a:r>
              <a:rPr lang="de-DE" dirty="0" err="1">
                <a:solidFill>
                  <a:srgbClr val="000000"/>
                </a:solidFill>
                <a:highlight>
                  <a:srgbClr val="FFFFFF"/>
                </a:highlight>
                <a:latin typeface="Consolas" panose="020B0609020204030204" pitchFamily="49" charset="0"/>
              </a:rPr>
              <a:t>clock</a:t>
            </a:r>
            <a:r>
              <a:rPr lang="de-DE" dirty="0">
                <a:solidFill>
                  <a:srgbClr val="000000"/>
                </a:solidFill>
                <a:highlight>
                  <a:srgbClr val="FFFFFF"/>
                </a:highlight>
                <a:latin typeface="Consolas" panose="020B0609020204030204" pitchFamily="49" charset="0"/>
              </a:rPr>
              <a:t>;</a:t>
            </a:r>
          </a:p>
          <a:p>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namespace</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clk</a:t>
            </a:r>
            <a:r>
              <a:rPr lang="de-DE" dirty="0">
                <a:solidFill>
                  <a:srgbClr val="000000"/>
                </a:solidFill>
                <a:highlight>
                  <a:srgbClr val="FFFFFF"/>
                </a:highlight>
                <a:latin typeface="Consolas" panose="020B0609020204030204" pitchFamily="49" charset="0"/>
              </a:rPr>
              <a:t>::tags;</a:t>
            </a: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clockMaster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clk</a:t>
            </a:r>
            <a:r>
              <a:rPr lang="en-US" dirty="0">
                <a:solidFill>
                  <a:srgbClr val="000000"/>
                </a:solidFill>
                <a:highlight>
                  <a:srgbClr val="FFFFFF"/>
                </a:highlight>
                <a:latin typeface="Consolas" panose="020B0609020204030204" pitchFamily="49" charset="0"/>
              </a:rPr>
              <a:t>::make(source = </a:t>
            </a:r>
            <a:r>
              <a:rPr lang="en-US" dirty="0" err="1">
                <a:solidFill>
                  <a:srgbClr val="000000"/>
                </a:solidFill>
                <a:highlight>
                  <a:srgbClr val="FFFFFF"/>
                </a:highlight>
                <a:latin typeface="Consolas" panose="020B0609020204030204" pitchFamily="49" charset="0"/>
              </a:rPr>
              <a:t>clk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ext</a:t>
            </a:r>
            <a:r>
              <a:rPr lang="en-US" dirty="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//external</a:t>
            </a:r>
            <a:endParaRPr lang="en-US" dirty="0">
              <a:solidFill>
                <a:srgbClr val="000000"/>
              </a:solidFill>
              <a:highlight>
                <a:srgbClr val="FFFFFF"/>
              </a:highlight>
              <a:latin typeface="Consolas" panose="020B0609020204030204" pitchFamily="49" charset="0"/>
            </a:endParaRP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exFreq</a:t>
            </a:r>
            <a:r>
              <a:rPr lang="de-DE" dirty="0">
                <a:solidFill>
                  <a:srgbClr val="000000"/>
                </a:solidFill>
                <a:highlight>
                  <a:srgbClr val="FFFFFF"/>
                </a:highlight>
                <a:latin typeface="Consolas" panose="020B0609020204030204" pitchFamily="49" charset="0"/>
              </a:rPr>
              <a:t> = 12'000'000_c,		      </a:t>
            </a:r>
            <a:r>
              <a:rPr lang="de-DE" dirty="0">
                <a:solidFill>
                  <a:srgbClr val="008000"/>
                </a:solidFill>
                <a:highlight>
                  <a:srgbClr val="FFFFFF"/>
                </a:highlight>
                <a:latin typeface="Consolas" panose="020B0609020204030204" pitchFamily="49" charset="0"/>
              </a:rPr>
              <a:t>//12 </a:t>
            </a:r>
            <a:r>
              <a:rPr lang="de-DE" dirty="0" err="1">
                <a:solidFill>
                  <a:srgbClr val="008000"/>
                </a:solidFill>
                <a:highlight>
                  <a:srgbClr val="FFFFFF"/>
                </a:highlight>
                <a:latin typeface="Consolas" panose="020B0609020204030204" pitchFamily="49" charset="0"/>
              </a:rPr>
              <a:t>mhz</a:t>
            </a:r>
            <a:endParaRPr lang="de-DE" dirty="0">
              <a:solidFill>
                <a:srgbClr val="000000"/>
              </a:solidFill>
              <a:highlight>
                <a:srgbClr val="FFFFFF"/>
              </a:highlight>
              <a:latin typeface="Consolas" panose="020B0609020204030204" pitchFamily="49" charset="0"/>
            </a:endParaRPr>
          </a:p>
          <a:p>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inFreq</a:t>
            </a:r>
            <a:r>
              <a:rPr lang="de-DE" dirty="0">
                <a:solidFill>
                  <a:srgbClr val="000000"/>
                </a:solidFill>
                <a:highlight>
                  <a:srgbClr val="FFFFFF"/>
                </a:highlight>
                <a:latin typeface="Consolas" panose="020B0609020204030204" pitchFamily="49" charset="0"/>
              </a:rPr>
              <a:t> = 48'000'000_c);		      </a:t>
            </a:r>
            <a:r>
              <a:rPr lang="de-DE" dirty="0">
                <a:solidFill>
                  <a:srgbClr val="008000"/>
                </a:solidFill>
                <a:highlight>
                  <a:srgbClr val="FFFFFF"/>
                </a:highlight>
                <a:latin typeface="Consolas" panose="020B0609020204030204" pitchFamily="49" charset="0"/>
              </a:rPr>
              <a:t>//48 </a:t>
            </a:r>
            <a:r>
              <a:rPr lang="de-DE" dirty="0" err="1">
                <a:solidFill>
                  <a:srgbClr val="008000"/>
                </a:solidFill>
                <a:highlight>
                  <a:srgbClr val="FFFFFF"/>
                </a:highlight>
                <a:latin typeface="Consolas" panose="020B0609020204030204" pitchFamily="49" charset="0"/>
              </a:rPr>
              <a:t>mhz</a:t>
            </a:r>
            <a:endParaRPr lang="de-DE" dirty="0">
              <a:solidFill>
                <a:srgbClr val="008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myTimer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timeServer</a:t>
            </a:r>
            <a:r>
              <a:rPr lang="en-US" dirty="0">
                <a:solidFill>
                  <a:srgbClr val="000000"/>
                </a:solidFill>
                <a:highlight>
                  <a:srgbClr val="FFFFFF"/>
                </a:highlight>
                <a:latin typeface="Consolas" panose="020B0609020204030204" pitchFamily="49" charset="0"/>
              </a:rPr>
              <a:t>::make(</a:t>
            </a:r>
            <a:r>
              <a:rPr lang="en-US" dirty="0" err="1">
                <a:solidFill>
                  <a:srgbClr val="000000"/>
                </a:solidFill>
                <a:highlight>
                  <a:srgbClr val="FFFFFF"/>
                </a:highlight>
                <a:latin typeface="Consolas" panose="020B0609020204030204" pitchFamily="49" charset="0"/>
              </a:rPr>
              <a:t>clockMaster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//compile time clock settings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hw</a:t>
            </a:r>
            <a:r>
              <a:rPr lang="en-US" dirty="0">
                <a:solidFill>
                  <a:srgbClr val="000000"/>
                </a:solidFill>
                <a:highlight>
                  <a:srgbClr val="FFFFFF"/>
                </a:highlight>
                <a:latin typeface="Consolas" panose="020B0609020204030204" pitchFamily="49" charset="0"/>
              </a:rPr>
              <a:t> = timer1::peripheral,		      </a:t>
            </a:r>
            <a:r>
              <a:rPr lang="en-US" dirty="0">
                <a:solidFill>
                  <a:srgbClr val="008000"/>
                </a:solidFill>
                <a:highlight>
                  <a:srgbClr val="FFFFFF"/>
                </a:highlight>
                <a:latin typeface="Consolas" panose="020B0609020204030204" pitchFamily="49" charset="0"/>
              </a:rPr>
              <a:t>//which timer do we use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memory::policy::singleton);		      </a:t>
            </a:r>
            <a:r>
              <a:rPr lang="en-US" dirty="0">
                <a:solidFill>
                  <a:srgbClr val="008000"/>
                </a:solidFill>
                <a:highlight>
                  <a:srgbClr val="FFFFFF"/>
                </a:highlight>
                <a:latin typeface="Consolas" panose="020B0609020204030204" pitchFamily="49" charset="0"/>
              </a:rPr>
              <a:t>//how do we get our RAM</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myUart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uart</a:t>
            </a:r>
            <a:r>
              <a:rPr lang="en-US" dirty="0">
                <a:solidFill>
                  <a:srgbClr val="000000"/>
                </a:solidFill>
                <a:highlight>
                  <a:srgbClr val="FFFFFF"/>
                </a:highlight>
                <a:latin typeface="Consolas" panose="020B0609020204030204" pitchFamily="49" charset="0"/>
              </a:rPr>
              <a:t>::make(</a:t>
            </a:r>
            <a:r>
              <a:rPr lang="en-US" dirty="0" err="1">
                <a:solidFill>
                  <a:srgbClr val="000000"/>
                </a:solidFill>
                <a:highlight>
                  <a:srgbClr val="FFFFFF"/>
                </a:highlight>
                <a:latin typeface="Consolas" panose="020B0609020204030204" pitchFamily="49" charset="0"/>
              </a:rPr>
              <a:t>bustiming</a:t>
            </a:r>
            <a:r>
              <a:rPr lang="en-US" dirty="0">
                <a:solidFill>
                  <a:srgbClr val="000000"/>
                </a:solidFill>
                <a:highlight>
                  <a:srgbClr val="FFFFFF"/>
                </a:highlight>
                <a:latin typeface="Consolas" panose="020B0609020204030204" pitchFamily="49" charset="0"/>
              </a:rPr>
              <a:t>, baud = 9600_c, </a:t>
            </a:r>
            <a:r>
              <a:rPr lang="en-US" dirty="0" err="1">
                <a:solidFill>
                  <a:srgbClr val="000000"/>
                </a:solidFill>
                <a:highlight>
                  <a:srgbClr val="FFFFFF"/>
                </a:highlight>
                <a:latin typeface="Consolas" panose="020B0609020204030204" pitchFamily="49" charset="0"/>
              </a:rPr>
              <a:t>autobaudCapability</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myPool</a:t>
            </a:r>
            <a:r>
              <a:rPr lang="en-US" dirty="0">
                <a:solidFill>
                  <a:srgbClr val="000000"/>
                </a:solidFill>
                <a:highlight>
                  <a:srgbClr val="FFFFFF"/>
                </a:highlight>
                <a:latin typeface="Consolas" panose="020B0609020204030204" pitchFamily="49" charset="0"/>
              </a:rPr>
              <a:t> = memory::pool::make(</a:t>
            </a:r>
            <a:r>
              <a:rPr lang="en-US" dirty="0" err="1">
                <a:solidFill>
                  <a:srgbClr val="000000"/>
                </a:solidFill>
                <a:highlight>
                  <a:srgbClr val="FFFFFF"/>
                </a:highlight>
                <a:latin typeface="Consolas" panose="020B0609020204030204" pitchFamily="49" charset="0"/>
              </a:rPr>
              <a:t>packetSize</a:t>
            </a:r>
            <a:r>
              <a:rPr lang="en-US" dirty="0">
                <a:solidFill>
                  <a:srgbClr val="000000"/>
                </a:solidFill>
                <a:highlight>
                  <a:srgbClr val="FFFFFF"/>
                </a:highlight>
                <a:latin typeface="Consolas" panose="020B0609020204030204" pitchFamily="49" charset="0"/>
              </a:rPr>
              <a:t> = 100_c, </a:t>
            </a:r>
            <a:r>
              <a:rPr lang="en-US" dirty="0" err="1">
                <a:solidFill>
                  <a:srgbClr val="000000"/>
                </a:solidFill>
                <a:highlight>
                  <a:srgbClr val="FFFFFF"/>
                </a:highlight>
                <a:latin typeface="Consolas" panose="020B0609020204030204" pitchFamily="49" charset="0"/>
              </a:rPr>
              <a:t>poolSize</a:t>
            </a:r>
            <a:r>
              <a:rPr lang="en-US" dirty="0">
                <a:solidFill>
                  <a:srgbClr val="000000"/>
                </a:solidFill>
                <a:highlight>
                  <a:srgbClr val="FFFFFF"/>
                </a:highlight>
                <a:latin typeface="Consolas" panose="020B0609020204030204" pitchFamily="49" charset="0"/>
              </a:rPr>
              <a:t> = 100_c);</a:t>
            </a: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myIoDevice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IODevice</a:t>
            </a:r>
            <a:r>
              <a:rPr lang="en-US" dirty="0">
                <a:solidFill>
                  <a:srgbClr val="000000"/>
                </a:solidFill>
                <a:highlight>
                  <a:srgbClr val="FFFFFF"/>
                </a:highlight>
                <a:latin typeface="Consolas" panose="020B0609020204030204" pitchFamily="49" charset="0"/>
              </a:rPr>
              <a:t>::make(</a:t>
            </a:r>
            <a:r>
              <a:rPr lang="en-US" dirty="0" err="1">
                <a:solidFill>
                  <a:srgbClr val="000000"/>
                </a:solidFill>
                <a:highlight>
                  <a:srgbClr val="FFFFFF"/>
                </a:highlight>
                <a:latin typeface="Consolas" panose="020B0609020204030204" pitchFamily="49" charset="0"/>
              </a:rPr>
              <a:t>hw</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myUart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timer = </a:t>
            </a:r>
            <a:r>
              <a:rPr lang="en-US" dirty="0" err="1">
                <a:solidFill>
                  <a:srgbClr val="000000"/>
                </a:solidFill>
                <a:highlight>
                  <a:srgbClr val="FFFFFF"/>
                </a:highlight>
                <a:latin typeface="Consolas" panose="020B0609020204030204" pitchFamily="49" charset="0"/>
              </a:rPr>
              <a:t>myTimer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//data must be sent in chunks if larger than the</a:t>
            </a:r>
          </a:p>
          <a:p>
            <a:r>
              <a:rPr lang="en-US" dirty="0">
                <a:solidFill>
                  <a:srgbClr val="008000"/>
                </a:solidFill>
                <a:highlight>
                  <a:srgbClr val="FFFFFF"/>
                </a:highlight>
                <a:latin typeface="Consolas" panose="020B0609020204030204" pitchFamily="49" charset="0"/>
              </a:rPr>
              <a:t>                      //output buffer so we need a callback timer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queue = memory::queue::intrusive::</a:t>
            </a:r>
            <a:r>
              <a:rPr lang="en-US" dirty="0" err="1">
                <a:solidFill>
                  <a:srgbClr val="000000"/>
                </a:solidFill>
                <a:highlight>
                  <a:srgbClr val="FFFFFF"/>
                </a:highlight>
                <a:latin typeface="Consolas" panose="020B0609020204030204" pitchFamily="49" charset="0"/>
              </a:rPr>
              <a:t>fifo</a:t>
            </a:r>
            <a:r>
              <a:rPr lang="en-US" dirty="0">
                <a:solidFill>
                  <a:srgbClr val="000000"/>
                </a:solidFill>
                <a:highlight>
                  <a:srgbClr val="FFFFFF"/>
                </a:highlight>
                <a:latin typeface="Consolas" panose="020B0609020204030204" pitchFamily="49" charset="0"/>
              </a:rPr>
              <a:t>::make(</a:t>
            </a:r>
            <a:r>
              <a:rPr lang="en-US" dirty="0" err="1">
                <a:solidFill>
                  <a:srgbClr val="000000"/>
                </a:solidFill>
                <a:highlight>
                  <a:srgbClr val="FFFFFF"/>
                </a:highlight>
                <a:latin typeface="Consolas" panose="020B0609020204030204" pitchFamily="49" charset="0"/>
              </a:rPr>
              <a:t>myPool</a:t>
            </a:r>
            <a:r>
              <a:rPr lang="en-US" dirty="0">
                <a:solidFill>
                  <a:srgbClr val="000000"/>
                </a:solidFill>
                <a:highlight>
                  <a:srgbClr val="FFFFFF"/>
                </a:highlight>
                <a:latin typeface="Consolas" panose="020B0609020204030204" pitchFamily="49" charset="0"/>
              </a:rPr>
              <a:t>, 1_c));</a:t>
            </a:r>
          </a:p>
          <a:p>
            <a:endParaRPr lang="de-DE"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copy(</a:t>
            </a:r>
            <a:r>
              <a:rPr lang="en-US" dirty="0">
                <a:solidFill>
                  <a:srgbClr val="800000"/>
                </a:solidFill>
                <a:highlight>
                  <a:srgbClr val="FFFFFF"/>
                </a:highlight>
                <a:latin typeface="Consolas" panose="020B0609020204030204" pitchFamily="49" charset="0"/>
              </a:rPr>
              <a:t>"hello world"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myIODevice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tx</a:t>
            </a:r>
            <a:r>
              <a:rPr lang="en-US" dirty="0">
                <a:solidFill>
                  <a:srgbClr val="000000"/>
                </a:solidFill>
                <a:highlight>
                  <a:srgbClr val="FFFFFF"/>
                </a:highlight>
                <a:latin typeface="Consolas" panose="020B0609020204030204" pitchFamily="49" charset="0"/>
              </a:rPr>
              <a:t>);</a:t>
            </a:r>
            <a:endParaRPr lang="de-DE"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7949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Encapsulation of expertise</a:t>
            </a:r>
            <a:endParaRPr lang="de-DE" dirty="0"/>
          </a:p>
        </p:txBody>
      </p:sp>
      <p:sp>
        <p:nvSpPr>
          <p:cNvPr id="3" name="Inhaltsplatzhalter 2"/>
          <p:cNvSpPr>
            <a:spLocks noGrp="1"/>
          </p:cNvSpPr>
          <p:nvPr>
            <p:ph idx="1"/>
          </p:nvPr>
        </p:nvSpPr>
        <p:spPr>
          <a:xfrm>
            <a:off x="677334" y="1930400"/>
            <a:ext cx="8229600" cy="4357694"/>
          </a:xfrm>
        </p:spPr>
        <p:txBody>
          <a:bodyPr>
            <a:normAutofit lnSpcReduction="10000"/>
          </a:bodyPr>
          <a:lstStyle/>
          <a:p>
            <a:r>
              <a:rPr lang="en-US" sz="2800" dirty="0"/>
              <a:t>How does </a:t>
            </a:r>
            <a:r>
              <a:rPr lang="en-US" sz="2800" dirty="0" err="1"/>
              <a:t>std</a:t>
            </a:r>
            <a:r>
              <a:rPr lang="en-US" sz="2800" dirty="0"/>
              <a:t>::tie work?</a:t>
            </a:r>
          </a:p>
          <a:p>
            <a:r>
              <a:rPr lang="en-US" sz="2800" dirty="0"/>
              <a:t>What optimization is used in </a:t>
            </a:r>
            <a:r>
              <a:rPr lang="en-US" sz="2800" dirty="0" err="1"/>
              <a:t>std</a:t>
            </a:r>
            <a:r>
              <a:rPr lang="en-US" sz="2800" dirty="0"/>
              <a:t>::find() with random access char iterators?</a:t>
            </a:r>
          </a:p>
          <a:p>
            <a:r>
              <a:rPr lang="en-US" sz="2800" dirty="0"/>
              <a:t>Is this valid:</a:t>
            </a:r>
          </a:p>
          <a:p>
            <a:pPr marL="0" indent="0">
              <a:buNone/>
            </a:pPr>
            <a:r>
              <a:rPr lang="en-US" sz="2000" dirty="0">
                <a:solidFill>
                  <a:srgbClr val="000000"/>
                </a:solidFill>
                <a:highlight>
                  <a:srgbClr val="FFFFFF"/>
                </a:highlight>
                <a:latin typeface="Consolas" panose="020B0609020204030204" pitchFamily="49" charset="0"/>
              </a:rPr>
              <a:t>quantity&lt;length&gt; L = 2.0*meters;</a:t>
            </a:r>
            <a:r>
              <a:rPr lang="en-US" sz="2000" dirty="0">
                <a:solidFill>
                  <a:srgbClr val="008000"/>
                </a:solidFill>
                <a:highlight>
                  <a:srgbClr val="FFFFFF"/>
                </a:highlight>
                <a:latin typeface="Consolas" panose="020B0609020204030204" pitchFamily="49" charset="0"/>
              </a:rPr>
              <a:t>// quantity of length</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quantity&lt;energy&gt; E = kilograms*pow&lt;2&gt;(L / seconds);    </a:t>
            </a:r>
          </a:p>
          <a:p>
            <a:pPr marL="0" indent="0">
              <a:buNone/>
            </a:pPr>
            <a:r>
              <a:rPr lang="en-US" sz="2800" dirty="0"/>
              <a:t>?</a:t>
            </a:r>
          </a:p>
          <a:p>
            <a:pPr marL="0" indent="0">
              <a:buNone/>
            </a:pPr>
            <a:endParaRPr lang="en-US" sz="2800" dirty="0"/>
          </a:p>
          <a:p>
            <a:pPr marL="0" indent="0">
              <a:buNone/>
            </a:pPr>
            <a:r>
              <a:rPr lang="en-US" sz="2400" dirty="0"/>
              <a:t>I don’t know! I don’t have to know, its encapsulated.</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528302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Questions</a:t>
            </a:r>
            <a:endParaRPr lang="en-US" dirty="0">
              <a:effectLst/>
            </a:endParaRPr>
          </a:p>
        </p:txBody>
      </p:sp>
    </p:spTree>
    <p:extLst>
      <p:ext uri="{BB962C8B-B14F-4D97-AF65-F5344CB8AC3E}">
        <p14:creationId xmlns:p14="http://schemas.microsoft.com/office/powerpoint/2010/main" val="3706403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4"/>
          <p:cNvSpPr txBox="1">
            <a:spLocks/>
          </p:cNvSpPr>
          <p:nvPr/>
        </p:nvSpPr>
        <p:spPr bwMode="auto">
          <a:xfrm>
            <a:off x="1601890" y="5275569"/>
            <a:ext cx="6400800" cy="1080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Lato regular" panose="020F0502020204030203" pitchFamily="34" charset="0"/>
                <a:ea typeface="Lato regular" panose="020F0502020204030203" pitchFamily="34" charset="0"/>
                <a:cs typeface="Lato regular" panose="020F0502020204030203" pitchFamily="34" charset="0"/>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Arial" pitchFamily="34" charset="0"/>
              <a:buNone/>
            </a:pPr>
            <a:r>
              <a:rPr lang="de-DE" dirty="0">
                <a:latin typeface="Segoe UI Light" panose="020B0502040204020203" pitchFamily="34" charset="0"/>
                <a:cs typeface="Segoe UI Light" panose="020B0502040204020203" pitchFamily="34" charset="0"/>
              </a:rPr>
              <a:t>Odin Holmes</a:t>
            </a:r>
          </a:p>
          <a:p>
            <a:pPr marL="0" indent="0" algn="ctr">
              <a:buFont typeface="Arial" pitchFamily="34" charset="0"/>
              <a:buNone/>
            </a:pPr>
            <a:r>
              <a:rPr lang="de-DE" dirty="0">
                <a:latin typeface="Segoe UI Light" panose="020B0502040204020203" pitchFamily="34" charset="0"/>
                <a:cs typeface="Segoe UI Light" panose="020B0502040204020203" pitchFamily="34" charset="0"/>
              </a:rPr>
              <a:t>holmes@auto-intern.de</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0997" y="1459145"/>
            <a:ext cx="3802586" cy="3802584"/>
          </a:xfrm>
          <a:prstGeom prst="rect">
            <a:avLst/>
          </a:prstGeom>
        </p:spPr>
      </p:pic>
      <p:pic>
        <p:nvPicPr>
          <p:cNvPr id="6" name="Picture 2" descr="https://kanbanize.com/blog/wp-content/uploads/2014/11/GitHub.jpg"/>
          <p:cNvPicPr>
            <a:picLocks noChangeAspect="1" noChangeArrowheads="1"/>
          </p:cNvPicPr>
          <p:nvPr/>
        </p:nvPicPr>
        <p:blipFill rotWithShape="1">
          <a:blip r:embed="rId3">
            <a:extLst>
              <a:ext uri="{28A0092B-C50C-407E-A947-70E740481C1C}">
                <a14:useLocalDpi xmlns:a14="http://schemas.microsoft.com/office/drawing/2010/main" val="0"/>
              </a:ext>
            </a:extLst>
          </a:blip>
          <a:srcRect t="6943" b="7238"/>
          <a:stretch/>
        </p:blipFill>
        <p:spPr bwMode="auto">
          <a:xfrm>
            <a:off x="7518566" y="1433112"/>
            <a:ext cx="1772983" cy="8901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thedrillingpeople.com/wp-content/uploads/2013/06/linkedi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348" b="24187"/>
          <a:stretch/>
        </p:blipFill>
        <p:spPr bwMode="auto">
          <a:xfrm>
            <a:off x="7518567" y="3043568"/>
            <a:ext cx="1772983" cy="8173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www.zdnet.de/wp-content/uploads/2013/06/google-blogger-logo.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871" b="16040"/>
          <a:stretch/>
        </p:blipFill>
        <p:spPr bwMode="auto">
          <a:xfrm>
            <a:off x="7518567" y="4411473"/>
            <a:ext cx="1779609" cy="8640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static1.squarespace.com/static/548743b2e4b0672ae6c126eb/54a7c161e4b0970e0f14777c/54abd3b7e4b0d88dbdc190ff/1420547584745/?format=1500w"/>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4210" b="13761"/>
          <a:stretch/>
        </p:blipFill>
        <p:spPr bwMode="auto">
          <a:xfrm>
            <a:off x="372903" y="942867"/>
            <a:ext cx="1799488" cy="12961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pottcpp.de/wp-content/uploads/2014/11/pottcpp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918" y="278368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http://pottcpp.de/wp-content/uploads/2014/10/Lab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918" y="4559112"/>
            <a:ext cx="12192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5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What problems does metaprogramming cause?</a:t>
            </a:r>
            <a:endParaRPr lang="en-US" dirty="0">
              <a:effectLst/>
            </a:endParaRPr>
          </a:p>
        </p:txBody>
      </p:sp>
      <p:sp>
        <p:nvSpPr>
          <p:cNvPr id="3" name="Inhaltsplatzhalter 2"/>
          <p:cNvSpPr>
            <a:spLocks noGrp="1"/>
          </p:cNvSpPr>
          <p:nvPr>
            <p:ph idx="1"/>
          </p:nvPr>
        </p:nvSpPr>
        <p:spPr>
          <a:xfrm>
            <a:off x="677334" y="1930400"/>
            <a:ext cx="8229600" cy="4357694"/>
          </a:xfrm>
        </p:spPr>
        <p:txBody>
          <a:bodyPr>
            <a:normAutofit/>
          </a:bodyPr>
          <a:lstStyle/>
          <a:p>
            <a:r>
              <a:rPr lang="en-US" sz="2800" dirty="0"/>
              <a:t>Ugly, scary compiler errors</a:t>
            </a:r>
          </a:p>
          <a:p>
            <a:r>
              <a:rPr lang="en-US" sz="2800" dirty="0"/>
              <a:t>Code that is impossible for novice users to understand</a:t>
            </a:r>
          </a:p>
          <a:p>
            <a:pPr marL="0" indent="0">
              <a:buNone/>
            </a:pPr>
            <a:endParaRPr lang="en-US" sz="2800" dirty="0"/>
          </a:p>
          <a:p>
            <a:pPr marL="0" indent="0">
              <a:buNone/>
            </a:pPr>
            <a:r>
              <a:rPr lang="en-US" sz="2000" dirty="0"/>
              <a:t>"Debugging is twice as hard as writing the code in the first place. Therefore, if you write the code as cleverly as possible, you are, by definition, not smart enough to debug it." </a:t>
            </a:r>
          </a:p>
          <a:p>
            <a:pPr marL="0" indent="0">
              <a:buNone/>
            </a:pPr>
            <a:r>
              <a:rPr lang="en-US" dirty="0"/>
              <a:t>-Brian W. Kernighan and P. J. </a:t>
            </a:r>
            <a:r>
              <a:rPr lang="en-US" dirty="0" err="1"/>
              <a:t>Plauger</a:t>
            </a:r>
            <a:r>
              <a:rPr lang="en-US" dirty="0"/>
              <a:t> in The Elements of Programming Style.</a:t>
            </a:r>
          </a:p>
          <a:p>
            <a:pPr marL="0" indent="0">
              <a:buNone/>
            </a:pP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06729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rot="16200000">
            <a:off x="-2258813" y="1899266"/>
            <a:ext cx="8596668" cy="1320800"/>
          </a:xfrm>
        </p:spPr>
        <p:txBody>
          <a:bodyPr>
            <a:normAutofit/>
          </a:bodyPr>
          <a:lstStyle/>
          <a:p>
            <a:r>
              <a:rPr lang="en-US" dirty="0"/>
              <a:t>Template Errors are Scary</a:t>
            </a:r>
            <a:endParaRPr lang="en-US" dirty="0">
              <a:effectLst/>
            </a:endParaRP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33" y="293614"/>
            <a:ext cx="3659739" cy="6369510"/>
          </a:xfrm>
          <a:prstGeom prst="rect">
            <a:avLst/>
          </a:prstGeom>
        </p:spPr>
      </p:pic>
    </p:spTree>
    <p:extLst>
      <p:ext uri="{BB962C8B-B14F-4D97-AF65-F5344CB8AC3E}">
        <p14:creationId xmlns:p14="http://schemas.microsoft.com/office/powerpoint/2010/main" val="206736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Templates</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fontScale="70000" lnSpcReduction="20000"/>
          </a:bodyPr>
          <a:lstStyle/>
          <a:p>
            <a:pPr marL="0" indent="0">
              <a:buNone/>
            </a:pPr>
            <a:r>
              <a:rPr lang="de-DE" sz="2200" dirty="0" err="1">
                <a:solidFill>
                  <a:srgbClr val="0000FF"/>
                </a:solidFill>
                <a:highlight>
                  <a:srgbClr val="FFFFFF"/>
                </a:highlight>
                <a:latin typeface="Consolas" panose="020B0609020204030204" pitchFamily="49" charset="0"/>
              </a:rPr>
              <a:t>template</a:t>
            </a:r>
            <a:r>
              <a:rPr lang="de-DE" sz="2200" dirty="0">
                <a:solidFill>
                  <a:srgbClr val="000000"/>
                </a:solidFill>
                <a:highlight>
                  <a:srgbClr val="FFFFFF"/>
                </a:highlight>
                <a:latin typeface="Consolas" panose="020B0609020204030204" pitchFamily="49" charset="0"/>
              </a:rPr>
              <a:t>&lt;</a:t>
            </a:r>
            <a:r>
              <a:rPr lang="de-DE" sz="2200" dirty="0" err="1">
                <a:solidFill>
                  <a:srgbClr val="0000FF"/>
                </a:solidFill>
                <a:highlight>
                  <a:srgbClr val="FFFFFF"/>
                </a:highlight>
                <a:latin typeface="Consolas" panose="020B0609020204030204" pitchFamily="49" charset="0"/>
              </a:rPr>
              <a:t>typename</a:t>
            </a:r>
            <a:r>
              <a:rPr lang="de-DE" sz="2200" dirty="0">
                <a:solidFill>
                  <a:srgbClr val="000000"/>
                </a:solidFill>
                <a:highlight>
                  <a:srgbClr val="FFFFFF"/>
                </a:highlight>
                <a:latin typeface="Consolas" panose="020B0609020204030204" pitchFamily="49" charset="0"/>
              </a:rPr>
              <a:t> </a:t>
            </a: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 </a:t>
            </a:r>
            <a:r>
              <a:rPr lang="de-DE" sz="2200" dirty="0">
                <a:solidFill>
                  <a:srgbClr val="0000FF"/>
                </a:solidFill>
                <a:highlight>
                  <a:srgbClr val="FFFFFF"/>
                </a:highlight>
                <a:latin typeface="Consolas" panose="020B0609020204030204" pitchFamily="49" charset="0"/>
              </a:rPr>
              <a:t>int</a:t>
            </a:r>
            <a:r>
              <a:rPr lang="de-DE" sz="2200" dirty="0">
                <a:solidFill>
                  <a:srgbClr val="000000"/>
                </a:solidFill>
                <a:highlight>
                  <a:srgbClr val="FFFFFF"/>
                </a:highlight>
                <a:latin typeface="Consolas" panose="020B0609020204030204" pitchFamily="49" charset="0"/>
              </a:rPr>
              <a:t> I&gt;</a:t>
            </a:r>
          </a:p>
          <a:p>
            <a:pPr marL="0" indent="0">
              <a:buNone/>
            </a:pPr>
            <a:r>
              <a:rPr lang="de-DE" sz="2200" dirty="0" err="1">
                <a:solidFill>
                  <a:srgbClr val="0000FF"/>
                </a:solidFill>
                <a:highlight>
                  <a:srgbClr val="FFFFFF"/>
                </a:highlight>
                <a:latin typeface="Consolas" panose="020B0609020204030204" pitchFamily="49" charset="0"/>
              </a:rPr>
              <a:t>struct</a:t>
            </a:r>
            <a:r>
              <a:rPr lang="de-DE" sz="2200" dirty="0">
                <a:solidFill>
                  <a:srgbClr val="000000"/>
                </a:solidFill>
                <a:highlight>
                  <a:srgbClr val="FFFFFF"/>
                </a:highlight>
                <a:latin typeface="Consolas" panose="020B0609020204030204" pitchFamily="49" charset="0"/>
              </a:rPr>
              <a:t> </a:t>
            </a:r>
            <a:r>
              <a:rPr lang="de-DE" sz="2200" dirty="0">
                <a:solidFill>
                  <a:srgbClr val="008080"/>
                </a:solidFill>
                <a:highlight>
                  <a:srgbClr val="FFFFFF"/>
                </a:highlight>
                <a:latin typeface="Consolas" panose="020B0609020204030204" pitchFamily="49" charset="0"/>
              </a:rPr>
              <a:t>Array</a:t>
            </a:r>
            <a:r>
              <a:rPr lang="de-DE" sz="2200" dirty="0">
                <a:solidFill>
                  <a:srgbClr val="000000"/>
                </a:solidFill>
                <a:highlight>
                  <a:srgbClr val="FFFFFF"/>
                </a:highlight>
                <a:latin typeface="Consolas" panose="020B0609020204030204" pitchFamily="49" charset="0"/>
              </a:rPr>
              <a:t> {</a:t>
            </a:r>
          </a:p>
          <a:p>
            <a:pPr marL="0" indent="0">
              <a:buNone/>
            </a:pPr>
            <a:r>
              <a:rPr lang="de-DE" sz="2200" dirty="0">
                <a:solidFill>
                  <a:srgbClr val="008080"/>
                </a:solidFill>
                <a:highlight>
                  <a:srgbClr val="FFFFFF"/>
                </a:highlight>
                <a:latin typeface="Consolas" panose="020B0609020204030204" pitchFamily="49" charset="0"/>
              </a:rPr>
              <a:t>	T</a:t>
            </a:r>
            <a:r>
              <a:rPr lang="de-DE" sz="2200" dirty="0">
                <a:solidFill>
                  <a:srgbClr val="000000"/>
                </a:solidFill>
                <a:highlight>
                  <a:srgbClr val="FFFFFF"/>
                </a:highlight>
                <a:latin typeface="Consolas" panose="020B0609020204030204" pitchFamily="49" charset="0"/>
              </a:rPr>
              <a:t> </a:t>
            </a:r>
            <a:r>
              <a:rPr lang="de-DE" sz="2200" dirty="0" err="1">
                <a:solidFill>
                  <a:srgbClr val="000000"/>
                </a:solidFill>
                <a:highlight>
                  <a:srgbClr val="FFFFFF"/>
                </a:highlight>
                <a:latin typeface="Consolas" panose="020B0609020204030204" pitchFamily="49" charset="0"/>
              </a:rPr>
              <a:t>data</a:t>
            </a:r>
            <a:r>
              <a:rPr lang="de-DE" sz="2200" dirty="0">
                <a:solidFill>
                  <a:srgbClr val="000000"/>
                </a:solidFill>
                <a:highlight>
                  <a:srgbClr val="FFFFFF"/>
                </a:highlight>
                <a:latin typeface="Consolas" panose="020B0609020204030204" pitchFamily="49" charset="0"/>
              </a:rPr>
              <a:t>_[I];</a:t>
            </a:r>
          </a:p>
          <a:p>
            <a:pPr marL="0" indent="0">
              <a:buNone/>
            </a:pPr>
            <a:r>
              <a:rPr lang="de-DE" sz="2200" dirty="0">
                <a:solidFill>
                  <a:srgbClr val="008000"/>
                </a:solidFill>
                <a:highlight>
                  <a:srgbClr val="FFFFFF"/>
                </a:highlight>
                <a:latin typeface="Consolas" panose="020B0609020204030204" pitchFamily="49" charset="0"/>
              </a:rPr>
              <a:t>	// </a:t>
            </a:r>
            <a:r>
              <a:rPr lang="de-DE" sz="2200" dirty="0" err="1">
                <a:solidFill>
                  <a:srgbClr val="008000"/>
                </a:solidFill>
                <a:highlight>
                  <a:srgbClr val="FFFFFF"/>
                </a:highlight>
                <a:latin typeface="Consolas" panose="020B0609020204030204" pitchFamily="49" charset="0"/>
              </a:rPr>
              <a:t>implementation</a:t>
            </a:r>
            <a:r>
              <a:rPr lang="de-DE" sz="2200" dirty="0">
                <a:solidFill>
                  <a:srgbClr val="008000"/>
                </a:solidFill>
                <a:highlight>
                  <a:srgbClr val="FFFFFF"/>
                </a:highlight>
                <a:latin typeface="Consolas" panose="020B0609020204030204" pitchFamily="49" charset="0"/>
              </a:rPr>
              <a:t> </a:t>
            </a:r>
            <a:r>
              <a:rPr lang="de-DE" sz="2200" dirty="0" err="1">
                <a:solidFill>
                  <a:srgbClr val="008000"/>
                </a:solidFill>
                <a:highlight>
                  <a:srgbClr val="FFFFFF"/>
                </a:highlight>
                <a:latin typeface="Consolas" panose="020B0609020204030204" pitchFamily="49" charset="0"/>
              </a:rPr>
              <a:t>here</a:t>
            </a:r>
            <a:endParaRPr lang="de-DE" sz="2200" dirty="0">
              <a:solidFill>
                <a:srgbClr val="000000"/>
              </a:solidFill>
              <a:highlight>
                <a:srgbClr val="FFFFFF"/>
              </a:highlight>
              <a:latin typeface="Consolas" panose="020B0609020204030204" pitchFamily="49" charset="0"/>
            </a:endParaRPr>
          </a:p>
          <a:p>
            <a:pPr marL="0" indent="0">
              <a:buNone/>
            </a:pPr>
            <a:r>
              <a:rPr lang="de-DE" sz="2200" dirty="0">
                <a:solidFill>
                  <a:srgbClr val="000000"/>
                </a:solidFill>
                <a:highlight>
                  <a:srgbClr val="FFFFFF"/>
                </a:highlight>
                <a:latin typeface="Consolas" panose="020B0609020204030204" pitchFamily="49" charset="0"/>
              </a:rPr>
              <a:t>};</a:t>
            </a:r>
          </a:p>
          <a:p>
            <a:pPr marL="0" indent="0">
              <a:buNone/>
            </a:pPr>
            <a:endParaRPr lang="de-DE" sz="2200" dirty="0">
              <a:solidFill>
                <a:srgbClr val="000000"/>
              </a:solidFill>
              <a:highlight>
                <a:srgbClr val="FFFFFF"/>
              </a:highlight>
              <a:latin typeface="Consolas" panose="020B0609020204030204" pitchFamily="49" charset="0"/>
            </a:endParaRPr>
          </a:p>
          <a:p>
            <a:pPr marL="0" indent="0">
              <a:buNone/>
            </a:pPr>
            <a:r>
              <a:rPr lang="de-DE" sz="2200" dirty="0" err="1">
                <a:solidFill>
                  <a:srgbClr val="0000FF"/>
                </a:solidFill>
                <a:highlight>
                  <a:srgbClr val="FFFFFF"/>
                </a:highlight>
                <a:latin typeface="Consolas" panose="020B0609020204030204" pitchFamily="49" charset="0"/>
              </a:rPr>
              <a:t>template</a:t>
            </a:r>
            <a:r>
              <a:rPr lang="de-DE" sz="2200" dirty="0">
                <a:solidFill>
                  <a:srgbClr val="000000"/>
                </a:solidFill>
                <a:highlight>
                  <a:srgbClr val="FFFFFF"/>
                </a:highlight>
                <a:latin typeface="Consolas" panose="020B0609020204030204" pitchFamily="49" charset="0"/>
              </a:rPr>
              <a:t>&lt;</a:t>
            </a:r>
            <a:r>
              <a:rPr lang="de-DE" sz="2200" dirty="0" err="1">
                <a:solidFill>
                  <a:srgbClr val="0000FF"/>
                </a:solidFill>
                <a:highlight>
                  <a:srgbClr val="FFFFFF"/>
                </a:highlight>
                <a:latin typeface="Consolas" panose="020B0609020204030204" pitchFamily="49" charset="0"/>
              </a:rPr>
              <a:t>typename</a:t>
            </a:r>
            <a:r>
              <a:rPr lang="de-DE" sz="2200" dirty="0">
                <a:solidFill>
                  <a:srgbClr val="000000"/>
                </a:solidFill>
                <a:highlight>
                  <a:srgbClr val="FFFFFF"/>
                </a:highlight>
                <a:latin typeface="Consolas" panose="020B0609020204030204" pitchFamily="49" charset="0"/>
              </a:rPr>
              <a:t> </a:t>
            </a: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&gt;</a:t>
            </a:r>
          </a:p>
          <a:p>
            <a:pPr marL="0" indent="0">
              <a:buNone/>
            </a:pP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 </a:t>
            </a:r>
            <a:r>
              <a:rPr lang="de-DE" sz="2200" dirty="0" err="1">
                <a:solidFill>
                  <a:srgbClr val="800000"/>
                </a:solidFill>
                <a:highlight>
                  <a:srgbClr val="FFFFFF"/>
                </a:highlight>
                <a:latin typeface="Consolas" panose="020B0609020204030204" pitchFamily="49" charset="0"/>
              </a:rPr>
              <a:t>square</a:t>
            </a:r>
            <a:r>
              <a:rPr lang="de-DE" sz="2200" dirty="0">
                <a:solidFill>
                  <a:srgbClr val="000000"/>
                </a:solidFill>
                <a:highlight>
                  <a:srgbClr val="FFFFFF"/>
                </a:highlight>
                <a:latin typeface="Consolas" panose="020B0609020204030204" pitchFamily="49" charset="0"/>
              </a:rPr>
              <a:t>(</a:t>
            </a: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 </a:t>
            </a:r>
            <a:r>
              <a:rPr lang="de-DE" sz="2200" dirty="0">
                <a:solidFill>
                  <a:srgbClr val="808080"/>
                </a:solidFill>
                <a:highlight>
                  <a:srgbClr val="FFFFFF"/>
                </a:highlight>
                <a:latin typeface="Consolas" panose="020B0609020204030204" pitchFamily="49" charset="0"/>
              </a:rPr>
              <a:t>in</a:t>
            </a:r>
            <a:r>
              <a:rPr lang="de-DE" sz="2200" dirty="0">
                <a:solidFill>
                  <a:srgbClr val="000000"/>
                </a:solidFill>
                <a:highlight>
                  <a:srgbClr val="FFFFFF"/>
                </a:highlight>
                <a:latin typeface="Consolas" panose="020B0609020204030204" pitchFamily="49" charset="0"/>
              </a:rPr>
              <a:t>) {</a:t>
            </a:r>
          </a:p>
          <a:p>
            <a:pPr marL="0" indent="0">
              <a:buNone/>
            </a:pPr>
            <a:r>
              <a:rPr lang="de-DE" sz="2200" dirty="0">
                <a:solidFill>
                  <a:srgbClr val="0000FF"/>
                </a:solidFill>
                <a:highlight>
                  <a:srgbClr val="FFFFFF"/>
                </a:highlight>
                <a:latin typeface="Consolas" panose="020B0609020204030204" pitchFamily="49" charset="0"/>
              </a:rPr>
              <a:t>	</a:t>
            </a:r>
            <a:r>
              <a:rPr lang="de-DE" sz="2200" dirty="0" err="1">
                <a:solidFill>
                  <a:srgbClr val="0000FF"/>
                </a:solidFill>
                <a:highlight>
                  <a:srgbClr val="FFFFFF"/>
                </a:highlight>
                <a:latin typeface="Consolas" panose="020B0609020204030204" pitchFamily="49" charset="0"/>
              </a:rPr>
              <a:t>return</a:t>
            </a:r>
            <a:r>
              <a:rPr lang="de-DE" sz="2200" dirty="0">
                <a:solidFill>
                  <a:srgbClr val="000000"/>
                </a:solidFill>
                <a:highlight>
                  <a:srgbClr val="FFFFFF"/>
                </a:highlight>
                <a:latin typeface="Consolas" panose="020B0609020204030204" pitchFamily="49" charset="0"/>
              </a:rPr>
              <a:t> </a:t>
            </a:r>
            <a:r>
              <a:rPr lang="de-DE" sz="2200" dirty="0">
                <a:solidFill>
                  <a:srgbClr val="808080"/>
                </a:solidFill>
                <a:highlight>
                  <a:srgbClr val="FFFFFF"/>
                </a:highlight>
                <a:latin typeface="Consolas" panose="020B0609020204030204" pitchFamily="49" charset="0"/>
              </a:rPr>
              <a:t>in</a:t>
            </a:r>
            <a:r>
              <a:rPr lang="de-DE" sz="2200" dirty="0">
                <a:solidFill>
                  <a:srgbClr val="000000"/>
                </a:solidFill>
                <a:highlight>
                  <a:srgbClr val="FFFFFF"/>
                </a:highlight>
                <a:latin typeface="Consolas" panose="020B0609020204030204" pitchFamily="49" charset="0"/>
              </a:rPr>
              <a:t>*</a:t>
            </a:r>
            <a:r>
              <a:rPr lang="de-DE" sz="2200" dirty="0">
                <a:solidFill>
                  <a:srgbClr val="808080"/>
                </a:solidFill>
                <a:highlight>
                  <a:srgbClr val="FFFFFF"/>
                </a:highlight>
                <a:latin typeface="Consolas" panose="020B0609020204030204" pitchFamily="49" charset="0"/>
              </a:rPr>
              <a:t>in</a:t>
            </a:r>
            <a:r>
              <a:rPr lang="de-DE" sz="2200" dirty="0">
                <a:solidFill>
                  <a:srgbClr val="000000"/>
                </a:solidFill>
                <a:highlight>
                  <a:srgbClr val="FFFFFF"/>
                </a:highlight>
                <a:latin typeface="Consolas" panose="020B0609020204030204" pitchFamily="49" charset="0"/>
              </a:rPr>
              <a:t>;</a:t>
            </a:r>
          </a:p>
          <a:p>
            <a:pPr marL="0" indent="0">
              <a:buNone/>
            </a:pPr>
            <a:r>
              <a:rPr lang="de-DE" sz="2200" dirty="0">
                <a:solidFill>
                  <a:srgbClr val="000000"/>
                </a:solidFill>
                <a:highlight>
                  <a:srgbClr val="FFFFFF"/>
                </a:highlight>
                <a:latin typeface="Consolas" panose="020B0609020204030204" pitchFamily="49" charset="0"/>
              </a:rPr>
              <a:t>}</a:t>
            </a:r>
            <a:endParaRPr lang="en-US" sz="2200" dirty="0"/>
          </a:p>
          <a:p>
            <a:pPr marL="0" indent="0">
              <a:buNone/>
            </a:pPr>
            <a:endParaRPr lang="en-US" sz="2400" dirty="0"/>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323523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0" y="1071546"/>
            <a:ext cx="8748464" cy="1131910"/>
          </a:xfrm>
        </p:spPr>
        <p:txBody>
          <a:bodyPr>
            <a:normAutofit/>
          </a:bodyPr>
          <a:lstStyle/>
          <a:p>
            <a:r>
              <a:rPr lang="en-US" dirty="0"/>
              <a:t>Using</a:t>
            </a:r>
            <a:endParaRPr lang="en-US" dirty="0">
              <a:effectLst/>
            </a:endParaRPr>
          </a:p>
        </p:txBody>
      </p:sp>
      <p:sp>
        <p:nvSpPr>
          <p:cNvPr id="3" name="Inhaltsplatzhalter 2"/>
          <p:cNvSpPr>
            <a:spLocks noGrp="1"/>
          </p:cNvSpPr>
          <p:nvPr>
            <p:ph idx="1"/>
          </p:nvPr>
        </p:nvSpPr>
        <p:spPr>
          <a:xfrm>
            <a:off x="1981200" y="2500306"/>
            <a:ext cx="8229600" cy="4357694"/>
          </a:xfrm>
        </p:spPr>
        <p:txBody>
          <a:bodyPr>
            <a:normAutofit fontScale="92500" lnSpcReduction="10000"/>
          </a:bodyPr>
          <a:lstStyle/>
          <a:p>
            <a:pPr marL="0" indent="0">
              <a:buNone/>
            </a:pPr>
            <a:r>
              <a:rPr lang="de-DE" sz="2400" dirty="0" err="1">
                <a:solidFill>
                  <a:srgbClr val="0000FF"/>
                </a:solidFill>
                <a:highlight>
                  <a:srgbClr val="FFFFFF"/>
                </a:highlight>
                <a:latin typeface="Consolas" panose="020B0609020204030204" pitchFamily="49" charset="0"/>
              </a:rPr>
              <a:t>typedef</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vector</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&gt; </a:t>
            </a:r>
            <a:r>
              <a:rPr lang="de-DE" sz="2400" dirty="0" err="1">
                <a:solidFill>
                  <a:srgbClr val="008080"/>
                </a:solidFill>
                <a:highlight>
                  <a:srgbClr val="FFFFFF"/>
                </a:highlight>
                <a:latin typeface="Consolas" panose="020B0609020204030204" pitchFamily="49" charset="0"/>
              </a:rPr>
              <a:t>intVec</a:t>
            </a: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intVec2</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vector</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&gt;;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unsigned</a:t>
            </a:r>
            <a:r>
              <a:rPr lang="de-DE" sz="2400" dirty="0">
                <a:solidFill>
                  <a:srgbClr val="000000"/>
                </a:solidFill>
                <a:highlight>
                  <a:srgbClr val="FFFFFF"/>
                </a:highlight>
                <a:latin typeface="Consolas" panose="020B0609020204030204" pitchFamily="49" charset="0"/>
              </a:rPr>
              <a:t> I&gt;</a:t>
            </a:r>
          </a:p>
          <a:p>
            <a:pPr marL="0" indent="0">
              <a:buNone/>
            </a:pP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intArray</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array</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I&gt;;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8080"/>
                </a:solidFill>
                <a:highlight>
                  <a:srgbClr val="FFFFFF"/>
                </a:highlight>
                <a:latin typeface="Consolas" panose="020B0609020204030204" pitchFamily="49" charset="0"/>
              </a:rPr>
              <a:t>intArray</a:t>
            </a:r>
            <a:r>
              <a:rPr lang="de-DE" sz="2400" dirty="0">
                <a:solidFill>
                  <a:srgbClr val="000000"/>
                </a:solidFill>
                <a:highlight>
                  <a:srgbClr val="FFFFFF"/>
                </a:highlight>
                <a:latin typeface="Consolas" panose="020B0609020204030204" pitchFamily="49" charset="0"/>
              </a:rPr>
              <a:t>&lt;4&gt; </a:t>
            </a:r>
            <a:r>
              <a:rPr lang="de-DE" sz="2400" dirty="0" err="1">
                <a:solidFill>
                  <a:srgbClr val="000000"/>
                </a:solidFill>
                <a:highlight>
                  <a:srgbClr val="FFFFFF"/>
                </a:highlight>
                <a:latin typeface="Consolas" panose="020B0609020204030204" pitchFamily="49" charset="0"/>
              </a:rPr>
              <a:t>ia</a:t>
            </a:r>
            <a:r>
              <a:rPr lang="de-DE" sz="2400" dirty="0">
                <a:solidFill>
                  <a:srgbClr val="000000"/>
                </a:solidFill>
                <a:highlight>
                  <a:srgbClr val="FFFFFF"/>
                </a:highlight>
                <a:latin typeface="Consolas" panose="020B0609020204030204" pitchFamily="49" charset="0"/>
              </a:rPr>
              <a:t>;</a:t>
            </a:r>
            <a:endParaRPr lang="en-US" sz="2400" dirty="0"/>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3572989018"/>
      </p:ext>
    </p:extLst>
  </p:cSld>
  <p:clrMapOvr>
    <a:masterClrMapping/>
  </p:clrMapOvr>
</p:sld>
</file>

<file path=ppt/theme/theme1.xml><?xml version="1.0" encoding="utf-8"?>
<a:theme xmlns:a="http://schemas.openxmlformats.org/drawingml/2006/main" name="Facette">
  <a:themeElements>
    <a:clrScheme name="AUTO INTERN">
      <a:dk1>
        <a:srgbClr val="303031"/>
      </a:dk1>
      <a:lt1>
        <a:sysClr val="window" lastClr="FFFFFF"/>
      </a:lt1>
      <a:dk2>
        <a:srgbClr val="303031"/>
      </a:dk2>
      <a:lt2>
        <a:srgbClr val="E5DEDB"/>
      </a:lt2>
      <a:accent1>
        <a:srgbClr val="E83D39"/>
      </a:accent1>
      <a:accent2>
        <a:srgbClr val="45373D"/>
      </a:accent2>
      <a:accent3>
        <a:srgbClr val="B86F52"/>
      </a:accent3>
      <a:accent4>
        <a:srgbClr val="F78764"/>
      </a:accent4>
      <a:accent5>
        <a:srgbClr val="E64823"/>
      </a:accent5>
      <a:accent6>
        <a:srgbClr val="9C6A6A"/>
      </a:accent6>
      <a:hlink>
        <a:srgbClr val="3993DD"/>
      </a:hlink>
      <a:folHlink>
        <a:srgbClr val="F9DEC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Auto Intern" id="{96C614B5-7675-4CB1-9328-91AB27B36B47}" vid="{D4055502-4638-467B-A714-7472D2BD14C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 Intern</Template>
  <TotalTime>0</TotalTime>
  <Words>3497</Words>
  <Application>Microsoft Office PowerPoint</Application>
  <PresentationFormat>Breitbild</PresentationFormat>
  <Paragraphs>657</Paragraphs>
  <Slides>51</Slides>
  <Notes>8</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51</vt:i4>
      </vt:variant>
    </vt:vector>
  </HeadingPairs>
  <TitlesOfParts>
    <vt:vector size="62" baseType="lpstr">
      <vt:lpstr>Arial</vt:lpstr>
      <vt:lpstr>Avenir</vt:lpstr>
      <vt:lpstr>Calibri</vt:lpstr>
      <vt:lpstr>Consolas</vt:lpstr>
      <vt:lpstr>Days one</vt:lpstr>
      <vt:lpstr>Lato bold</vt:lpstr>
      <vt:lpstr>Lato regular</vt:lpstr>
      <vt:lpstr>Segoe UI Light</vt:lpstr>
      <vt:lpstr>Trebuchet MS</vt:lpstr>
      <vt:lpstr>Wingdings 3</vt:lpstr>
      <vt:lpstr>Facette</vt:lpstr>
      <vt:lpstr>PowerPoint-Präsentation</vt:lpstr>
      <vt:lpstr>Who Am I and What Am I Doing Here?</vt:lpstr>
      <vt:lpstr>Library paradigm shifts due to modern metaprogramming</vt:lpstr>
      <vt:lpstr>What problems does metaprogramming solve?</vt:lpstr>
      <vt:lpstr>Encapsulation of expertise</vt:lpstr>
      <vt:lpstr>What problems does metaprogramming cause?</vt:lpstr>
      <vt:lpstr>Template Errors are Scary</vt:lpstr>
      <vt:lpstr>Templates</vt:lpstr>
      <vt:lpstr>Using</vt:lpstr>
      <vt:lpstr>Variadic Templates</vt:lpstr>
      <vt:lpstr>Data Storage</vt:lpstr>
      <vt:lpstr>Composition</vt:lpstr>
      <vt:lpstr>If / Switch</vt:lpstr>
      <vt:lpstr>Containers / Loops</vt:lpstr>
      <vt:lpstr>Beware of slide 13, the horror begins</vt:lpstr>
      <vt:lpstr>Fast Tracked</vt:lpstr>
      <vt:lpstr>Thermometer encoding</vt:lpstr>
      <vt:lpstr>Inheritance</vt:lpstr>
      <vt:lpstr>Function Specialized  Inheritance</vt:lpstr>
      <vt:lpstr>Timing</vt:lpstr>
      <vt:lpstr>Thermometer encoding</vt:lpstr>
      <vt:lpstr>Timing</vt:lpstr>
      <vt:lpstr>Fast Tracked</vt:lpstr>
      <vt:lpstr>Timing Unique</vt:lpstr>
      <vt:lpstr>Function Specialized  Inheritance</vt:lpstr>
      <vt:lpstr>Sort Timing</vt:lpstr>
      <vt:lpstr>MPL Lambdas</vt:lpstr>
      <vt:lpstr>Leagacy boost.MPL</vt:lpstr>
      <vt:lpstr>Leagacy boost.MPL</vt:lpstr>
      <vt:lpstr>Error:</vt:lpstr>
      <vt:lpstr>Leagacy boost.MPL</vt:lpstr>
      <vt:lpstr>Bind for eager lambdas</vt:lpstr>
      <vt:lpstr>Named Parameters</vt:lpstr>
      <vt:lpstr>Using Named Parameters</vt:lpstr>
      <vt:lpstr>Complex Real World Lambda Use</vt:lpstr>
      <vt:lpstr>What is Fast and What is Slow?</vt:lpstr>
      <vt:lpstr>New Lambda Backend</vt:lpstr>
      <vt:lpstr>…continued</vt:lpstr>
      <vt:lpstr>…continued</vt:lpstr>
      <vt:lpstr>Peter Dimov and mp11</vt:lpstr>
      <vt:lpstr>LSM</vt:lpstr>
      <vt:lpstr>LSM is Just a Front End</vt:lpstr>
      <vt:lpstr>D-Style Template Functions/Classes</vt:lpstr>
      <vt:lpstr>Parsing User Defined Literals</vt:lpstr>
      <vt:lpstr>Parsing User Defined Literals</vt:lpstr>
      <vt:lpstr>Parsing User Defined Literals</vt:lpstr>
      <vt:lpstr>Policy Based Class Design</vt:lpstr>
      <vt:lpstr>Policy Based Class Design</vt:lpstr>
      <vt:lpstr>Policy Based Factories</vt:lpstr>
      <vt:lpstr>Questions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Stephanos</dc:creator>
  <cp:lastModifiedBy>Odin Holmes</cp:lastModifiedBy>
  <cp:revision>24</cp:revision>
  <dcterms:created xsi:type="dcterms:W3CDTF">2016-07-27T15:44:35Z</dcterms:created>
  <dcterms:modified xsi:type="dcterms:W3CDTF">2016-08-04T12:09:23Z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