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68" r:id="rId4"/>
    <p:sldId id="267" r:id="rId5"/>
    <p:sldId id="269" r:id="rId6"/>
    <p:sldId id="270" r:id="rId7"/>
    <p:sldId id="275" r:id="rId8"/>
    <p:sldId id="271" r:id="rId9"/>
    <p:sldId id="272" r:id="rId10"/>
    <p:sldId id="276" r:id="rId11"/>
    <p:sldId id="273" r:id="rId12"/>
    <p:sldId id="274" r:id="rId13"/>
    <p:sldId id="277" r:id="rId14"/>
    <p:sldId id="278" r:id="rId15"/>
    <p:sldId id="279" r:id="rId16"/>
    <p:sldId id="283" r:id="rId17"/>
    <p:sldId id="282" r:id="rId18"/>
    <p:sldId id="281" r:id="rId19"/>
    <p:sldId id="280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1530F-ADF5-4792-B2DD-737126E4E5FE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BF6B8-6CFC-4774-A9C2-B1D3123DD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30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Wird funktionieren vs. Hat sich bewährt</a:t>
            </a:r>
          </a:p>
          <a:p>
            <a:r>
              <a:rPr lang="de-DE" dirty="0"/>
              <a:t>Wenn</a:t>
            </a:r>
            <a:r>
              <a:rPr lang="de-DE" baseline="0" dirty="0"/>
              <a:t> bewährt dann kann ich das kaufen?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BF6B8-6CFC-4774-A9C2-B1D3123DDB2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485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Thinkcell</a:t>
            </a:r>
            <a:r>
              <a:rPr lang="de-DE" dirty="0"/>
              <a:t> 2013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BF6B8-6CFC-4774-A9C2-B1D3123DDB2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029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BF6B8-6CFC-4774-A9C2-B1D3123DDB2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773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BF6B8-6CFC-4774-A9C2-B1D3123DDB2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18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64000" contrast="60000"/>
                    </a14:imgEffect>
                  </a14:imgLayer>
                </a14:imgProps>
              </a:ext>
            </a:extLst>
          </a:blip>
          <a:srcRect b="17065"/>
          <a:stretch/>
        </p:blipFill>
        <p:spPr>
          <a:xfrm>
            <a:off x="1190376" y="1170282"/>
            <a:ext cx="7625742" cy="5687718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sx="1000" sy="1000" algn="ctr" rotWithShape="0">
              <a:srgbClr val="000000"/>
            </a:outerShdw>
          </a:effectLst>
        </p:spPr>
      </p:pic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28" name="Picture 5" descr="F:\CI\Slogan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5621" y="83298"/>
            <a:ext cx="4500594" cy="348573"/>
          </a:xfrm>
          <a:prstGeom prst="rect">
            <a:avLst/>
          </a:prstGeom>
          <a:noFill/>
        </p:spPr>
      </p:pic>
      <p:sp>
        <p:nvSpPr>
          <p:cNvPr id="15" name="Datumsplatzhalt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3" hasCustomPrompt="1"/>
          </p:nvPr>
        </p:nvSpPr>
        <p:spPr>
          <a:xfrm>
            <a:off x="677863" y="5148263"/>
            <a:ext cx="3104428" cy="330200"/>
          </a:xfrm>
        </p:spPr>
        <p:txBody>
          <a:bodyPr>
            <a:noAutofit/>
          </a:bodyPr>
          <a:lstStyle>
            <a:lvl1pPr marL="0" indent="0">
              <a:buNone/>
              <a:defRPr lang="de-DE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defRPr>
            </a:lvl1pPr>
          </a:lstStyle>
          <a:p>
            <a:pPr lvl="0"/>
            <a:r>
              <a:rPr lang="de-DE" dirty="0"/>
              <a:t>Sprecher</a:t>
            </a:r>
          </a:p>
        </p:txBody>
      </p:sp>
      <p:sp>
        <p:nvSpPr>
          <p:cNvPr id="34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674689" y="5453959"/>
            <a:ext cx="3104428" cy="330200"/>
          </a:xfrm>
        </p:spPr>
        <p:txBody>
          <a:bodyPr>
            <a:noAutofit/>
          </a:bodyPr>
          <a:lstStyle>
            <a:lvl1pPr marL="0" indent="0">
              <a:buNone/>
              <a:defRPr lang="de-DE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defRPr>
            </a:lvl1pPr>
          </a:lstStyle>
          <a:p>
            <a:pPr lvl="0"/>
            <a:r>
              <a:rPr lang="de-DE" dirty="0"/>
              <a:t>Email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553200" y="0"/>
            <a:ext cx="2761166" cy="6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Days one" panose="02000505000000020004" pitchFamily="2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Lato regular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Lato regular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Lato regular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Lato regular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Lato regular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49285" y="0"/>
            <a:ext cx="5263222" cy="1646302"/>
          </a:xfrm>
        </p:spPr>
        <p:txBody>
          <a:bodyPr/>
          <a:lstStyle/>
          <a:p>
            <a:r>
              <a:rPr lang="de-DE" dirty="0"/>
              <a:t>Industrie 4.0</a:t>
            </a:r>
          </a:p>
        </p:txBody>
      </p:sp>
      <p:sp>
        <p:nvSpPr>
          <p:cNvPr id="5" name="Rechteck 4"/>
          <p:cNvSpPr/>
          <p:nvPr/>
        </p:nvSpPr>
        <p:spPr>
          <a:xfrm>
            <a:off x="783772" y="1646302"/>
            <a:ext cx="88936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„Wir  wissen,  dass  wir  in  Europa in  einigen Bereichen  zurückgefallen sind – von der Fähigkeit, Chips herzustellen, bis zur Fähigkeit, große  Internet-Suchmaschinen  durchzusetzen  –  und  deshalb aufholen müssen.  Es  ist  auch  der  richtige Zeitpunkt,  an  dem  Europa  aufholen  kann.  Denn  jetzt verschmilzt die  reale  Industriewelt  mit  der  digitalen Welt.“</a:t>
            </a:r>
          </a:p>
          <a:p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									-- Angela Merkel 2014</a:t>
            </a:r>
          </a:p>
          <a:p>
            <a:endParaRPr lang="de-DE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DE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DE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„Industrie 4.0 ist die Schicksalsfrage der deutschen Industrie, die sie aber global beantworten muss“</a:t>
            </a:r>
          </a:p>
          <a:p>
            <a:endParaRPr lang="de-DE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DE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							-- Joe </a:t>
            </a:r>
            <a:r>
              <a:rPr lang="de-DE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Kaeser</a:t>
            </a:r>
            <a:r>
              <a:rPr lang="de-DE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(Siemens Chef 2013)</a:t>
            </a:r>
          </a:p>
        </p:txBody>
      </p:sp>
    </p:spTree>
    <p:extLst>
      <p:ext uri="{BB962C8B-B14F-4D97-AF65-F5344CB8AC3E}">
        <p14:creationId xmlns:p14="http://schemas.microsoft.com/office/powerpoint/2010/main" val="158834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102659" y="1997839"/>
            <a:ext cx="804134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„Engineers </a:t>
            </a:r>
            <a:r>
              <a:rPr lang="de-DE" dirty="0" err="1"/>
              <a:t>hate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micromanaged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, but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love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closely</a:t>
            </a:r>
            <a:r>
              <a:rPr lang="de-DE" dirty="0"/>
              <a:t> </a:t>
            </a:r>
            <a:r>
              <a:rPr lang="de-DE" dirty="0" err="1"/>
              <a:t>managed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career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.“</a:t>
            </a:r>
          </a:p>
          <a:p>
            <a:endParaRPr lang="de-DE" dirty="0"/>
          </a:p>
          <a:p>
            <a:r>
              <a:rPr lang="de-DE" dirty="0"/>
              <a:t>						-- Eric </a:t>
            </a:r>
            <a:r>
              <a:rPr lang="de-DE" dirty="0" err="1"/>
              <a:t>Clayberg</a:t>
            </a:r>
            <a:r>
              <a:rPr lang="de-DE" dirty="0"/>
              <a:t> (</a:t>
            </a:r>
            <a:r>
              <a:rPr lang="de-DE" dirty="0" err="1"/>
              <a:t>Googler</a:t>
            </a:r>
            <a:r>
              <a:rPr lang="de-DE" dirty="0"/>
              <a:t> - HBR </a:t>
            </a:r>
            <a:r>
              <a:rPr lang="de-DE" dirty="0" err="1"/>
              <a:t>December</a:t>
            </a:r>
            <a:r>
              <a:rPr lang="de-DE" dirty="0"/>
              <a:t> 2013)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They</a:t>
            </a:r>
            <a:r>
              <a:rPr lang="de-DE" dirty="0"/>
              <a:t> must find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,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authority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truth</a:t>
            </a:r>
            <a:r>
              <a:rPr lang="de-DE" dirty="0"/>
              <a:t>,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truth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authority</a:t>
            </a:r>
            <a:r>
              <a:rPr lang="de-DE" dirty="0"/>
              <a:t>.“</a:t>
            </a:r>
          </a:p>
          <a:p>
            <a:endParaRPr lang="de-DE" dirty="0"/>
          </a:p>
          <a:p>
            <a:r>
              <a:rPr lang="de-DE" dirty="0"/>
              <a:t>												-- Gerald Massey</a:t>
            </a:r>
          </a:p>
        </p:txBody>
      </p:sp>
    </p:spTree>
    <p:extLst>
      <p:ext uri="{BB962C8B-B14F-4D97-AF65-F5344CB8AC3E}">
        <p14:creationId xmlns:p14="http://schemas.microsoft.com/office/powerpoint/2010/main" val="250871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196788" y="2254641"/>
            <a:ext cx="76782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„Man muss etwas Neues machen um Neues zu sehen.“  </a:t>
            </a:r>
          </a:p>
          <a:p>
            <a:r>
              <a:rPr lang="de-DE" dirty="0"/>
              <a:t>		</a:t>
            </a:r>
          </a:p>
          <a:p>
            <a:r>
              <a:rPr lang="de-DE" dirty="0"/>
              <a:t>						-- Georg Christoph Lichtenberg</a:t>
            </a:r>
          </a:p>
        </p:txBody>
      </p:sp>
    </p:spTree>
    <p:extLst>
      <p:ext uri="{BB962C8B-B14F-4D97-AF65-F5344CB8AC3E}">
        <p14:creationId xmlns:p14="http://schemas.microsoft.com/office/powerpoint/2010/main" val="327769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60611" y="1954777"/>
            <a:ext cx="81354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„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pioneer</a:t>
            </a:r>
            <a:r>
              <a:rPr lang="de-DE" dirty="0"/>
              <a:t> - but oh,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fascinating</a:t>
            </a:r>
            <a:r>
              <a:rPr lang="de-DE" dirty="0"/>
              <a:t>! I </a:t>
            </a:r>
            <a:r>
              <a:rPr lang="de-DE" dirty="0" err="1"/>
              <a:t>would</a:t>
            </a:r>
            <a:r>
              <a:rPr lang="de-DE" dirty="0"/>
              <a:t> not </a:t>
            </a:r>
            <a:r>
              <a:rPr lang="de-DE" dirty="0" err="1"/>
              <a:t>trade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moment</a:t>
            </a:r>
            <a:r>
              <a:rPr lang="de-DE" dirty="0"/>
              <a:t>,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worst</a:t>
            </a:r>
            <a:r>
              <a:rPr lang="de-DE" dirty="0"/>
              <a:t> </a:t>
            </a:r>
            <a:r>
              <a:rPr lang="de-DE" dirty="0" err="1"/>
              <a:t>moment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riches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.“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									-- Elisabeth Blackwell</a:t>
            </a:r>
          </a:p>
        </p:txBody>
      </p:sp>
    </p:spTree>
    <p:extLst>
      <p:ext uri="{BB962C8B-B14F-4D97-AF65-F5344CB8AC3E}">
        <p14:creationId xmlns:p14="http://schemas.microsoft.com/office/powerpoint/2010/main" val="932788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900953" y="2030506"/>
            <a:ext cx="824304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/>
              <a:t>Funding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participation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Berlin-</a:t>
            </a:r>
            <a:r>
              <a:rPr lang="de-DE" sz="2000" dirty="0" err="1"/>
              <a:t>based</a:t>
            </a:r>
            <a:r>
              <a:rPr lang="de-DE" sz="2000" dirty="0"/>
              <a:t> </a:t>
            </a:r>
            <a:r>
              <a:rPr lang="de-DE" sz="2000" dirty="0" err="1"/>
              <a:t>company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</a:t>
            </a:r>
            <a:r>
              <a:rPr lang="de-DE" sz="2000" dirty="0" err="1"/>
              <a:t>secured</a:t>
            </a:r>
            <a:r>
              <a:rPr lang="de-DE" sz="2000" dirty="0"/>
              <a:t> German </a:t>
            </a:r>
            <a:r>
              <a:rPr lang="de-DE" sz="2000" dirty="0" err="1"/>
              <a:t>involvement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international </a:t>
            </a:r>
            <a:r>
              <a:rPr lang="de-DE" sz="2000" dirty="0" err="1"/>
              <a:t>standardization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C++, </a:t>
            </a:r>
            <a:r>
              <a:rPr lang="de-DE" sz="2000" dirty="0" err="1"/>
              <a:t>which</a:t>
            </a:r>
            <a:r>
              <a:rPr lang="de-DE" sz="2000" dirty="0"/>
              <a:t> was </a:t>
            </a:r>
            <a:r>
              <a:rPr lang="de-DE" sz="2000" dirty="0" err="1"/>
              <a:t>once</a:t>
            </a:r>
            <a:r>
              <a:rPr lang="de-DE" sz="2000" dirty="0"/>
              <a:t> in </a:t>
            </a:r>
            <a:r>
              <a:rPr lang="de-DE" sz="2000" dirty="0" err="1"/>
              <a:t>question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DIN </a:t>
            </a:r>
            <a:r>
              <a:rPr lang="de-DE" sz="2000" dirty="0" err="1"/>
              <a:t>planned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dissolve</a:t>
            </a:r>
            <a:r>
              <a:rPr lang="de-DE" sz="2000" dirty="0"/>
              <a:t> </a:t>
            </a:r>
            <a:r>
              <a:rPr lang="de-DE" sz="2000" dirty="0" err="1"/>
              <a:t>its</a:t>
            </a:r>
            <a:r>
              <a:rPr lang="de-DE" sz="2000" dirty="0"/>
              <a:t> </a:t>
            </a:r>
            <a:r>
              <a:rPr lang="de-DE" sz="2000" dirty="0" err="1"/>
              <a:t>corresponding</a:t>
            </a:r>
            <a:r>
              <a:rPr lang="de-DE" sz="2000" dirty="0"/>
              <a:t> </a:t>
            </a:r>
            <a:r>
              <a:rPr lang="de-DE" sz="2000" dirty="0" err="1"/>
              <a:t>working</a:t>
            </a:r>
            <a:r>
              <a:rPr lang="de-DE" sz="2000" dirty="0"/>
              <a:t> </a:t>
            </a:r>
            <a:r>
              <a:rPr lang="de-DE" sz="2000" dirty="0" err="1"/>
              <a:t>group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financial</a:t>
            </a:r>
            <a:r>
              <a:rPr lang="de-DE" sz="2000" dirty="0"/>
              <a:t> </a:t>
            </a:r>
            <a:r>
              <a:rPr lang="de-DE" sz="2000" dirty="0" err="1"/>
              <a:t>reasons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retire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role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an </a:t>
            </a:r>
            <a:r>
              <a:rPr lang="de-DE" sz="2000" dirty="0" err="1"/>
              <a:t>observer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r>
              <a:rPr lang="de-DE" dirty="0"/>
              <a:t>											#</a:t>
            </a:r>
            <a:r>
              <a:rPr lang="de-DE" dirty="0" err="1"/>
              <a:t>GermanEngineeringDown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791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622612" y="1570202"/>
            <a:ext cx="6096000" cy="3077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5400" dirty="0">
                <a:solidFill>
                  <a:schemeClr val="accent1">
                    <a:lumMod val="75000"/>
                  </a:schemeClr>
                </a:solidFill>
                <a:latin typeface="Days one" panose="02000505000000020004" pitchFamily="2" charset="0"/>
                <a:ea typeface="+mj-ea"/>
                <a:cs typeface="+mj-cs"/>
              </a:rPr>
              <a:t>Industrie 3.0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Umfassende ERP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spekulative Wartung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Betriebskostenersparnis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Umrüstkostenersparnis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Flexibilität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Kurze Entwicklungszyklen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492587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upload.wikimedia.org/wikipedia/commons/thumb/1/1f/S7300.JPG/1920px-S7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91" y="1542161"/>
            <a:ext cx="5852160" cy="363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498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224" y="916373"/>
            <a:ext cx="4325112" cy="226942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224" y="4000500"/>
            <a:ext cx="2857500" cy="240030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4735895" y="4000500"/>
            <a:ext cx="21082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MKL03XX </a:t>
            </a:r>
          </a:p>
          <a:p>
            <a:r>
              <a:rPr lang="de-DE" dirty="0"/>
              <a:t>2.305mm x 1.7mm</a:t>
            </a:r>
          </a:p>
          <a:p>
            <a:r>
              <a:rPr lang="de-DE" dirty="0"/>
              <a:t>1uA </a:t>
            </a:r>
            <a:r>
              <a:rPr lang="de-DE" dirty="0" err="1"/>
              <a:t>sleep</a:t>
            </a:r>
            <a:endParaRPr lang="de-DE" dirty="0"/>
          </a:p>
          <a:p>
            <a:r>
              <a:rPr lang="de-DE" dirty="0"/>
              <a:t>$ 0.80</a:t>
            </a:r>
          </a:p>
        </p:txBody>
      </p:sp>
      <p:sp>
        <p:nvSpPr>
          <p:cNvPr id="5" name="Rechteck 4"/>
          <p:cNvSpPr/>
          <p:nvPr/>
        </p:nvSpPr>
        <p:spPr>
          <a:xfrm>
            <a:off x="6207501" y="916373"/>
            <a:ext cx="19319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Rasberry</a:t>
            </a:r>
            <a:r>
              <a:rPr lang="de-DE" dirty="0"/>
              <a:t> </a:t>
            </a:r>
            <a:r>
              <a:rPr lang="de-DE" dirty="0" err="1"/>
              <a:t>pi</a:t>
            </a:r>
            <a:r>
              <a:rPr lang="de-DE" dirty="0"/>
              <a:t> </a:t>
            </a:r>
            <a:r>
              <a:rPr lang="de-DE" dirty="0" err="1"/>
              <a:t>zero</a:t>
            </a:r>
            <a:r>
              <a:rPr lang="de-DE" dirty="0"/>
              <a:t> </a:t>
            </a:r>
          </a:p>
          <a:p>
            <a:r>
              <a:rPr lang="de-DE" dirty="0"/>
              <a:t>65mm x 30mm</a:t>
            </a:r>
          </a:p>
          <a:p>
            <a:r>
              <a:rPr lang="de-DE" dirty="0"/>
              <a:t>30 mA </a:t>
            </a:r>
            <a:r>
              <a:rPr lang="de-DE" dirty="0" err="1"/>
              <a:t>sleep</a:t>
            </a:r>
            <a:endParaRPr lang="de-DE" dirty="0"/>
          </a:p>
          <a:p>
            <a:r>
              <a:rPr lang="de-DE" dirty="0"/>
              <a:t>$ 5</a:t>
            </a:r>
          </a:p>
        </p:txBody>
      </p:sp>
    </p:spTree>
    <p:extLst>
      <p:ext uri="{BB962C8B-B14F-4D97-AF65-F5344CB8AC3E}">
        <p14:creationId xmlns:p14="http://schemas.microsoft.com/office/powerpoint/2010/main" val="2022652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365" y="1210235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6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A U.S. Air Force pilot navigates an F-35A Lightning II aircraft assigned to the 58th Fighter Squadron, 33rd Fighter Wing into position to refuel with a KC-135 Stratotanker assigned to the 336th Air Refueling 130516-F-XL333-4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976" y="1427170"/>
            <a:ext cx="5852160" cy="389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347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industrie40.l-mobile.com/wp-content/uploads/2016/02/bb-e-labe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515" y="2758329"/>
            <a:ext cx="62865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2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413657" y="1180276"/>
            <a:ext cx="341811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000" dirty="0"/>
              <a:t>A</a:t>
            </a:r>
          </a:p>
          <a:p>
            <a:r>
              <a:rPr lang="de-DE" dirty="0"/>
              <a:t>Fortgelaufener Amerikanischer Urwald Legastheniker Hippie Kind ohne vernünftiger Ausbildung der so dermaßen schlechte Deutsch-Kenntnisse hat das er noch nicht </a:t>
            </a:r>
          </a:p>
          <a:p>
            <a:r>
              <a:rPr lang="de-DE" dirty="0"/>
              <a:t>einmal ein Satz richtig schreiben kann ohne dass es so aussieht als hätte </a:t>
            </a:r>
          </a:p>
          <a:p>
            <a:r>
              <a:rPr lang="de-DE" dirty="0"/>
              <a:t>Thomas Mann ein Haufen Kommas vergessen.</a:t>
            </a:r>
          </a:p>
        </p:txBody>
      </p:sp>
      <p:sp>
        <p:nvSpPr>
          <p:cNvPr id="4" name="Rechteck 3"/>
          <p:cNvSpPr/>
          <p:nvPr/>
        </p:nvSpPr>
        <p:spPr>
          <a:xfrm>
            <a:off x="4572000" y="1180276"/>
            <a:ext cx="4060372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000" dirty="0"/>
              <a:t>B</a:t>
            </a:r>
          </a:p>
          <a:p>
            <a:r>
              <a:rPr lang="de-DE" dirty="0"/>
              <a:t>Autodidakt </a:t>
            </a:r>
          </a:p>
          <a:p>
            <a:r>
              <a:rPr lang="de-DE" dirty="0"/>
              <a:t>C++ Spezialist </a:t>
            </a:r>
          </a:p>
          <a:p>
            <a:r>
              <a:rPr lang="de-DE" dirty="0"/>
              <a:t>Embedded Spezialist </a:t>
            </a:r>
          </a:p>
          <a:p>
            <a:r>
              <a:rPr lang="de-DE" dirty="0"/>
              <a:t>Startup 2001 gegründet </a:t>
            </a:r>
          </a:p>
          <a:p>
            <a:r>
              <a:rPr lang="de-DE" dirty="0"/>
              <a:t>Autor:</a:t>
            </a:r>
          </a:p>
          <a:p>
            <a:r>
              <a:rPr lang="de-DE" dirty="0"/>
              <a:t> - </a:t>
            </a:r>
            <a:r>
              <a:rPr lang="de-DE" dirty="0" err="1"/>
              <a:t>Kvasir</a:t>
            </a:r>
            <a:r>
              <a:rPr lang="de-DE" dirty="0"/>
              <a:t> C++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library</a:t>
            </a:r>
            <a:r>
              <a:rPr lang="de-DE" dirty="0"/>
              <a:t> </a:t>
            </a:r>
          </a:p>
          <a:p>
            <a:r>
              <a:rPr lang="de-DE" dirty="0"/>
              <a:t> - electronic design</a:t>
            </a:r>
          </a:p>
          <a:p>
            <a:r>
              <a:rPr lang="de-DE" dirty="0" err="1"/>
              <a:t>Contributor</a:t>
            </a:r>
            <a:r>
              <a:rPr lang="de-DE" dirty="0"/>
              <a:t>: </a:t>
            </a:r>
          </a:p>
          <a:p>
            <a:r>
              <a:rPr lang="de-DE" dirty="0"/>
              <a:t> - </a:t>
            </a:r>
            <a:r>
              <a:rPr lang="de-DE" dirty="0" err="1"/>
              <a:t>Brigand</a:t>
            </a:r>
            <a:r>
              <a:rPr lang="de-DE" dirty="0"/>
              <a:t> </a:t>
            </a:r>
          </a:p>
          <a:p>
            <a:r>
              <a:rPr lang="de-DE" dirty="0"/>
              <a:t>   (schnellste TMP-Sortieralgorithmus)</a:t>
            </a:r>
          </a:p>
          <a:p>
            <a:r>
              <a:rPr lang="de-DE" dirty="0"/>
              <a:t> - ISO C++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SG14 </a:t>
            </a:r>
          </a:p>
          <a:p>
            <a:r>
              <a:rPr lang="de-DE" dirty="0"/>
              <a:t>Speaker auf diversen </a:t>
            </a:r>
            <a:r>
              <a:rPr lang="de-DE" dirty="0" err="1"/>
              <a:t>conferences</a:t>
            </a:r>
            <a:r>
              <a:rPr lang="de-DE" dirty="0"/>
              <a:t> </a:t>
            </a:r>
          </a:p>
          <a:p>
            <a:r>
              <a:rPr lang="de-DE" dirty="0"/>
              <a:t>(</a:t>
            </a:r>
            <a:r>
              <a:rPr lang="de-DE" dirty="0" err="1"/>
              <a:t>meeting</a:t>
            </a:r>
            <a:r>
              <a:rPr lang="de-DE" dirty="0"/>
              <a:t> C++, ADC++ ...) </a:t>
            </a:r>
          </a:p>
        </p:txBody>
      </p:sp>
    </p:spTree>
    <p:extLst>
      <p:ext uri="{BB962C8B-B14F-4D97-AF65-F5344CB8AC3E}">
        <p14:creationId xmlns:p14="http://schemas.microsoft.com/office/powerpoint/2010/main" val="1538165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575534" y="1939970"/>
            <a:ext cx="2441694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0" dirty="0"/>
              <a:t>\0</a:t>
            </a:r>
          </a:p>
        </p:txBody>
      </p:sp>
    </p:spTree>
    <p:extLst>
      <p:ext uri="{BB962C8B-B14F-4D97-AF65-F5344CB8AC3E}">
        <p14:creationId xmlns:p14="http://schemas.microsoft.com/office/powerpoint/2010/main" val="151469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boeckler.de/cps/rde/xbcr/hbs/mbf_pb_grafik_industrie_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9388" y="1591139"/>
            <a:ext cx="74676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81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29341" y="2217395"/>
            <a:ext cx="82296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“We realized that the true problem, the true difficulty, and where the greatest potential is – is building the machine that makes the machine. In other words, it’s building the factory. I’m really thinking of the factory like a product.”        </a:t>
            </a:r>
          </a:p>
          <a:p>
            <a:r>
              <a:rPr lang="en-US" i="1" dirty="0"/>
              <a:t>														-- Elon Musk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81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upload.wikimedia.org/wikipedia/commons/0/08/Telephon_18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4704"/>
            <a:ext cx="6688135" cy="58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55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306286" y="186000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„Outsourcing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quickly</a:t>
            </a:r>
            <a:r>
              <a:rPr lang="de-DE" dirty="0"/>
              <a:t> </a:t>
            </a:r>
            <a:r>
              <a:rPr lang="de-DE" dirty="0" err="1"/>
              <a:t>becoming</a:t>
            </a:r>
            <a:r>
              <a:rPr lang="de-DE" dirty="0"/>
              <a:t> </a:t>
            </a:r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outdated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GE </a:t>
            </a:r>
            <a:r>
              <a:rPr lang="de-DE" dirty="0" err="1"/>
              <a:t>appliances</a:t>
            </a:r>
            <a:r>
              <a:rPr lang="de-DE" dirty="0"/>
              <a:t>.“</a:t>
            </a:r>
          </a:p>
          <a:p>
            <a:r>
              <a:rPr lang="de-DE" dirty="0"/>
              <a:t>			</a:t>
            </a:r>
          </a:p>
          <a:p>
            <a:r>
              <a:rPr lang="de-DE" dirty="0"/>
              <a:t>								-- Jeffrey </a:t>
            </a:r>
            <a:r>
              <a:rPr lang="de-DE" dirty="0" err="1"/>
              <a:t>Immelt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758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306286" y="186000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„Outsourcing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quickly</a:t>
            </a:r>
            <a:r>
              <a:rPr lang="de-DE" dirty="0"/>
              <a:t> </a:t>
            </a:r>
            <a:r>
              <a:rPr lang="de-DE" dirty="0" err="1"/>
              <a:t>becoming</a:t>
            </a:r>
            <a:r>
              <a:rPr lang="de-DE" dirty="0"/>
              <a:t> </a:t>
            </a:r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outdated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GE </a:t>
            </a:r>
            <a:r>
              <a:rPr lang="de-DE" dirty="0" err="1"/>
              <a:t>appliances</a:t>
            </a:r>
            <a:r>
              <a:rPr lang="de-DE" dirty="0"/>
              <a:t>.“</a:t>
            </a:r>
          </a:p>
          <a:p>
            <a:r>
              <a:rPr lang="de-DE" dirty="0"/>
              <a:t>			</a:t>
            </a:r>
          </a:p>
          <a:p>
            <a:r>
              <a:rPr lang="de-DE" dirty="0"/>
              <a:t>								-- Jeffrey </a:t>
            </a:r>
            <a:r>
              <a:rPr lang="de-DE" dirty="0" err="1"/>
              <a:t>Immelt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1306286" y="36313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“Manufacturers need a cultural revolution. They need to think of themselves more like software firms.”</a:t>
            </a:r>
          </a:p>
          <a:p>
            <a:endParaRPr lang="en-US" dirty="0"/>
          </a:p>
          <a:p>
            <a:r>
              <a:rPr lang="en-US" dirty="0"/>
              <a:t>					-- Mark </a:t>
            </a:r>
            <a:r>
              <a:rPr lang="en-US" dirty="0" err="1"/>
              <a:t>Muro</a:t>
            </a:r>
            <a:r>
              <a:rPr lang="en-US" dirty="0"/>
              <a:t> (Brookings Institution)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234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393370" y="1878096"/>
            <a:ext cx="6916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uncovering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doing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helping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 do it. </a:t>
            </a:r>
          </a:p>
          <a:p>
            <a:r>
              <a:rPr lang="de-DE" dirty="0"/>
              <a:t>Through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Individuals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tools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Working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comprehensive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Customer </a:t>
            </a:r>
            <a:r>
              <a:rPr lang="de-DE" dirty="0" err="1"/>
              <a:t>collaboration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contract</a:t>
            </a:r>
            <a:r>
              <a:rPr lang="de-DE" dirty="0"/>
              <a:t> </a:t>
            </a:r>
            <a:r>
              <a:rPr lang="de-DE" dirty="0" err="1"/>
              <a:t>negotiation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Responding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a plan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					-- Agile </a:t>
            </a:r>
            <a:r>
              <a:rPr lang="de-DE" dirty="0" err="1"/>
              <a:t>Manifesto</a:t>
            </a:r>
            <a:r>
              <a:rPr lang="de-DE" dirty="0"/>
              <a:t> 2001</a:t>
            </a:r>
          </a:p>
        </p:txBody>
      </p:sp>
    </p:spTree>
    <p:extLst>
      <p:ext uri="{BB962C8B-B14F-4D97-AF65-F5344CB8AC3E}">
        <p14:creationId xmlns:p14="http://schemas.microsoft.com/office/powerpoint/2010/main" val="241284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102659" y="1997839"/>
            <a:ext cx="80413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„Engineers </a:t>
            </a:r>
            <a:r>
              <a:rPr lang="de-DE" dirty="0" err="1"/>
              <a:t>hate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micromanaged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, but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love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closely</a:t>
            </a:r>
            <a:r>
              <a:rPr lang="de-DE" dirty="0"/>
              <a:t> </a:t>
            </a:r>
            <a:r>
              <a:rPr lang="de-DE" dirty="0" err="1"/>
              <a:t>managed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career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.“ </a:t>
            </a:r>
          </a:p>
          <a:p>
            <a:endParaRPr lang="de-DE" dirty="0"/>
          </a:p>
          <a:p>
            <a:r>
              <a:rPr lang="de-DE" dirty="0"/>
              <a:t>						-- Eric </a:t>
            </a:r>
            <a:r>
              <a:rPr lang="de-DE" dirty="0" err="1"/>
              <a:t>Clayberg</a:t>
            </a:r>
            <a:r>
              <a:rPr lang="de-DE" dirty="0"/>
              <a:t> (</a:t>
            </a:r>
            <a:r>
              <a:rPr lang="de-DE" dirty="0" err="1"/>
              <a:t>Googler</a:t>
            </a:r>
            <a:r>
              <a:rPr lang="de-DE" dirty="0"/>
              <a:t> - HBR </a:t>
            </a:r>
            <a:r>
              <a:rPr lang="de-DE" dirty="0" err="1"/>
              <a:t>December</a:t>
            </a:r>
            <a:r>
              <a:rPr lang="de-DE" dirty="0"/>
              <a:t> 2013)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8647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AUTO INTERN">
      <a:dk1>
        <a:srgbClr val="303031"/>
      </a:dk1>
      <a:lt1>
        <a:sysClr val="window" lastClr="FFFFFF"/>
      </a:lt1>
      <a:dk2>
        <a:srgbClr val="303031"/>
      </a:dk2>
      <a:lt2>
        <a:srgbClr val="E5DEDB"/>
      </a:lt2>
      <a:accent1>
        <a:srgbClr val="E83D39"/>
      </a:accent1>
      <a:accent2>
        <a:srgbClr val="45373D"/>
      </a:accent2>
      <a:accent3>
        <a:srgbClr val="B86F52"/>
      </a:accent3>
      <a:accent4>
        <a:srgbClr val="F78764"/>
      </a:accent4>
      <a:accent5>
        <a:srgbClr val="E64823"/>
      </a:accent5>
      <a:accent6>
        <a:srgbClr val="9C6A6A"/>
      </a:accent6>
      <a:hlink>
        <a:srgbClr val="3993DD"/>
      </a:hlink>
      <a:folHlink>
        <a:srgbClr val="F9DEC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to Intern" id="{96C614B5-7675-4CB1-9328-91AB27B36B47}" vid="{D4055502-4638-467B-A714-7472D2BD14C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Auto Intern</Template>
  <TotalTime>0</TotalTime>
  <Words>485</Words>
  <Application>Microsoft Office PowerPoint</Application>
  <PresentationFormat>Breitbild</PresentationFormat>
  <Paragraphs>93</Paragraphs>
  <Slides>20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Arial</vt:lpstr>
      <vt:lpstr>Avenir</vt:lpstr>
      <vt:lpstr>Calibri</vt:lpstr>
      <vt:lpstr>Days one</vt:lpstr>
      <vt:lpstr>Lato bold</vt:lpstr>
      <vt:lpstr>Lato regular</vt:lpstr>
      <vt:lpstr>Trebuchet MS</vt:lpstr>
      <vt:lpstr>Wingdings 3</vt:lpstr>
      <vt:lpstr>Facette</vt:lpstr>
      <vt:lpstr>Industrie 4.0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Netzwerktopologie und Adressierung</dc:title>
  <dc:creator>Stephanos</dc:creator>
  <cp:lastModifiedBy>Odin Holmes</cp:lastModifiedBy>
  <cp:revision>26</cp:revision>
  <dcterms:created xsi:type="dcterms:W3CDTF">2016-05-17T09:23:30Z</dcterms:created>
  <dcterms:modified xsi:type="dcterms:W3CDTF">2016-06-16T09:23:02Z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