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6"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Open Sans" panose="020B0604020202020204" charset="0"/>
      <p:regular r:id="rId24"/>
      <p:bold r:id="rId25"/>
      <p:italic r:id="rId26"/>
      <p:boldItalic r:id="rId27"/>
    </p:embeddedFont>
    <p:embeddedFont>
      <p:font typeface="PT Sans Narrow" panose="020B060402020202020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99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9b29fec6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9b29fec6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9b0d43cce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9b0d43cce7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9b0d43cce7_2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g9b0d43cce7_2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9"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9"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3"/>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3"/>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24" name="Google Shape;24;p3"/>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5" name="Google Shape;2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4"/>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4"/>
          <p:cNvSpPr txBox="1">
            <a:spLocks noGrp="1"/>
          </p:cNvSpPr>
          <p:nvPr>
            <p:ph type="title"/>
          </p:nvPr>
        </p:nvSpPr>
        <p:spPr>
          <a:xfrm>
            <a:off x="311700" y="814800"/>
            <a:ext cx="8571300" cy="942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90250" y="526350"/>
            <a:ext cx="56136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2"/>
              </a:buClr>
              <a:buSzPts val="5400"/>
              <a:buNone/>
              <a:defRPr sz="5400" b="0">
                <a:solidFill>
                  <a:schemeClr val="dk2"/>
                </a:solidFill>
              </a:defRPr>
            </a:lvl1pPr>
            <a:lvl2pPr lvl="1" algn="l">
              <a:lnSpc>
                <a:spcPct val="100000"/>
              </a:lnSpc>
              <a:spcBef>
                <a:spcPts val="0"/>
              </a:spcBef>
              <a:spcAft>
                <a:spcPts val="0"/>
              </a:spcAft>
              <a:buClr>
                <a:schemeClr val="dk2"/>
              </a:buClr>
              <a:buSzPts val="5400"/>
              <a:buNone/>
              <a:defRPr sz="5400" b="0">
                <a:solidFill>
                  <a:schemeClr val="dk2"/>
                </a:solidFill>
              </a:defRPr>
            </a:lvl2pPr>
            <a:lvl3pPr lvl="2" algn="l">
              <a:lnSpc>
                <a:spcPct val="100000"/>
              </a:lnSpc>
              <a:spcBef>
                <a:spcPts val="0"/>
              </a:spcBef>
              <a:spcAft>
                <a:spcPts val="0"/>
              </a:spcAft>
              <a:buClr>
                <a:schemeClr val="dk2"/>
              </a:buClr>
              <a:buSzPts val="5400"/>
              <a:buNone/>
              <a:defRPr sz="5400" b="0">
                <a:solidFill>
                  <a:schemeClr val="dk2"/>
                </a:solidFill>
              </a:defRPr>
            </a:lvl3pPr>
            <a:lvl4pPr lvl="3" algn="l">
              <a:lnSpc>
                <a:spcPct val="100000"/>
              </a:lnSpc>
              <a:spcBef>
                <a:spcPts val="0"/>
              </a:spcBef>
              <a:spcAft>
                <a:spcPts val="0"/>
              </a:spcAft>
              <a:buClr>
                <a:schemeClr val="dk2"/>
              </a:buClr>
              <a:buSzPts val="5400"/>
              <a:buNone/>
              <a:defRPr sz="5400" b="0">
                <a:solidFill>
                  <a:schemeClr val="dk2"/>
                </a:solidFill>
              </a:defRPr>
            </a:lvl4pPr>
            <a:lvl5pPr lvl="4" algn="l">
              <a:lnSpc>
                <a:spcPct val="100000"/>
              </a:lnSpc>
              <a:spcBef>
                <a:spcPts val="0"/>
              </a:spcBef>
              <a:spcAft>
                <a:spcPts val="0"/>
              </a:spcAft>
              <a:buClr>
                <a:schemeClr val="dk2"/>
              </a:buClr>
              <a:buSzPts val="5400"/>
              <a:buNone/>
              <a:defRPr sz="5400" b="0">
                <a:solidFill>
                  <a:schemeClr val="dk2"/>
                </a:solidFill>
              </a:defRPr>
            </a:lvl5pPr>
            <a:lvl6pPr lvl="5" algn="l">
              <a:lnSpc>
                <a:spcPct val="100000"/>
              </a:lnSpc>
              <a:spcBef>
                <a:spcPts val="0"/>
              </a:spcBef>
              <a:spcAft>
                <a:spcPts val="0"/>
              </a:spcAft>
              <a:buClr>
                <a:schemeClr val="dk2"/>
              </a:buClr>
              <a:buSzPts val="5400"/>
              <a:buNone/>
              <a:defRPr sz="5400" b="0">
                <a:solidFill>
                  <a:schemeClr val="dk2"/>
                </a:solidFill>
              </a:defRPr>
            </a:lvl6pPr>
            <a:lvl7pPr lvl="6" algn="l">
              <a:lnSpc>
                <a:spcPct val="100000"/>
              </a:lnSpc>
              <a:spcBef>
                <a:spcPts val="0"/>
              </a:spcBef>
              <a:spcAft>
                <a:spcPts val="0"/>
              </a:spcAft>
              <a:buClr>
                <a:schemeClr val="dk2"/>
              </a:buClr>
              <a:buSzPts val="5400"/>
              <a:buNone/>
              <a:defRPr sz="5400" b="0">
                <a:solidFill>
                  <a:schemeClr val="dk2"/>
                </a:solidFill>
              </a:defRPr>
            </a:lvl7pPr>
            <a:lvl8pPr lvl="7" algn="l">
              <a:lnSpc>
                <a:spcPct val="100000"/>
              </a:lnSpc>
              <a:spcBef>
                <a:spcPts val="0"/>
              </a:spcBef>
              <a:spcAft>
                <a:spcPts val="0"/>
              </a:spcAft>
              <a:buClr>
                <a:schemeClr val="dk2"/>
              </a:buClr>
              <a:buSzPts val="5400"/>
              <a:buNone/>
              <a:defRPr sz="5400" b="0">
                <a:solidFill>
                  <a:schemeClr val="dk2"/>
                </a:solidFill>
              </a:defRPr>
            </a:lvl8pPr>
            <a:lvl9pPr lvl="8" algn="l">
              <a:lnSpc>
                <a:spcPct val="100000"/>
              </a:lnSpc>
              <a:spcBef>
                <a:spcPts val="0"/>
              </a:spcBef>
              <a:spcAft>
                <a:spcPts val="0"/>
              </a:spcAft>
              <a:buClr>
                <a:schemeClr val="dk2"/>
              </a:buClr>
              <a:buSzPts val="5400"/>
              <a:buNone/>
              <a:defRPr sz="5400" b="0">
                <a:solidFill>
                  <a:schemeClr val="dk2"/>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7"/>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8" name="Google Shape;38;p7"/>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7"/>
          <p:cNvSpPr txBox="1">
            <a:spLocks noGrp="1"/>
          </p:cNvSpPr>
          <p:nvPr>
            <p:ph type="title"/>
          </p:nvPr>
        </p:nvSpPr>
        <p:spPr>
          <a:xfrm>
            <a:off x="265500" y="1039675"/>
            <a:ext cx="4045200" cy="167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7"/>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7"/>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42" name="Google Shape;4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8"/>
          <p:cNvSpPr txBox="1">
            <a:spLocks noGrp="1"/>
          </p:cNvSpPr>
          <p:nvPr>
            <p:ph type="body" idx="1"/>
          </p:nvPr>
        </p:nvSpPr>
        <p:spPr>
          <a:xfrm>
            <a:off x="311700" y="423072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45" name="Google Shape;4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9"/>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9"/>
          <p:cNvSpPr txBox="1">
            <a:spLocks noGrp="1"/>
          </p:cNvSpPr>
          <p:nvPr>
            <p:ph type="title" hasCustomPrompt="1"/>
          </p:nvPr>
        </p:nvSpPr>
        <p:spPr>
          <a:xfrm>
            <a:off x="311700" y="1304850"/>
            <a:ext cx="8520600" cy="15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49" name="Google Shape;49;p9"/>
          <p:cNvSpPr txBox="1">
            <a:spLocks noGrp="1"/>
          </p:cNvSpPr>
          <p:nvPr>
            <p:ph type="body" idx="1"/>
          </p:nvPr>
        </p:nvSpPr>
        <p:spPr>
          <a:xfrm>
            <a:off x="311700" y="2995650"/>
            <a:ext cx="8520600" cy="10716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0" name="Google Shape;5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5281/zenodo.3660984"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0"/>
          <p:cNvSpPr txBox="1">
            <a:spLocks noGrp="1"/>
          </p:cNvSpPr>
          <p:nvPr>
            <p:ph type="ctrTitle"/>
          </p:nvPr>
        </p:nvSpPr>
        <p:spPr>
          <a:xfrm>
            <a:off x="1077825" y="1168250"/>
            <a:ext cx="6872700" cy="1679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400"/>
              <a:buNone/>
            </a:pPr>
            <a:r>
              <a:rPr lang="en-GB" sz="4800">
                <a:solidFill>
                  <a:srgbClr val="4472C4"/>
                </a:solidFill>
                <a:latin typeface="Arial"/>
                <a:ea typeface="Arial"/>
                <a:cs typeface="Arial"/>
                <a:sym typeface="Arial"/>
              </a:rPr>
              <a:t>Style Change Detection</a:t>
            </a:r>
            <a:endParaRPr sz="4800" i="1">
              <a:solidFill>
                <a:srgbClr val="4472C4"/>
              </a:solidFill>
              <a:latin typeface="Calibri"/>
              <a:ea typeface="Calibri"/>
              <a:cs typeface="Calibri"/>
              <a:sym typeface="Calibri"/>
            </a:endParaRPr>
          </a:p>
        </p:txBody>
      </p:sp>
      <p:sp>
        <p:nvSpPr>
          <p:cNvPr id="56" name="Google Shape;56;p10"/>
          <p:cNvSpPr txBox="1">
            <a:spLocks noGrp="1"/>
          </p:cNvSpPr>
          <p:nvPr>
            <p:ph type="subTitle" idx="1"/>
          </p:nvPr>
        </p:nvSpPr>
        <p:spPr>
          <a:xfrm>
            <a:off x="2250299" y="2892850"/>
            <a:ext cx="4643400" cy="391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1100"/>
              <a:buFont typeface="Arial"/>
              <a:buNone/>
            </a:pPr>
            <a:r>
              <a:rPr lang="en-GB" sz="1600"/>
              <a:t>Text Mining Project 2020</a:t>
            </a:r>
            <a:endParaRPr/>
          </a:p>
        </p:txBody>
      </p:sp>
      <p:sp>
        <p:nvSpPr>
          <p:cNvPr id="57" name="Google Shape;57;p10"/>
          <p:cNvSpPr txBox="1"/>
          <p:nvPr/>
        </p:nvSpPr>
        <p:spPr>
          <a:xfrm>
            <a:off x="1009875" y="3322800"/>
            <a:ext cx="2361975" cy="65245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GB" sz="1000" b="0" i="0" u="none" strike="noStrike" cap="none">
                <a:solidFill>
                  <a:srgbClr val="000000"/>
                </a:solidFill>
                <a:latin typeface="Arial"/>
                <a:ea typeface="Arial"/>
                <a:cs typeface="Arial"/>
                <a:sym typeface="Arial"/>
              </a:rPr>
              <a:t>Anthony Odinukwe</a:t>
            </a: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000" b="0" i="0" u="none" strike="noStrike" cap="none">
                <a:solidFill>
                  <a:srgbClr val="000000"/>
                </a:solidFill>
                <a:latin typeface="Arial"/>
                <a:ea typeface="Arial"/>
                <a:cs typeface="Arial"/>
                <a:sym typeface="Arial"/>
              </a:rPr>
              <a:t>odinuk02@ads.uni-passau.de</a:t>
            </a:r>
            <a:endParaRPr/>
          </a:p>
          <a:p>
            <a:pPr marL="0" marR="0" lvl="0" indent="0" algn="l" rtl="0">
              <a:lnSpc>
                <a:spcPct val="100000"/>
              </a:lnSpc>
              <a:spcBef>
                <a:spcPts val="0"/>
              </a:spcBef>
              <a:spcAft>
                <a:spcPts val="0"/>
              </a:spcAft>
              <a:buNone/>
            </a:pPr>
            <a:r>
              <a:rPr lang="en-GB" sz="1000" b="0" i="0" u="none" strike="noStrike" cap="none">
                <a:solidFill>
                  <a:srgbClr val="000000"/>
                </a:solidFill>
                <a:latin typeface="Arial"/>
                <a:ea typeface="Arial"/>
                <a:cs typeface="Arial"/>
                <a:sym typeface="Arial"/>
              </a:rPr>
              <a:t>University of Passau</a:t>
            </a:r>
            <a:endParaRPr sz="1000" b="0" i="0" u="none" strike="noStrike" cap="none">
              <a:solidFill>
                <a:srgbClr val="000000"/>
              </a:solidFill>
              <a:latin typeface="Arial"/>
              <a:ea typeface="Arial"/>
              <a:cs typeface="Arial"/>
              <a:sym typeface="Arial"/>
            </a:endParaRPr>
          </a:p>
        </p:txBody>
      </p:sp>
      <p:pic>
        <p:nvPicPr>
          <p:cNvPr id="58" name="Google Shape;58;p10"/>
          <p:cNvPicPr preferRelativeResize="0"/>
          <p:nvPr/>
        </p:nvPicPr>
        <p:blipFill rotWithShape="1">
          <a:blip r:embed="rId3">
            <a:alphaModFix/>
          </a:blip>
          <a:srcRect/>
          <a:stretch/>
        </p:blipFill>
        <p:spPr>
          <a:xfrm>
            <a:off x="5475399" y="189501"/>
            <a:ext cx="2592278" cy="690599"/>
          </a:xfrm>
          <a:prstGeom prst="rect">
            <a:avLst/>
          </a:prstGeom>
          <a:noFill/>
          <a:ln>
            <a:noFill/>
          </a:ln>
        </p:spPr>
      </p:pic>
      <p:sp>
        <p:nvSpPr>
          <p:cNvPr id="59" name="Google Shape;59;p10"/>
          <p:cNvSpPr txBox="1"/>
          <p:nvPr/>
        </p:nvSpPr>
        <p:spPr>
          <a:xfrm>
            <a:off x="3391012" y="3284650"/>
            <a:ext cx="2361975" cy="690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GB" sz="1000" b="0" i="0" u="none" strike="noStrike" cap="none">
                <a:solidFill>
                  <a:srgbClr val="000000"/>
                </a:solidFill>
                <a:latin typeface="Arial"/>
                <a:ea typeface="Arial"/>
                <a:cs typeface="Arial"/>
                <a:sym typeface="Arial"/>
              </a:rPr>
              <a:t>Shine Jose</a:t>
            </a:r>
            <a:endParaRPr/>
          </a:p>
          <a:p>
            <a:pPr marL="0" marR="0" lvl="0" indent="0" algn="l" rtl="0">
              <a:lnSpc>
                <a:spcPct val="100000"/>
              </a:lnSpc>
              <a:spcBef>
                <a:spcPts val="0"/>
              </a:spcBef>
              <a:spcAft>
                <a:spcPts val="0"/>
              </a:spcAft>
              <a:buNone/>
            </a:pPr>
            <a:r>
              <a:rPr lang="en-GB" sz="1000" b="0" i="0" u="none" strike="noStrike" cap="none">
                <a:solidFill>
                  <a:srgbClr val="000000"/>
                </a:solidFill>
                <a:latin typeface="Arial"/>
                <a:ea typeface="Arial"/>
                <a:cs typeface="Arial"/>
                <a:sym typeface="Arial"/>
              </a:rPr>
              <a:t>jose01@ads.uni-passau.de</a:t>
            </a:r>
            <a:endParaRPr/>
          </a:p>
          <a:p>
            <a:pPr marL="0" marR="0" lvl="0" indent="0" algn="l" rtl="0">
              <a:lnSpc>
                <a:spcPct val="100000"/>
              </a:lnSpc>
              <a:spcBef>
                <a:spcPts val="0"/>
              </a:spcBef>
              <a:spcAft>
                <a:spcPts val="0"/>
              </a:spcAft>
              <a:buNone/>
            </a:pPr>
            <a:r>
              <a:rPr lang="en-GB" sz="1000" b="0" i="0" u="none" strike="noStrike" cap="none">
                <a:solidFill>
                  <a:srgbClr val="000000"/>
                </a:solidFill>
                <a:latin typeface="Arial"/>
                <a:ea typeface="Arial"/>
                <a:cs typeface="Arial"/>
                <a:sym typeface="Arial"/>
              </a:rPr>
              <a:t>University of Passau</a:t>
            </a:r>
            <a:endParaRPr sz="1000" b="0" i="0" u="none" strike="noStrike" cap="none">
              <a:solidFill>
                <a:srgbClr val="000000"/>
              </a:solidFill>
              <a:latin typeface="Arial"/>
              <a:ea typeface="Arial"/>
              <a:cs typeface="Arial"/>
              <a:sym typeface="Arial"/>
            </a:endParaRPr>
          </a:p>
        </p:txBody>
      </p:sp>
      <p:sp>
        <p:nvSpPr>
          <p:cNvPr id="60" name="Google Shape;60;p10"/>
          <p:cNvSpPr txBox="1"/>
          <p:nvPr/>
        </p:nvSpPr>
        <p:spPr>
          <a:xfrm>
            <a:off x="5705700" y="3284650"/>
            <a:ext cx="2361975" cy="690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GB" sz="1000" b="0" i="0" u="none" strike="noStrike" cap="none">
                <a:solidFill>
                  <a:srgbClr val="000000"/>
                </a:solidFill>
                <a:latin typeface="Arial"/>
                <a:ea typeface="Arial"/>
                <a:cs typeface="Arial"/>
                <a:sym typeface="Arial"/>
              </a:rPr>
              <a:t>Subin Sam Varghese</a:t>
            </a:r>
            <a:endParaRPr/>
          </a:p>
          <a:p>
            <a:pPr marL="0" marR="0" lvl="0" indent="0" algn="l" rtl="0">
              <a:lnSpc>
                <a:spcPct val="100000"/>
              </a:lnSpc>
              <a:spcBef>
                <a:spcPts val="0"/>
              </a:spcBef>
              <a:spcAft>
                <a:spcPts val="0"/>
              </a:spcAft>
              <a:buNone/>
            </a:pPr>
            <a:r>
              <a:rPr lang="en-GB" sz="1000" b="0" i="0" u="none" strike="noStrike" cap="none">
                <a:solidFill>
                  <a:srgbClr val="000000"/>
                </a:solidFill>
                <a:latin typeface="Arial"/>
                <a:ea typeface="Arial"/>
                <a:cs typeface="Arial"/>
                <a:sym typeface="Arial"/>
              </a:rPr>
              <a:t>samvar01@ads.uni-passau.de</a:t>
            </a:r>
            <a:endParaRPr/>
          </a:p>
          <a:p>
            <a:pPr marL="0" marR="0" lvl="0" indent="0" algn="l" rtl="0">
              <a:lnSpc>
                <a:spcPct val="100000"/>
              </a:lnSpc>
              <a:spcBef>
                <a:spcPts val="0"/>
              </a:spcBef>
              <a:spcAft>
                <a:spcPts val="0"/>
              </a:spcAft>
              <a:buNone/>
            </a:pPr>
            <a:r>
              <a:rPr lang="en-GB" sz="1000" b="0" i="0" u="none" strike="noStrike" cap="none">
                <a:solidFill>
                  <a:srgbClr val="000000"/>
                </a:solidFill>
                <a:latin typeface="Arial"/>
                <a:ea typeface="Arial"/>
                <a:cs typeface="Arial"/>
                <a:sym typeface="Arial"/>
              </a:rPr>
              <a:t>University of Passau</a:t>
            </a:r>
            <a:endParaRPr sz="10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311700" y="20327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r>
              <a:rPr lang="en-GB" dirty="0">
                <a:latin typeface="Times New Roman" panose="02020603050405020304" pitchFamily="18" charset="0"/>
                <a:cs typeface="Times New Roman" panose="02020603050405020304" pitchFamily="18" charset="0"/>
              </a:rPr>
              <a:t>Performance Evaluation</a:t>
            </a:r>
            <a:endParaRPr dirty="0">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Clr>
                <a:srgbClr val="000000"/>
              </a:buClr>
              <a:buSzPts val="1100"/>
              <a:buFont typeface="Arial"/>
              <a:buNone/>
            </a:pPr>
            <a:r>
              <a:rPr lang="en-GB"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SzPts val="3600"/>
              <a:buNone/>
            </a:pPr>
            <a:endParaRPr dirty="0">
              <a:latin typeface="Times New Roman" panose="02020603050405020304" pitchFamily="18" charset="0"/>
              <a:cs typeface="Times New Roman" panose="02020603050405020304" pitchFamily="18" charset="0"/>
            </a:endParaRPr>
          </a:p>
        </p:txBody>
      </p:sp>
      <p:sp>
        <p:nvSpPr>
          <p:cNvPr id="123" name="Google Shape;123;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GB"/>
              <a:t>10</a:t>
            </a:fld>
            <a:endParaRPr/>
          </a:p>
        </p:txBody>
      </p:sp>
      <p:sp>
        <p:nvSpPr>
          <p:cNvPr id="124" name="Google Shape;124;p19"/>
          <p:cNvSpPr txBox="1">
            <a:spLocks noGrp="1"/>
          </p:cNvSpPr>
          <p:nvPr>
            <p:ph type="body" idx="1"/>
          </p:nvPr>
        </p:nvSpPr>
        <p:spPr>
          <a:xfrm>
            <a:off x="311700" y="920400"/>
            <a:ext cx="8520600" cy="330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GB" sz="1500" dirty="0">
                <a:latin typeface="Times New Roman" panose="02020603050405020304" pitchFamily="18" charset="0"/>
                <a:cs typeface="Times New Roman" panose="02020603050405020304" pitchFamily="18" charset="0"/>
              </a:rPr>
              <a:t>Visualize Results for task 1, Obtained</a:t>
            </a:r>
            <a:endParaRPr sz="1500" dirty="0">
              <a:latin typeface="Times New Roman" panose="02020603050405020304" pitchFamily="18" charset="0"/>
              <a:cs typeface="Times New Roman" panose="02020603050405020304" pitchFamily="18" charset="0"/>
            </a:endParaRPr>
          </a:p>
        </p:txBody>
      </p:sp>
      <p:sp>
        <p:nvSpPr>
          <p:cNvPr id="125" name="Google Shape;125;p19"/>
          <p:cNvSpPr txBox="1"/>
          <p:nvPr/>
        </p:nvSpPr>
        <p:spPr>
          <a:xfrm>
            <a:off x="2436019" y="4257675"/>
            <a:ext cx="3986211"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26" name="Google Shape;126;p19"/>
          <p:cNvPicPr preferRelativeResize="0"/>
          <p:nvPr/>
        </p:nvPicPr>
        <p:blipFill>
          <a:blip r:embed="rId3">
            <a:alphaModFix/>
          </a:blip>
          <a:stretch>
            <a:fillRect/>
          </a:stretch>
        </p:blipFill>
        <p:spPr>
          <a:xfrm>
            <a:off x="380000" y="1252750"/>
            <a:ext cx="7945201" cy="3589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311700" y="136150"/>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r>
              <a:rPr lang="en-GB" dirty="0">
                <a:latin typeface="Times New Roman" panose="02020603050405020304" pitchFamily="18" charset="0"/>
                <a:cs typeface="Times New Roman" panose="02020603050405020304" pitchFamily="18" charset="0"/>
              </a:rPr>
              <a:t>Results </a:t>
            </a:r>
            <a:endParaRPr dirty="0">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SzPts val="3600"/>
              <a:buNone/>
            </a:pPr>
            <a:endParaRPr dirty="0">
              <a:latin typeface="Times New Roman" panose="02020603050405020304" pitchFamily="18" charset="0"/>
              <a:cs typeface="Times New Roman" panose="02020603050405020304" pitchFamily="18" charset="0"/>
            </a:endParaRPr>
          </a:p>
        </p:txBody>
      </p:sp>
      <p:sp>
        <p:nvSpPr>
          <p:cNvPr id="132" name="Google Shape;132;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GB"/>
              <a:t>11</a:t>
            </a:fld>
            <a:endParaRPr/>
          </a:p>
        </p:txBody>
      </p:sp>
      <p:sp>
        <p:nvSpPr>
          <p:cNvPr id="133" name="Google Shape;133;p20"/>
          <p:cNvSpPr txBox="1">
            <a:spLocks noGrp="1"/>
          </p:cNvSpPr>
          <p:nvPr>
            <p:ph type="body" idx="1"/>
          </p:nvPr>
        </p:nvSpPr>
        <p:spPr>
          <a:xfrm>
            <a:off x="311700" y="1472975"/>
            <a:ext cx="8344500" cy="30960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dirty="0"/>
          </a:p>
        </p:txBody>
      </p:sp>
      <p:pic>
        <p:nvPicPr>
          <p:cNvPr id="134" name="Google Shape;134;p20"/>
          <p:cNvPicPr preferRelativeResize="0"/>
          <p:nvPr/>
        </p:nvPicPr>
        <p:blipFill>
          <a:blip r:embed="rId3">
            <a:alphaModFix/>
          </a:blip>
          <a:stretch>
            <a:fillRect/>
          </a:stretch>
        </p:blipFill>
        <p:spPr>
          <a:xfrm>
            <a:off x="389450" y="1141250"/>
            <a:ext cx="8165150" cy="3552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311700" y="203600"/>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r>
              <a:rPr lang="en-GB" dirty="0">
                <a:latin typeface="Times New Roman" panose="02020603050405020304" pitchFamily="18" charset="0"/>
                <a:cs typeface="Times New Roman" panose="02020603050405020304" pitchFamily="18" charset="0"/>
              </a:rPr>
              <a:t>Results</a:t>
            </a:r>
            <a:r>
              <a:rPr lang="en-GB" dirty="0"/>
              <a:t> </a:t>
            </a:r>
            <a:endParaRPr dirty="0"/>
          </a:p>
          <a:p>
            <a:pPr marL="0" lvl="0" indent="0" algn="l" rtl="0">
              <a:lnSpc>
                <a:spcPct val="100000"/>
              </a:lnSpc>
              <a:spcBef>
                <a:spcPts val="0"/>
              </a:spcBef>
              <a:spcAft>
                <a:spcPts val="0"/>
              </a:spcAft>
              <a:buSzPts val="3600"/>
              <a:buNone/>
            </a:pPr>
            <a:endParaRPr dirty="0"/>
          </a:p>
        </p:txBody>
      </p:sp>
      <p:sp>
        <p:nvSpPr>
          <p:cNvPr id="140" name="Google Shape;140;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GB"/>
              <a:t>12</a:t>
            </a:fld>
            <a:endParaRPr/>
          </a:p>
        </p:txBody>
      </p:sp>
      <p:sp>
        <p:nvSpPr>
          <p:cNvPr id="141" name="Google Shape;141;p2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GB" sz="1500" dirty="0">
                <a:latin typeface="Times New Roman" panose="02020603050405020304" pitchFamily="18" charset="0"/>
                <a:cs typeface="Times New Roman" panose="02020603050405020304" pitchFamily="18" charset="0"/>
              </a:rPr>
              <a:t>Visualizing Results For Task 2, Obtained</a:t>
            </a:r>
            <a:r>
              <a:rPr lang="en-GB" sz="1500" dirty="0"/>
              <a:t> </a:t>
            </a:r>
            <a:endParaRPr sz="1500" dirty="0"/>
          </a:p>
        </p:txBody>
      </p:sp>
      <p:pic>
        <p:nvPicPr>
          <p:cNvPr id="142" name="Google Shape;142;p21"/>
          <p:cNvPicPr preferRelativeResize="0"/>
          <p:nvPr/>
        </p:nvPicPr>
        <p:blipFill>
          <a:blip r:embed="rId3">
            <a:alphaModFix/>
          </a:blip>
          <a:stretch>
            <a:fillRect/>
          </a:stretch>
        </p:blipFill>
        <p:spPr>
          <a:xfrm>
            <a:off x="879975" y="1621650"/>
            <a:ext cx="7384050" cy="3302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a:spLocks noGrp="1"/>
          </p:cNvSpPr>
          <p:nvPr>
            <p:ph type="title"/>
          </p:nvPr>
        </p:nvSpPr>
        <p:spPr>
          <a:xfrm>
            <a:off x="311700" y="176450"/>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r>
              <a:rPr lang="en-GB" dirty="0">
                <a:latin typeface="Times New Roman" panose="02020603050405020304" pitchFamily="18" charset="0"/>
                <a:cs typeface="Times New Roman" panose="02020603050405020304" pitchFamily="18" charset="0"/>
              </a:rPr>
              <a:t>Results</a:t>
            </a:r>
            <a:r>
              <a:rPr lang="en-GB" dirty="0"/>
              <a:t> </a:t>
            </a:r>
            <a:endParaRPr dirty="0"/>
          </a:p>
          <a:p>
            <a:pPr marL="0" lvl="0" indent="0" algn="l" rtl="0">
              <a:lnSpc>
                <a:spcPct val="100000"/>
              </a:lnSpc>
              <a:spcBef>
                <a:spcPts val="0"/>
              </a:spcBef>
              <a:spcAft>
                <a:spcPts val="0"/>
              </a:spcAft>
              <a:buSzPts val="3600"/>
              <a:buNone/>
            </a:pPr>
            <a:endParaRPr dirty="0"/>
          </a:p>
        </p:txBody>
      </p:sp>
      <p:sp>
        <p:nvSpPr>
          <p:cNvPr id="148" name="Google Shape;148;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GB"/>
              <a:t>13</a:t>
            </a:fld>
            <a:endParaRPr/>
          </a:p>
        </p:txBody>
      </p:sp>
      <p:sp>
        <p:nvSpPr>
          <p:cNvPr id="149" name="Google Shape;149;p22"/>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p:txBody>
      </p:sp>
      <p:pic>
        <p:nvPicPr>
          <p:cNvPr id="150" name="Google Shape;150;p22"/>
          <p:cNvPicPr preferRelativeResize="0"/>
          <p:nvPr/>
        </p:nvPicPr>
        <p:blipFill>
          <a:blip r:embed="rId3">
            <a:alphaModFix/>
          </a:blip>
          <a:stretch>
            <a:fillRect/>
          </a:stretch>
        </p:blipFill>
        <p:spPr>
          <a:xfrm>
            <a:off x="714038" y="1266313"/>
            <a:ext cx="6924675" cy="3552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r>
              <a:rPr lang="en-GB" dirty="0">
                <a:latin typeface="Times New Roman" panose="02020603050405020304" pitchFamily="18" charset="0"/>
                <a:cs typeface="Times New Roman" panose="02020603050405020304" pitchFamily="18" charset="0"/>
              </a:rPr>
              <a:t>Results Summarized</a:t>
            </a:r>
            <a:endParaRPr dirty="0">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SzPts val="3600"/>
              <a:buNone/>
            </a:pPr>
            <a:endParaRPr dirty="0"/>
          </a:p>
        </p:txBody>
      </p:sp>
      <p:sp>
        <p:nvSpPr>
          <p:cNvPr id="156" name="Google Shape;156;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GB"/>
              <a:t>14</a:t>
            </a:fld>
            <a:endParaRPr/>
          </a:p>
        </p:txBody>
      </p:sp>
      <p:sp>
        <p:nvSpPr>
          <p:cNvPr id="157" name="Google Shape;157;p23"/>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GB" dirty="0">
                <a:latin typeface="Times New Roman" panose="02020603050405020304" pitchFamily="18" charset="0"/>
                <a:cs typeface="Times New Roman" panose="02020603050405020304" pitchFamily="18" charset="0"/>
              </a:rPr>
              <a:t>The </a:t>
            </a:r>
            <a:r>
              <a:rPr lang="en-GB" dirty="0" err="1">
                <a:latin typeface="Times New Roman" panose="02020603050405020304" pitchFamily="18" charset="0"/>
                <a:cs typeface="Times New Roman" panose="02020603050405020304" pitchFamily="18" charset="0"/>
              </a:rPr>
              <a:t>LightBGM</a:t>
            </a:r>
            <a:r>
              <a:rPr lang="en-GB" dirty="0">
                <a:latin typeface="Times New Roman" panose="02020603050405020304" pitchFamily="18" charset="0"/>
                <a:cs typeface="Times New Roman" panose="02020603050405020304" pitchFamily="18" charset="0"/>
              </a:rPr>
              <a:t> algorithm performed best with Accuracy and F1 score. Obtained from the given data set is, 67.88 in the Training Data set and 73.12 in the Validation Data Set for accuracy and F1 score is 0.6653 in Training Data Set and Validation set 0.6769 is obtained.</a:t>
            </a:r>
            <a:endParaRPr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GB" dirty="0">
                <a:latin typeface="Times New Roman" panose="02020603050405020304" pitchFamily="18" charset="0"/>
                <a:cs typeface="Times New Roman" panose="02020603050405020304" pitchFamily="18" charset="0"/>
              </a:rPr>
              <a:t>Accuracy and F1 score obtained from the given data set is, 52.46 for accuracy and 0.4044 for mean F1-Score in Hierarchical Clustering Analysis(HCA) method while in </a:t>
            </a:r>
            <a:r>
              <a:rPr lang="en-GB" dirty="0" err="1">
                <a:latin typeface="Times New Roman" panose="02020603050405020304" pitchFamily="18" charset="0"/>
                <a:cs typeface="Times New Roman" panose="02020603050405020304" pitchFamily="18" charset="0"/>
              </a:rPr>
              <a:t>Clust-Dist</a:t>
            </a:r>
            <a:r>
              <a:rPr lang="en-GB" dirty="0">
                <a:latin typeface="Times New Roman" panose="02020603050405020304" pitchFamily="18" charset="0"/>
                <a:cs typeface="Times New Roman" panose="02020603050405020304" pitchFamily="18" charset="0"/>
              </a:rPr>
              <a:t> 51.08 for Accuracy and 03497 for F1-Score.</a:t>
            </a:r>
            <a:endParaRPr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4"/>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GB" dirty="0">
                <a:latin typeface="Times New Roman" panose="02020603050405020304" pitchFamily="18" charset="0"/>
                <a:cs typeface="Times New Roman" panose="02020603050405020304" pitchFamily="18" charset="0"/>
              </a:rPr>
              <a:t>References</a:t>
            </a:r>
            <a:endParaRPr dirty="0">
              <a:latin typeface="Times New Roman" panose="02020603050405020304" pitchFamily="18" charset="0"/>
              <a:cs typeface="Times New Roman" panose="02020603050405020304" pitchFamily="18" charset="0"/>
            </a:endParaRPr>
          </a:p>
        </p:txBody>
      </p:sp>
      <p:sp>
        <p:nvSpPr>
          <p:cNvPr id="163" name="Google Shape;163;p24"/>
          <p:cNvSpPr txBox="1">
            <a:spLocks noGrp="1"/>
          </p:cNvSpPr>
          <p:nvPr>
            <p:ph type="body" idx="1"/>
          </p:nvPr>
        </p:nvSpPr>
        <p:spPr>
          <a:xfrm>
            <a:off x="311700" y="978462"/>
            <a:ext cx="8429100" cy="3720013"/>
          </a:xfrm>
          <a:prstGeom prst="rect">
            <a:avLst/>
          </a:prstGeom>
          <a:noFill/>
          <a:ln>
            <a:noFill/>
          </a:ln>
        </p:spPr>
        <p:txBody>
          <a:bodyPr spcFirstLastPara="1" wrap="square" lIns="91425" tIns="91425" rIns="91425" bIns="91425" anchor="t" anchorCtr="0">
            <a:noAutofit/>
          </a:bodyPr>
          <a:lstStyle/>
          <a:p>
            <a:pPr marL="457200" lvl="0" indent="-317500" algn="just" rtl="0">
              <a:lnSpc>
                <a:spcPct val="115000"/>
              </a:lnSpc>
              <a:spcBef>
                <a:spcPts val="1000"/>
              </a:spcBef>
              <a:spcAft>
                <a:spcPts val="0"/>
              </a:spcAft>
              <a:buSzPts val="1400"/>
              <a:buChar char="●"/>
            </a:pPr>
            <a:r>
              <a:rPr lang="en-GB" sz="1400" dirty="0">
                <a:latin typeface="Times New Roman" panose="02020603050405020304" pitchFamily="18" charset="0"/>
                <a:cs typeface="Times New Roman" panose="02020603050405020304" pitchFamily="18" charset="0"/>
              </a:rPr>
              <a:t>Michael </a:t>
            </a:r>
            <a:r>
              <a:rPr lang="en-GB" sz="1400" dirty="0" err="1">
                <a:latin typeface="Times New Roman" panose="02020603050405020304" pitchFamily="18" charset="0"/>
                <a:cs typeface="Times New Roman" panose="02020603050405020304" pitchFamily="18" charset="0"/>
              </a:rPr>
              <a:t>Gamon</a:t>
            </a:r>
            <a:r>
              <a:rPr lang="en-GB" sz="1400" dirty="0">
                <a:latin typeface="Times New Roman" panose="02020603050405020304" pitchFamily="18" charset="0"/>
                <a:cs typeface="Times New Roman" panose="02020603050405020304" pitchFamily="18" charset="0"/>
              </a:rPr>
              <a:t>. 2004. Sentiment classification on customer feedback data: noisy data, large feature vectors, and the role of linguistic analysis. In COLING 2004: Proceedings of the 20th International Conference on Computational Linguistics. 841–847.</a:t>
            </a:r>
            <a:endParaRPr sz="1400" dirty="0">
              <a:latin typeface="Times New Roman" panose="02020603050405020304" pitchFamily="18" charset="0"/>
              <a:cs typeface="Times New Roman" panose="02020603050405020304" pitchFamily="18" charset="0"/>
            </a:endParaRPr>
          </a:p>
          <a:p>
            <a:pPr marL="457200" lvl="0" indent="-317500" algn="just" rtl="0">
              <a:lnSpc>
                <a:spcPct val="115000"/>
              </a:lnSpc>
              <a:spcBef>
                <a:spcPts val="0"/>
              </a:spcBef>
              <a:spcAft>
                <a:spcPts val="0"/>
              </a:spcAft>
              <a:buSzPts val="1400"/>
              <a:buChar char="●"/>
            </a:pPr>
            <a:r>
              <a:rPr lang="en-GB" sz="1400" dirty="0">
                <a:latin typeface="Times New Roman" panose="02020603050405020304" pitchFamily="18" charset="0"/>
                <a:cs typeface="Times New Roman" panose="02020603050405020304" pitchFamily="18" charset="0"/>
              </a:rPr>
              <a:t>Helena Gómez-Adorno, Carolina Martín-Del-Campo-Rodríguez, Grigori </a:t>
            </a:r>
            <a:r>
              <a:rPr lang="en-GB" sz="1400" dirty="0" err="1">
                <a:latin typeface="Times New Roman" panose="02020603050405020304" pitchFamily="18" charset="0"/>
                <a:cs typeface="Times New Roman" panose="02020603050405020304" pitchFamily="18" charset="0"/>
              </a:rPr>
              <a:t>Sidorov,Yuridiana</a:t>
            </a:r>
            <a:r>
              <a:rPr lang="en-GB" sz="1400" dirty="0">
                <a:latin typeface="Times New Roman" panose="02020603050405020304" pitchFamily="18" charset="0"/>
                <a:cs typeface="Times New Roman" panose="02020603050405020304" pitchFamily="18" charset="0"/>
              </a:rPr>
              <a:t> </a:t>
            </a:r>
            <a:r>
              <a:rPr lang="en-GB" sz="1400" dirty="0" err="1">
                <a:latin typeface="Times New Roman" panose="02020603050405020304" pitchFamily="18" charset="0"/>
                <a:cs typeface="Times New Roman" panose="02020603050405020304" pitchFamily="18" charset="0"/>
              </a:rPr>
              <a:t>Alemán</a:t>
            </a:r>
            <a:r>
              <a:rPr lang="en-GB" sz="1400" dirty="0">
                <a:latin typeface="Times New Roman" panose="02020603050405020304" pitchFamily="18" charset="0"/>
                <a:cs typeface="Times New Roman" panose="02020603050405020304" pitchFamily="18" charset="0"/>
              </a:rPr>
              <a:t>, </a:t>
            </a:r>
            <a:r>
              <a:rPr lang="en-GB" sz="1400" dirty="0" err="1">
                <a:latin typeface="Times New Roman" panose="02020603050405020304" pitchFamily="18" charset="0"/>
                <a:cs typeface="Times New Roman" panose="02020603050405020304" pitchFamily="18" charset="0"/>
              </a:rPr>
              <a:t>Darnes</a:t>
            </a:r>
            <a:r>
              <a:rPr lang="en-GB" sz="1400" dirty="0">
                <a:latin typeface="Times New Roman" panose="02020603050405020304" pitchFamily="18" charset="0"/>
                <a:cs typeface="Times New Roman" panose="02020603050405020304" pitchFamily="18" charset="0"/>
              </a:rPr>
              <a:t> </a:t>
            </a:r>
            <a:r>
              <a:rPr lang="en-GB" sz="1400" dirty="0" err="1">
                <a:latin typeface="Times New Roman" panose="02020603050405020304" pitchFamily="18" charset="0"/>
                <a:cs typeface="Times New Roman" panose="02020603050405020304" pitchFamily="18" charset="0"/>
              </a:rPr>
              <a:t>Vilariño</a:t>
            </a:r>
            <a:r>
              <a:rPr lang="en-GB" sz="1400" dirty="0">
                <a:latin typeface="Times New Roman" panose="02020603050405020304" pitchFamily="18" charset="0"/>
                <a:cs typeface="Times New Roman" panose="02020603050405020304" pitchFamily="18" charset="0"/>
              </a:rPr>
              <a:t>, and David Pinto. 2018. Hierarchical clustering analysis: the best-performing approach at PAN 2017 author clustering task. International Conference of the Cross-Language Evaluation Forum for European Languages. Springer, 216–223.</a:t>
            </a:r>
            <a:endParaRPr sz="1400" dirty="0">
              <a:latin typeface="Times New Roman" panose="02020603050405020304" pitchFamily="18" charset="0"/>
              <a:cs typeface="Times New Roman" panose="02020603050405020304" pitchFamily="18" charset="0"/>
            </a:endParaRPr>
          </a:p>
          <a:p>
            <a:pPr marL="457200" lvl="0" indent="-317500" algn="just" rtl="0">
              <a:lnSpc>
                <a:spcPct val="115000"/>
              </a:lnSpc>
              <a:spcBef>
                <a:spcPts val="0"/>
              </a:spcBef>
              <a:spcAft>
                <a:spcPts val="0"/>
              </a:spcAft>
              <a:buSzPts val="1400"/>
              <a:buChar char="●"/>
            </a:pPr>
            <a:r>
              <a:rPr lang="en-GB" sz="1400" dirty="0">
                <a:latin typeface="Times New Roman" panose="02020603050405020304" pitchFamily="18" charset="0"/>
                <a:cs typeface="Times New Roman" panose="02020603050405020304" pitchFamily="18" charset="0"/>
              </a:rPr>
              <a:t>Mikhail P </a:t>
            </a:r>
            <a:r>
              <a:rPr lang="en-GB" sz="1400" dirty="0" err="1">
                <a:latin typeface="Times New Roman" panose="02020603050405020304" pitchFamily="18" charset="0"/>
                <a:cs typeface="Times New Roman" panose="02020603050405020304" pitchFamily="18" charset="0"/>
              </a:rPr>
              <a:t>Kuznetsov</a:t>
            </a:r>
            <a:r>
              <a:rPr lang="en-GB" sz="1400" dirty="0">
                <a:latin typeface="Times New Roman" panose="02020603050405020304" pitchFamily="18" charset="0"/>
                <a:cs typeface="Times New Roman" panose="02020603050405020304" pitchFamily="18" charset="0"/>
              </a:rPr>
              <a:t>, Anastasia </a:t>
            </a:r>
            <a:r>
              <a:rPr lang="en-GB" sz="1400" dirty="0" err="1">
                <a:latin typeface="Times New Roman" panose="02020603050405020304" pitchFamily="18" charset="0"/>
                <a:cs typeface="Times New Roman" panose="02020603050405020304" pitchFamily="18" charset="0"/>
              </a:rPr>
              <a:t>Motrenko</a:t>
            </a:r>
            <a:r>
              <a:rPr lang="en-GB" sz="1400" dirty="0">
                <a:latin typeface="Times New Roman" panose="02020603050405020304" pitchFamily="18" charset="0"/>
                <a:cs typeface="Times New Roman" panose="02020603050405020304" pitchFamily="18" charset="0"/>
              </a:rPr>
              <a:t>, Rita Kuznetsova, and Vadim V Strijov.2016. Methods for Intrinsic Plagiarism Detection and Author </a:t>
            </a:r>
            <a:r>
              <a:rPr lang="en-GB" sz="1400" dirty="0" err="1">
                <a:latin typeface="Times New Roman" panose="02020603050405020304" pitchFamily="18" charset="0"/>
                <a:cs typeface="Times New Roman" panose="02020603050405020304" pitchFamily="18" charset="0"/>
              </a:rPr>
              <a:t>Diarization</a:t>
            </a:r>
            <a:r>
              <a:rPr lang="en-GB" sz="1400" dirty="0">
                <a:latin typeface="Times New Roman" panose="02020603050405020304" pitchFamily="18" charset="0"/>
                <a:cs typeface="Times New Roman" panose="02020603050405020304" pitchFamily="18" charset="0"/>
              </a:rPr>
              <a:t>.. In CLEF (Working Notes). 912–919.</a:t>
            </a:r>
            <a:endParaRPr sz="1400" dirty="0">
              <a:latin typeface="Times New Roman" panose="02020603050405020304" pitchFamily="18" charset="0"/>
              <a:cs typeface="Times New Roman" panose="02020603050405020304" pitchFamily="18" charset="0"/>
            </a:endParaRPr>
          </a:p>
          <a:p>
            <a:pPr marL="457200" lvl="0" indent="-317500" algn="just" rtl="0">
              <a:lnSpc>
                <a:spcPct val="115000"/>
              </a:lnSpc>
              <a:spcBef>
                <a:spcPts val="0"/>
              </a:spcBef>
              <a:spcAft>
                <a:spcPts val="0"/>
              </a:spcAft>
              <a:buSzPts val="1400"/>
              <a:buChar char="●"/>
            </a:pPr>
            <a:r>
              <a:rPr lang="en-GB" sz="1400" dirty="0">
                <a:latin typeface="Times New Roman" panose="02020603050405020304" pitchFamily="18" charset="0"/>
                <a:cs typeface="Times New Roman" panose="02020603050405020304" pitchFamily="18" charset="0"/>
              </a:rPr>
              <a:t>Peter Müller. 2019. Style Change Detection.</a:t>
            </a:r>
            <a:endParaRPr sz="1400" dirty="0">
              <a:latin typeface="Times New Roman" panose="02020603050405020304" pitchFamily="18" charset="0"/>
              <a:cs typeface="Times New Roman" panose="02020603050405020304" pitchFamily="18" charset="0"/>
            </a:endParaRPr>
          </a:p>
          <a:p>
            <a:pPr marL="457200" lvl="0" indent="-317500" algn="just" rtl="0">
              <a:lnSpc>
                <a:spcPct val="115000"/>
              </a:lnSpc>
              <a:spcBef>
                <a:spcPts val="0"/>
              </a:spcBef>
              <a:spcAft>
                <a:spcPts val="0"/>
              </a:spcAft>
              <a:buSzPts val="1400"/>
              <a:buChar char="●"/>
            </a:pPr>
            <a:r>
              <a:rPr lang="en-GB" sz="1400" dirty="0">
                <a:latin typeface="Times New Roman" panose="02020603050405020304" pitchFamily="18" charset="0"/>
                <a:cs typeface="Times New Roman" panose="02020603050405020304" pitchFamily="18" charset="0"/>
              </a:rPr>
              <a:t>Ifrah </a:t>
            </a:r>
            <a:r>
              <a:rPr lang="en-GB" sz="1400" dirty="0" err="1">
                <a:latin typeface="Times New Roman" panose="02020603050405020304" pitchFamily="18" charset="0"/>
                <a:cs typeface="Times New Roman" panose="02020603050405020304" pitchFamily="18" charset="0"/>
              </a:rPr>
              <a:t>Pervaz</a:t>
            </a:r>
            <a:r>
              <a:rPr lang="en-GB" sz="1400" dirty="0">
                <a:latin typeface="Times New Roman" panose="02020603050405020304" pitchFamily="18" charset="0"/>
                <a:cs typeface="Times New Roman" panose="02020603050405020304" pitchFamily="18" charset="0"/>
              </a:rPr>
              <a:t>, </a:t>
            </a:r>
            <a:r>
              <a:rPr lang="en-GB" sz="1400" dirty="0" err="1">
                <a:latin typeface="Times New Roman" panose="02020603050405020304" pitchFamily="18" charset="0"/>
                <a:cs typeface="Times New Roman" panose="02020603050405020304" pitchFamily="18" charset="0"/>
              </a:rPr>
              <a:t>Iqra</a:t>
            </a:r>
            <a:r>
              <a:rPr lang="en-GB" sz="1400" dirty="0">
                <a:latin typeface="Times New Roman" panose="02020603050405020304" pitchFamily="18" charset="0"/>
                <a:cs typeface="Times New Roman" panose="02020603050405020304" pitchFamily="18" charset="0"/>
              </a:rPr>
              <a:t> Ameer, Abdul </a:t>
            </a:r>
            <a:r>
              <a:rPr lang="en-GB" sz="1400" dirty="0" err="1">
                <a:latin typeface="Times New Roman" panose="02020603050405020304" pitchFamily="18" charset="0"/>
                <a:cs typeface="Times New Roman" panose="02020603050405020304" pitchFamily="18" charset="0"/>
              </a:rPr>
              <a:t>Sittar,and</a:t>
            </a:r>
            <a:r>
              <a:rPr lang="en-GB" sz="1400" dirty="0">
                <a:latin typeface="Times New Roman" panose="02020603050405020304" pitchFamily="18" charset="0"/>
                <a:cs typeface="Times New Roman" panose="02020603050405020304" pitchFamily="18" charset="0"/>
              </a:rPr>
              <a:t> Rao Muhammad Adeel Nawab. 2015.Identification of Author Personality Traits using Stylistic </a:t>
            </a:r>
            <a:r>
              <a:rPr lang="en-GB" sz="1400" dirty="0" err="1">
                <a:latin typeface="Times New Roman" panose="02020603050405020304" pitchFamily="18" charset="0"/>
                <a:cs typeface="Times New Roman" panose="02020603050405020304" pitchFamily="18" charset="0"/>
              </a:rPr>
              <a:t>Features:Notebook</a:t>
            </a:r>
            <a:r>
              <a:rPr lang="en-GB" sz="1400" dirty="0">
                <a:latin typeface="Times New Roman" panose="02020603050405020304" pitchFamily="18" charset="0"/>
                <a:cs typeface="Times New Roman" panose="02020603050405020304" pitchFamily="18" charset="0"/>
              </a:rPr>
              <a:t> for AN at CLEF 2015...</a:t>
            </a:r>
            <a:endParaRPr sz="1400" dirty="0">
              <a:latin typeface="Times New Roman" panose="02020603050405020304" pitchFamily="18" charset="0"/>
              <a:cs typeface="Times New Roman" panose="02020603050405020304" pitchFamily="18" charset="0"/>
            </a:endParaRPr>
          </a:p>
          <a:p>
            <a:pPr marL="139700" lvl="0" indent="0" algn="just" rtl="0">
              <a:lnSpc>
                <a:spcPct val="115000"/>
              </a:lnSpc>
              <a:spcBef>
                <a:spcPts val="1000"/>
              </a:spcBef>
              <a:spcAft>
                <a:spcPts val="0"/>
              </a:spcAft>
              <a:buSzPts val="1400"/>
              <a:buNone/>
            </a:pPr>
            <a:endParaRPr sz="1400" dirty="0">
              <a:latin typeface="Times New Roman" panose="02020603050405020304" pitchFamily="18" charset="0"/>
              <a:cs typeface="Times New Roman" panose="02020603050405020304" pitchFamily="18" charset="0"/>
            </a:endParaRPr>
          </a:p>
          <a:p>
            <a:pPr marL="457200" lvl="0" indent="-228600" algn="just" rtl="0">
              <a:lnSpc>
                <a:spcPct val="115000"/>
              </a:lnSpc>
              <a:spcBef>
                <a:spcPts val="1000"/>
              </a:spcBef>
              <a:spcAft>
                <a:spcPts val="0"/>
              </a:spcAft>
              <a:buSzPts val="1400"/>
              <a:buNone/>
            </a:pPr>
            <a:endParaRPr sz="1400" dirty="0">
              <a:latin typeface="Times New Roman" panose="02020603050405020304" pitchFamily="18" charset="0"/>
              <a:cs typeface="Times New Roman" panose="02020603050405020304" pitchFamily="18" charset="0"/>
            </a:endParaRPr>
          </a:p>
          <a:p>
            <a:pPr marL="0" lvl="0" indent="0" algn="just" rtl="0">
              <a:lnSpc>
                <a:spcPct val="115000"/>
              </a:lnSpc>
              <a:spcBef>
                <a:spcPts val="1000"/>
              </a:spcBef>
              <a:spcAft>
                <a:spcPts val="0"/>
              </a:spcAft>
              <a:buSzPts val="1800"/>
              <a:buNone/>
            </a:pPr>
            <a:endParaRPr sz="1400" dirty="0">
              <a:latin typeface="Times New Roman" panose="02020603050405020304" pitchFamily="18" charset="0"/>
              <a:cs typeface="Times New Roman" panose="02020603050405020304" pitchFamily="18" charset="0"/>
            </a:endParaRPr>
          </a:p>
          <a:p>
            <a:pPr marL="457200" lvl="0" indent="0" algn="just" rtl="0">
              <a:lnSpc>
                <a:spcPct val="115000"/>
              </a:lnSpc>
              <a:spcBef>
                <a:spcPts val="1000"/>
              </a:spcBef>
              <a:spcAft>
                <a:spcPts val="0"/>
              </a:spcAft>
              <a:buSzPts val="1800"/>
              <a:buNone/>
            </a:pPr>
            <a:endParaRPr sz="1400" dirty="0">
              <a:latin typeface="Times New Roman" panose="02020603050405020304" pitchFamily="18" charset="0"/>
              <a:cs typeface="Times New Roman" panose="02020603050405020304" pitchFamily="18" charset="0"/>
            </a:endParaRPr>
          </a:p>
          <a:p>
            <a:pPr marL="0" lvl="0" indent="0" algn="l" rtl="0">
              <a:lnSpc>
                <a:spcPct val="115000"/>
              </a:lnSpc>
              <a:spcBef>
                <a:spcPts val="1600"/>
              </a:spcBef>
              <a:spcAft>
                <a:spcPts val="1600"/>
              </a:spcAft>
              <a:buSzPts val="1800"/>
              <a:buNone/>
            </a:pPr>
            <a:endParaRPr dirty="0">
              <a:latin typeface="Times New Roman" panose="02020603050405020304" pitchFamily="18" charset="0"/>
              <a:cs typeface="Times New Roman" panose="02020603050405020304" pitchFamily="18" charset="0"/>
            </a:endParaRPr>
          </a:p>
        </p:txBody>
      </p:sp>
      <p:sp>
        <p:nvSpPr>
          <p:cNvPr id="164" name="Google Shape;16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GB"/>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Times New Roman" panose="02020603050405020304" pitchFamily="18" charset="0"/>
                <a:cs typeface="Times New Roman" panose="02020603050405020304" pitchFamily="18" charset="0"/>
              </a:rPr>
              <a:t>References</a:t>
            </a:r>
            <a:endParaRPr dirty="0">
              <a:latin typeface="Times New Roman" panose="02020603050405020304" pitchFamily="18" charset="0"/>
              <a:cs typeface="Times New Roman" panose="02020603050405020304" pitchFamily="18" charset="0"/>
            </a:endParaRPr>
          </a:p>
        </p:txBody>
      </p:sp>
      <p:sp>
        <p:nvSpPr>
          <p:cNvPr id="170" name="Google Shape;170;p2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sz="1400" dirty="0">
                <a:latin typeface="Times New Roman" panose="02020603050405020304" pitchFamily="18" charset="0"/>
                <a:cs typeface="Times New Roman" panose="02020603050405020304" pitchFamily="18" charset="0"/>
              </a:rPr>
              <a:t>Abdul </a:t>
            </a:r>
            <a:r>
              <a:rPr lang="en-GB" sz="1400" dirty="0" err="1">
                <a:latin typeface="Times New Roman" panose="02020603050405020304" pitchFamily="18" charset="0"/>
                <a:cs typeface="Times New Roman" panose="02020603050405020304" pitchFamily="18" charset="0"/>
              </a:rPr>
              <a:t>Sittar</a:t>
            </a:r>
            <a:r>
              <a:rPr lang="en-GB" sz="1400" dirty="0">
                <a:latin typeface="Times New Roman" panose="02020603050405020304" pitchFamily="18" charset="0"/>
                <a:cs typeface="Times New Roman" panose="02020603050405020304" pitchFamily="18" charset="0"/>
              </a:rPr>
              <a:t>, Hafiz Rizwan Iqbal, and Rao Muhammad Adeel Nawab. 2016. Author</a:t>
            </a:r>
            <a:endParaRPr sz="14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GB" sz="1400" dirty="0" err="1">
                <a:latin typeface="Times New Roman" panose="02020603050405020304" pitchFamily="18" charset="0"/>
                <a:cs typeface="Times New Roman" panose="02020603050405020304" pitchFamily="18" charset="0"/>
              </a:rPr>
              <a:t>Diarization</a:t>
            </a:r>
            <a:r>
              <a:rPr lang="en-GB" sz="1400" dirty="0">
                <a:latin typeface="Times New Roman" panose="02020603050405020304" pitchFamily="18" charset="0"/>
                <a:cs typeface="Times New Roman" panose="02020603050405020304" pitchFamily="18" charset="0"/>
              </a:rPr>
              <a:t> Using Cluster-Distance Approach.. In CLEF (Working Notes). 1000–1007.</a:t>
            </a:r>
            <a:endParaRPr sz="14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400" dirty="0">
              <a:latin typeface="Times New Roman" panose="02020603050405020304" pitchFamily="18" charset="0"/>
              <a:cs typeface="Times New Roman" panose="02020603050405020304" pitchFamily="18" charset="0"/>
            </a:endParaRPr>
          </a:p>
          <a:p>
            <a:pPr marL="457200" lvl="0" indent="-317500" algn="l" rtl="0">
              <a:spcBef>
                <a:spcPts val="0"/>
              </a:spcBef>
              <a:spcAft>
                <a:spcPts val="0"/>
              </a:spcAft>
              <a:buSzPts val="1400"/>
              <a:buChar char="●"/>
            </a:pPr>
            <a:r>
              <a:rPr lang="en-GB" sz="1400" dirty="0" err="1">
                <a:latin typeface="Times New Roman" panose="02020603050405020304" pitchFamily="18" charset="0"/>
                <a:cs typeface="Times New Roman" panose="02020603050405020304" pitchFamily="18" charset="0"/>
              </a:rPr>
              <a:t>Efstathios</a:t>
            </a:r>
            <a:r>
              <a:rPr lang="en-GB" sz="1400" dirty="0">
                <a:latin typeface="Times New Roman" panose="02020603050405020304" pitchFamily="18" charset="0"/>
                <a:cs typeface="Times New Roman" panose="02020603050405020304" pitchFamily="18" charset="0"/>
              </a:rPr>
              <a:t> </a:t>
            </a:r>
            <a:r>
              <a:rPr lang="en-GB" sz="1400" dirty="0" err="1">
                <a:latin typeface="Times New Roman" panose="02020603050405020304" pitchFamily="18" charset="0"/>
                <a:cs typeface="Times New Roman" panose="02020603050405020304" pitchFamily="18" charset="0"/>
              </a:rPr>
              <a:t>Stamatatos</a:t>
            </a:r>
            <a:r>
              <a:rPr lang="en-GB" sz="1400" dirty="0">
                <a:latin typeface="Times New Roman" panose="02020603050405020304" pitchFamily="18" charset="0"/>
                <a:cs typeface="Times New Roman" panose="02020603050405020304" pitchFamily="18" charset="0"/>
              </a:rPr>
              <a:t>. 2009. Intrinsic plagiarism detection using character n-gram</a:t>
            </a:r>
            <a:endParaRPr sz="14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GB" sz="1400" dirty="0">
                <a:latin typeface="Times New Roman" panose="02020603050405020304" pitchFamily="18" charset="0"/>
                <a:cs typeface="Times New Roman" panose="02020603050405020304" pitchFamily="18" charset="0"/>
              </a:rPr>
              <a:t>profiles. threshold 2, 1,500 (2009).</a:t>
            </a:r>
            <a:endParaRPr sz="1400" dirty="0">
              <a:latin typeface="Times New Roman" panose="02020603050405020304" pitchFamily="18" charset="0"/>
              <a:cs typeface="Times New Roman" panose="02020603050405020304" pitchFamily="18" charset="0"/>
            </a:endParaRPr>
          </a:p>
          <a:p>
            <a:pPr marL="457200" lvl="0" indent="-317500" algn="l" rtl="0">
              <a:spcBef>
                <a:spcPts val="0"/>
              </a:spcBef>
              <a:spcAft>
                <a:spcPts val="0"/>
              </a:spcAft>
              <a:buSzPts val="1400"/>
              <a:buChar char="●"/>
            </a:pPr>
            <a:r>
              <a:rPr lang="en-GB" sz="1400" dirty="0">
                <a:latin typeface="Times New Roman" panose="02020603050405020304" pitchFamily="18" charset="0"/>
                <a:cs typeface="Times New Roman" panose="02020603050405020304" pitchFamily="18" charset="0"/>
              </a:rPr>
              <a:t>Eva </a:t>
            </a:r>
            <a:r>
              <a:rPr lang="en-GB" sz="1400" dirty="0" err="1">
                <a:latin typeface="Times New Roman" panose="02020603050405020304" pitchFamily="18" charset="0"/>
                <a:cs typeface="Times New Roman" panose="02020603050405020304" pitchFamily="18" charset="0"/>
              </a:rPr>
              <a:t>Zangerle</a:t>
            </a:r>
            <a:r>
              <a:rPr lang="en-GB" sz="1400" dirty="0">
                <a:latin typeface="Times New Roman" panose="02020603050405020304" pitchFamily="18" charset="0"/>
                <a:cs typeface="Times New Roman" panose="02020603050405020304" pitchFamily="18" charset="0"/>
              </a:rPr>
              <a:t>, Maximilian </a:t>
            </a:r>
            <a:r>
              <a:rPr lang="en-GB" sz="1400" dirty="0" err="1">
                <a:latin typeface="Times New Roman" panose="02020603050405020304" pitchFamily="18" charset="0"/>
                <a:cs typeface="Times New Roman" panose="02020603050405020304" pitchFamily="18" charset="0"/>
              </a:rPr>
              <a:t>Mayerl</a:t>
            </a:r>
            <a:r>
              <a:rPr lang="en-GB" sz="1400" dirty="0">
                <a:latin typeface="Times New Roman" panose="02020603050405020304" pitchFamily="18" charset="0"/>
                <a:cs typeface="Times New Roman" panose="02020603050405020304" pitchFamily="18" charset="0"/>
              </a:rPr>
              <a:t>, Michael </a:t>
            </a:r>
            <a:r>
              <a:rPr lang="en-GB" sz="1400" dirty="0" err="1">
                <a:latin typeface="Times New Roman" panose="02020603050405020304" pitchFamily="18" charset="0"/>
                <a:cs typeface="Times New Roman" panose="02020603050405020304" pitchFamily="18" charset="0"/>
              </a:rPr>
              <a:t>Tschuggnall</a:t>
            </a:r>
            <a:r>
              <a:rPr lang="en-GB" sz="1400" dirty="0">
                <a:latin typeface="Times New Roman" panose="02020603050405020304" pitchFamily="18" charset="0"/>
                <a:cs typeface="Times New Roman" panose="02020603050405020304" pitchFamily="18" charset="0"/>
              </a:rPr>
              <a:t>, Günther Specht, Martin</a:t>
            </a:r>
            <a:endParaRPr sz="14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GB" sz="1400" dirty="0" err="1">
                <a:latin typeface="Times New Roman" panose="02020603050405020304" pitchFamily="18" charset="0"/>
                <a:cs typeface="Times New Roman" panose="02020603050405020304" pitchFamily="18" charset="0"/>
              </a:rPr>
              <a:t>Potthast</a:t>
            </a:r>
            <a:r>
              <a:rPr lang="en-GB" sz="1400" dirty="0">
                <a:latin typeface="Times New Roman" panose="02020603050405020304" pitchFamily="18" charset="0"/>
                <a:cs typeface="Times New Roman" panose="02020603050405020304" pitchFamily="18" charset="0"/>
              </a:rPr>
              <a:t>, and Benno Stein. 2020. PAN20 Authorship Analysis: Style Change Detection. </a:t>
            </a:r>
            <a:r>
              <a:rPr lang="en-GB" sz="1400" u="sng" dirty="0">
                <a:solidFill>
                  <a:schemeClr val="hlink"/>
                </a:solidFill>
                <a:latin typeface="Times New Roman" panose="02020603050405020304" pitchFamily="18" charset="0"/>
                <a:cs typeface="Times New Roman" panose="02020603050405020304" pitchFamily="18" charset="0"/>
                <a:hlinkClick r:id="rId3"/>
              </a:rPr>
              <a:t>https://doi.org/10.5281/zenodo.3660984</a:t>
            </a:r>
            <a:endParaRPr sz="14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400" dirty="0">
              <a:latin typeface="Times New Roman" panose="02020603050405020304" pitchFamily="18" charset="0"/>
              <a:cs typeface="Times New Roman" panose="02020603050405020304" pitchFamily="18" charset="0"/>
            </a:endParaRPr>
          </a:p>
          <a:p>
            <a:pPr marL="457200" lvl="0" indent="-317500" algn="l" rtl="0">
              <a:spcBef>
                <a:spcPts val="0"/>
              </a:spcBef>
              <a:spcAft>
                <a:spcPts val="0"/>
              </a:spcAft>
              <a:buSzPts val="1400"/>
              <a:buChar char="●"/>
            </a:pPr>
            <a:r>
              <a:rPr lang="en-GB" sz="1400" dirty="0" err="1">
                <a:latin typeface="Times New Roman" panose="02020603050405020304" pitchFamily="18" charset="0"/>
                <a:cs typeface="Times New Roman" panose="02020603050405020304" pitchFamily="18" charset="0"/>
              </a:rPr>
              <a:t>Dimitrina</a:t>
            </a:r>
            <a:r>
              <a:rPr lang="en-GB" sz="1400" dirty="0">
                <a:latin typeface="Times New Roman" panose="02020603050405020304" pitchFamily="18" charset="0"/>
                <a:cs typeface="Times New Roman" panose="02020603050405020304" pitchFamily="18" charset="0"/>
              </a:rPr>
              <a:t> </a:t>
            </a:r>
            <a:r>
              <a:rPr lang="en-GB" sz="1400" dirty="0" err="1">
                <a:latin typeface="Times New Roman" panose="02020603050405020304" pitchFamily="18" charset="0"/>
                <a:cs typeface="Times New Roman" panose="02020603050405020304" pitchFamily="18" charset="0"/>
              </a:rPr>
              <a:t>Zlatkova</a:t>
            </a:r>
            <a:r>
              <a:rPr lang="en-GB" sz="1400" dirty="0">
                <a:latin typeface="Times New Roman" panose="02020603050405020304" pitchFamily="18" charset="0"/>
                <a:cs typeface="Times New Roman" panose="02020603050405020304" pitchFamily="18" charset="0"/>
              </a:rPr>
              <a:t>, Daniel </a:t>
            </a:r>
            <a:r>
              <a:rPr lang="en-GB" sz="1400" dirty="0" err="1">
                <a:latin typeface="Times New Roman" panose="02020603050405020304" pitchFamily="18" charset="0"/>
                <a:cs typeface="Times New Roman" panose="02020603050405020304" pitchFamily="18" charset="0"/>
              </a:rPr>
              <a:t>Kopev</a:t>
            </a:r>
            <a:r>
              <a:rPr lang="en-GB" sz="1400" dirty="0">
                <a:latin typeface="Times New Roman" panose="02020603050405020304" pitchFamily="18" charset="0"/>
                <a:cs typeface="Times New Roman" panose="02020603050405020304" pitchFamily="18" charset="0"/>
              </a:rPr>
              <a:t>, </a:t>
            </a:r>
            <a:r>
              <a:rPr lang="en-GB" sz="1400" dirty="0" err="1">
                <a:latin typeface="Times New Roman" panose="02020603050405020304" pitchFamily="18" charset="0"/>
                <a:cs typeface="Times New Roman" panose="02020603050405020304" pitchFamily="18" charset="0"/>
              </a:rPr>
              <a:t>Kristiyan</a:t>
            </a:r>
            <a:r>
              <a:rPr lang="en-GB" sz="1400" dirty="0">
                <a:latin typeface="Times New Roman" panose="02020603050405020304" pitchFamily="18" charset="0"/>
                <a:cs typeface="Times New Roman" panose="02020603050405020304" pitchFamily="18" charset="0"/>
              </a:rPr>
              <a:t> </a:t>
            </a:r>
            <a:r>
              <a:rPr lang="en-GB" sz="1400" dirty="0" err="1">
                <a:latin typeface="Times New Roman" panose="02020603050405020304" pitchFamily="18" charset="0"/>
                <a:cs typeface="Times New Roman" panose="02020603050405020304" pitchFamily="18" charset="0"/>
              </a:rPr>
              <a:t>Mitov</a:t>
            </a:r>
            <a:r>
              <a:rPr lang="en-GB" sz="1400" dirty="0">
                <a:latin typeface="Times New Roman" panose="02020603050405020304" pitchFamily="18" charset="0"/>
                <a:cs typeface="Times New Roman" panose="02020603050405020304" pitchFamily="18" charset="0"/>
              </a:rPr>
              <a:t>, Atanas </a:t>
            </a:r>
            <a:r>
              <a:rPr lang="en-GB" sz="1400" dirty="0" err="1">
                <a:latin typeface="Times New Roman" panose="02020603050405020304" pitchFamily="18" charset="0"/>
                <a:cs typeface="Times New Roman" panose="02020603050405020304" pitchFamily="18" charset="0"/>
              </a:rPr>
              <a:t>Atanasov</a:t>
            </a:r>
            <a:r>
              <a:rPr lang="en-GB" sz="1400" dirty="0">
                <a:latin typeface="Times New Roman" panose="02020603050405020304" pitchFamily="18" charset="0"/>
                <a:cs typeface="Times New Roman" panose="02020603050405020304" pitchFamily="18" charset="0"/>
              </a:rPr>
              <a:t>, </a:t>
            </a:r>
            <a:r>
              <a:rPr lang="en-GB" sz="1400" dirty="0" err="1">
                <a:latin typeface="Times New Roman" panose="02020603050405020304" pitchFamily="18" charset="0"/>
                <a:cs typeface="Times New Roman" panose="02020603050405020304" pitchFamily="18" charset="0"/>
              </a:rPr>
              <a:t>Momchil</a:t>
            </a:r>
            <a:endParaRPr sz="14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GB" sz="1400" dirty="0" err="1">
                <a:latin typeface="Times New Roman" panose="02020603050405020304" pitchFamily="18" charset="0"/>
                <a:cs typeface="Times New Roman" panose="02020603050405020304" pitchFamily="18" charset="0"/>
              </a:rPr>
              <a:t>Hardalov</a:t>
            </a:r>
            <a:r>
              <a:rPr lang="en-GB" sz="1400" dirty="0">
                <a:latin typeface="Times New Roman" panose="02020603050405020304" pitchFamily="18" charset="0"/>
                <a:cs typeface="Times New Roman" panose="02020603050405020304" pitchFamily="18" charset="0"/>
              </a:rPr>
              <a:t>, Ivan </a:t>
            </a:r>
            <a:r>
              <a:rPr lang="en-GB" sz="1400" dirty="0" err="1">
                <a:latin typeface="Times New Roman" panose="02020603050405020304" pitchFamily="18" charset="0"/>
                <a:cs typeface="Times New Roman" panose="02020603050405020304" pitchFamily="18" charset="0"/>
              </a:rPr>
              <a:t>Koychev</a:t>
            </a:r>
            <a:r>
              <a:rPr lang="en-GB" sz="1400" dirty="0">
                <a:latin typeface="Times New Roman" panose="02020603050405020304" pitchFamily="18" charset="0"/>
                <a:cs typeface="Times New Roman" panose="02020603050405020304" pitchFamily="18" charset="0"/>
              </a:rPr>
              <a:t>, and </a:t>
            </a:r>
            <a:r>
              <a:rPr lang="en-GB" sz="1400" dirty="0" err="1">
                <a:latin typeface="Times New Roman" panose="02020603050405020304" pitchFamily="18" charset="0"/>
                <a:cs typeface="Times New Roman" panose="02020603050405020304" pitchFamily="18" charset="0"/>
              </a:rPr>
              <a:t>Preslav</a:t>
            </a:r>
            <a:r>
              <a:rPr lang="en-GB" sz="1400" dirty="0">
                <a:latin typeface="Times New Roman" panose="02020603050405020304" pitchFamily="18" charset="0"/>
                <a:cs typeface="Times New Roman" panose="02020603050405020304" pitchFamily="18" charset="0"/>
              </a:rPr>
              <a:t> </a:t>
            </a:r>
            <a:r>
              <a:rPr lang="en-GB" sz="1400" dirty="0" err="1">
                <a:latin typeface="Times New Roman" panose="02020603050405020304" pitchFamily="18" charset="0"/>
                <a:cs typeface="Times New Roman" panose="02020603050405020304" pitchFamily="18" charset="0"/>
              </a:rPr>
              <a:t>Nakov</a:t>
            </a:r>
            <a:r>
              <a:rPr lang="en-GB" sz="1400" dirty="0">
                <a:latin typeface="Times New Roman" panose="02020603050405020304" pitchFamily="18" charset="0"/>
                <a:cs typeface="Times New Roman" panose="02020603050405020304" pitchFamily="18" charset="0"/>
              </a:rPr>
              <a:t>. 2018. An ensemble-rich multi-aspect</a:t>
            </a:r>
            <a:endParaRPr sz="14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GB" sz="1400" dirty="0">
                <a:latin typeface="Times New Roman" panose="02020603050405020304" pitchFamily="18" charset="0"/>
                <a:cs typeface="Times New Roman" panose="02020603050405020304" pitchFamily="18" charset="0"/>
              </a:rPr>
              <a:t>approach for robust style change detection. CLEF 2018 Working Nots of CLEF</a:t>
            </a:r>
            <a:endParaRPr sz="14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GB" sz="1400" dirty="0">
                <a:latin typeface="Times New Roman" panose="02020603050405020304" pitchFamily="18" charset="0"/>
                <a:cs typeface="Times New Roman" panose="02020603050405020304" pitchFamily="18" charset="0"/>
              </a:rPr>
              <a:t>(2018).</a:t>
            </a:r>
            <a:endParaRPr sz="14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400" dirty="0">
              <a:latin typeface="Times New Roman" panose="02020603050405020304" pitchFamily="18" charset="0"/>
              <a:cs typeface="Times New Roman" panose="02020603050405020304" pitchFamily="18" charset="0"/>
            </a:endParaRPr>
          </a:p>
        </p:txBody>
      </p:sp>
      <p:sp>
        <p:nvSpPr>
          <p:cNvPr id="171" name="Google Shape;171;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GB"/>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a:spLocks noGrp="1"/>
          </p:cNvSpPr>
          <p:nvPr>
            <p:ph type="title"/>
          </p:nvPr>
        </p:nvSpPr>
        <p:spPr>
          <a:xfrm>
            <a:off x="425275" y="2218050"/>
            <a:ext cx="8520600" cy="70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GB" sz="4000"/>
              <a:t>Thank You</a:t>
            </a:r>
            <a:endParaRPr sz="4000"/>
          </a:p>
        </p:txBody>
      </p:sp>
      <p:sp>
        <p:nvSpPr>
          <p:cNvPr id="177" name="Google Shape;177;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GB"/>
              <a:t>17</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Times New Roman" panose="02020603050405020304" pitchFamily="18" charset="0"/>
                <a:cs typeface="Times New Roman" panose="02020603050405020304" pitchFamily="18" charset="0"/>
              </a:rPr>
              <a:t>Overview</a:t>
            </a:r>
            <a:endParaRPr dirty="0">
              <a:latin typeface="Times New Roman" panose="02020603050405020304" pitchFamily="18" charset="0"/>
              <a:cs typeface="Times New Roman" panose="02020603050405020304" pitchFamily="18" charset="0"/>
            </a:endParaRPr>
          </a:p>
        </p:txBody>
      </p:sp>
      <p:sp>
        <p:nvSpPr>
          <p:cNvPr id="66" name="Google Shape;66;p1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93700" algn="l" rtl="0">
              <a:spcBef>
                <a:spcPts val="0"/>
              </a:spcBef>
              <a:spcAft>
                <a:spcPts val="0"/>
              </a:spcAft>
              <a:buSzPts val="2600"/>
              <a:buChar char="●"/>
            </a:pPr>
            <a:r>
              <a:rPr lang="en-GB" sz="2600" dirty="0">
                <a:latin typeface="Times New Roman" panose="02020603050405020304" pitchFamily="18" charset="0"/>
                <a:cs typeface="Times New Roman" panose="02020603050405020304" pitchFamily="18" charset="0"/>
              </a:rPr>
              <a:t>Motivation &amp; Problem statement</a:t>
            </a:r>
            <a:endParaRPr sz="2600" dirty="0">
              <a:solidFill>
                <a:srgbClr val="695D46"/>
              </a:solidFill>
              <a:latin typeface="Times New Roman" panose="02020603050405020304" pitchFamily="18" charset="0"/>
              <a:cs typeface="Times New Roman" panose="02020603050405020304" pitchFamily="18" charset="0"/>
            </a:endParaRPr>
          </a:p>
          <a:p>
            <a:pPr marL="457200" lvl="0" indent="-393700" algn="l" rtl="0">
              <a:spcBef>
                <a:spcPts val="0"/>
              </a:spcBef>
              <a:spcAft>
                <a:spcPts val="0"/>
              </a:spcAft>
              <a:buSzPts val="2600"/>
              <a:buChar char="●"/>
            </a:pPr>
            <a:r>
              <a:rPr lang="en-GB" sz="2600" dirty="0">
                <a:latin typeface="Times New Roman" panose="02020603050405020304" pitchFamily="18" charset="0"/>
                <a:cs typeface="Times New Roman" panose="02020603050405020304" pitchFamily="18" charset="0"/>
              </a:rPr>
              <a:t>Data Analysis</a:t>
            </a:r>
            <a:endParaRPr sz="2600" dirty="0">
              <a:latin typeface="Times New Roman" panose="02020603050405020304" pitchFamily="18" charset="0"/>
              <a:cs typeface="Times New Roman" panose="02020603050405020304" pitchFamily="18" charset="0"/>
            </a:endParaRPr>
          </a:p>
          <a:p>
            <a:pPr marL="457200" lvl="0" indent="-393700" algn="l" rtl="0">
              <a:spcBef>
                <a:spcPts val="0"/>
              </a:spcBef>
              <a:spcAft>
                <a:spcPts val="0"/>
              </a:spcAft>
              <a:buSzPts val="2600"/>
              <a:buChar char="●"/>
            </a:pPr>
            <a:r>
              <a:rPr lang="en-GB" sz="2600" dirty="0">
                <a:latin typeface="Times New Roman" panose="02020603050405020304" pitchFamily="18" charset="0"/>
                <a:cs typeface="Times New Roman" panose="02020603050405020304" pitchFamily="18" charset="0"/>
              </a:rPr>
              <a:t>Methodology</a:t>
            </a:r>
            <a:endParaRPr sz="2600" dirty="0">
              <a:solidFill>
                <a:srgbClr val="695D46"/>
              </a:solidFill>
              <a:latin typeface="Times New Roman" panose="02020603050405020304" pitchFamily="18" charset="0"/>
              <a:cs typeface="Times New Roman" panose="02020603050405020304" pitchFamily="18" charset="0"/>
            </a:endParaRPr>
          </a:p>
          <a:p>
            <a:pPr marL="457200" lvl="0" indent="-393700" algn="l" rtl="0">
              <a:spcBef>
                <a:spcPts val="0"/>
              </a:spcBef>
              <a:spcAft>
                <a:spcPts val="0"/>
              </a:spcAft>
              <a:buSzPts val="2600"/>
              <a:buChar char="●"/>
            </a:pPr>
            <a:r>
              <a:rPr lang="en-GB" sz="2600" dirty="0">
                <a:latin typeface="Times New Roman" panose="02020603050405020304" pitchFamily="18" charset="0"/>
                <a:cs typeface="Times New Roman" panose="02020603050405020304" pitchFamily="18" charset="0"/>
              </a:rPr>
              <a:t>Performance  Evaluation</a:t>
            </a:r>
            <a:endParaRPr sz="2600" dirty="0">
              <a:latin typeface="Times New Roman" panose="02020603050405020304" pitchFamily="18" charset="0"/>
              <a:cs typeface="Times New Roman" panose="02020603050405020304" pitchFamily="18" charset="0"/>
            </a:endParaRPr>
          </a:p>
          <a:p>
            <a:pPr marL="457200" lvl="0" indent="-393700" algn="l" rtl="0">
              <a:spcBef>
                <a:spcPts val="0"/>
              </a:spcBef>
              <a:spcAft>
                <a:spcPts val="0"/>
              </a:spcAft>
              <a:buSzPts val="2600"/>
              <a:buChar char="●"/>
            </a:pPr>
            <a:r>
              <a:rPr lang="en-GB" sz="2600" dirty="0">
                <a:latin typeface="Times New Roman" panose="02020603050405020304" pitchFamily="18" charset="0"/>
                <a:cs typeface="Times New Roman" panose="02020603050405020304" pitchFamily="18" charset="0"/>
              </a:rPr>
              <a:t>References</a:t>
            </a:r>
            <a:endParaRPr sz="2600" dirty="0">
              <a:latin typeface="Times New Roman" panose="02020603050405020304" pitchFamily="18" charset="0"/>
              <a:cs typeface="Times New Roman" panose="02020603050405020304" pitchFamily="18" charset="0"/>
            </a:endParaRPr>
          </a:p>
        </p:txBody>
      </p:sp>
      <p:sp>
        <p:nvSpPr>
          <p:cNvPr id="67" name="Google Shape;6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GB"/>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2"/>
          <p:cNvSpPr txBox="1">
            <a:spLocks noGrp="1"/>
          </p:cNvSpPr>
          <p:nvPr>
            <p:ph type="title"/>
          </p:nvPr>
        </p:nvSpPr>
        <p:spPr>
          <a:xfrm>
            <a:off x="311700" y="189850"/>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GB" dirty="0">
                <a:latin typeface="Times New Roman" panose="02020603050405020304" pitchFamily="18" charset="0"/>
                <a:cs typeface="Times New Roman" panose="02020603050405020304" pitchFamily="18" charset="0"/>
              </a:rPr>
              <a:t>Motivation	</a:t>
            </a:r>
            <a:endParaRPr dirty="0">
              <a:latin typeface="Times New Roman" panose="02020603050405020304" pitchFamily="18" charset="0"/>
              <a:cs typeface="Times New Roman" panose="02020603050405020304" pitchFamily="18" charset="0"/>
            </a:endParaRPr>
          </a:p>
        </p:txBody>
      </p:sp>
      <p:sp>
        <p:nvSpPr>
          <p:cNvPr id="73" name="Google Shape;73;p12"/>
          <p:cNvSpPr txBox="1">
            <a:spLocks noGrp="1"/>
          </p:cNvSpPr>
          <p:nvPr>
            <p:ph type="body" idx="1"/>
          </p:nvPr>
        </p:nvSpPr>
        <p:spPr>
          <a:xfrm>
            <a:off x="311700" y="897249"/>
            <a:ext cx="8165400" cy="352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None/>
            </a:pPr>
            <a:r>
              <a:rPr lang="en-GB" sz="1700" dirty="0">
                <a:latin typeface="Times New Roman"/>
                <a:ea typeface="Times New Roman"/>
                <a:cs typeface="Times New Roman"/>
                <a:sym typeface="Times New Roman"/>
              </a:rPr>
              <a:t>In the event PAN2020, The style change detection task is to identify text positions within a given multi author document at which the author switches. </a:t>
            </a:r>
            <a:endParaRPr sz="1700" dirty="0">
              <a:latin typeface="Times New Roman"/>
              <a:ea typeface="Times New Roman"/>
              <a:cs typeface="Times New Roman"/>
              <a:sym typeface="Times New Roman"/>
            </a:endParaRPr>
          </a:p>
          <a:p>
            <a:pPr marL="0" lvl="0" indent="0" algn="l" rtl="0">
              <a:lnSpc>
                <a:spcPct val="115000"/>
              </a:lnSpc>
              <a:spcBef>
                <a:spcPts val="1600"/>
              </a:spcBef>
              <a:spcAft>
                <a:spcPts val="0"/>
              </a:spcAft>
              <a:buNone/>
            </a:pPr>
            <a:r>
              <a:rPr lang="en-GB" sz="1700" dirty="0">
                <a:latin typeface="Times New Roman"/>
                <a:ea typeface="Times New Roman"/>
                <a:cs typeface="Times New Roman"/>
                <a:sym typeface="Times New Roman"/>
              </a:rPr>
              <a:t>• For the given document is written by multiple authors?</a:t>
            </a:r>
            <a:endParaRPr sz="1700" dirty="0">
              <a:latin typeface="Times New Roman"/>
              <a:ea typeface="Times New Roman"/>
              <a:cs typeface="Times New Roman"/>
              <a:sym typeface="Times New Roman"/>
            </a:endParaRPr>
          </a:p>
          <a:p>
            <a:pPr marL="0" lvl="0" indent="0" algn="l" rtl="0">
              <a:lnSpc>
                <a:spcPct val="115000"/>
              </a:lnSpc>
              <a:spcBef>
                <a:spcPts val="1600"/>
              </a:spcBef>
              <a:spcAft>
                <a:spcPts val="0"/>
              </a:spcAft>
              <a:buNone/>
            </a:pPr>
            <a:r>
              <a:rPr lang="en-GB" sz="1700" dirty="0">
                <a:latin typeface="Times New Roman"/>
                <a:ea typeface="Times New Roman"/>
                <a:cs typeface="Times New Roman"/>
                <a:sym typeface="Times New Roman"/>
              </a:rPr>
              <a:t>• For each pair of consecutive paragraphs in the given document:</a:t>
            </a:r>
            <a:endParaRPr sz="1700" dirty="0">
              <a:latin typeface="Times New Roman"/>
              <a:ea typeface="Times New Roman"/>
              <a:cs typeface="Times New Roman"/>
              <a:sym typeface="Times New Roman"/>
            </a:endParaRPr>
          </a:p>
          <a:p>
            <a:pPr marL="0" lvl="0" indent="0" algn="l" rtl="0">
              <a:lnSpc>
                <a:spcPct val="115000"/>
              </a:lnSpc>
              <a:spcBef>
                <a:spcPts val="1600"/>
              </a:spcBef>
              <a:spcAft>
                <a:spcPts val="0"/>
              </a:spcAft>
              <a:buNone/>
            </a:pPr>
            <a:r>
              <a:rPr lang="en-GB" sz="1700" dirty="0">
                <a:latin typeface="Times New Roman"/>
                <a:ea typeface="Times New Roman"/>
                <a:cs typeface="Times New Roman"/>
                <a:sym typeface="Times New Roman"/>
              </a:rPr>
              <a:t>   is there a style change between these paragraphs?</a:t>
            </a:r>
            <a:endParaRPr sz="1700" dirty="0">
              <a:latin typeface="Times New Roman"/>
              <a:ea typeface="Times New Roman"/>
              <a:cs typeface="Times New Roman"/>
              <a:sym typeface="Times New Roman"/>
            </a:endParaRPr>
          </a:p>
          <a:p>
            <a:pPr marL="0" lvl="0" indent="0" algn="l" rtl="0">
              <a:lnSpc>
                <a:spcPct val="115000"/>
              </a:lnSpc>
              <a:spcBef>
                <a:spcPts val="1600"/>
              </a:spcBef>
              <a:spcAft>
                <a:spcPts val="1600"/>
              </a:spcAft>
              <a:buSzPts val="1800"/>
              <a:buNone/>
            </a:pPr>
            <a:endParaRPr sz="1700" dirty="0"/>
          </a:p>
        </p:txBody>
      </p:sp>
      <p:sp>
        <p:nvSpPr>
          <p:cNvPr id="74" name="Google Shape;74;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GB"/>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GB" dirty="0">
                <a:latin typeface="Times New Roman" panose="02020603050405020304" pitchFamily="18" charset="0"/>
                <a:cs typeface="Times New Roman" panose="02020603050405020304" pitchFamily="18" charset="0"/>
              </a:rPr>
              <a:t>Problem Definition</a:t>
            </a:r>
            <a:endParaRPr dirty="0">
              <a:latin typeface="Times New Roman" panose="02020603050405020304" pitchFamily="18" charset="0"/>
              <a:cs typeface="Times New Roman" panose="02020603050405020304" pitchFamily="18" charset="0"/>
            </a:endParaRPr>
          </a:p>
        </p:txBody>
      </p:sp>
      <p:sp>
        <p:nvSpPr>
          <p:cNvPr id="80" name="Google Shape;80;p13"/>
          <p:cNvSpPr txBox="1">
            <a:spLocks noGrp="1"/>
          </p:cNvSpPr>
          <p:nvPr>
            <p:ph type="body" idx="1"/>
          </p:nvPr>
        </p:nvSpPr>
        <p:spPr>
          <a:xfrm>
            <a:off x="311700" y="1242499"/>
            <a:ext cx="8165400" cy="3529526"/>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600"/>
              </a:spcBef>
              <a:spcAft>
                <a:spcPts val="0"/>
              </a:spcAft>
              <a:buSzPts val="1800"/>
              <a:buNone/>
            </a:pPr>
            <a:r>
              <a:rPr lang="en-GB" dirty="0"/>
              <a:t> </a:t>
            </a:r>
            <a:r>
              <a:rPr lang="en-GB" dirty="0">
                <a:latin typeface="Times New Roman" panose="02020603050405020304" pitchFamily="18" charset="0"/>
                <a:cs typeface="Times New Roman" panose="02020603050405020304" pitchFamily="18" charset="0"/>
              </a:rPr>
              <a:t>To use </a:t>
            </a:r>
            <a:r>
              <a:rPr lang="en-GB" dirty="0">
                <a:latin typeface="Times New Roman" panose="02020603050405020304" pitchFamily="18" charset="0"/>
                <a:ea typeface="Times New Roman"/>
                <a:cs typeface="Times New Roman" panose="02020603050405020304" pitchFamily="18" charset="0"/>
                <a:sym typeface="Times New Roman"/>
              </a:rPr>
              <a:t>Machine learning algorithms to achieve given below tasks,</a:t>
            </a:r>
            <a:endParaRPr dirty="0">
              <a:latin typeface="Times New Roman" panose="02020603050405020304" pitchFamily="18" charset="0"/>
              <a:ea typeface="Times New Roman"/>
              <a:cs typeface="Times New Roman" panose="02020603050405020304" pitchFamily="18" charset="0"/>
              <a:sym typeface="Times New Roman"/>
            </a:endParaRPr>
          </a:p>
          <a:p>
            <a:pPr marL="457200" lvl="0" indent="-342900" algn="just" rtl="0">
              <a:lnSpc>
                <a:spcPct val="115000"/>
              </a:lnSpc>
              <a:spcBef>
                <a:spcPts val="1600"/>
              </a:spcBef>
              <a:spcAft>
                <a:spcPts val="0"/>
              </a:spcAft>
              <a:buSzPts val="1800"/>
              <a:buFont typeface="Times New Roman"/>
              <a:buChar char="●"/>
            </a:pPr>
            <a:r>
              <a:rPr lang="en-GB" dirty="0">
                <a:latin typeface="Times New Roman" panose="02020603050405020304" pitchFamily="18" charset="0"/>
                <a:ea typeface="Times New Roman"/>
                <a:cs typeface="Times New Roman" panose="02020603050405020304" pitchFamily="18" charset="0"/>
                <a:sym typeface="Times New Roman"/>
              </a:rPr>
              <a:t>From the given document is written by a single person from his writing style by extracting features from the content of documents.</a:t>
            </a:r>
            <a:endParaRPr dirty="0">
              <a:latin typeface="Times New Roman" panose="02020603050405020304" pitchFamily="18" charset="0"/>
              <a:ea typeface="Times New Roman"/>
              <a:cs typeface="Times New Roman" panose="02020603050405020304" pitchFamily="18" charset="0"/>
              <a:sym typeface="Times New Roman"/>
            </a:endParaRPr>
          </a:p>
          <a:p>
            <a:pPr marL="457200" lvl="0" indent="0" algn="just" rtl="0">
              <a:lnSpc>
                <a:spcPct val="115000"/>
              </a:lnSpc>
              <a:spcBef>
                <a:spcPts val="1600"/>
              </a:spcBef>
              <a:spcAft>
                <a:spcPts val="0"/>
              </a:spcAft>
              <a:buNone/>
            </a:pPr>
            <a:endParaRPr dirty="0">
              <a:latin typeface="Times New Roman" panose="02020603050405020304" pitchFamily="18" charset="0"/>
              <a:ea typeface="Times New Roman"/>
              <a:cs typeface="Times New Roman" panose="02020603050405020304" pitchFamily="18" charset="0"/>
              <a:sym typeface="Times New Roman"/>
            </a:endParaRPr>
          </a:p>
          <a:p>
            <a:pPr marL="457200" lvl="0" indent="-342900" algn="just" rtl="0">
              <a:spcBef>
                <a:spcPts val="1600"/>
              </a:spcBef>
              <a:spcAft>
                <a:spcPts val="0"/>
              </a:spcAft>
              <a:buSzPts val="1800"/>
              <a:buFont typeface="Times New Roman"/>
              <a:buChar char="●"/>
            </a:pPr>
            <a:r>
              <a:rPr lang="en-GB" dirty="0">
                <a:latin typeface="Times New Roman" panose="02020603050405020304" pitchFamily="18" charset="0"/>
                <a:ea typeface="Times New Roman"/>
                <a:cs typeface="Times New Roman" panose="02020603050405020304" pitchFamily="18" charset="0"/>
                <a:sym typeface="Times New Roman"/>
              </a:rPr>
              <a:t>For a Multi-Authored document we try to predict the exact paragraph where the   style change has occurred.</a:t>
            </a:r>
            <a:endParaRPr dirty="0">
              <a:latin typeface="Times New Roman" panose="02020603050405020304" pitchFamily="18" charset="0"/>
              <a:ea typeface="Times New Roman"/>
              <a:cs typeface="Times New Roman" panose="02020603050405020304" pitchFamily="18" charset="0"/>
              <a:sym typeface="Times New Roman"/>
            </a:endParaRPr>
          </a:p>
          <a:p>
            <a:pPr marL="114300" lvl="0" indent="0" algn="just" rtl="0">
              <a:lnSpc>
                <a:spcPct val="115000"/>
              </a:lnSpc>
              <a:spcBef>
                <a:spcPts val="1600"/>
              </a:spcBef>
              <a:spcAft>
                <a:spcPts val="1600"/>
              </a:spcAft>
              <a:buSzPts val="1800"/>
              <a:buNone/>
            </a:pPr>
            <a:endParaRPr dirty="0"/>
          </a:p>
        </p:txBody>
      </p:sp>
      <p:sp>
        <p:nvSpPr>
          <p:cNvPr id="81" name="Google Shape;81;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GB"/>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4"/>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GB" dirty="0">
                <a:latin typeface="Times New Roman" panose="02020603050405020304" pitchFamily="18" charset="0"/>
                <a:cs typeface="Times New Roman" panose="02020603050405020304" pitchFamily="18" charset="0"/>
              </a:rPr>
              <a:t>Data Analysis	</a:t>
            </a:r>
            <a:endParaRPr dirty="0">
              <a:latin typeface="Times New Roman" panose="02020603050405020304" pitchFamily="18" charset="0"/>
              <a:cs typeface="Times New Roman" panose="02020603050405020304" pitchFamily="18" charset="0"/>
            </a:endParaRPr>
          </a:p>
        </p:txBody>
      </p:sp>
      <p:sp>
        <p:nvSpPr>
          <p:cNvPr id="87" name="Google Shape;8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GB"/>
              <a:t>5</a:t>
            </a:fld>
            <a:endParaRPr/>
          </a:p>
        </p:txBody>
      </p:sp>
      <p:sp>
        <p:nvSpPr>
          <p:cNvPr id="88" name="Google Shape;88;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dirty="0">
                <a:latin typeface="Times New Roman" panose="02020603050405020304" pitchFamily="18" charset="0"/>
                <a:cs typeface="Times New Roman" panose="02020603050405020304" pitchFamily="18" charset="0"/>
              </a:rPr>
              <a:t>How did the dataset looks like?</a:t>
            </a:r>
            <a:endParaRPr sz="2000" dirty="0">
              <a:latin typeface="Times New Roman" panose="02020603050405020304" pitchFamily="18" charset="0"/>
              <a:cs typeface="Times New Roman" panose="02020603050405020304" pitchFamily="18" charset="0"/>
            </a:endParaRPr>
          </a:p>
          <a:p>
            <a:pPr marL="457200" lvl="0" indent="-355600" algn="l" rtl="0">
              <a:spcBef>
                <a:spcPts val="0"/>
              </a:spcBef>
              <a:spcAft>
                <a:spcPts val="0"/>
              </a:spcAft>
              <a:buSzPts val="2000"/>
              <a:buChar char="●"/>
            </a:pPr>
            <a:r>
              <a:rPr lang="en-GB" sz="2000" dirty="0">
                <a:latin typeface="Times New Roman" panose="02020603050405020304" pitchFamily="18" charset="0"/>
                <a:cs typeface="Times New Roman" panose="02020603050405020304" pitchFamily="18" charset="0"/>
              </a:rPr>
              <a:t>Problem-X.txt contains the document X</a:t>
            </a:r>
            <a:endParaRPr sz="2000" dirty="0">
              <a:latin typeface="Times New Roman" panose="02020603050405020304" pitchFamily="18" charset="0"/>
              <a:cs typeface="Times New Roman" panose="02020603050405020304" pitchFamily="18" charset="0"/>
            </a:endParaRPr>
          </a:p>
          <a:p>
            <a:pPr marL="457200" lvl="0" indent="-355600" algn="l" rtl="0">
              <a:spcBef>
                <a:spcPts val="0"/>
              </a:spcBef>
              <a:spcAft>
                <a:spcPts val="0"/>
              </a:spcAft>
              <a:buSzPts val="2000"/>
              <a:buChar char="●"/>
            </a:pPr>
            <a:r>
              <a:rPr lang="en-GB" sz="2000" dirty="0">
                <a:latin typeface="Times New Roman" panose="02020603050405020304" pitchFamily="18" charset="0"/>
                <a:cs typeface="Times New Roman" panose="02020603050405020304" pitchFamily="18" charset="0"/>
              </a:rPr>
              <a:t>Truth Problem-</a:t>
            </a:r>
            <a:r>
              <a:rPr lang="en-GB" sz="2000" dirty="0" err="1">
                <a:latin typeface="Times New Roman" panose="02020603050405020304" pitchFamily="18" charset="0"/>
                <a:cs typeface="Times New Roman" panose="02020603050405020304" pitchFamily="18" charset="0"/>
              </a:rPr>
              <a:t>X.json</a:t>
            </a:r>
            <a:r>
              <a:rPr lang="en-GB" sz="2000" dirty="0">
                <a:latin typeface="Times New Roman" panose="02020603050405020304" pitchFamily="18" charset="0"/>
                <a:cs typeface="Times New Roman" panose="02020603050405020304" pitchFamily="18" charset="0"/>
              </a:rPr>
              <a:t> contains the labels for document X</a:t>
            </a:r>
            <a:endParaRPr sz="2000" dirty="0">
              <a:latin typeface="Times New Roman" panose="02020603050405020304" pitchFamily="18" charset="0"/>
              <a:cs typeface="Times New Roman" panose="02020603050405020304" pitchFamily="18" charset="0"/>
            </a:endParaRPr>
          </a:p>
        </p:txBody>
      </p:sp>
      <p:pic>
        <p:nvPicPr>
          <p:cNvPr id="89" name="Google Shape;89;p14"/>
          <p:cNvPicPr preferRelativeResize="0"/>
          <p:nvPr/>
        </p:nvPicPr>
        <p:blipFill>
          <a:blip r:embed="rId3">
            <a:alphaModFix/>
          </a:blip>
          <a:stretch>
            <a:fillRect/>
          </a:stretch>
        </p:blipFill>
        <p:spPr>
          <a:xfrm>
            <a:off x="2474650" y="2477550"/>
            <a:ext cx="4315752" cy="2091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GB" dirty="0">
                <a:latin typeface="Times New Roman" panose="02020603050405020304" pitchFamily="18" charset="0"/>
                <a:cs typeface="Times New Roman" panose="02020603050405020304" pitchFamily="18" charset="0"/>
              </a:rPr>
              <a:t>Data Analysis</a:t>
            </a:r>
            <a:endParaRPr dirty="0">
              <a:latin typeface="Times New Roman" panose="02020603050405020304" pitchFamily="18" charset="0"/>
              <a:cs typeface="Times New Roman" panose="02020603050405020304" pitchFamily="18" charset="0"/>
            </a:endParaRPr>
          </a:p>
        </p:txBody>
      </p:sp>
      <p:sp>
        <p:nvSpPr>
          <p:cNvPr id="95" name="Google Shape;95;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6</a:t>
            </a:fld>
            <a:endParaRPr/>
          </a:p>
        </p:txBody>
      </p:sp>
      <p:sp>
        <p:nvSpPr>
          <p:cNvPr id="96" name="Google Shape;96;p15"/>
          <p:cNvSpPr txBox="1">
            <a:spLocks noGrp="1"/>
          </p:cNvSpPr>
          <p:nvPr>
            <p:ph type="body" idx="1"/>
          </p:nvPr>
        </p:nvSpPr>
        <p:spPr>
          <a:xfrm>
            <a:off x="311700" y="1266325"/>
            <a:ext cx="88323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dirty="0">
                <a:latin typeface="Times New Roman" panose="02020603050405020304" pitchFamily="18" charset="0"/>
                <a:cs typeface="Times New Roman" panose="02020603050405020304" pitchFamily="18" charset="0"/>
              </a:rPr>
              <a:t>Which labels are used?</a:t>
            </a:r>
            <a:endParaRPr sz="2000" dirty="0">
              <a:latin typeface="Times New Roman" panose="02020603050405020304" pitchFamily="18" charset="0"/>
              <a:cs typeface="Times New Roman" panose="02020603050405020304" pitchFamily="18" charset="0"/>
            </a:endParaRPr>
          </a:p>
          <a:p>
            <a:pPr marL="457200" lvl="0" indent="-355600" algn="l" rtl="0">
              <a:spcBef>
                <a:spcPts val="0"/>
              </a:spcBef>
              <a:spcAft>
                <a:spcPts val="0"/>
              </a:spcAft>
              <a:buSzPts val="2000"/>
              <a:buChar char="●"/>
            </a:pPr>
            <a:r>
              <a:rPr lang="en-GB" sz="2000" dirty="0">
                <a:latin typeface="Times New Roman" panose="02020603050405020304" pitchFamily="18" charset="0"/>
                <a:cs typeface="Times New Roman" panose="02020603050405020304" pitchFamily="18" charset="0"/>
              </a:rPr>
              <a:t>Task1 the label used is Multiple Author</a:t>
            </a:r>
            <a:endParaRPr sz="2000" dirty="0">
              <a:latin typeface="Times New Roman" panose="02020603050405020304" pitchFamily="18" charset="0"/>
              <a:cs typeface="Times New Roman" panose="02020603050405020304" pitchFamily="18" charset="0"/>
            </a:endParaRPr>
          </a:p>
          <a:p>
            <a:pPr marL="457200" lvl="0" indent="0" algn="l" rtl="0">
              <a:spcBef>
                <a:spcPts val="0"/>
              </a:spcBef>
              <a:spcAft>
                <a:spcPts val="0"/>
              </a:spcAft>
              <a:buNone/>
            </a:pPr>
            <a:endParaRPr sz="2000" dirty="0">
              <a:latin typeface="Times New Roman" panose="02020603050405020304" pitchFamily="18" charset="0"/>
              <a:cs typeface="Times New Roman" panose="02020603050405020304" pitchFamily="18" charset="0"/>
            </a:endParaRPr>
          </a:p>
          <a:p>
            <a:pPr marL="457200" lvl="0" indent="-355600" algn="l" rtl="0">
              <a:spcBef>
                <a:spcPts val="0"/>
              </a:spcBef>
              <a:spcAft>
                <a:spcPts val="0"/>
              </a:spcAft>
              <a:buSzPts val="2000"/>
              <a:buChar char="●"/>
            </a:pPr>
            <a:r>
              <a:rPr lang="en-GB" sz="2000" dirty="0">
                <a:latin typeface="Times New Roman" panose="02020603050405020304" pitchFamily="18" charset="0"/>
                <a:cs typeface="Times New Roman" panose="02020603050405020304" pitchFamily="18" charset="0"/>
              </a:rPr>
              <a:t>Task2 the label used is changes</a:t>
            </a:r>
            <a:endParaRPr sz="2000" dirty="0">
              <a:latin typeface="Times New Roman" panose="02020603050405020304" pitchFamily="18" charset="0"/>
              <a:cs typeface="Times New Roman" panose="02020603050405020304" pitchFamily="18" charset="0"/>
            </a:endParaRPr>
          </a:p>
          <a:p>
            <a:pPr marL="457200" lvl="0" indent="0" algn="l" rtl="0">
              <a:spcBef>
                <a:spcPts val="0"/>
              </a:spcBef>
              <a:spcAft>
                <a:spcPts val="0"/>
              </a:spcAft>
              <a:buNone/>
            </a:pPr>
            <a:endParaRPr sz="2000" dirty="0"/>
          </a:p>
          <a:p>
            <a:pPr marL="457200" lvl="0" indent="0" algn="l" rtl="0">
              <a:spcBef>
                <a:spcPts val="0"/>
              </a:spcBef>
              <a:spcAft>
                <a:spcPts val="0"/>
              </a:spcAft>
              <a:buNone/>
            </a:pPr>
            <a:endParaRPr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title"/>
          </p:nvPr>
        </p:nvSpPr>
        <p:spPr>
          <a:xfrm>
            <a:off x="311700" y="9957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GB" dirty="0">
                <a:latin typeface="Times New Roman" panose="02020603050405020304" pitchFamily="18" charset="0"/>
                <a:cs typeface="Times New Roman" panose="02020603050405020304" pitchFamily="18" charset="0"/>
              </a:rPr>
              <a:t>Feature Extraction	</a:t>
            </a:r>
            <a:endParaRPr dirty="0">
              <a:latin typeface="Times New Roman" panose="02020603050405020304" pitchFamily="18" charset="0"/>
              <a:cs typeface="Times New Roman" panose="02020603050405020304" pitchFamily="18" charset="0"/>
            </a:endParaRPr>
          </a:p>
        </p:txBody>
      </p:sp>
      <p:sp>
        <p:nvSpPr>
          <p:cNvPr id="102" name="Google Shape;102;p16"/>
          <p:cNvSpPr txBox="1">
            <a:spLocks noGrp="1"/>
          </p:cNvSpPr>
          <p:nvPr>
            <p:ph type="body" idx="1"/>
          </p:nvPr>
        </p:nvSpPr>
        <p:spPr>
          <a:xfrm>
            <a:off x="244550" y="712987"/>
            <a:ext cx="8165400" cy="3529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1000"/>
              </a:spcBef>
              <a:spcAft>
                <a:spcPts val="0"/>
              </a:spcAft>
              <a:buNone/>
            </a:pPr>
            <a:r>
              <a:rPr lang="en-GB" dirty="0">
                <a:solidFill>
                  <a:srgbClr val="000000"/>
                </a:solidFill>
                <a:latin typeface="Times New Roman"/>
                <a:ea typeface="Times New Roman"/>
                <a:cs typeface="Times New Roman"/>
                <a:sym typeface="Times New Roman"/>
              </a:rPr>
              <a:t>The features used in this project can be categories as follows:</a:t>
            </a:r>
            <a:endParaRPr dirty="0">
              <a:solidFill>
                <a:srgbClr val="000000"/>
              </a:solidFill>
              <a:latin typeface="Times New Roman"/>
              <a:ea typeface="Times New Roman"/>
              <a:cs typeface="Times New Roman"/>
              <a:sym typeface="Times New Roman"/>
            </a:endParaRPr>
          </a:p>
          <a:p>
            <a:pPr marL="0" lvl="0" indent="0" algn="l" rtl="0">
              <a:lnSpc>
                <a:spcPct val="90000"/>
              </a:lnSpc>
              <a:spcBef>
                <a:spcPts val="1000"/>
              </a:spcBef>
              <a:spcAft>
                <a:spcPts val="0"/>
              </a:spcAft>
              <a:buNone/>
            </a:pPr>
            <a:endParaRPr dirty="0">
              <a:solidFill>
                <a:srgbClr val="000000"/>
              </a:solidFill>
              <a:latin typeface="Times New Roman"/>
              <a:ea typeface="Times New Roman"/>
              <a:cs typeface="Times New Roman"/>
              <a:sym typeface="Times New Roman"/>
            </a:endParaRPr>
          </a:p>
          <a:p>
            <a:pPr marL="457200" lvl="0" indent="-342900" algn="l" rtl="0">
              <a:lnSpc>
                <a:spcPct val="90000"/>
              </a:lnSpc>
              <a:spcBef>
                <a:spcPts val="0"/>
              </a:spcBef>
              <a:spcAft>
                <a:spcPts val="0"/>
              </a:spcAft>
              <a:buClr>
                <a:srgbClr val="000000"/>
              </a:buClr>
              <a:buSzPts val="1800"/>
              <a:buFont typeface="Times New Roman"/>
              <a:buChar char="●"/>
            </a:pPr>
            <a:r>
              <a:rPr lang="en-GB" dirty="0">
                <a:solidFill>
                  <a:srgbClr val="000000"/>
                </a:solidFill>
                <a:latin typeface="Times New Roman"/>
                <a:ea typeface="Times New Roman"/>
                <a:cs typeface="Times New Roman"/>
                <a:sym typeface="Times New Roman"/>
              </a:rPr>
              <a:t>Features based on Sentence structure</a:t>
            </a:r>
          </a:p>
          <a:p>
            <a:pPr marL="114300" lvl="0" indent="0" algn="l" rtl="0">
              <a:lnSpc>
                <a:spcPct val="90000"/>
              </a:lnSpc>
              <a:spcBef>
                <a:spcPts val="0"/>
              </a:spcBef>
              <a:spcAft>
                <a:spcPts val="0"/>
              </a:spcAft>
              <a:buClr>
                <a:srgbClr val="000000"/>
              </a:buClr>
              <a:buSzPts val="1800"/>
              <a:buNone/>
            </a:pPr>
            <a:endParaRPr dirty="0">
              <a:solidFill>
                <a:srgbClr val="000000"/>
              </a:solidFill>
              <a:latin typeface="Times New Roman"/>
              <a:ea typeface="Times New Roman"/>
              <a:cs typeface="Times New Roman"/>
              <a:sym typeface="Times New Roman"/>
            </a:endParaRPr>
          </a:p>
          <a:p>
            <a:pPr marL="457200" lvl="0" indent="-342900" algn="l" rtl="0">
              <a:lnSpc>
                <a:spcPct val="90000"/>
              </a:lnSpc>
              <a:spcBef>
                <a:spcPts val="0"/>
              </a:spcBef>
              <a:spcAft>
                <a:spcPts val="0"/>
              </a:spcAft>
              <a:buClr>
                <a:srgbClr val="000000"/>
              </a:buClr>
              <a:buSzPts val="1800"/>
              <a:buFont typeface="Times New Roman"/>
              <a:buChar char="●"/>
            </a:pPr>
            <a:r>
              <a:rPr lang="en-GB" dirty="0">
                <a:solidFill>
                  <a:srgbClr val="000000"/>
                </a:solidFill>
                <a:latin typeface="Times New Roman"/>
                <a:ea typeface="Times New Roman"/>
                <a:cs typeface="Times New Roman"/>
                <a:sym typeface="Times New Roman"/>
              </a:rPr>
              <a:t>Features based on Words structure</a:t>
            </a:r>
            <a:endParaRPr dirty="0">
              <a:solidFill>
                <a:srgbClr val="000000"/>
              </a:solidFill>
              <a:latin typeface="Times New Roman"/>
              <a:ea typeface="Times New Roman"/>
              <a:cs typeface="Times New Roman"/>
              <a:sym typeface="Times New Roman"/>
            </a:endParaRPr>
          </a:p>
          <a:p>
            <a:pPr marL="457200" lvl="0" indent="-342900" algn="l" rtl="0">
              <a:lnSpc>
                <a:spcPct val="90000"/>
              </a:lnSpc>
              <a:spcBef>
                <a:spcPts val="0"/>
              </a:spcBef>
              <a:spcAft>
                <a:spcPts val="0"/>
              </a:spcAft>
              <a:buClr>
                <a:srgbClr val="000000"/>
              </a:buClr>
              <a:buSzPts val="1800"/>
              <a:buFont typeface="Times New Roman"/>
              <a:buChar char="●"/>
            </a:pPr>
            <a:endParaRPr lang="en-GB" dirty="0">
              <a:solidFill>
                <a:srgbClr val="000000"/>
              </a:solidFill>
              <a:latin typeface="Times New Roman"/>
              <a:ea typeface="Times New Roman"/>
              <a:cs typeface="Times New Roman"/>
              <a:sym typeface="Times New Roman"/>
            </a:endParaRPr>
          </a:p>
          <a:p>
            <a:pPr marL="457200" lvl="0" indent="-342900" algn="l" rtl="0">
              <a:lnSpc>
                <a:spcPct val="90000"/>
              </a:lnSpc>
              <a:spcBef>
                <a:spcPts val="0"/>
              </a:spcBef>
              <a:spcAft>
                <a:spcPts val="0"/>
              </a:spcAft>
              <a:buClr>
                <a:srgbClr val="000000"/>
              </a:buClr>
              <a:buSzPts val="1800"/>
              <a:buFont typeface="Times New Roman"/>
              <a:buChar char="●"/>
            </a:pPr>
            <a:r>
              <a:rPr lang="en-GB" dirty="0">
                <a:solidFill>
                  <a:srgbClr val="000000"/>
                </a:solidFill>
                <a:latin typeface="Times New Roman"/>
                <a:ea typeface="Times New Roman"/>
                <a:cs typeface="Times New Roman"/>
                <a:sym typeface="Times New Roman"/>
              </a:rPr>
              <a:t>Features based on Stop Words</a:t>
            </a:r>
            <a:endParaRPr dirty="0">
              <a:solidFill>
                <a:srgbClr val="000000"/>
              </a:solidFill>
              <a:latin typeface="Times New Roman"/>
              <a:ea typeface="Times New Roman"/>
              <a:cs typeface="Times New Roman"/>
              <a:sym typeface="Times New Roman"/>
            </a:endParaRPr>
          </a:p>
          <a:p>
            <a:pPr marL="457200" lvl="0" indent="-342900" algn="l" rtl="0">
              <a:lnSpc>
                <a:spcPct val="90000"/>
              </a:lnSpc>
              <a:spcBef>
                <a:spcPts val="0"/>
              </a:spcBef>
              <a:spcAft>
                <a:spcPts val="0"/>
              </a:spcAft>
              <a:buClr>
                <a:srgbClr val="000000"/>
              </a:buClr>
              <a:buSzPts val="1800"/>
              <a:buFont typeface="Times New Roman"/>
              <a:buChar char="●"/>
            </a:pPr>
            <a:endParaRPr lang="en-GB" dirty="0">
              <a:solidFill>
                <a:srgbClr val="000000"/>
              </a:solidFill>
              <a:latin typeface="Times New Roman"/>
              <a:ea typeface="Times New Roman"/>
              <a:cs typeface="Times New Roman"/>
              <a:sym typeface="Times New Roman"/>
            </a:endParaRPr>
          </a:p>
          <a:p>
            <a:pPr marL="457200" lvl="0" indent="-342900" algn="l" rtl="0">
              <a:lnSpc>
                <a:spcPct val="90000"/>
              </a:lnSpc>
              <a:spcBef>
                <a:spcPts val="0"/>
              </a:spcBef>
              <a:spcAft>
                <a:spcPts val="0"/>
              </a:spcAft>
              <a:buClr>
                <a:srgbClr val="000000"/>
              </a:buClr>
              <a:buSzPts val="1800"/>
              <a:buFont typeface="Times New Roman"/>
              <a:buChar char="●"/>
            </a:pPr>
            <a:r>
              <a:rPr lang="en-GB" dirty="0">
                <a:solidFill>
                  <a:srgbClr val="000000"/>
                </a:solidFill>
                <a:latin typeface="Times New Roman"/>
                <a:ea typeface="Times New Roman"/>
                <a:cs typeface="Times New Roman"/>
                <a:sym typeface="Times New Roman"/>
              </a:rPr>
              <a:t>Readability Index</a:t>
            </a:r>
            <a:endParaRPr dirty="0">
              <a:solidFill>
                <a:srgbClr val="000000"/>
              </a:solidFill>
              <a:latin typeface="Times New Roman"/>
              <a:ea typeface="Times New Roman"/>
              <a:cs typeface="Times New Roman"/>
              <a:sym typeface="Times New Roman"/>
            </a:endParaRPr>
          </a:p>
          <a:p>
            <a:pPr marL="114300" lvl="0" indent="0" algn="just" rtl="0">
              <a:lnSpc>
                <a:spcPct val="115000"/>
              </a:lnSpc>
              <a:spcBef>
                <a:spcPts val="1000"/>
              </a:spcBef>
              <a:spcAft>
                <a:spcPts val="0"/>
              </a:spcAft>
              <a:buSzPts val="1800"/>
              <a:buNone/>
            </a:pPr>
            <a:endParaRPr b="1" dirty="0">
              <a:solidFill>
                <a:schemeClr val="accent1"/>
              </a:solidFill>
            </a:endParaRPr>
          </a:p>
          <a:p>
            <a:pPr marL="285750" lvl="0" indent="-171450" algn="l" rtl="0">
              <a:lnSpc>
                <a:spcPct val="115000"/>
              </a:lnSpc>
              <a:spcBef>
                <a:spcPts val="1600"/>
              </a:spcBef>
              <a:spcAft>
                <a:spcPts val="1600"/>
              </a:spcAft>
              <a:buSzPts val="1800"/>
              <a:buNone/>
            </a:pPr>
            <a:endParaRPr dirty="0"/>
          </a:p>
        </p:txBody>
      </p:sp>
      <p:sp>
        <p:nvSpPr>
          <p:cNvPr id="103" name="Google Shape;10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GB"/>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311700" y="230150"/>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GB" dirty="0">
                <a:latin typeface="Times New Roman" panose="02020603050405020304" pitchFamily="18" charset="0"/>
                <a:cs typeface="Times New Roman" panose="02020603050405020304" pitchFamily="18" charset="0"/>
              </a:rPr>
              <a:t>Methodology-Task 1</a:t>
            </a:r>
            <a:endParaRPr dirty="0">
              <a:latin typeface="Times New Roman" panose="02020603050405020304" pitchFamily="18" charset="0"/>
              <a:cs typeface="Times New Roman" panose="02020603050405020304" pitchFamily="18" charset="0"/>
            </a:endParaRPr>
          </a:p>
        </p:txBody>
      </p:sp>
      <p:sp>
        <p:nvSpPr>
          <p:cNvPr id="109" name="Google Shape;109;p17"/>
          <p:cNvSpPr txBox="1">
            <a:spLocks noGrp="1"/>
          </p:cNvSpPr>
          <p:nvPr>
            <p:ph type="body" idx="1"/>
          </p:nvPr>
        </p:nvSpPr>
        <p:spPr>
          <a:xfrm>
            <a:off x="311700" y="1024600"/>
            <a:ext cx="8350200" cy="33027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latin typeface="Times New Roman" panose="02020603050405020304" pitchFamily="18" charset="0"/>
                <a:cs typeface="Times New Roman" panose="02020603050405020304" pitchFamily="18" charset="0"/>
              </a:rPr>
              <a:t>Models are trained using the Training Dataset using K-fold method and then predict the output on validation data.</a:t>
            </a:r>
            <a:endParaRPr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GB" dirty="0">
                <a:latin typeface="Times New Roman" panose="02020603050405020304" pitchFamily="18" charset="0"/>
                <a:cs typeface="Times New Roman" panose="02020603050405020304" pitchFamily="18" charset="0"/>
              </a:rPr>
              <a:t>What does simple Baseline model say? </a:t>
            </a:r>
            <a:endParaRPr dirty="0">
              <a:latin typeface="Times New Roman" panose="02020603050405020304" pitchFamily="18" charset="0"/>
              <a:cs typeface="Times New Roman" panose="02020603050405020304" pitchFamily="18" charset="0"/>
            </a:endParaRPr>
          </a:p>
          <a:p>
            <a:pPr marL="0" lvl="0" indent="457200" algn="l" rtl="0">
              <a:spcBef>
                <a:spcPts val="0"/>
              </a:spcBef>
              <a:spcAft>
                <a:spcPts val="0"/>
              </a:spcAft>
              <a:buNone/>
            </a:pPr>
            <a:r>
              <a:rPr lang="en-GB" dirty="0">
                <a:latin typeface="Times New Roman" panose="02020603050405020304" pitchFamily="18" charset="0"/>
                <a:cs typeface="Times New Roman" panose="02020603050405020304" pitchFamily="18" charset="0"/>
              </a:rPr>
              <a:t>The baseline is probability of predicting the target classes randomly.</a:t>
            </a:r>
            <a:endParaRPr dirty="0">
              <a:latin typeface="Times New Roman" panose="02020603050405020304" pitchFamily="18" charset="0"/>
              <a:cs typeface="Times New Roman" panose="02020603050405020304" pitchFamily="18" charset="0"/>
            </a:endParaRPr>
          </a:p>
          <a:p>
            <a:pPr marL="457200" lvl="0" indent="0" algn="l" rtl="0">
              <a:spcBef>
                <a:spcPts val="0"/>
              </a:spcBef>
              <a:spcAft>
                <a:spcPts val="0"/>
              </a:spcAft>
              <a:buNone/>
            </a:pPr>
            <a:r>
              <a:rPr lang="en-GB" dirty="0">
                <a:latin typeface="Times New Roman" panose="02020603050405020304" pitchFamily="18" charset="0"/>
                <a:cs typeface="Times New Roman" panose="02020603050405020304" pitchFamily="18" charset="0"/>
              </a:rPr>
              <a:t>The baseline model gives a minimum threshold accuracy of  multiple           author prediction. </a:t>
            </a:r>
            <a:endParaRPr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GB" dirty="0">
                <a:latin typeface="Times New Roman" panose="02020603050405020304" pitchFamily="18" charset="0"/>
                <a:cs typeface="Times New Roman" panose="02020603050405020304" pitchFamily="18" charset="0"/>
              </a:rPr>
              <a:t>Is there a better Model?</a:t>
            </a:r>
            <a:endParaRPr dirty="0">
              <a:latin typeface="Times New Roman" panose="02020603050405020304" pitchFamily="18" charset="0"/>
              <a:cs typeface="Times New Roman" panose="02020603050405020304" pitchFamily="18" charset="0"/>
            </a:endParaRPr>
          </a:p>
          <a:p>
            <a:pPr marL="457200" lvl="0" indent="0" algn="l" rtl="0">
              <a:spcBef>
                <a:spcPts val="0"/>
              </a:spcBef>
              <a:spcAft>
                <a:spcPts val="0"/>
              </a:spcAft>
              <a:buNone/>
            </a:pPr>
            <a:r>
              <a:rPr lang="en-GB" dirty="0">
                <a:latin typeface="Times New Roman" panose="02020603050405020304" pitchFamily="18" charset="0"/>
                <a:cs typeface="Times New Roman" panose="02020603050405020304" pitchFamily="18" charset="0"/>
              </a:rPr>
              <a:t>Among different machine learning algorithms used </a:t>
            </a:r>
            <a:r>
              <a:rPr lang="en-GB" dirty="0" err="1">
                <a:latin typeface="Times New Roman" panose="02020603050405020304" pitchFamily="18" charset="0"/>
                <a:cs typeface="Times New Roman" panose="02020603050405020304" pitchFamily="18" charset="0"/>
              </a:rPr>
              <a:t>LightBGM</a:t>
            </a:r>
            <a:r>
              <a:rPr lang="en-GB" dirty="0">
                <a:latin typeface="Times New Roman" panose="02020603050405020304" pitchFamily="18" charset="0"/>
                <a:cs typeface="Times New Roman" panose="02020603050405020304" pitchFamily="18" charset="0"/>
              </a:rPr>
              <a:t> performed best in both training and validation data.</a:t>
            </a:r>
            <a:endParaRPr dirty="0">
              <a:latin typeface="Times New Roman" panose="02020603050405020304" pitchFamily="18" charset="0"/>
              <a:cs typeface="Times New Roman" panose="02020603050405020304" pitchFamily="18" charset="0"/>
            </a:endParaRPr>
          </a:p>
        </p:txBody>
      </p:sp>
      <p:sp>
        <p:nvSpPr>
          <p:cNvPr id="110" name="Google Shape;110;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GB" dirty="0">
                <a:latin typeface="Times New Roman" panose="02020603050405020304" pitchFamily="18" charset="0"/>
                <a:cs typeface="Times New Roman" panose="02020603050405020304" pitchFamily="18" charset="0"/>
              </a:rPr>
              <a:t>Methodology Task 2</a:t>
            </a:r>
            <a:endParaRPr dirty="0">
              <a:latin typeface="Times New Roman" panose="02020603050405020304" pitchFamily="18" charset="0"/>
              <a:cs typeface="Times New Roman" panose="02020603050405020304" pitchFamily="18" charset="0"/>
            </a:endParaRPr>
          </a:p>
        </p:txBody>
      </p:sp>
      <p:sp>
        <p:nvSpPr>
          <p:cNvPr id="116" name="Google Shape;116;p18"/>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GB" sz="2000" dirty="0">
                <a:latin typeface="Times New Roman" panose="02020603050405020304" pitchFamily="18" charset="0"/>
                <a:ea typeface="Times New Roman"/>
                <a:cs typeface="Times New Roman" panose="02020603050405020304" pitchFamily="18" charset="0"/>
                <a:sym typeface="Times New Roman"/>
              </a:rPr>
              <a:t>Two Approaches for Task2:</a:t>
            </a:r>
            <a:endParaRPr sz="2000" dirty="0">
              <a:latin typeface="Times New Roman" panose="02020603050405020304" pitchFamily="18" charset="0"/>
              <a:ea typeface="Times New Roman"/>
              <a:cs typeface="Times New Roman" panose="02020603050405020304" pitchFamily="18" charset="0"/>
              <a:sym typeface="Times New Roman"/>
            </a:endParaRPr>
          </a:p>
          <a:p>
            <a:pPr marL="114300" lvl="0" indent="0" algn="l" rtl="0">
              <a:lnSpc>
                <a:spcPct val="115000"/>
              </a:lnSpc>
              <a:spcBef>
                <a:spcPts val="0"/>
              </a:spcBef>
              <a:spcAft>
                <a:spcPts val="0"/>
              </a:spcAft>
              <a:buSzPts val="1800"/>
              <a:buNone/>
            </a:pPr>
            <a:endParaRPr sz="2000" dirty="0">
              <a:latin typeface="Times New Roman" panose="02020603050405020304" pitchFamily="18" charset="0"/>
              <a:ea typeface="Times New Roman"/>
              <a:cs typeface="Times New Roman" panose="02020603050405020304" pitchFamily="18" charset="0"/>
              <a:sym typeface="Times New Roman"/>
            </a:endParaRPr>
          </a:p>
          <a:p>
            <a:pPr marL="457200" lvl="0" indent="-342900" algn="l" rtl="0">
              <a:lnSpc>
                <a:spcPct val="115000"/>
              </a:lnSpc>
              <a:spcBef>
                <a:spcPts val="0"/>
              </a:spcBef>
              <a:spcAft>
                <a:spcPts val="0"/>
              </a:spcAft>
              <a:buSzPts val="1800"/>
              <a:buChar char="●"/>
            </a:pPr>
            <a:r>
              <a:rPr lang="en-GB" dirty="0" err="1">
                <a:latin typeface="Times New Roman" panose="02020603050405020304" pitchFamily="18" charset="0"/>
                <a:cs typeface="Times New Roman" panose="02020603050405020304" pitchFamily="18" charset="0"/>
              </a:rPr>
              <a:t>Kmeans</a:t>
            </a:r>
            <a:r>
              <a:rPr lang="en-GB" dirty="0">
                <a:latin typeface="Times New Roman" panose="02020603050405020304" pitchFamily="18" charset="0"/>
                <a:cs typeface="Times New Roman" panose="02020603050405020304" pitchFamily="18" charset="0"/>
              </a:rPr>
              <a:t> Clustering based on </a:t>
            </a:r>
            <a:r>
              <a:rPr lang="en-GB" dirty="0" err="1">
                <a:latin typeface="Times New Roman" panose="02020603050405020304" pitchFamily="18" charset="0"/>
                <a:cs typeface="Times New Roman" panose="02020603050405020304" pitchFamily="18" charset="0"/>
              </a:rPr>
              <a:t>ClustDist</a:t>
            </a:r>
            <a:r>
              <a:rPr lang="en-GB" dirty="0">
                <a:latin typeface="Times New Roman" panose="02020603050405020304" pitchFamily="18" charset="0"/>
                <a:cs typeface="Times New Roman" panose="02020603050405020304" pitchFamily="18" charset="0"/>
              </a:rPr>
              <a:t> Method</a:t>
            </a:r>
            <a:endParaRPr dirty="0">
              <a:latin typeface="Times New Roman" panose="02020603050405020304" pitchFamily="18" charset="0"/>
              <a:cs typeface="Times New Roman" panose="02020603050405020304" pitchFamily="18" charset="0"/>
            </a:endParaRPr>
          </a:p>
          <a:p>
            <a:pPr marL="457200" lvl="0" indent="0" algn="l" rtl="0">
              <a:lnSpc>
                <a:spcPct val="115000"/>
              </a:lnSpc>
              <a:spcBef>
                <a:spcPts val="0"/>
              </a:spcBef>
              <a:spcAft>
                <a:spcPts val="0"/>
              </a:spcAft>
              <a:buNone/>
            </a:pPr>
            <a:endParaRPr dirty="0">
              <a:latin typeface="Times New Roman" panose="02020603050405020304" pitchFamily="18" charset="0"/>
              <a:cs typeface="Times New Roman" panose="02020603050405020304" pitchFamily="18" charset="0"/>
            </a:endParaRPr>
          </a:p>
          <a:p>
            <a:pPr marL="457200" lvl="0" indent="-342900" algn="l" rtl="0">
              <a:lnSpc>
                <a:spcPct val="115000"/>
              </a:lnSpc>
              <a:spcBef>
                <a:spcPts val="0"/>
              </a:spcBef>
              <a:spcAft>
                <a:spcPts val="0"/>
              </a:spcAft>
              <a:buSzPts val="1800"/>
              <a:buChar char="●"/>
            </a:pPr>
            <a:r>
              <a:rPr lang="en-GB" dirty="0">
                <a:latin typeface="Times New Roman" panose="02020603050405020304" pitchFamily="18" charset="0"/>
                <a:cs typeface="Times New Roman" panose="02020603050405020304" pitchFamily="18" charset="0"/>
              </a:rPr>
              <a:t>Clustering based on Hierarchical Cluster Analysis.</a:t>
            </a:r>
            <a:endParaRPr dirty="0">
              <a:latin typeface="Times New Roman" panose="02020603050405020304" pitchFamily="18" charset="0"/>
              <a:cs typeface="Times New Roman" panose="02020603050405020304" pitchFamily="18" charset="0"/>
            </a:endParaRPr>
          </a:p>
        </p:txBody>
      </p:sp>
      <p:sp>
        <p:nvSpPr>
          <p:cNvPr id="117" name="Google Shape;117;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9</a:t>
            </a:fld>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778</Words>
  <Application>Microsoft Office PowerPoint</Application>
  <PresentationFormat>On-screen Show (16:9)</PresentationFormat>
  <Paragraphs>112</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Times New Roman</vt:lpstr>
      <vt:lpstr>Arial</vt:lpstr>
      <vt:lpstr>PT Sans Narrow</vt:lpstr>
      <vt:lpstr>Open Sans</vt:lpstr>
      <vt:lpstr>Tropic</vt:lpstr>
      <vt:lpstr>Style Change Detection</vt:lpstr>
      <vt:lpstr>Overview</vt:lpstr>
      <vt:lpstr>Motivation </vt:lpstr>
      <vt:lpstr>Problem Definition</vt:lpstr>
      <vt:lpstr>Data Analysis </vt:lpstr>
      <vt:lpstr>Data Analysis</vt:lpstr>
      <vt:lpstr>Feature Extraction </vt:lpstr>
      <vt:lpstr>Methodology-Task 1</vt:lpstr>
      <vt:lpstr>Methodology Task 2</vt:lpstr>
      <vt:lpstr>Performance Evaluation    </vt:lpstr>
      <vt:lpstr>Results  </vt:lpstr>
      <vt:lpstr>Results  </vt:lpstr>
      <vt:lpstr>Results  </vt:lpstr>
      <vt:lpstr>Results Summarized </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Style Change Detection</dc:title>
  <cp:lastModifiedBy>Subin Sam  Varghese</cp:lastModifiedBy>
  <cp:revision>1</cp:revision>
  <dcterms:modified xsi:type="dcterms:W3CDTF">2020-09-24T18:12:39Z</dcterms:modified>
</cp:coreProperties>
</file>