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0261E5-B7A8-407C-8EC1-76B17CEB3BFC}" type="datetime1">
              <a:rPr lang="zh-TW" altLang="en-US" smtClean="0"/>
              <a:t>2022/12/18</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50AEE62-6B03-446E-B028-1F2C67AA2CBE}" type="datetime1">
              <a:rPr lang="zh-TW" altLang="en-US" smtClean="0"/>
              <a:t>2022/12/18</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TW" altLang="en-US"/>
              <a:t>按一下以編輯母片子標題樣式</a:t>
            </a:r>
            <a:endParaRPr lang="en-US" dirty="0"/>
          </a:p>
        </p:txBody>
      </p:sp>
      <p:cxnSp>
        <p:nvCxnSpPr>
          <p:cNvPr id="9" name="直線接點​​(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版面配置區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1E8D126-38DE-467F-A065-2775F6C58740}" type="datetime1">
              <a:rPr lang="zh-TW" altLang="en-US" smtClean="0"/>
              <a:t>2022/12/18</a:t>
            </a:fld>
            <a:endParaRPr lang="en-US" dirty="0"/>
          </a:p>
        </p:txBody>
      </p:sp>
      <p:sp>
        <p:nvSpPr>
          <p:cNvPr id="5" name="頁尾版面配置區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投影片編號預留位置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lIns="45720" tIns="0" rIns="45720" bIns="0"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7AD90E0D-C35F-4A14-A7E8-7670CE6639F2}" type="datetime1">
              <a:rPr lang="zh-TW" altLang="en-US" smtClean="0"/>
              <a:t>2022/12/18</a:t>
            </a:fld>
            <a:endParaRPr lang="en-US" dirty="0"/>
          </a:p>
        </p:txBody>
      </p:sp>
      <p:sp>
        <p:nvSpPr>
          <p:cNvPr id="8" name="頁尾版面配置區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投影片編號預留位置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直排標題 1"/>
          <p:cNvSpPr>
            <a:spLocks noGrp="1"/>
          </p:cNvSpPr>
          <p:nvPr>
            <p:ph type="title" orient="vert"/>
          </p:nvPr>
        </p:nvSpPr>
        <p:spPr>
          <a:xfrm>
            <a:off x="8724900" y="412302"/>
            <a:ext cx="2628900" cy="5759898"/>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412302"/>
            <a:ext cx="7734300" cy="5759898"/>
          </a:xfrm>
        </p:spPr>
        <p:txBody>
          <a:bodyPr vert="eaVert" lIns="45720" tIns="0" rIns="45720" bIns="0"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2E02858-A2D1-43A3-9BDC-80D1F48AA51B}" type="datetime1">
              <a:rPr lang="zh-TW" altLang="en-US" smtClean="0"/>
              <a:t>2022/12/18</a:t>
            </a:fld>
            <a:endParaRPr lang="en-US" dirty="0"/>
          </a:p>
        </p:txBody>
      </p:sp>
      <p:sp>
        <p:nvSpPr>
          <p:cNvPr id="8" name="頁尾版面配置區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投影片編號版面配置區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55B7815-05FA-48A0-B9F7-1E04C4F2927A}" type="datetime1">
              <a:rPr lang="zh-TW" altLang="en-US" smtClean="0"/>
              <a:t>2022/12/18</a:t>
            </a:fld>
            <a:endParaRPr lang="en-US" dirty="0"/>
          </a:p>
        </p:txBody>
      </p:sp>
      <p:sp>
        <p:nvSpPr>
          <p:cNvPr id="8" name="頁尾版面配置區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投影片編號預留位置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cxnSp>
        <p:nvCxnSpPr>
          <p:cNvPr id="9" name="直線接點​​(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版面配置區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FBF2AB9-D521-429F-BA9E-A2DD356AF2DF}" type="datetime1">
              <a:rPr lang="zh-TW" altLang="en-US" smtClean="0"/>
              <a:t>2022/12/18</a:t>
            </a:fld>
            <a:endParaRPr lang="en-US" dirty="0"/>
          </a:p>
        </p:txBody>
      </p:sp>
      <p:sp>
        <p:nvSpPr>
          <p:cNvPr id="8" name="頁尾版面配置區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投影片編號版面配置區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8" name="標題 7"/>
          <p:cNvSpPr>
            <a:spLocks noGrp="1"/>
          </p:cNvSpPr>
          <p:nvPr>
            <p:ph type="title"/>
          </p:nvPr>
        </p:nvSpPr>
        <p:spPr>
          <a:xfrm>
            <a:off x="1097280" y="286603"/>
            <a:ext cx="10058400" cy="1450757"/>
          </a:xfrm>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97280" y="2120900"/>
            <a:ext cx="4639736" cy="3748193"/>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515944" y="2120900"/>
            <a:ext cx="4639736" cy="3748194"/>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2" name="日期版面配置區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E748A74C-3BFC-4F64-9D88-E80E3E32994C}" type="datetime1">
              <a:rPr lang="zh-TW" altLang="en-US" smtClean="0"/>
              <a:t>2022/12/18</a:t>
            </a:fld>
            <a:endParaRPr lang="en-US" dirty="0"/>
          </a:p>
        </p:txBody>
      </p:sp>
      <p:sp>
        <p:nvSpPr>
          <p:cNvPr id="9" name="頁尾版面配置區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投影片編號預留位置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a:xfrm>
            <a:off x="1097280" y="286603"/>
            <a:ext cx="10058400" cy="1450757"/>
          </a:xfrm>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97280" y="2958274"/>
            <a:ext cx="4639736" cy="2910821"/>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文字預留位置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515944" y="2958273"/>
            <a:ext cx="4639736" cy="2910821"/>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2" name="日期版面配置區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0166BAE-2749-48CF-A2DD-C010F9F8CC67}" type="datetime1">
              <a:rPr lang="zh-TW" altLang="en-US" smtClean="0"/>
              <a:t>2022/12/18</a:t>
            </a:fld>
            <a:endParaRPr lang="en-US" dirty="0"/>
          </a:p>
        </p:txBody>
      </p:sp>
      <p:sp>
        <p:nvSpPr>
          <p:cNvPr id="11" name="頁尾版面配置區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投影片編號預留位置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6" name="日期版面配置區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42EB3E87-0960-43A6-B33B-AB6B15A82628}" type="datetime1">
              <a:rPr lang="zh-TW" altLang="en-US" smtClean="0"/>
              <a:t>2022/12/18</a:t>
            </a:fld>
            <a:endParaRPr lang="en-US" dirty="0"/>
          </a:p>
        </p:txBody>
      </p:sp>
      <p:sp>
        <p:nvSpPr>
          <p:cNvPr id="7" name="頁尾版面配置區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投影片編號預留位置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版面配置區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A92F8F0-693D-4EF4-BEF5-7FD95F4C1D80}" type="datetime1">
              <a:rPr lang="zh-TW" altLang="en-US" smtClean="0"/>
              <a:t>2022/12/18</a:t>
            </a:fld>
            <a:endParaRPr lang="en-US" dirty="0"/>
          </a:p>
        </p:txBody>
      </p:sp>
      <p:sp>
        <p:nvSpPr>
          <p:cNvPr id="3" name="頁尾版面配置區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投影片編號預留位置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5458984" y="812799"/>
            <a:ext cx="5928344" cy="5294757"/>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5" name="日期版面配置區 4"/>
          <p:cNvSpPr>
            <a:spLocks noGrp="1"/>
          </p:cNvSpPr>
          <p:nvPr>
            <p:ph type="dt" sz="half" idx="10"/>
          </p:nvPr>
        </p:nvSpPr>
        <p:spPr>
          <a:xfrm>
            <a:off x="643464" y="6446520"/>
            <a:ext cx="3517568" cy="365125"/>
          </a:xfrm>
        </p:spPr>
        <p:txBody>
          <a:bodyPr rtlCol="0"/>
          <a:lstStyle>
            <a:lvl1pPr algn="l">
              <a:defRPr/>
            </a:lvl1pPr>
          </a:lstStyle>
          <a:p>
            <a:pPr rtl="0"/>
            <a:fld id="{4E96419C-65CA-4A96-8C8D-1B83D1EEA06C}" type="datetime1">
              <a:rPr lang="zh-TW" altLang="en-US" smtClean="0"/>
              <a:t>2022/12/18</a:t>
            </a:fld>
            <a:endParaRPr lang="en-US" dirty="0"/>
          </a:p>
        </p:txBody>
      </p:sp>
      <p:sp>
        <p:nvSpPr>
          <p:cNvPr id="6" name="頁尾版面配置區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投影片編號預留位置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預留位置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2" name="標題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5" name="日期版面配置區 4"/>
          <p:cNvSpPr>
            <a:spLocks noGrp="1"/>
          </p:cNvSpPr>
          <p:nvPr>
            <p:ph type="dt" sz="half" idx="10"/>
          </p:nvPr>
        </p:nvSpPr>
        <p:spPr/>
        <p:txBody>
          <a:bodyPr rtlCol="0"/>
          <a:lstStyle>
            <a:lvl1pPr>
              <a:defRPr/>
            </a:lvl1pPr>
          </a:lstStyle>
          <a:p>
            <a:pPr rtl="0"/>
            <a:fld id="{55B0D56E-A8D9-4835-9121-D0F2B7B922B1}" type="datetime1">
              <a:rPr lang="zh-TW" altLang="en-US" smtClean="0"/>
              <a:t>2022/12/18</a:t>
            </a:fld>
            <a:endParaRPr lang="en-US" dirty="0"/>
          </a:p>
        </p:txBody>
      </p:sp>
      <p:sp>
        <p:nvSpPr>
          <p:cNvPr id="6" name="頁尾預留位置 5"/>
          <p:cNvSpPr>
            <a:spLocks noGrp="1"/>
          </p:cNvSpPr>
          <p:nvPr>
            <p:ph type="ftr" sz="quarter" idx="11"/>
          </p:nvPr>
        </p:nvSpPr>
        <p:spPr>
          <a:xfrm>
            <a:off x="1097279" y="6446838"/>
            <a:ext cx="6818262" cy="365125"/>
          </a:xfrm>
        </p:spPr>
        <p:txBody>
          <a:bodyPr rtlCol="0"/>
          <a:lstStyle/>
          <a:p>
            <a:pPr algn="l" rtl="0"/>
            <a:endParaRPr lang="en-US" dirty="0"/>
          </a:p>
        </p:txBody>
      </p:sp>
      <p:sp>
        <p:nvSpPr>
          <p:cNvPr id="7" name="投影片編號版面配置區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版面配置區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tw" dirty="0"/>
              <a:t>按一下以編輯母片文字樣式</a:t>
            </a:r>
          </a:p>
          <a:p>
            <a:pPr lvl="1" rtl="0"/>
            <a:r>
              <a:rPr lang="zh-tw" dirty="0"/>
              <a:t>第二層</a:t>
            </a:r>
          </a:p>
          <a:p>
            <a:pPr lvl="2" rtl="0"/>
            <a:r>
              <a:rPr lang="zh-tw" dirty="0"/>
              <a:t>第三層</a:t>
            </a:r>
          </a:p>
          <a:p>
            <a:pPr lvl="3" rtl="0"/>
            <a:r>
              <a:rPr lang="zh-tw" dirty="0"/>
              <a:t>第四層</a:t>
            </a:r>
          </a:p>
          <a:p>
            <a:pPr lvl="4" rtl="0"/>
            <a:r>
              <a:rPr lang="zh-tw" dirty="0"/>
              <a:t>第五層</a:t>
            </a:r>
            <a:endParaRPr lang="en-US" dirty="0"/>
          </a:p>
        </p:txBody>
      </p:sp>
      <p:sp>
        <p:nvSpPr>
          <p:cNvPr id="4" name="日期版面配置區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JhengHei UI" panose="020B0604030504040204" pitchFamily="34" charset="-120"/>
                <a:ea typeface="Microsoft JhengHei UI" panose="020B0604030504040204" pitchFamily="34" charset="-120"/>
              </a:defRPr>
            </a:lvl1pPr>
          </a:lstStyle>
          <a:p>
            <a:fld id="{86D72111-2BF8-49E3-AA06-55BC47AB46EA}" type="datetime1">
              <a:rPr lang="zh-TW" altLang="en-US" smtClean="0"/>
              <a:t>2022/12/18</a:t>
            </a:fld>
            <a:endParaRPr lang="en-US" dirty="0"/>
          </a:p>
        </p:txBody>
      </p:sp>
      <p:sp>
        <p:nvSpPr>
          <p:cNvPr id="5" name="頁尾預留位置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smtClean="0"/>
              <a:pPr/>
              <a:t>‹#›</a:t>
            </a:fld>
            <a:endParaRPr lang="en-US" dirty="0"/>
          </a:p>
        </p:txBody>
      </p:sp>
      <p:cxnSp>
        <p:nvCxnSpPr>
          <p:cNvPr id="10" name="直線接點​​(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ngLiu" panose="02020509000000000000" pitchFamily="49" charset="-120"/>
          <a:ea typeface="MingLiu" panose="02020509000000000000" pitchFamily="49" charset="-120"/>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5" Type="http://schemas.microsoft.com/office/2007/relationships/hdphoto" Target="../media/hdphoto9.wdp"/><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6" Type="http://schemas.microsoft.com/office/2007/relationships/hdphoto" Target="../media/hdphoto10.wdp"/><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6" Type="http://schemas.microsoft.com/office/2007/relationships/hdphoto" Target="../media/hdphoto11.wdp"/><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microsoft.com/office/2007/relationships/hdphoto" Target="../media/hdphoto12.wdp"/><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microsoft.com/office/2007/relationships/hdphoto" Target="../media/hdphoto3.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microsoft.com/office/2007/relationships/hdphoto" Target="../media/hdphoto5.wdp"/></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microsoft.com/office/2007/relationships/hdphoto" Target="../media/hdphoto7.wdp"/></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4.xml"/><Relationship Id="rId5" Type="http://schemas.microsoft.com/office/2007/relationships/hdphoto" Target="../media/hdphoto8.wdp"/><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矩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 name="副標題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zh-TW" altLang="en-US" sz="2400" dirty="0">
                <a:solidFill>
                  <a:schemeClr val="tx1">
                    <a:lumMod val="85000"/>
                    <a:lumOff val="15000"/>
                  </a:schemeClr>
                </a:solidFill>
              </a:rPr>
              <a:t>作者</a:t>
            </a:r>
            <a:r>
              <a:rPr lang="en-US" altLang="zh-TW" sz="2400" dirty="0">
                <a:solidFill>
                  <a:schemeClr val="tx1">
                    <a:lumMod val="85000"/>
                    <a:lumOff val="15000"/>
                  </a:schemeClr>
                </a:solidFill>
              </a:rPr>
              <a:t>:</a:t>
            </a:r>
            <a:r>
              <a:rPr lang="zh-TW" altLang="en-US" sz="2400" dirty="0">
                <a:solidFill>
                  <a:schemeClr val="tx1">
                    <a:lumMod val="85000"/>
                    <a:lumOff val="15000"/>
                  </a:schemeClr>
                </a:solidFill>
              </a:rPr>
              <a:t> </a:t>
            </a:r>
            <a:r>
              <a:rPr lang="en-US" altLang="zh-TW" sz="2400" dirty="0">
                <a:solidFill>
                  <a:schemeClr val="tx1">
                    <a:lumMod val="85000"/>
                    <a:lumOff val="15000"/>
                  </a:schemeClr>
                </a:solidFill>
              </a:rPr>
              <a:t>C110152318_</a:t>
            </a:r>
            <a:r>
              <a:rPr lang="zh-TW" altLang="en-US" sz="2400" dirty="0">
                <a:solidFill>
                  <a:schemeClr val="tx1">
                    <a:lumMod val="85000"/>
                    <a:lumOff val="15000"/>
                  </a:schemeClr>
                </a:solidFill>
              </a:rPr>
              <a:t>徐士諭</a:t>
            </a:r>
            <a:endParaRPr lang="zh-tw" sz="2400" dirty="0">
              <a:solidFill>
                <a:schemeClr val="tx1">
                  <a:lumMod val="85000"/>
                  <a:lumOff val="15000"/>
                </a:schemeClr>
              </a:solidFill>
            </a:endParaRPr>
          </a:p>
        </p:txBody>
      </p:sp>
      <p:pic>
        <p:nvPicPr>
          <p:cNvPr id="5" name="圖片 4" descr="含有建築物、坐下、板凳、側面的圖片&#10;&#10;自動產生的描述">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線接點​​(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2" descr="Rpg game - Free weapons icons">
            <a:extLst>
              <a:ext uri="{FF2B5EF4-FFF2-40B4-BE49-F238E27FC236}">
                <a16:creationId xmlns:a16="http://schemas.microsoft.com/office/drawing/2014/main" id="{47F5D40A-5551-2EBC-8718-5EE30049E6D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048875"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r>
              <a:rPr lang="zh-TW" altLang="en-US" dirty="0"/>
              <a:t>期末專題</a:t>
            </a:r>
            <a:r>
              <a:rPr lang="en-US" altLang="zh-TW" dirty="0"/>
              <a:t>RPG	</a:t>
            </a:r>
            <a:r>
              <a:rPr lang="zh-TW" altLang="en-US" dirty="0"/>
              <a:t>說明文件</a:t>
            </a:r>
            <a:endParaRPr lang="zh-tw" sz="8000" dirty="0"/>
          </a:p>
        </p:txBody>
      </p:sp>
      <p:pic>
        <p:nvPicPr>
          <p:cNvPr id="7" name="Picture 4" descr="龍矢量圖標插畫, 龍, 矢量向量, 圖標向量圖案素材免費下載，PNG，EPS和AI素材下載- Pngtree">
            <a:extLst>
              <a:ext uri="{FF2B5EF4-FFF2-40B4-BE49-F238E27FC236}">
                <a16:creationId xmlns:a16="http://schemas.microsoft.com/office/drawing/2014/main" id="{8CFEAAEF-97A8-88D0-EF65-25B01ED2B20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0819509">
            <a:off x="10899154" y="5754123"/>
            <a:ext cx="1319892" cy="1319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7C303C-B2C0-AFB1-D1DF-011935AC75FC}"/>
              </a:ext>
            </a:extLst>
          </p:cNvPr>
          <p:cNvSpPr>
            <a:spLocks noGrp="1"/>
          </p:cNvSpPr>
          <p:nvPr>
            <p:ph type="title"/>
          </p:nvPr>
        </p:nvSpPr>
        <p:spPr>
          <a:xfrm>
            <a:off x="1862390" y="263527"/>
            <a:ext cx="10058400" cy="1450757"/>
          </a:xfrm>
        </p:spPr>
        <p:txBody>
          <a:bodyPr vert="horz" lIns="91440" tIns="45720" rIns="91440" bIns="45720" rtlCol="0" anchor="b">
            <a:normAutofit/>
          </a:bodyPr>
          <a:lstStyle/>
          <a:p>
            <a:r>
              <a:rPr lang="zh-TW" altLang="en-US" b="1" dirty="0"/>
              <a:t>裝備加成</a:t>
            </a:r>
          </a:p>
        </p:txBody>
      </p:sp>
      <p:sp>
        <p:nvSpPr>
          <p:cNvPr id="4" name="文字方塊 3">
            <a:extLst>
              <a:ext uri="{FF2B5EF4-FFF2-40B4-BE49-F238E27FC236}">
                <a16:creationId xmlns:a16="http://schemas.microsoft.com/office/drawing/2014/main" id="{F479BAE7-59A9-9D1A-3147-662CE64AAA00}"/>
              </a:ext>
            </a:extLst>
          </p:cNvPr>
          <p:cNvSpPr txBox="1"/>
          <p:nvPr/>
        </p:nvSpPr>
        <p:spPr>
          <a:xfrm>
            <a:off x="6343760" y="204467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        玩家如果穿上三個部位的全套套裝就會觸發套裝效果，當然如果脫下來就會消失。</a:t>
            </a:r>
            <a:endPar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        遊戲中的套裝無法藉由商店獲得，只能打特殊</a:t>
            </a:r>
            <a:r>
              <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Bose</a:t>
            </a: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才能獲得。</a:t>
            </a:r>
            <a:endPar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pic>
        <p:nvPicPr>
          <p:cNvPr id="6" name="圖片 5">
            <a:extLst>
              <a:ext uri="{FF2B5EF4-FFF2-40B4-BE49-F238E27FC236}">
                <a16:creationId xmlns:a16="http://schemas.microsoft.com/office/drawing/2014/main" id="{6E62BC58-B4F6-97F9-7721-A8025A5E1139}"/>
              </a:ext>
            </a:extLst>
          </p:cNvPr>
          <p:cNvPicPr>
            <a:picLocks noChangeAspect="1"/>
          </p:cNvPicPr>
          <p:nvPr/>
        </p:nvPicPr>
        <p:blipFill>
          <a:blip r:embed="rId2"/>
          <a:stretch>
            <a:fillRect/>
          </a:stretch>
        </p:blipFill>
        <p:spPr>
          <a:xfrm>
            <a:off x="1577577" y="1965765"/>
            <a:ext cx="3589331" cy="1905165"/>
          </a:xfrm>
          <a:prstGeom prst="rect">
            <a:avLst/>
          </a:prstGeom>
        </p:spPr>
      </p:pic>
      <p:grpSp>
        <p:nvGrpSpPr>
          <p:cNvPr id="18" name="群組 17">
            <a:extLst>
              <a:ext uri="{FF2B5EF4-FFF2-40B4-BE49-F238E27FC236}">
                <a16:creationId xmlns:a16="http://schemas.microsoft.com/office/drawing/2014/main" id="{4D6B99AD-908D-113C-7BC0-483B010A4136}"/>
              </a:ext>
            </a:extLst>
          </p:cNvPr>
          <p:cNvGrpSpPr/>
          <p:nvPr/>
        </p:nvGrpSpPr>
        <p:grpSpPr>
          <a:xfrm>
            <a:off x="7541958" y="5444972"/>
            <a:ext cx="3441538" cy="712197"/>
            <a:chOff x="1862390" y="5660478"/>
            <a:chExt cx="3441538" cy="712197"/>
          </a:xfrm>
        </p:grpSpPr>
        <p:pic>
          <p:nvPicPr>
            <p:cNvPr id="11" name="圖片 10">
              <a:extLst>
                <a:ext uri="{FF2B5EF4-FFF2-40B4-BE49-F238E27FC236}">
                  <a16:creationId xmlns:a16="http://schemas.microsoft.com/office/drawing/2014/main" id="{7D3025C1-372E-AA93-FE2E-631EF32B62EA}"/>
                </a:ext>
              </a:extLst>
            </p:cNvPr>
            <p:cNvPicPr>
              <a:picLocks noChangeAspect="1"/>
            </p:cNvPicPr>
            <p:nvPr/>
          </p:nvPicPr>
          <p:blipFill>
            <a:blip r:embed="rId3"/>
            <a:stretch>
              <a:fillRect/>
            </a:stretch>
          </p:blipFill>
          <p:spPr>
            <a:xfrm>
              <a:off x="3962844" y="5667358"/>
              <a:ext cx="1204064" cy="426757"/>
            </a:xfrm>
            <a:prstGeom prst="rect">
              <a:avLst/>
            </a:prstGeom>
          </p:spPr>
        </p:pic>
        <p:pic>
          <p:nvPicPr>
            <p:cNvPr id="13" name="圖片 12">
              <a:extLst>
                <a:ext uri="{FF2B5EF4-FFF2-40B4-BE49-F238E27FC236}">
                  <a16:creationId xmlns:a16="http://schemas.microsoft.com/office/drawing/2014/main" id="{B17E0624-D52F-D1D6-ACA8-A3CD3AFD5F25}"/>
                </a:ext>
              </a:extLst>
            </p:cNvPr>
            <p:cNvPicPr>
              <a:picLocks noChangeAspect="1"/>
            </p:cNvPicPr>
            <p:nvPr/>
          </p:nvPicPr>
          <p:blipFill>
            <a:blip r:embed="rId4"/>
            <a:stretch>
              <a:fillRect/>
            </a:stretch>
          </p:blipFill>
          <p:spPr>
            <a:xfrm>
              <a:off x="1862390" y="5660478"/>
              <a:ext cx="1196444" cy="426757"/>
            </a:xfrm>
            <a:prstGeom prst="rect">
              <a:avLst/>
            </a:prstGeom>
          </p:spPr>
        </p:pic>
        <p:sp>
          <p:nvSpPr>
            <p:cNvPr id="14" name="文字方塊 13">
              <a:extLst>
                <a:ext uri="{FF2B5EF4-FFF2-40B4-BE49-F238E27FC236}">
                  <a16:creationId xmlns:a16="http://schemas.microsoft.com/office/drawing/2014/main" id="{451736FE-D3F7-EDA4-C375-E8AC74B9A691}"/>
                </a:ext>
              </a:extLst>
            </p:cNvPr>
            <p:cNvSpPr txBox="1"/>
            <p:nvPr/>
          </p:nvSpPr>
          <p:spPr>
            <a:xfrm>
              <a:off x="2583605" y="6064897"/>
              <a:ext cx="543739" cy="307777"/>
            </a:xfrm>
            <a:prstGeom prst="rect">
              <a:avLst/>
            </a:prstGeom>
            <a:noFill/>
          </p:spPr>
          <p:txBody>
            <a:bodyPr wrap="none" rtlCol="0">
              <a:spAutoFit/>
            </a:bodyPr>
            <a:lstStyle/>
            <a:p>
              <a:r>
                <a:rPr lang="zh-TW" altLang="en-US" sz="1400" b="1" dirty="0"/>
                <a:t>原本</a:t>
              </a:r>
              <a:endParaRPr lang="zh-TW" altLang="en-US" b="1" dirty="0"/>
            </a:p>
          </p:txBody>
        </p:sp>
        <p:sp>
          <p:nvSpPr>
            <p:cNvPr id="15" name="文字方塊 14">
              <a:extLst>
                <a:ext uri="{FF2B5EF4-FFF2-40B4-BE49-F238E27FC236}">
                  <a16:creationId xmlns:a16="http://schemas.microsoft.com/office/drawing/2014/main" id="{40E63846-D804-19C6-9036-5F7694C8D6E6}"/>
                </a:ext>
              </a:extLst>
            </p:cNvPr>
            <p:cNvSpPr txBox="1"/>
            <p:nvPr/>
          </p:nvSpPr>
          <p:spPr>
            <a:xfrm>
              <a:off x="4401117" y="6064898"/>
              <a:ext cx="902811" cy="307777"/>
            </a:xfrm>
            <a:prstGeom prst="rect">
              <a:avLst/>
            </a:prstGeom>
            <a:noFill/>
          </p:spPr>
          <p:txBody>
            <a:bodyPr wrap="none" rtlCol="0">
              <a:spAutoFit/>
            </a:bodyPr>
            <a:lstStyle/>
            <a:p>
              <a:r>
                <a:rPr lang="zh-TW" altLang="en-US" sz="1400" b="1" dirty="0"/>
                <a:t>套裝效果</a:t>
              </a:r>
            </a:p>
          </p:txBody>
        </p:sp>
      </p:grpSp>
      <p:pic>
        <p:nvPicPr>
          <p:cNvPr id="17" name="圖片 16">
            <a:extLst>
              <a:ext uri="{FF2B5EF4-FFF2-40B4-BE49-F238E27FC236}">
                <a16:creationId xmlns:a16="http://schemas.microsoft.com/office/drawing/2014/main" id="{8EE893BC-1C30-C127-0024-E64DC77E2D72}"/>
              </a:ext>
            </a:extLst>
          </p:cNvPr>
          <p:cNvPicPr>
            <a:picLocks noChangeAspect="1"/>
          </p:cNvPicPr>
          <p:nvPr/>
        </p:nvPicPr>
        <p:blipFill>
          <a:blip r:embed="rId5"/>
          <a:stretch>
            <a:fillRect/>
          </a:stretch>
        </p:blipFill>
        <p:spPr>
          <a:xfrm>
            <a:off x="1531814" y="4274866"/>
            <a:ext cx="3665538" cy="1882303"/>
          </a:xfrm>
          <a:prstGeom prst="rect">
            <a:avLst/>
          </a:prstGeom>
        </p:spPr>
      </p:pic>
    </p:spTree>
    <p:extLst>
      <p:ext uri="{BB962C8B-B14F-4D97-AF65-F5344CB8AC3E}">
        <p14:creationId xmlns:p14="http://schemas.microsoft.com/office/powerpoint/2010/main" val="102847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71937C-79C1-C08E-C206-0E097187819F}"/>
              </a:ext>
            </a:extLst>
          </p:cNvPr>
          <p:cNvSpPr>
            <a:spLocks noGrp="1"/>
          </p:cNvSpPr>
          <p:nvPr>
            <p:ph type="title"/>
          </p:nvPr>
        </p:nvSpPr>
        <p:spPr>
          <a:xfrm>
            <a:off x="146810" y="277769"/>
            <a:ext cx="3843792" cy="2093975"/>
          </a:xfrm>
        </p:spPr>
        <p:txBody>
          <a:bodyPr anchor="b">
            <a:normAutofit/>
          </a:bodyPr>
          <a:lstStyle/>
          <a:p>
            <a:r>
              <a:rPr lang="en-US" altLang="zh-TW" dirty="0"/>
              <a:t>IV. </a:t>
            </a:r>
            <a:r>
              <a:rPr lang="zh-TW" altLang="en-US" dirty="0"/>
              <a:t>點數系統功能</a:t>
            </a:r>
          </a:p>
        </p:txBody>
      </p:sp>
      <p:pic>
        <p:nvPicPr>
          <p:cNvPr id="7" name="內容版面配置區 6">
            <a:extLst>
              <a:ext uri="{FF2B5EF4-FFF2-40B4-BE49-F238E27FC236}">
                <a16:creationId xmlns:a16="http://schemas.microsoft.com/office/drawing/2014/main" id="{E6C65F45-A47C-A815-942A-536AE7EEBFAF}"/>
              </a:ext>
            </a:extLst>
          </p:cNvPr>
          <p:cNvPicPr>
            <a:picLocks noGrp="1" noChangeAspect="1"/>
          </p:cNvPicPr>
          <p:nvPr>
            <p:ph idx="1"/>
          </p:nvPr>
        </p:nvPicPr>
        <p:blipFill>
          <a:blip r:embed="rId2"/>
          <a:stretch>
            <a:fillRect/>
          </a:stretch>
        </p:blipFill>
        <p:spPr>
          <a:xfrm>
            <a:off x="6096000" y="1308898"/>
            <a:ext cx="4785123" cy="3697594"/>
          </a:xfrm>
          <a:noFill/>
        </p:spPr>
      </p:pic>
      <p:sp>
        <p:nvSpPr>
          <p:cNvPr id="4" name="文字版面配置區 3">
            <a:extLst>
              <a:ext uri="{FF2B5EF4-FFF2-40B4-BE49-F238E27FC236}">
                <a16:creationId xmlns:a16="http://schemas.microsoft.com/office/drawing/2014/main" id="{36FD4D0F-42F0-4939-5904-42FA23E5A20B}"/>
              </a:ext>
            </a:extLst>
          </p:cNvPr>
          <p:cNvSpPr>
            <a:spLocks noGrp="1"/>
          </p:cNvSpPr>
          <p:nvPr>
            <p:ph type="body" sz="half" idx="2"/>
          </p:nvPr>
        </p:nvSpPr>
        <p:spPr>
          <a:xfrm>
            <a:off x="624804" y="2740885"/>
            <a:ext cx="3517567" cy="3064505"/>
          </a:xfrm>
        </p:spPr>
        <p:txBody>
          <a:bodyPr>
            <a:normAutofit/>
          </a:bodyPr>
          <a:lstStyle/>
          <a:p>
            <a:pPr>
              <a:lnSpc>
                <a:spcPct val="100000"/>
              </a:lnSpc>
            </a:pPr>
            <a:r>
              <a:rPr lang="zh-TW" altLang="en-US" sz="1500" dirty="0"/>
              <a:t>        在遊戲中有金錢系統，可以在商店中購買各種商品，像是裝備、藥水、食物等等，金錢可以在腳色資訊那邊看到。</a:t>
            </a:r>
            <a:endParaRPr lang="en-US" altLang="zh-TW" sz="1500" dirty="0"/>
          </a:p>
          <a:p>
            <a:pPr>
              <a:lnSpc>
                <a:spcPct val="100000"/>
              </a:lnSpc>
            </a:pPr>
            <a:r>
              <a:rPr lang="zh-TW" altLang="en-US" sz="1500" dirty="0"/>
              <a:t>        屬性點數可以在升級時候獲得，每個等級只能獲得一點屬性點數，可以拿來強化腳色但不會影響腳色升級的加強，所以可以累積一次升級。</a:t>
            </a:r>
            <a:endParaRPr lang="en-US" altLang="zh-TW" sz="1500" dirty="0"/>
          </a:p>
          <a:p>
            <a:pPr>
              <a:lnSpc>
                <a:spcPct val="100000"/>
              </a:lnSpc>
            </a:pPr>
            <a:r>
              <a:rPr lang="zh-TW" altLang="en-US" sz="1500" dirty="0"/>
              <a:t>        技能升級點數可以用來升級技能，玩家可輸入指令</a:t>
            </a:r>
            <a:r>
              <a:rPr lang="en-US" altLang="zh-TW" sz="1500" dirty="0" err="1"/>
              <a:t>showSkill</a:t>
            </a:r>
            <a:r>
              <a:rPr lang="zh-TW" altLang="en-US" sz="1500" dirty="0"/>
              <a:t>來查看技能等級和剩餘點數。</a:t>
            </a:r>
          </a:p>
        </p:txBody>
      </p:sp>
      <p:pic>
        <p:nvPicPr>
          <p:cNvPr id="11" name="圖片 10">
            <a:extLst>
              <a:ext uri="{FF2B5EF4-FFF2-40B4-BE49-F238E27FC236}">
                <a16:creationId xmlns:a16="http://schemas.microsoft.com/office/drawing/2014/main" id="{AFDBF29C-3FCC-9900-24D7-20EF11EEA703}"/>
              </a:ext>
            </a:extLst>
          </p:cNvPr>
          <p:cNvPicPr>
            <a:picLocks noChangeAspect="1"/>
          </p:cNvPicPr>
          <p:nvPr/>
        </p:nvPicPr>
        <p:blipFill>
          <a:blip r:embed="rId3"/>
          <a:stretch>
            <a:fillRect/>
          </a:stretch>
        </p:blipFill>
        <p:spPr>
          <a:xfrm>
            <a:off x="6096000" y="5416737"/>
            <a:ext cx="5014395" cy="777307"/>
          </a:xfrm>
          <a:prstGeom prst="rect">
            <a:avLst/>
          </a:prstGeom>
        </p:spPr>
      </p:pic>
      <p:pic>
        <p:nvPicPr>
          <p:cNvPr id="9218" name="Picture 2" descr="儲值點數– 巧紡抗菌除臭襪">
            <a:extLst>
              <a:ext uri="{FF2B5EF4-FFF2-40B4-BE49-F238E27FC236}">
                <a16:creationId xmlns:a16="http://schemas.microsoft.com/office/drawing/2014/main" id="{43545C39-4C41-5594-74DB-3AE46E74770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000" b="96889" l="2667" r="96000">
                        <a14:foregroundMark x1="49778" y1="49333" x2="49778" y2="49333"/>
                        <a14:foregroundMark x1="40444" y1="40889" x2="46222" y2="51556"/>
                        <a14:foregroundMark x1="43556" y1="37333" x2="53778" y2="52889"/>
                        <a14:foregroundMark x1="40889" y1="32000" x2="36889" y2="47111"/>
                        <a14:foregroundMark x1="40444" y1="33333" x2="64000" y2="33778"/>
                        <a14:foregroundMark x1="53333" y1="46222" x2="58222" y2="73333"/>
                        <a14:foregroundMark x1="52444" y1="59111" x2="42667" y2="71556"/>
                        <a14:foregroundMark x1="38222" y1="62667" x2="65333" y2="58222"/>
                        <a14:foregroundMark x1="65333" y1="58222" x2="47556" y2="60444"/>
                        <a14:foregroundMark x1="88444" y1="34222" x2="96444" y2="45333"/>
                        <a14:foregroundMark x1="84889" y1="26667" x2="55111" y2="8889"/>
                        <a14:foregroundMark x1="55111" y1="8889" x2="31111" y2="7556"/>
                        <a14:foregroundMark x1="31111" y1="7556" x2="8000" y2="30667"/>
                        <a14:foregroundMark x1="8000" y1="30667" x2="7556" y2="67556"/>
                        <a14:foregroundMark x1="7556" y1="67556" x2="50222" y2="89778"/>
                        <a14:foregroundMark x1="50222" y1="89778" x2="74222" y2="87556"/>
                        <a14:foregroundMark x1="74222" y1="87556" x2="94222" y2="71556"/>
                        <a14:foregroundMark x1="94222" y1="71556" x2="85778" y2="32444"/>
                        <a14:foregroundMark x1="34667" y1="8000" x2="65333" y2="7111"/>
                        <a14:foregroundMark x1="65333" y1="7111" x2="66667" y2="7111"/>
                        <a14:foregroundMark x1="29778" y1="6222" x2="55556" y2="9333"/>
                        <a14:foregroundMark x1="55556" y1="9333" x2="56000" y2="9778"/>
                        <a14:foregroundMark x1="44444" y1="4444" x2="60000" y2="4444"/>
                        <a14:foregroundMark x1="8000" y1="34667" x2="3111" y2="52000"/>
                        <a14:foregroundMark x1="12889" y1="74222" x2="32000" y2="86222"/>
                        <a14:foregroundMark x1="27111" y1="88000" x2="59111" y2="94222"/>
                        <a14:foregroundMark x1="61333" y1="95111" x2="45333" y2="95111"/>
                        <a14:foregroundMark x1="48889" y1="95556" x2="49333" y2="96889"/>
                      </a14:backgroundRemoval>
                    </a14:imgEffect>
                  </a14:imgLayer>
                </a14:imgProps>
              </a:ext>
              <a:ext uri="{28A0092B-C50C-407E-A947-70E740481C1C}">
                <a14:useLocalDpi xmlns:a14="http://schemas.microsoft.com/office/drawing/2010/main" val="0"/>
              </a:ext>
            </a:extLst>
          </a:blip>
          <a:srcRect/>
          <a:stretch>
            <a:fillRect/>
          </a:stretch>
        </p:blipFill>
        <p:spPr bwMode="auto">
          <a:xfrm>
            <a:off x="11099898" y="191310"/>
            <a:ext cx="945292" cy="94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3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6FC92-B151-8FC4-6EF1-B09E33A7CAA3}"/>
              </a:ext>
            </a:extLst>
          </p:cNvPr>
          <p:cNvSpPr>
            <a:spLocks noGrp="1"/>
          </p:cNvSpPr>
          <p:nvPr>
            <p:ph type="title"/>
          </p:nvPr>
        </p:nvSpPr>
        <p:spPr>
          <a:xfrm>
            <a:off x="643465" y="1156996"/>
            <a:ext cx="3517567" cy="790301"/>
          </a:xfrm>
        </p:spPr>
        <p:txBody>
          <a:bodyPr/>
          <a:lstStyle/>
          <a:p>
            <a:r>
              <a:rPr lang="en-US" altLang="zh-TW" dirty="0"/>
              <a:t>V. </a:t>
            </a:r>
            <a:r>
              <a:rPr lang="zh-TW" altLang="en-US" dirty="0"/>
              <a:t>職業功能</a:t>
            </a:r>
          </a:p>
        </p:txBody>
      </p:sp>
      <p:sp>
        <p:nvSpPr>
          <p:cNvPr id="4" name="文字版面配置區 3">
            <a:extLst>
              <a:ext uri="{FF2B5EF4-FFF2-40B4-BE49-F238E27FC236}">
                <a16:creationId xmlns:a16="http://schemas.microsoft.com/office/drawing/2014/main" id="{9CD178E7-56CE-B905-7694-0A96C3104687}"/>
              </a:ext>
            </a:extLst>
          </p:cNvPr>
          <p:cNvSpPr>
            <a:spLocks noGrp="1"/>
          </p:cNvSpPr>
          <p:nvPr>
            <p:ph type="body" sz="half" idx="2"/>
          </p:nvPr>
        </p:nvSpPr>
        <p:spPr>
          <a:xfrm>
            <a:off x="643464" y="2259278"/>
            <a:ext cx="3517567" cy="3064505"/>
          </a:xfrm>
        </p:spPr>
        <p:txBody>
          <a:bodyPr/>
          <a:lstStyle/>
          <a:p>
            <a:r>
              <a:rPr lang="zh-TW" altLang="en-US" dirty="0"/>
              <a:t>        遊戲中可選擇四個職業分別是戰士、法師、刺客、坦克，各自有各自的職業特性跟技能跟裝備</a:t>
            </a:r>
            <a:r>
              <a:rPr lang="en-US" altLang="zh-TW" dirty="0"/>
              <a:t>(</a:t>
            </a:r>
            <a:r>
              <a:rPr lang="zh-TW" altLang="en-US" dirty="0"/>
              <a:t>商店有賣</a:t>
            </a:r>
            <a:r>
              <a:rPr lang="en-US" altLang="zh-TW" dirty="0"/>
              <a:t>)</a:t>
            </a:r>
            <a:r>
              <a:rPr lang="zh-TW" altLang="en-US" dirty="0"/>
              <a:t>，像是刺客有較高的傷害等等。</a:t>
            </a:r>
            <a:endParaRPr lang="en-US" altLang="zh-TW" dirty="0"/>
          </a:p>
          <a:p>
            <a:r>
              <a:rPr lang="zh-TW" altLang="en-US" dirty="0"/>
              <a:t>        每個職業的技能都會在</a:t>
            </a:r>
            <a:r>
              <a:rPr lang="en-US" altLang="zh-TW" dirty="0"/>
              <a:t>5</a:t>
            </a:r>
            <a:r>
              <a:rPr lang="zh-TW" altLang="en-US" dirty="0"/>
              <a:t>級之後獲得。</a:t>
            </a:r>
          </a:p>
        </p:txBody>
      </p:sp>
      <p:pic>
        <p:nvPicPr>
          <p:cNvPr id="9" name="圖片 8">
            <a:extLst>
              <a:ext uri="{FF2B5EF4-FFF2-40B4-BE49-F238E27FC236}">
                <a16:creationId xmlns:a16="http://schemas.microsoft.com/office/drawing/2014/main" id="{AA816EBB-51BD-4CA1-7A5B-BF5D9475C758}"/>
              </a:ext>
            </a:extLst>
          </p:cNvPr>
          <p:cNvPicPr>
            <a:picLocks noChangeAspect="1"/>
          </p:cNvPicPr>
          <p:nvPr/>
        </p:nvPicPr>
        <p:blipFill>
          <a:blip r:embed="rId2"/>
          <a:stretch>
            <a:fillRect/>
          </a:stretch>
        </p:blipFill>
        <p:spPr>
          <a:xfrm>
            <a:off x="6346710" y="2502258"/>
            <a:ext cx="4084913" cy="3999810"/>
          </a:xfrm>
          <a:prstGeom prst="rect">
            <a:avLst/>
          </a:prstGeom>
        </p:spPr>
      </p:pic>
      <p:pic>
        <p:nvPicPr>
          <p:cNvPr id="12" name="內容版面配置區 6">
            <a:extLst>
              <a:ext uri="{FF2B5EF4-FFF2-40B4-BE49-F238E27FC236}">
                <a16:creationId xmlns:a16="http://schemas.microsoft.com/office/drawing/2014/main" id="{43E3BF8F-8281-6B44-D592-2DE8DF68AFA1}"/>
              </a:ext>
            </a:extLst>
          </p:cNvPr>
          <p:cNvPicPr>
            <a:picLocks noGrp="1" noChangeAspect="1"/>
          </p:cNvPicPr>
          <p:nvPr>
            <p:ph idx="1"/>
          </p:nvPr>
        </p:nvPicPr>
        <p:blipFill>
          <a:blip r:embed="rId3"/>
          <a:stretch>
            <a:fillRect/>
          </a:stretch>
        </p:blipFill>
        <p:spPr>
          <a:xfrm>
            <a:off x="6346710" y="519694"/>
            <a:ext cx="3053810" cy="1815778"/>
          </a:xfrm>
        </p:spPr>
      </p:pic>
    </p:spTree>
    <p:extLst>
      <p:ext uri="{BB962C8B-B14F-4D97-AF65-F5344CB8AC3E}">
        <p14:creationId xmlns:p14="http://schemas.microsoft.com/office/powerpoint/2010/main" val="306214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6FC92-B151-8FC4-6EF1-B09E33A7CAA3}"/>
              </a:ext>
            </a:extLst>
          </p:cNvPr>
          <p:cNvSpPr>
            <a:spLocks noGrp="1"/>
          </p:cNvSpPr>
          <p:nvPr>
            <p:ph type="title"/>
          </p:nvPr>
        </p:nvSpPr>
        <p:spPr>
          <a:xfrm>
            <a:off x="643465" y="1156996"/>
            <a:ext cx="3517567" cy="790301"/>
          </a:xfrm>
        </p:spPr>
        <p:txBody>
          <a:bodyPr/>
          <a:lstStyle/>
          <a:p>
            <a:r>
              <a:rPr lang="en-US" altLang="zh-TW" dirty="0"/>
              <a:t>VI. </a:t>
            </a:r>
            <a:r>
              <a:rPr lang="zh-TW" altLang="en-US" dirty="0"/>
              <a:t>技能功能</a:t>
            </a:r>
          </a:p>
        </p:txBody>
      </p:sp>
      <p:sp>
        <p:nvSpPr>
          <p:cNvPr id="4" name="文字版面配置區 3">
            <a:extLst>
              <a:ext uri="{FF2B5EF4-FFF2-40B4-BE49-F238E27FC236}">
                <a16:creationId xmlns:a16="http://schemas.microsoft.com/office/drawing/2014/main" id="{9CD178E7-56CE-B905-7694-0A96C3104687}"/>
              </a:ext>
            </a:extLst>
          </p:cNvPr>
          <p:cNvSpPr>
            <a:spLocks noGrp="1"/>
          </p:cNvSpPr>
          <p:nvPr>
            <p:ph type="body" sz="half" idx="2"/>
          </p:nvPr>
        </p:nvSpPr>
        <p:spPr>
          <a:xfrm>
            <a:off x="643464" y="2305931"/>
            <a:ext cx="3657948" cy="3064505"/>
          </a:xfrm>
        </p:spPr>
        <p:txBody>
          <a:bodyPr/>
          <a:lstStyle/>
          <a:p>
            <a:r>
              <a:rPr lang="zh-TW" altLang="en-US" dirty="0"/>
              <a:t>        遊戲可以使用</a:t>
            </a:r>
            <a:r>
              <a:rPr lang="en-US" altLang="zh-TW" dirty="0" err="1"/>
              <a:t>showSkill</a:t>
            </a:r>
            <a:r>
              <a:rPr lang="zh-TW" altLang="en-US" dirty="0"/>
              <a:t>來查看玩家技能效果和技能有關的資訊，玩家可以升級到</a:t>
            </a:r>
            <a:r>
              <a:rPr lang="en-US" altLang="zh-TW" dirty="0"/>
              <a:t>5</a:t>
            </a:r>
            <a:r>
              <a:rPr lang="zh-TW" altLang="en-US" dirty="0"/>
              <a:t>等就可以獲得技能，之後每次升級都可以獲得</a:t>
            </a:r>
            <a:r>
              <a:rPr lang="en-US" altLang="zh-TW" dirty="0"/>
              <a:t>【</a:t>
            </a:r>
            <a:r>
              <a:rPr lang="zh-TW" altLang="en-US" dirty="0"/>
              <a:t>技能升級點</a:t>
            </a:r>
            <a:r>
              <a:rPr lang="en-US" altLang="zh-TW" dirty="0"/>
              <a:t>】</a:t>
            </a:r>
            <a:r>
              <a:rPr lang="zh-TW" altLang="en-US" dirty="0"/>
              <a:t>，而</a:t>
            </a:r>
            <a:r>
              <a:rPr lang="en-US" altLang="zh-TW" dirty="0"/>
              <a:t>【</a:t>
            </a:r>
            <a:r>
              <a:rPr lang="zh-TW" altLang="en-US" dirty="0"/>
              <a:t>技能點</a:t>
            </a:r>
            <a:r>
              <a:rPr lang="en-US" altLang="zh-TW" dirty="0"/>
              <a:t>】</a:t>
            </a:r>
            <a:r>
              <a:rPr lang="zh-TW" altLang="en-US" dirty="0"/>
              <a:t>是在使用技能時候會消耗，每次升級後技能會得到加強，但是消耗也會變大。</a:t>
            </a:r>
            <a:endParaRPr lang="en-US" altLang="zh-TW" dirty="0"/>
          </a:p>
          <a:p>
            <a:r>
              <a:rPr lang="zh-TW" altLang="en-US" dirty="0"/>
              <a:t>        而技能最高可以升級到</a:t>
            </a:r>
            <a:r>
              <a:rPr lang="en-US" altLang="zh-TW" dirty="0"/>
              <a:t>6</a:t>
            </a:r>
            <a:r>
              <a:rPr lang="zh-TW" altLang="en-US" dirty="0"/>
              <a:t>等，可以使用</a:t>
            </a:r>
            <a:r>
              <a:rPr lang="en-US" altLang="zh-TW" dirty="0"/>
              <a:t>skill</a:t>
            </a:r>
            <a:r>
              <a:rPr lang="zh-TW" altLang="en-US" dirty="0"/>
              <a:t>升級技能。</a:t>
            </a:r>
          </a:p>
        </p:txBody>
      </p:sp>
      <p:pic>
        <p:nvPicPr>
          <p:cNvPr id="7" name="內容版面配置區 6">
            <a:extLst>
              <a:ext uri="{FF2B5EF4-FFF2-40B4-BE49-F238E27FC236}">
                <a16:creationId xmlns:a16="http://schemas.microsoft.com/office/drawing/2014/main" id="{2B24E549-3963-B733-6476-3B5869709F81}"/>
              </a:ext>
            </a:extLst>
          </p:cNvPr>
          <p:cNvPicPr>
            <a:picLocks noGrp="1" noChangeAspect="1"/>
          </p:cNvPicPr>
          <p:nvPr>
            <p:ph idx="1"/>
          </p:nvPr>
        </p:nvPicPr>
        <p:blipFill>
          <a:blip r:embed="rId2"/>
          <a:stretch>
            <a:fillRect/>
          </a:stretch>
        </p:blipFill>
        <p:spPr>
          <a:xfrm>
            <a:off x="6067780" y="523311"/>
            <a:ext cx="5022015" cy="693480"/>
          </a:xfrm>
        </p:spPr>
      </p:pic>
      <p:pic>
        <p:nvPicPr>
          <p:cNvPr id="10" name="圖片 9">
            <a:extLst>
              <a:ext uri="{FF2B5EF4-FFF2-40B4-BE49-F238E27FC236}">
                <a16:creationId xmlns:a16="http://schemas.microsoft.com/office/drawing/2014/main" id="{AC48D389-443D-E0BA-0B40-E18ECFCFF487}"/>
              </a:ext>
            </a:extLst>
          </p:cNvPr>
          <p:cNvPicPr>
            <a:picLocks noChangeAspect="1"/>
          </p:cNvPicPr>
          <p:nvPr/>
        </p:nvPicPr>
        <p:blipFill>
          <a:blip r:embed="rId3"/>
          <a:stretch>
            <a:fillRect/>
          </a:stretch>
        </p:blipFill>
        <p:spPr>
          <a:xfrm>
            <a:off x="6050786" y="1373479"/>
            <a:ext cx="4931589" cy="3679916"/>
          </a:xfrm>
          <a:prstGeom prst="rect">
            <a:avLst/>
          </a:prstGeom>
        </p:spPr>
      </p:pic>
      <p:pic>
        <p:nvPicPr>
          <p:cNvPr id="13" name="圖片 12">
            <a:extLst>
              <a:ext uri="{FF2B5EF4-FFF2-40B4-BE49-F238E27FC236}">
                <a16:creationId xmlns:a16="http://schemas.microsoft.com/office/drawing/2014/main" id="{B354770A-EABF-2C82-1703-41AF0FB47287}"/>
              </a:ext>
            </a:extLst>
          </p:cNvPr>
          <p:cNvPicPr>
            <a:picLocks noChangeAspect="1"/>
          </p:cNvPicPr>
          <p:nvPr/>
        </p:nvPicPr>
        <p:blipFill>
          <a:blip r:embed="rId4"/>
          <a:stretch>
            <a:fillRect/>
          </a:stretch>
        </p:blipFill>
        <p:spPr>
          <a:xfrm>
            <a:off x="6067780" y="5210083"/>
            <a:ext cx="3405494" cy="1340007"/>
          </a:xfrm>
          <a:prstGeom prst="rect">
            <a:avLst/>
          </a:prstGeom>
        </p:spPr>
      </p:pic>
      <p:pic>
        <p:nvPicPr>
          <p:cNvPr id="10242" name="Picture 2" descr="技能icon圖片PNG去背圖| 矢量圖案素材| 免费下载| Pngtree">
            <a:extLst>
              <a:ext uri="{FF2B5EF4-FFF2-40B4-BE49-F238E27FC236}">
                <a16:creationId xmlns:a16="http://schemas.microsoft.com/office/drawing/2014/main" id="{AE215AE7-1478-F098-C000-A083C19417F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487971" y="1264951"/>
            <a:ext cx="790301" cy="79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1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6FC92-B151-8FC4-6EF1-B09E33A7CAA3}"/>
              </a:ext>
            </a:extLst>
          </p:cNvPr>
          <p:cNvSpPr>
            <a:spLocks noGrp="1"/>
          </p:cNvSpPr>
          <p:nvPr>
            <p:ph type="title"/>
          </p:nvPr>
        </p:nvSpPr>
        <p:spPr>
          <a:xfrm>
            <a:off x="643465" y="1156996"/>
            <a:ext cx="3517567" cy="790301"/>
          </a:xfrm>
        </p:spPr>
        <p:txBody>
          <a:bodyPr/>
          <a:lstStyle/>
          <a:p>
            <a:r>
              <a:rPr lang="en-US" altLang="zh-TW" dirty="0"/>
              <a:t>VII.</a:t>
            </a:r>
            <a:r>
              <a:rPr lang="zh-TW" altLang="en-US" dirty="0"/>
              <a:t>強化系統</a:t>
            </a:r>
          </a:p>
        </p:txBody>
      </p:sp>
      <p:sp>
        <p:nvSpPr>
          <p:cNvPr id="4" name="文字版面配置區 3">
            <a:extLst>
              <a:ext uri="{FF2B5EF4-FFF2-40B4-BE49-F238E27FC236}">
                <a16:creationId xmlns:a16="http://schemas.microsoft.com/office/drawing/2014/main" id="{9CD178E7-56CE-B905-7694-0A96C3104687}"/>
              </a:ext>
            </a:extLst>
          </p:cNvPr>
          <p:cNvSpPr>
            <a:spLocks noGrp="1"/>
          </p:cNvSpPr>
          <p:nvPr>
            <p:ph type="body" sz="half" idx="2"/>
          </p:nvPr>
        </p:nvSpPr>
        <p:spPr>
          <a:xfrm>
            <a:off x="643464" y="2305931"/>
            <a:ext cx="3657948" cy="3064505"/>
          </a:xfrm>
        </p:spPr>
        <p:txBody>
          <a:bodyPr/>
          <a:lstStyle/>
          <a:p>
            <a:r>
              <a:rPr lang="zh-TW" altLang="en-US" dirty="0"/>
              <a:t>        遊戲可以讓玩家使用屬性點數來強化角色，玩家可以再生及時候獲得。</a:t>
            </a:r>
            <a:endParaRPr lang="en-US" altLang="zh-TW" dirty="0"/>
          </a:p>
          <a:p>
            <a:r>
              <a:rPr lang="zh-TW" altLang="en-US" dirty="0"/>
              <a:t>        玩家亦可以升級裝備，使用或升級裝備時如果沒有打上裝備等級，就代表</a:t>
            </a:r>
            <a:r>
              <a:rPr lang="en-US" altLang="zh-TW" dirty="0"/>
              <a:t>1</a:t>
            </a:r>
            <a:r>
              <a:rPr lang="zh-TW" altLang="en-US" dirty="0"/>
              <a:t>等，如果打上等級則可選擇該等級的裝備。</a:t>
            </a:r>
          </a:p>
        </p:txBody>
      </p:sp>
      <p:pic>
        <p:nvPicPr>
          <p:cNvPr id="6" name="內容版面配置區 6">
            <a:extLst>
              <a:ext uri="{FF2B5EF4-FFF2-40B4-BE49-F238E27FC236}">
                <a16:creationId xmlns:a16="http://schemas.microsoft.com/office/drawing/2014/main" id="{6F9A3453-6369-2C82-283F-598F35FAD5F6}"/>
              </a:ext>
            </a:extLst>
          </p:cNvPr>
          <p:cNvPicPr>
            <a:picLocks noGrp="1" noChangeAspect="1"/>
          </p:cNvPicPr>
          <p:nvPr>
            <p:ph idx="1"/>
          </p:nvPr>
        </p:nvPicPr>
        <p:blipFill>
          <a:blip r:embed="rId2"/>
          <a:stretch>
            <a:fillRect/>
          </a:stretch>
        </p:blipFill>
        <p:spPr>
          <a:xfrm>
            <a:off x="6346277" y="163570"/>
            <a:ext cx="3936058" cy="3041498"/>
          </a:xfrm>
          <a:noFill/>
        </p:spPr>
      </p:pic>
      <p:pic>
        <p:nvPicPr>
          <p:cNvPr id="9" name="圖片 8">
            <a:extLst>
              <a:ext uri="{FF2B5EF4-FFF2-40B4-BE49-F238E27FC236}">
                <a16:creationId xmlns:a16="http://schemas.microsoft.com/office/drawing/2014/main" id="{E293F927-7CAE-C752-646D-D57426F40FCA}"/>
              </a:ext>
            </a:extLst>
          </p:cNvPr>
          <p:cNvPicPr>
            <a:picLocks noChangeAspect="1"/>
          </p:cNvPicPr>
          <p:nvPr/>
        </p:nvPicPr>
        <p:blipFill>
          <a:blip r:embed="rId3"/>
          <a:stretch>
            <a:fillRect/>
          </a:stretch>
        </p:blipFill>
        <p:spPr>
          <a:xfrm>
            <a:off x="6346277" y="3366406"/>
            <a:ext cx="3936058" cy="3207764"/>
          </a:xfrm>
          <a:prstGeom prst="rect">
            <a:avLst/>
          </a:prstGeom>
        </p:spPr>
      </p:pic>
    </p:spTree>
    <p:extLst>
      <p:ext uri="{BB962C8B-B14F-4D97-AF65-F5344CB8AC3E}">
        <p14:creationId xmlns:p14="http://schemas.microsoft.com/office/powerpoint/2010/main" val="207680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7C303C-B2C0-AFB1-D1DF-011935AC75FC}"/>
              </a:ext>
            </a:extLst>
          </p:cNvPr>
          <p:cNvSpPr>
            <a:spLocks noGrp="1"/>
          </p:cNvSpPr>
          <p:nvPr>
            <p:ph type="title"/>
          </p:nvPr>
        </p:nvSpPr>
        <p:spPr>
          <a:xfrm>
            <a:off x="1314560" y="180035"/>
            <a:ext cx="10058400" cy="1450757"/>
          </a:xfrm>
        </p:spPr>
        <p:txBody>
          <a:bodyPr vert="horz" lIns="91440" tIns="45720" rIns="91440" bIns="45720" rtlCol="0" anchor="b">
            <a:normAutofit/>
          </a:bodyPr>
          <a:lstStyle/>
          <a:p>
            <a:r>
              <a:rPr lang="zh-TW" altLang="en-US" b="1" dirty="0">
                <a:solidFill>
                  <a:schemeClr val="tx1"/>
                </a:solidFill>
              </a:rPr>
              <a:t>加持道具</a:t>
            </a:r>
          </a:p>
        </p:txBody>
      </p:sp>
      <p:sp>
        <p:nvSpPr>
          <p:cNvPr id="4" name="文字方塊 3">
            <a:extLst>
              <a:ext uri="{FF2B5EF4-FFF2-40B4-BE49-F238E27FC236}">
                <a16:creationId xmlns:a16="http://schemas.microsoft.com/office/drawing/2014/main" id="{F479BAE7-59A9-9D1A-3147-662CE64AAA00}"/>
              </a:ext>
            </a:extLst>
          </p:cNvPr>
          <p:cNvSpPr txBox="1"/>
          <p:nvPr/>
        </p:nvSpPr>
        <p:spPr>
          <a:xfrm>
            <a:off x="6343760" y="204467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玩家可以打怪來獲得金蘋果</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不一定會掉落</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，使用後在過數秒後會消失，而補的血量則是固定。</a:t>
            </a:r>
            <a:endParaRPr lang="en-US" altLang="zh-TW" sz="1900" dirty="0">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玩家亦可以在商店購買各類補品，有補血家防禦、攻擊等等的道具。</a:t>
            </a:r>
            <a:endParaRPr lang="en-US" altLang="zh-TW" sz="1900"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41EDE1FB-2618-8C53-68C1-37800C01ED64}"/>
              </a:ext>
            </a:extLst>
          </p:cNvPr>
          <p:cNvPicPr>
            <a:picLocks noChangeAspect="1"/>
          </p:cNvPicPr>
          <p:nvPr/>
        </p:nvPicPr>
        <p:blipFill>
          <a:blip r:embed="rId2"/>
          <a:stretch>
            <a:fillRect/>
          </a:stretch>
        </p:blipFill>
        <p:spPr>
          <a:xfrm>
            <a:off x="6057362" y="4946973"/>
            <a:ext cx="5212532" cy="845893"/>
          </a:xfrm>
          <a:prstGeom prst="rect">
            <a:avLst/>
          </a:prstGeom>
        </p:spPr>
      </p:pic>
      <p:pic>
        <p:nvPicPr>
          <p:cNvPr id="8" name="圖片 7">
            <a:extLst>
              <a:ext uri="{FF2B5EF4-FFF2-40B4-BE49-F238E27FC236}">
                <a16:creationId xmlns:a16="http://schemas.microsoft.com/office/drawing/2014/main" id="{E777B762-21FB-E2E1-F350-479AD1D5831F}"/>
              </a:ext>
            </a:extLst>
          </p:cNvPr>
          <p:cNvPicPr>
            <a:picLocks noChangeAspect="1"/>
          </p:cNvPicPr>
          <p:nvPr/>
        </p:nvPicPr>
        <p:blipFill>
          <a:blip r:embed="rId3"/>
          <a:stretch>
            <a:fillRect/>
          </a:stretch>
        </p:blipFill>
        <p:spPr>
          <a:xfrm>
            <a:off x="1208504" y="2286860"/>
            <a:ext cx="4010378" cy="3506006"/>
          </a:xfrm>
          <a:prstGeom prst="rect">
            <a:avLst/>
          </a:prstGeom>
        </p:spPr>
      </p:pic>
      <p:pic>
        <p:nvPicPr>
          <p:cNvPr id="19" name="圖片 18">
            <a:extLst>
              <a:ext uri="{FF2B5EF4-FFF2-40B4-BE49-F238E27FC236}">
                <a16:creationId xmlns:a16="http://schemas.microsoft.com/office/drawing/2014/main" id="{0D1ECC2C-C16C-B3BC-0598-579581615F93}"/>
              </a:ext>
            </a:extLst>
          </p:cNvPr>
          <p:cNvPicPr>
            <a:picLocks noChangeAspect="1"/>
          </p:cNvPicPr>
          <p:nvPr/>
        </p:nvPicPr>
        <p:blipFill>
          <a:blip r:embed="rId4"/>
          <a:stretch>
            <a:fillRect/>
          </a:stretch>
        </p:blipFill>
        <p:spPr>
          <a:xfrm>
            <a:off x="6096000" y="4239697"/>
            <a:ext cx="3345470" cy="586791"/>
          </a:xfrm>
          <a:prstGeom prst="rect">
            <a:avLst/>
          </a:prstGeom>
        </p:spPr>
      </p:pic>
      <p:pic>
        <p:nvPicPr>
          <p:cNvPr id="11266" name="Picture 2" descr="遊戲道具圖標PSD圖案素材免費下載，圖片尺寸1000 × 1000px - Lovepik">
            <a:extLst>
              <a:ext uri="{FF2B5EF4-FFF2-40B4-BE49-F238E27FC236}">
                <a16:creationId xmlns:a16="http://schemas.microsoft.com/office/drawing/2014/main" id="{06E8CEDB-67F6-EADF-1799-790BCAB0FC73}"/>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53447" b="94827" l="55000" r="95000"/>
                    </a14:imgEffect>
                  </a14:imgLayer>
                </a14:imgProps>
              </a:ext>
              <a:ext uri="{28A0092B-C50C-407E-A947-70E740481C1C}">
                <a14:useLocalDpi xmlns:a14="http://schemas.microsoft.com/office/drawing/2010/main" val="0"/>
              </a:ext>
            </a:extLst>
          </a:blip>
          <a:srcRect l="50000" t="48274"/>
          <a:stretch/>
        </p:blipFill>
        <p:spPr bwMode="auto">
          <a:xfrm>
            <a:off x="3836299" y="774223"/>
            <a:ext cx="1028019" cy="106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8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6FC92-B151-8FC4-6EF1-B09E33A7CAA3}"/>
              </a:ext>
            </a:extLst>
          </p:cNvPr>
          <p:cNvSpPr>
            <a:spLocks noGrp="1"/>
          </p:cNvSpPr>
          <p:nvPr>
            <p:ph type="title"/>
          </p:nvPr>
        </p:nvSpPr>
        <p:spPr>
          <a:xfrm>
            <a:off x="643465" y="1156996"/>
            <a:ext cx="3517567" cy="790301"/>
          </a:xfrm>
        </p:spPr>
        <p:txBody>
          <a:bodyPr/>
          <a:lstStyle/>
          <a:p>
            <a:r>
              <a:rPr lang="en-US" altLang="zh-TW" dirty="0"/>
              <a:t>VIII. </a:t>
            </a:r>
            <a:r>
              <a:rPr lang="zh-TW" altLang="en-US" dirty="0"/>
              <a:t>帳號功能</a:t>
            </a:r>
          </a:p>
        </p:txBody>
      </p:sp>
      <p:sp>
        <p:nvSpPr>
          <p:cNvPr id="4" name="文字版面配置區 3">
            <a:extLst>
              <a:ext uri="{FF2B5EF4-FFF2-40B4-BE49-F238E27FC236}">
                <a16:creationId xmlns:a16="http://schemas.microsoft.com/office/drawing/2014/main" id="{9CD178E7-56CE-B905-7694-0A96C3104687}"/>
              </a:ext>
            </a:extLst>
          </p:cNvPr>
          <p:cNvSpPr>
            <a:spLocks noGrp="1"/>
          </p:cNvSpPr>
          <p:nvPr>
            <p:ph type="body" sz="half" idx="2"/>
          </p:nvPr>
        </p:nvSpPr>
        <p:spPr>
          <a:xfrm>
            <a:off x="643464" y="2305931"/>
            <a:ext cx="3657948" cy="3460387"/>
          </a:xfrm>
        </p:spPr>
        <p:txBody>
          <a:bodyPr>
            <a:normAutofit/>
          </a:bodyPr>
          <a:lstStyle/>
          <a:p>
            <a:r>
              <a:rPr lang="zh-TW" altLang="en-US" dirty="0"/>
              <a:t>        玩家在登入時可以創建帳號登入遊戲，最多可創建三個帳號，如果已經滿了也可以選擇刪除帳號，使用帳號登入可獲得與之前遊玩一樣的狀態與裝備等等。</a:t>
            </a:r>
            <a:endParaRPr lang="en-US" altLang="zh-TW" dirty="0"/>
          </a:p>
          <a:p>
            <a:r>
              <a:rPr lang="zh-TW" altLang="en-US" dirty="0"/>
              <a:t>        如果玩家連續輸入三次錯誤密碼會讓玩家重設密碼</a:t>
            </a:r>
            <a:r>
              <a:rPr lang="en-US" altLang="zh-TW" dirty="0"/>
              <a:t>(</a:t>
            </a:r>
            <a:r>
              <a:rPr lang="zh-TW" altLang="en-US" dirty="0"/>
              <a:t>需輸入兩次相同才可以改成功</a:t>
            </a:r>
            <a:r>
              <a:rPr lang="en-US" altLang="zh-TW" dirty="0"/>
              <a:t>)</a:t>
            </a:r>
            <a:r>
              <a:rPr lang="zh-TW" altLang="en-US" dirty="0"/>
              <a:t>。</a:t>
            </a:r>
            <a:endParaRPr lang="en-US" altLang="zh-TW" dirty="0"/>
          </a:p>
          <a:p>
            <a:r>
              <a:rPr lang="zh-TW" altLang="en-US" dirty="0"/>
              <a:t>        玩家可以使用</a:t>
            </a:r>
            <a:r>
              <a:rPr lang="en-US" altLang="zh-TW" dirty="0"/>
              <a:t>logout</a:t>
            </a:r>
            <a:r>
              <a:rPr lang="zh-TW" altLang="en-US" dirty="0"/>
              <a:t>來登入不同帳號或是切換職業。</a:t>
            </a:r>
          </a:p>
        </p:txBody>
      </p:sp>
      <p:pic>
        <p:nvPicPr>
          <p:cNvPr id="13314" name="Picture 2" descr="帳號圖案素材| PNG和向量圖| 透明背景圖片| 免費下载- Pngtree">
            <a:extLst>
              <a:ext uri="{FF2B5EF4-FFF2-40B4-BE49-F238E27FC236}">
                <a16:creationId xmlns:a16="http://schemas.microsoft.com/office/drawing/2014/main" id="{9C00D40E-B4DA-0243-4DAD-C74AD22D398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39111" y1="41778" x2="39111" y2="41778"/>
                        <a14:foregroundMark x1="69778" y1="49778" x2="69778" y2="49778"/>
                        <a14:foregroundMark x1="73778" y1="57778" x2="73778" y2="57778"/>
                        <a14:foregroundMark x1="74222" y1="68889" x2="74222" y2="68889"/>
                      </a14:backgroundRemoval>
                    </a14:imgEffect>
                  </a14:imgLayer>
                </a14:imgProps>
              </a:ext>
              <a:ext uri="{28A0092B-C50C-407E-A947-70E740481C1C}">
                <a14:useLocalDpi xmlns:a14="http://schemas.microsoft.com/office/drawing/2010/main" val="0"/>
              </a:ext>
            </a:extLst>
          </a:blip>
          <a:srcRect/>
          <a:stretch>
            <a:fillRect/>
          </a:stretch>
        </p:blipFill>
        <p:spPr bwMode="auto">
          <a:xfrm>
            <a:off x="11157818" y="5766318"/>
            <a:ext cx="1001583" cy="1001583"/>
          </a:xfrm>
          <a:prstGeom prst="rect">
            <a:avLst/>
          </a:prstGeom>
          <a:noFill/>
          <a:extLst>
            <a:ext uri="{909E8E84-426E-40DD-AFC4-6F175D3DCCD1}">
              <a14:hiddenFill xmlns:a14="http://schemas.microsoft.com/office/drawing/2010/main">
                <a:solidFill>
                  <a:srgbClr val="FFFFFF"/>
                </a:solidFill>
              </a14:hiddenFill>
            </a:ext>
          </a:extLst>
        </p:spPr>
      </p:pic>
      <p:pic>
        <p:nvPicPr>
          <p:cNvPr id="8" name="內容版面配置區 7">
            <a:extLst>
              <a:ext uri="{FF2B5EF4-FFF2-40B4-BE49-F238E27FC236}">
                <a16:creationId xmlns:a16="http://schemas.microsoft.com/office/drawing/2014/main" id="{AFFAEC1E-27EF-EEB8-3CCD-BE66B8C856F6}"/>
              </a:ext>
            </a:extLst>
          </p:cNvPr>
          <p:cNvPicPr>
            <a:picLocks noGrp="1" noChangeAspect="1"/>
          </p:cNvPicPr>
          <p:nvPr>
            <p:ph idx="1"/>
          </p:nvPr>
        </p:nvPicPr>
        <p:blipFill>
          <a:blip r:embed="rId4"/>
          <a:stretch>
            <a:fillRect/>
          </a:stretch>
        </p:blipFill>
        <p:spPr>
          <a:xfrm>
            <a:off x="5945308" y="1090104"/>
            <a:ext cx="3683499" cy="462042"/>
          </a:xfrm>
        </p:spPr>
      </p:pic>
      <p:pic>
        <p:nvPicPr>
          <p:cNvPr id="11" name="圖片 10">
            <a:extLst>
              <a:ext uri="{FF2B5EF4-FFF2-40B4-BE49-F238E27FC236}">
                <a16:creationId xmlns:a16="http://schemas.microsoft.com/office/drawing/2014/main" id="{29A0C1CA-38CB-3A9B-C01E-1D2C34C2B6A4}"/>
              </a:ext>
            </a:extLst>
          </p:cNvPr>
          <p:cNvPicPr>
            <a:picLocks noChangeAspect="1"/>
          </p:cNvPicPr>
          <p:nvPr/>
        </p:nvPicPr>
        <p:blipFill>
          <a:blip r:embed="rId5"/>
          <a:stretch>
            <a:fillRect/>
          </a:stretch>
        </p:blipFill>
        <p:spPr>
          <a:xfrm>
            <a:off x="5970859" y="1650799"/>
            <a:ext cx="3657948" cy="986211"/>
          </a:xfrm>
          <a:prstGeom prst="rect">
            <a:avLst/>
          </a:prstGeom>
        </p:spPr>
      </p:pic>
      <p:pic>
        <p:nvPicPr>
          <p:cNvPr id="13" name="圖片 12">
            <a:extLst>
              <a:ext uri="{FF2B5EF4-FFF2-40B4-BE49-F238E27FC236}">
                <a16:creationId xmlns:a16="http://schemas.microsoft.com/office/drawing/2014/main" id="{EDCBA075-9604-1DFD-D2E8-FD400ED5DB15}"/>
              </a:ext>
            </a:extLst>
          </p:cNvPr>
          <p:cNvPicPr>
            <a:picLocks noChangeAspect="1"/>
          </p:cNvPicPr>
          <p:nvPr/>
        </p:nvPicPr>
        <p:blipFill>
          <a:blip r:embed="rId6"/>
          <a:stretch>
            <a:fillRect/>
          </a:stretch>
        </p:blipFill>
        <p:spPr>
          <a:xfrm>
            <a:off x="9619475" y="4807241"/>
            <a:ext cx="1356935" cy="1546906"/>
          </a:xfrm>
          <a:prstGeom prst="rect">
            <a:avLst/>
          </a:prstGeom>
        </p:spPr>
      </p:pic>
      <p:pic>
        <p:nvPicPr>
          <p:cNvPr id="15" name="圖片 14">
            <a:extLst>
              <a:ext uri="{FF2B5EF4-FFF2-40B4-BE49-F238E27FC236}">
                <a16:creationId xmlns:a16="http://schemas.microsoft.com/office/drawing/2014/main" id="{CC850CA7-6B97-AB7F-B60A-9F6C9DEAA9BC}"/>
              </a:ext>
            </a:extLst>
          </p:cNvPr>
          <p:cNvPicPr>
            <a:picLocks noChangeAspect="1"/>
          </p:cNvPicPr>
          <p:nvPr/>
        </p:nvPicPr>
        <p:blipFill>
          <a:blip r:embed="rId7"/>
          <a:stretch>
            <a:fillRect/>
          </a:stretch>
        </p:blipFill>
        <p:spPr>
          <a:xfrm>
            <a:off x="5970858" y="2898608"/>
            <a:ext cx="3648241" cy="1524101"/>
          </a:xfrm>
          <a:prstGeom prst="rect">
            <a:avLst/>
          </a:prstGeom>
        </p:spPr>
      </p:pic>
      <p:pic>
        <p:nvPicPr>
          <p:cNvPr id="17" name="圖片 16">
            <a:extLst>
              <a:ext uri="{FF2B5EF4-FFF2-40B4-BE49-F238E27FC236}">
                <a16:creationId xmlns:a16="http://schemas.microsoft.com/office/drawing/2014/main" id="{D9AEDBA8-7BE2-E693-70DE-E4EFB4833451}"/>
              </a:ext>
            </a:extLst>
          </p:cNvPr>
          <p:cNvPicPr>
            <a:picLocks noChangeAspect="1"/>
          </p:cNvPicPr>
          <p:nvPr/>
        </p:nvPicPr>
        <p:blipFill>
          <a:blip r:embed="rId8"/>
          <a:stretch>
            <a:fillRect/>
          </a:stretch>
        </p:blipFill>
        <p:spPr>
          <a:xfrm>
            <a:off x="5984898" y="5463413"/>
            <a:ext cx="3643908" cy="890734"/>
          </a:xfrm>
          <a:prstGeom prst="rect">
            <a:avLst/>
          </a:prstGeom>
        </p:spPr>
      </p:pic>
      <p:pic>
        <p:nvPicPr>
          <p:cNvPr id="19" name="圖片 18">
            <a:extLst>
              <a:ext uri="{FF2B5EF4-FFF2-40B4-BE49-F238E27FC236}">
                <a16:creationId xmlns:a16="http://schemas.microsoft.com/office/drawing/2014/main" id="{972EF92E-E527-37A8-E266-AA77583FF2C4}"/>
              </a:ext>
            </a:extLst>
          </p:cNvPr>
          <p:cNvPicPr>
            <a:picLocks noChangeAspect="1"/>
          </p:cNvPicPr>
          <p:nvPr/>
        </p:nvPicPr>
        <p:blipFill>
          <a:blip r:embed="rId9"/>
          <a:stretch>
            <a:fillRect/>
          </a:stretch>
        </p:blipFill>
        <p:spPr>
          <a:xfrm>
            <a:off x="5970858" y="4550870"/>
            <a:ext cx="3643908" cy="832893"/>
          </a:xfrm>
          <a:prstGeom prst="rect">
            <a:avLst/>
          </a:prstGeom>
        </p:spPr>
      </p:pic>
    </p:spTree>
    <p:extLst>
      <p:ext uri="{BB962C8B-B14F-4D97-AF65-F5344CB8AC3E}">
        <p14:creationId xmlns:p14="http://schemas.microsoft.com/office/powerpoint/2010/main" val="2953312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7C303C-B2C0-AFB1-D1DF-011935AC75FC}"/>
              </a:ext>
            </a:extLst>
          </p:cNvPr>
          <p:cNvSpPr>
            <a:spLocks noGrp="1"/>
          </p:cNvSpPr>
          <p:nvPr>
            <p:ph type="title"/>
          </p:nvPr>
        </p:nvSpPr>
        <p:spPr>
          <a:xfrm>
            <a:off x="1314560" y="180035"/>
            <a:ext cx="10058400" cy="1450757"/>
          </a:xfrm>
        </p:spPr>
        <p:txBody>
          <a:bodyPr vert="horz" lIns="91440" tIns="45720" rIns="91440" bIns="45720" rtlCol="0" anchor="b">
            <a:normAutofit/>
          </a:bodyPr>
          <a:lstStyle/>
          <a:p>
            <a:r>
              <a:rPr lang="zh-TW" altLang="en-US" b="1" dirty="0">
                <a:solidFill>
                  <a:schemeClr val="tx1"/>
                </a:solidFill>
              </a:rPr>
              <a:t>倉庫系統</a:t>
            </a:r>
          </a:p>
        </p:txBody>
      </p:sp>
      <p:sp>
        <p:nvSpPr>
          <p:cNvPr id="4" name="文字方塊 3">
            <a:extLst>
              <a:ext uri="{FF2B5EF4-FFF2-40B4-BE49-F238E27FC236}">
                <a16:creationId xmlns:a16="http://schemas.microsoft.com/office/drawing/2014/main" id="{F479BAE7-59A9-9D1A-3147-662CE64AAA00}"/>
              </a:ext>
            </a:extLst>
          </p:cNvPr>
          <p:cNvSpPr txBox="1"/>
          <p:nvPr/>
        </p:nvSpPr>
        <p:spPr>
          <a:xfrm>
            <a:off x="6343760" y="204467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玩家將物品存入倉庫並在另外一個職業拿出來，並且可以在從倉庫移除物品。</a:t>
            </a:r>
            <a:endParaRPr lang="en-US" altLang="zh-TW" sz="1900" dirty="0">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放入倉庫、取出、刪除和查看的指令分別為</a:t>
            </a:r>
            <a:r>
              <a:rPr lang="en-US" altLang="zh-TW" sz="1900" dirty="0">
                <a:latin typeface="Microsoft JhengHei UI" panose="020B0604030504040204" pitchFamily="34" charset="-120"/>
                <a:ea typeface="Microsoft JhengHei UI" panose="020B0604030504040204" pitchFamily="34" charset="-120"/>
              </a:rPr>
              <a:t>store put</a:t>
            </a:r>
            <a:r>
              <a:rPr lang="zh-TW" altLang="en-US" sz="1900" dirty="0">
                <a:latin typeface="Microsoft JhengHei UI" panose="020B0604030504040204" pitchFamily="34" charset="-120"/>
                <a:ea typeface="Microsoft JhengHei UI" panose="020B0604030504040204" pitchFamily="34" charset="-120"/>
              </a:rPr>
              <a:t>、</a:t>
            </a:r>
            <a:r>
              <a:rPr lang="en-US" altLang="zh-TW" sz="1900" dirty="0">
                <a:latin typeface="Microsoft JhengHei UI" panose="020B0604030504040204" pitchFamily="34" charset="-120"/>
                <a:ea typeface="Microsoft JhengHei UI" panose="020B0604030504040204" pitchFamily="34" charset="-120"/>
              </a:rPr>
              <a:t>store get</a:t>
            </a:r>
            <a:r>
              <a:rPr lang="zh-TW" altLang="en-US" sz="1900" dirty="0">
                <a:latin typeface="Microsoft JhengHei UI" panose="020B0604030504040204" pitchFamily="34" charset="-120"/>
                <a:ea typeface="Microsoft JhengHei UI" panose="020B0604030504040204" pitchFamily="34" charset="-120"/>
              </a:rPr>
              <a:t>、</a:t>
            </a:r>
            <a:r>
              <a:rPr lang="en-US" altLang="zh-TW" sz="1900" dirty="0">
                <a:latin typeface="Microsoft JhengHei UI" panose="020B0604030504040204" pitchFamily="34" charset="-120"/>
                <a:ea typeface="Microsoft JhengHei UI" panose="020B0604030504040204" pitchFamily="34" charset="-120"/>
              </a:rPr>
              <a:t>store remove</a:t>
            </a:r>
            <a:r>
              <a:rPr lang="zh-TW" altLang="en-US" sz="1900" dirty="0">
                <a:latin typeface="Microsoft JhengHei UI" panose="020B0604030504040204" pitchFamily="34" charset="-120"/>
                <a:ea typeface="Microsoft JhengHei UI" panose="020B0604030504040204" pitchFamily="34" charset="-120"/>
              </a:rPr>
              <a:t>、</a:t>
            </a:r>
            <a:r>
              <a:rPr lang="en-US" altLang="zh-TW" sz="1900" dirty="0">
                <a:latin typeface="Microsoft JhengHei UI" panose="020B0604030504040204" pitchFamily="34" charset="-120"/>
                <a:ea typeface="Microsoft JhengHei UI" panose="020B0604030504040204" pitchFamily="34" charset="-120"/>
              </a:rPr>
              <a:t>store show</a:t>
            </a:r>
            <a:r>
              <a:rPr lang="zh-TW" altLang="en-US" sz="1900" dirty="0">
                <a:latin typeface="Microsoft JhengHei UI" panose="020B0604030504040204" pitchFamily="34" charset="-120"/>
                <a:ea typeface="Microsoft JhengHei UI" panose="020B0604030504040204" pitchFamily="34" charset="-120"/>
              </a:rPr>
              <a:t>。</a:t>
            </a:r>
            <a:endParaRPr lang="en-US" altLang="zh-TW" sz="1900" dirty="0">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en-US" altLang="zh-TW" sz="1900" dirty="0">
                <a:latin typeface="Microsoft JhengHei UI" panose="020B0604030504040204" pitchFamily="34" charset="-120"/>
                <a:ea typeface="Microsoft JhengHei UI" panose="020B0604030504040204" pitchFamily="34" charset="-120"/>
              </a:rPr>
              <a:t>        </a:t>
            </a:r>
            <a:r>
              <a:rPr lang="zh-TW" altLang="en-US" sz="1900" dirty="0">
                <a:latin typeface="Microsoft JhengHei UI" panose="020B0604030504040204" pitchFamily="34" charset="-120"/>
                <a:ea typeface="Microsoft JhengHei UI" panose="020B0604030504040204" pitchFamily="34" charset="-120"/>
              </a:rPr>
              <a:t>玩家不能將職業限定的裝備放入倉庫，也不能將已經穿上的裝備放入昌庫。</a:t>
            </a:r>
            <a:endParaRPr lang="en-US" altLang="zh-TW" sz="1900" dirty="0">
              <a:latin typeface="Microsoft JhengHei UI" panose="020B0604030504040204" pitchFamily="34" charset="-120"/>
              <a:ea typeface="Microsoft JhengHei UI" panose="020B0604030504040204" pitchFamily="34" charset="-120"/>
            </a:endParaRPr>
          </a:p>
        </p:txBody>
      </p:sp>
      <p:pic>
        <p:nvPicPr>
          <p:cNvPr id="14338" name="Picture 2" descr="ai怎么做扁平化的物流仓库icon图标?_Illustrator教程_脚本之家">
            <a:extLst>
              <a:ext uri="{FF2B5EF4-FFF2-40B4-BE49-F238E27FC236}">
                <a16:creationId xmlns:a16="http://schemas.microsoft.com/office/drawing/2014/main" id="{BDB40E53-760F-5456-06D4-10FAAEEC8A4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065" b="89785" l="9963" r="89668">
                        <a14:foregroundMark x1="50923" y1="8065" x2="50923" y2="8065"/>
                        <a14:foregroundMark x1="50923" y1="26344" x2="50923" y2="26344"/>
                        <a14:foregroundMark x1="48339" y1="29032" x2="54613" y2="35484"/>
                        <a14:foregroundMark x1="44649" y1="43548" x2="53137" y2="53763"/>
                        <a14:foregroundMark x1="56827" y1="40860" x2="34686" y2="46774"/>
                        <a14:foregroundMark x1="34686" y1="49462" x2="68266" y2="49462"/>
                      </a14:backgroundRemoval>
                    </a14:imgEffect>
                  </a14:imgLayer>
                </a14:imgProps>
              </a:ext>
              <a:ext uri="{28A0092B-C50C-407E-A947-70E740481C1C}">
                <a14:useLocalDpi xmlns:a14="http://schemas.microsoft.com/office/drawing/2010/main" val="0"/>
              </a:ext>
            </a:extLst>
          </a:blip>
          <a:srcRect/>
          <a:stretch>
            <a:fillRect/>
          </a:stretch>
        </p:blipFill>
        <p:spPr bwMode="auto">
          <a:xfrm>
            <a:off x="3884702" y="864482"/>
            <a:ext cx="1116506" cy="766310"/>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0ACAFE16-D5FB-EA47-94EC-12079EB22930}"/>
              </a:ext>
            </a:extLst>
          </p:cNvPr>
          <p:cNvPicPr>
            <a:picLocks noChangeAspect="1"/>
          </p:cNvPicPr>
          <p:nvPr/>
        </p:nvPicPr>
        <p:blipFill>
          <a:blip r:embed="rId4"/>
          <a:stretch>
            <a:fillRect/>
          </a:stretch>
        </p:blipFill>
        <p:spPr>
          <a:xfrm>
            <a:off x="1314560" y="2109987"/>
            <a:ext cx="4438394" cy="3451059"/>
          </a:xfrm>
          <a:prstGeom prst="rect">
            <a:avLst/>
          </a:prstGeom>
        </p:spPr>
      </p:pic>
    </p:spTree>
    <p:extLst>
      <p:ext uri="{BB962C8B-B14F-4D97-AF65-F5344CB8AC3E}">
        <p14:creationId xmlns:p14="http://schemas.microsoft.com/office/powerpoint/2010/main" val="77376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6FC92-B151-8FC4-6EF1-B09E33A7CAA3}"/>
              </a:ext>
            </a:extLst>
          </p:cNvPr>
          <p:cNvSpPr>
            <a:spLocks noGrp="1"/>
          </p:cNvSpPr>
          <p:nvPr>
            <p:ph type="title"/>
          </p:nvPr>
        </p:nvSpPr>
        <p:spPr>
          <a:xfrm>
            <a:off x="643465" y="1156996"/>
            <a:ext cx="3517567" cy="790301"/>
          </a:xfrm>
        </p:spPr>
        <p:txBody>
          <a:bodyPr>
            <a:normAutofit fontScale="90000"/>
          </a:bodyPr>
          <a:lstStyle/>
          <a:p>
            <a:r>
              <a:rPr lang="en-US" altLang="zh-TW" dirty="0"/>
              <a:t>IX. </a:t>
            </a:r>
            <a:r>
              <a:rPr lang="zh-TW" altLang="en-US" dirty="0"/>
              <a:t>設計其他功能</a:t>
            </a:r>
          </a:p>
        </p:txBody>
      </p:sp>
      <p:sp>
        <p:nvSpPr>
          <p:cNvPr id="4" name="文字版面配置區 3">
            <a:extLst>
              <a:ext uri="{FF2B5EF4-FFF2-40B4-BE49-F238E27FC236}">
                <a16:creationId xmlns:a16="http://schemas.microsoft.com/office/drawing/2014/main" id="{9CD178E7-56CE-B905-7694-0A96C3104687}"/>
              </a:ext>
            </a:extLst>
          </p:cNvPr>
          <p:cNvSpPr>
            <a:spLocks noGrp="1"/>
          </p:cNvSpPr>
          <p:nvPr>
            <p:ph type="body" sz="half" idx="2"/>
          </p:nvPr>
        </p:nvSpPr>
        <p:spPr>
          <a:xfrm>
            <a:off x="643464" y="2305931"/>
            <a:ext cx="3657948" cy="3460387"/>
          </a:xfrm>
        </p:spPr>
        <p:txBody>
          <a:bodyPr>
            <a:normAutofit/>
          </a:bodyPr>
          <a:lstStyle/>
          <a:p>
            <a:r>
              <a:rPr lang="zh-TW" altLang="en-US" dirty="0"/>
              <a:t>        玩家可以使用指令</a:t>
            </a:r>
            <a:r>
              <a:rPr lang="en-US" altLang="zh-TW" dirty="0"/>
              <a:t>music play</a:t>
            </a:r>
            <a:r>
              <a:rPr lang="zh-TW" altLang="en-US" dirty="0"/>
              <a:t>、</a:t>
            </a:r>
            <a:r>
              <a:rPr lang="en-US" altLang="zh-TW" dirty="0"/>
              <a:t>music stop </a:t>
            </a:r>
            <a:r>
              <a:rPr lang="zh-TW" altLang="en-US" dirty="0"/>
              <a:t>來播放或暫停背景音樂。</a:t>
            </a:r>
            <a:endParaRPr lang="en-US" altLang="zh-TW" dirty="0"/>
          </a:p>
          <a:p>
            <a:r>
              <a:rPr lang="zh-TW" altLang="en-US" dirty="0"/>
              <a:t>        玩家可以直接將視窗關閉而不會遺失資料。</a:t>
            </a:r>
            <a:endParaRPr lang="en-US" altLang="zh-TW" dirty="0"/>
          </a:p>
          <a:p>
            <a:r>
              <a:rPr lang="zh-TW" altLang="en-US" dirty="0"/>
              <a:t>        綁定</a:t>
            </a:r>
            <a:r>
              <a:rPr lang="en-US" altLang="zh-TW" dirty="0"/>
              <a:t>icon</a:t>
            </a:r>
            <a:r>
              <a:rPr lang="zh-TW" altLang="en-US" dirty="0"/>
              <a:t>到執行</a:t>
            </a:r>
            <a:r>
              <a:rPr lang="en-US" altLang="zh-TW" dirty="0"/>
              <a:t>exe</a:t>
            </a:r>
            <a:r>
              <a:rPr lang="zh-TW" altLang="en-US" dirty="0"/>
              <a:t>上面。</a:t>
            </a:r>
            <a:endParaRPr lang="en-US" altLang="zh-TW" dirty="0"/>
          </a:p>
          <a:p>
            <a:r>
              <a:rPr lang="zh-TW" altLang="en-US" dirty="0"/>
              <a:t>        以及要因應聖誕節的情景，遊戲還添加了下雪的背景。</a:t>
            </a:r>
          </a:p>
        </p:txBody>
      </p:sp>
      <p:pic>
        <p:nvPicPr>
          <p:cNvPr id="7" name="內容版面配置區 6">
            <a:extLst>
              <a:ext uri="{FF2B5EF4-FFF2-40B4-BE49-F238E27FC236}">
                <a16:creationId xmlns:a16="http://schemas.microsoft.com/office/drawing/2014/main" id="{13495C95-8D85-9EA6-5CC7-C8C7CFAC6470}"/>
              </a:ext>
            </a:extLst>
          </p:cNvPr>
          <p:cNvPicPr>
            <a:picLocks noGrp="1" noChangeAspect="1"/>
          </p:cNvPicPr>
          <p:nvPr>
            <p:ph idx="1"/>
          </p:nvPr>
        </p:nvPicPr>
        <p:blipFill>
          <a:blip r:embed="rId2"/>
          <a:stretch>
            <a:fillRect/>
          </a:stretch>
        </p:blipFill>
        <p:spPr>
          <a:xfrm>
            <a:off x="5619222" y="1333912"/>
            <a:ext cx="5929313" cy="1944037"/>
          </a:xfrm>
        </p:spPr>
      </p:pic>
      <p:pic>
        <p:nvPicPr>
          <p:cNvPr id="14" name="圖片 13">
            <a:extLst>
              <a:ext uri="{FF2B5EF4-FFF2-40B4-BE49-F238E27FC236}">
                <a16:creationId xmlns:a16="http://schemas.microsoft.com/office/drawing/2014/main" id="{36727502-9FD3-67DC-D31B-AD5339BB63A0}"/>
              </a:ext>
            </a:extLst>
          </p:cNvPr>
          <p:cNvPicPr>
            <a:picLocks noChangeAspect="1"/>
          </p:cNvPicPr>
          <p:nvPr/>
        </p:nvPicPr>
        <p:blipFill>
          <a:blip r:embed="rId3"/>
          <a:stretch>
            <a:fillRect/>
          </a:stretch>
        </p:blipFill>
        <p:spPr>
          <a:xfrm>
            <a:off x="5724165" y="3909294"/>
            <a:ext cx="4103775" cy="2236189"/>
          </a:xfrm>
          <a:prstGeom prst="rect">
            <a:avLst/>
          </a:prstGeom>
        </p:spPr>
      </p:pic>
    </p:spTree>
    <p:extLst>
      <p:ext uri="{BB962C8B-B14F-4D97-AF65-F5344CB8AC3E}">
        <p14:creationId xmlns:p14="http://schemas.microsoft.com/office/powerpoint/2010/main" val="3410141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2B22346C-558B-731A-5FB9-7C5E73153885}"/>
              </a:ext>
            </a:extLst>
          </p:cNvPr>
          <p:cNvPicPr>
            <a:picLocks noChangeAspect="1"/>
          </p:cNvPicPr>
          <p:nvPr/>
        </p:nvPicPr>
        <p:blipFill>
          <a:blip r:embed="rId2"/>
          <a:stretch>
            <a:fillRect/>
          </a:stretch>
        </p:blipFill>
        <p:spPr>
          <a:xfrm>
            <a:off x="-5824" y="18654"/>
            <a:ext cx="12197824" cy="6444377"/>
          </a:xfrm>
          <a:prstGeom prst="rect">
            <a:avLst/>
          </a:prstGeom>
        </p:spPr>
      </p:pic>
    </p:spTree>
    <p:extLst>
      <p:ext uri="{BB962C8B-B14F-4D97-AF65-F5344CB8AC3E}">
        <p14:creationId xmlns:p14="http://schemas.microsoft.com/office/powerpoint/2010/main" val="96002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A3BAA-3F71-4F66-9924-09EB60D68EB0}"/>
              </a:ext>
            </a:extLst>
          </p:cNvPr>
          <p:cNvSpPr>
            <a:spLocks noGrp="1"/>
          </p:cNvSpPr>
          <p:nvPr>
            <p:ph type="title"/>
          </p:nvPr>
        </p:nvSpPr>
        <p:spPr>
          <a:xfrm>
            <a:off x="761092" y="207885"/>
            <a:ext cx="3517567" cy="2093975"/>
          </a:xfrm>
        </p:spPr>
        <p:txBody>
          <a:bodyPr anchor="b">
            <a:normAutofit/>
          </a:bodyPr>
          <a:lstStyle/>
          <a:p>
            <a:r>
              <a:rPr lang="en-US" altLang="zh-TW" b="1" dirty="0"/>
              <a:t>I. </a:t>
            </a:r>
            <a:r>
              <a:rPr lang="zh-TW" altLang="en-US" b="1" dirty="0"/>
              <a:t>地圖功能</a:t>
            </a:r>
          </a:p>
        </p:txBody>
      </p:sp>
      <p:sp>
        <p:nvSpPr>
          <p:cNvPr id="11" name="Text Placeholder 3">
            <a:extLst>
              <a:ext uri="{FF2B5EF4-FFF2-40B4-BE49-F238E27FC236}">
                <a16:creationId xmlns:a16="http://schemas.microsoft.com/office/drawing/2014/main" id="{EF74662C-EC5A-F09D-F142-7D0F7757D0B0}"/>
              </a:ext>
            </a:extLst>
          </p:cNvPr>
          <p:cNvSpPr>
            <a:spLocks noGrp="1"/>
          </p:cNvSpPr>
          <p:nvPr>
            <p:ph type="body" sz="half" idx="2"/>
          </p:nvPr>
        </p:nvSpPr>
        <p:spPr>
          <a:xfrm>
            <a:off x="761091" y="2464552"/>
            <a:ext cx="3517567" cy="3908256"/>
          </a:xfrm>
        </p:spPr>
        <p:txBody>
          <a:bodyPr>
            <a:normAutofit/>
          </a:bodyPr>
          <a:lstStyle/>
          <a:p>
            <a:r>
              <a:rPr lang="zh-TW" altLang="en-US" dirty="0"/>
              <a:t>        首先是遊戲版面配置是分成上面跟下面，上面都是腳色資訊，下面則是遊戲時的訊息。</a:t>
            </a:r>
            <a:endParaRPr lang="en-US" altLang="zh-TW" dirty="0"/>
          </a:p>
          <a:p>
            <a:r>
              <a:rPr lang="zh-TW" altLang="en-US" dirty="0"/>
              <a:t>        地圖設計的部分，會在地圖右上角顯示小地圖，小地圖會標記玩家當前位置，同時左上角也會顯示你現在位置，可以使用上下左右</a:t>
            </a:r>
            <a:r>
              <a:rPr lang="en-US" altLang="zh-TW" dirty="0"/>
              <a:t>(</a:t>
            </a:r>
            <a:r>
              <a:rPr lang="zh-TW" altLang="en-US" dirty="0"/>
              <a:t>方向鍵</a:t>
            </a:r>
            <a:r>
              <a:rPr lang="en-US" altLang="zh-TW" dirty="0"/>
              <a:t>)</a:t>
            </a:r>
            <a:r>
              <a:rPr lang="zh-TW" altLang="en-US" dirty="0"/>
              <a:t> </a:t>
            </a:r>
            <a:r>
              <a:rPr lang="en-US" altLang="zh-TW" dirty="0" err="1"/>
              <a:t>w,a,s,d</a:t>
            </a:r>
            <a:r>
              <a:rPr lang="zh-TW" altLang="en-US" dirty="0"/>
              <a:t>，也可以使用</a:t>
            </a:r>
            <a:r>
              <a:rPr lang="en-US" altLang="zh-TW" dirty="0"/>
              <a:t>move</a:t>
            </a:r>
            <a:r>
              <a:rPr lang="zh-TW" altLang="en-US" dirty="0"/>
              <a:t>指令來進行移動。</a:t>
            </a:r>
            <a:endParaRPr lang="en-CA" altLang="zh-TW" dirty="0"/>
          </a:p>
          <a:p>
            <a:r>
              <a:rPr lang="en-CA" dirty="0"/>
              <a:t>        </a:t>
            </a:r>
            <a:r>
              <a:rPr lang="zh-TW" altLang="en-US" dirty="0"/>
              <a:t>如果要打指令需要按下</a:t>
            </a:r>
            <a:r>
              <a:rPr lang="en-US" altLang="zh-TW" dirty="0"/>
              <a:t>/</a:t>
            </a:r>
            <a:r>
              <a:rPr lang="zh-TW" altLang="en-US" dirty="0"/>
              <a:t>才能打指令</a:t>
            </a:r>
            <a:r>
              <a:rPr lang="en-US" altLang="zh-TW" dirty="0"/>
              <a:t>(</a:t>
            </a:r>
            <a:r>
              <a:rPr lang="zh-TW" altLang="en-US" dirty="0"/>
              <a:t>移動時不需要</a:t>
            </a:r>
            <a:r>
              <a:rPr lang="en-US" altLang="zh-TW" dirty="0"/>
              <a:t>)</a:t>
            </a:r>
            <a:r>
              <a:rPr lang="zh-TW" altLang="en-US" dirty="0"/>
              <a:t>。</a:t>
            </a:r>
            <a:endParaRPr lang="en-US" dirty="0"/>
          </a:p>
        </p:txBody>
      </p:sp>
      <p:grpSp>
        <p:nvGrpSpPr>
          <p:cNvPr id="16" name="群組 15">
            <a:extLst>
              <a:ext uri="{FF2B5EF4-FFF2-40B4-BE49-F238E27FC236}">
                <a16:creationId xmlns:a16="http://schemas.microsoft.com/office/drawing/2014/main" id="{A3E9B489-2CC7-999C-3D59-5C7075B05D2C}"/>
              </a:ext>
            </a:extLst>
          </p:cNvPr>
          <p:cNvGrpSpPr/>
          <p:nvPr/>
        </p:nvGrpSpPr>
        <p:grpSpPr>
          <a:xfrm>
            <a:off x="5419508" y="1254872"/>
            <a:ext cx="6315638" cy="4511745"/>
            <a:chOff x="5350522" y="1111640"/>
            <a:chExt cx="6315638" cy="4511745"/>
          </a:xfrm>
        </p:grpSpPr>
        <p:pic>
          <p:nvPicPr>
            <p:cNvPr id="6" name="圖片 5">
              <a:extLst>
                <a:ext uri="{FF2B5EF4-FFF2-40B4-BE49-F238E27FC236}">
                  <a16:creationId xmlns:a16="http://schemas.microsoft.com/office/drawing/2014/main" id="{E56ADE81-5455-2FBA-363F-405BECAF1315}"/>
                </a:ext>
              </a:extLst>
            </p:cNvPr>
            <p:cNvPicPr>
              <a:picLocks noChangeAspect="1"/>
            </p:cNvPicPr>
            <p:nvPr/>
          </p:nvPicPr>
          <p:blipFill>
            <a:blip r:embed="rId2"/>
            <a:stretch>
              <a:fillRect/>
            </a:stretch>
          </p:blipFill>
          <p:spPr>
            <a:xfrm>
              <a:off x="5485356" y="1111640"/>
              <a:ext cx="5928344" cy="2645507"/>
            </a:xfrm>
            <a:prstGeom prst="rect">
              <a:avLst/>
            </a:prstGeom>
            <a:noFill/>
          </p:spPr>
        </p:pic>
        <p:pic>
          <p:nvPicPr>
            <p:cNvPr id="13" name="圖片 12">
              <a:extLst>
                <a:ext uri="{FF2B5EF4-FFF2-40B4-BE49-F238E27FC236}">
                  <a16:creationId xmlns:a16="http://schemas.microsoft.com/office/drawing/2014/main" id="{08F4F9A3-2C2D-8CCA-3B48-A14B58DC1AFB}"/>
                </a:ext>
              </a:extLst>
            </p:cNvPr>
            <p:cNvPicPr>
              <a:picLocks noChangeAspect="1"/>
            </p:cNvPicPr>
            <p:nvPr/>
          </p:nvPicPr>
          <p:blipFill>
            <a:blip r:embed="rId3"/>
            <a:stretch>
              <a:fillRect/>
            </a:stretch>
          </p:blipFill>
          <p:spPr>
            <a:xfrm>
              <a:off x="5350522" y="4705351"/>
              <a:ext cx="6198013" cy="548702"/>
            </a:xfrm>
            <a:prstGeom prst="rect">
              <a:avLst/>
            </a:prstGeom>
          </p:spPr>
        </p:pic>
        <p:sp>
          <p:nvSpPr>
            <p:cNvPr id="14" name="文字方塊 13">
              <a:extLst>
                <a:ext uri="{FF2B5EF4-FFF2-40B4-BE49-F238E27FC236}">
                  <a16:creationId xmlns:a16="http://schemas.microsoft.com/office/drawing/2014/main" id="{F0486860-ACE2-310B-C8BD-EFEE584F1606}"/>
                </a:ext>
              </a:extLst>
            </p:cNvPr>
            <p:cNvSpPr txBox="1"/>
            <p:nvPr/>
          </p:nvSpPr>
          <p:spPr>
            <a:xfrm>
              <a:off x="10096500" y="5254053"/>
              <a:ext cx="1569660" cy="369332"/>
            </a:xfrm>
            <a:prstGeom prst="rect">
              <a:avLst/>
            </a:prstGeom>
            <a:noFill/>
          </p:spPr>
          <p:txBody>
            <a:bodyPr wrap="none" rtlCol="0">
              <a:spAutoFit/>
            </a:bodyPr>
            <a:lstStyle/>
            <a:p>
              <a:r>
                <a:rPr lang="zh-TW" altLang="en-US" b="1" dirty="0"/>
                <a:t>地圖背景故事</a:t>
              </a:r>
            </a:p>
          </p:txBody>
        </p:sp>
        <p:sp>
          <p:nvSpPr>
            <p:cNvPr id="15" name="文字方塊 14">
              <a:extLst>
                <a:ext uri="{FF2B5EF4-FFF2-40B4-BE49-F238E27FC236}">
                  <a16:creationId xmlns:a16="http://schemas.microsoft.com/office/drawing/2014/main" id="{1A6EBDC2-90B6-3A3B-DE9C-63C0A56B5915}"/>
                </a:ext>
              </a:extLst>
            </p:cNvPr>
            <p:cNvSpPr txBox="1"/>
            <p:nvPr/>
          </p:nvSpPr>
          <p:spPr>
            <a:xfrm>
              <a:off x="10601325" y="3686776"/>
              <a:ext cx="877163" cy="369332"/>
            </a:xfrm>
            <a:prstGeom prst="rect">
              <a:avLst/>
            </a:prstGeom>
            <a:noFill/>
          </p:spPr>
          <p:txBody>
            <a:bodyPr wrap="none" rtlCol="0">
              <a:spAutoFit/>
            </a:bodyPr>
            <a:lstStyle/>
            <a:p>
              <a:r>
                <a:rPr lang="zh-TW" altLang="en-US" b="1" dirty="0"/>
                <a:t>小地圖</a:t>
              </a:r>
            </a:p>
          </p:txBody>
        </p:sp>
      </p:grpSp>
      <p:pic>
        <p:nvPicPr>
          <p:cNvPr id="2050" name="Picture 2" descr="地圖旅遊地圖小地圖Ui應用圖標, 地圖, 卡通圖案, 卡通黃色地圖免摳圖向量圖案素材免費下載，PNG，EPS和AI素材下載- Pngtree">
            <a:extLst>
              <a:ext uri="{FF2B5EF4-FFF2-40B4-BE49-F238E27FC236}">
                <a16:creationId xmlns:a16="http://schemas.microsoft.com/office/drawing/2014/main" id="{5F121010-8EDB-3A74-0FB2-733EF387E92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0472" y="-47683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4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37E8ED-7CCB-546D-75C0-33890AA00DF1}"/>
              </a:ext>
            </a:extLst>
          </p:cNvPr>
          <p:cNvSpPr>
            <a:spLocks noGrp="1"/>
          </p:cNvSpPr>
          <p:nvPr>
            <p:ph type="title"/>
          </p:nvPr>
        </p:nvSpPr>
        <p:spPr>
          <a:xfrm>
            <a:off x="1571425" y="211958"/>
            <a:ext cx="10058400" cy="1450757"/>
          </a:xfrm>
        </p:spPr>
        <p:txBody>
          <a:bodyPr anchor="b">
            <a:normAutofit/>
          </a:bodyPr>
          <a:lstStyle/>
          <a:p>
            <a:r>
              <a:rPr lang="zh-TW" altLang="en-US" b="1" dirty="0">
                <a:solidFill>
                  <a:schemeClr val="tx1"/>
                </a:solidFill>
              </a:rPr>
              <a:t>商店功能</a:t>
            </a:r>
          </a:p>
        </p:txBody>
      </p:sp>
      <p:pic>
        <p:nvPicPr>
          <p:cNvPr id="6" name="圖片 5">
            <a:extLst>
              <a:ext uri="{FF2B5EF4-FFF2-40B4-BE49-F238E27FC236}">
                <a16:creationId xmlns:a16="http://schemas.microsoft.com/office/drawing/2014/main" id="{FE646FA8-D076-F1B5-57DE-B83AA82C948C}"/>
              </a:ext>
            </a:extLst>
          </p:cNvPr>
          <p:cNvPicPr>
            <a:picLocks noChangeAspect="1"/>
          </p:cNvPicPr>
          <p:nvPr/>
        </p:nvPicPr>
        <p:blipFill>
          <a:blip r:embed="rId2"/>
          <a:stretch>
            <a:fillRect/>
          </a:stretch>
        </p:blipFill>
        <p:spPr>
          <a:xfrm>
            <a:off x="1525699" y="2120900"/>
            <a:ext cx="3782898" cy="3748193"/>
          </a:xfrm>
          <a:prstGeom prst="rect">
            <a:avLst/>
          </a:prstGeom>
          <a:noFill/>
        </p:spPr>
      </p:pic>
      <p:sp>
        <p:nvSpPr>
          <p:cNvPr id="3" name="副標題 2">
            <a:extLst>
              <a:ext uri="{FF2B5EF4-FFF2-40B4-BE49-F238E27FC236}">
                <a16:creationId xmlns:a16="http://schemas.microsoft.com/office/drawing/2014/main" id="{805C3EC4-CA41-866D-7330-A909194D1D9D}"/>
              </a:ext>
            </a:extLst>
          </p:cNvPr>
          <p:cNvSpPr>
            <a:spLocks noGrp="1"/>
          </p:cNvSpPr>
          <p:nvPr>
            <p:ph sz="half" idx="2"/>
          </p:nvPr>
        </p:nvSpPr>
        <p:spPr>
          <a:xfrm>
            <a:off x="6515944" y="2120900"/>
            <a:ext cx="4639736" cy="3748194"/>
          </a:xfrm>
        </p:spPr>
        <p:txBody>
          <a:bodyPr>
            <a:normAutofit/>
          </a:bodyPr>
          <a:lstStyle/>
          <a:p>
            <a:r>
              <a:rPr lang="zh-TW" altLang="en-US" sz="1800" cap="none" dirty="0"/>
              <a:t>        </a:t>
            </a:r>
            <a:r>
              <a:rPr lang="zh-TW" altLang="en-US" sz="1800" cap="none" dirty="0">
                <a:solidFill>
                  <a:schemeClr val="tx1"/>
                </a:solidFill>
              </a:rPr>
              <a:t>遊戲設計可以在</a:t>
            </a:r>
            <a:r>
              <a:rPr lang="en-US" altLang="zh-TW" sz="1800" cap="none" dirty="0">
                <a:solidFill>
                  <a:schemeClr val="tx1"/>
                </a:solidFill>
              </a:rPr>
              <a:t>【</a:t>
            </a:r>
            <a:r>
              <a:rPr lang="zh-TW" altLang="en-US" sz="1800" cap="none" dirty="0">
                <a:solidFill>
                  <a:schemeClr val="tx1"/>
                </a:solidFill>
              </a:rPr>
              <a:t>超級商城</a:t>
            </a:r>
            <a:r>
              <a:rPr lang="en-US" altLang="zh-TW" sz="1800" cap="none" dirty="0">
                <a:solidFill>
                  <a:schemeClr val="tx1"/>
                </a:solidFill>
              </a:rPr>
              <a:t>】</a:t>
            </a:r>
            <a:r>
              <a:rPr lang="zh-TW" altLang="en-US" sz="1800" cap="none" dirty="0">
                <a:solidFill>
                  <a:schemeClr val="tx1"/>
                </a:solidFill>
              </a:rPr>
              <a:t>買東西，在其他地方無法成功購買物品，同時超級商城也是全地圖唯一沒有怪物的地方，而在超級商城可以使用</a:t>
            </a:r>
            <a:r>
              <a:rPr lang="en-US" altLang="zh-TW" sz="1800" cap="none" dirty="0">
                <a:solidFill>
                  <a:schemeClr val="tx1"/>
                </a:solidFill>
              </a:rPr>
              <a:t>shop</a:t>
            </a:r>
            <a:r>
              <a:rPr lang="zh-TW" altLang="en-US" sz="1800" cap="none" dirty="0">
                <a:solidFill>
                  <a:schemeClr val="tx1"/>
                </a:solidFill>
              </a:rPr>
              <a:t>指令來購買東西，也可以使用</a:t>
            </a:r>
            <a:r>
              <a:rPr lang="en-US" altLang="zh-TW" sz="1800" cap="none" dirty="0">
                <a:solidFill>
                  <a:schemeClr val="tx1"/>
                </a:solidFill>
              </a:rPr>
              <a:t>sell</a:t>
            </a:r>
            <a:r>
              <a:rPr lang="zh-TW" altLang="en-US" sz="1800" cap="none" dirty="0">
                <a:solidFill>
                  <a:schemeClr val="tx1"/>
                </a:solidFill>
              </a:rPr>
              <a:t>來賣東西，並且之後在背包檢視。</a:t>
            </a:r>
            <a:endParaRPr lang="en-US" altLang="zh-TW" sz="1800" cap="none" dirty="0">
              <a:solidFill>
                <a:schemeClr val="tx1"/>
              </a:solidFill>
            </a:endParaRPr>
          </a:p>
          <a:p>
            <a:pPr marL="384048" lvl="2" indent="0">
              <a:buNone/>
            </a:pPr>
            <a:r>
              <a:rPr lang="zh-TW" altLang="en-US" sz="1800" dirty="0">
                <a:solidFill>
                  <a:schemeClr val="tx1"/>
                </a:solidFill>
              </a:rPr>
              <a:t>    如果使用</a:t>
            </a:r>
            <a:r>
              <a:rPr lang="en-US" altLang="zh-TW" sz="1800" dirty="0">
                <a:solidFill>
                  <a:schemeClr val="tx1"/>
                </a:solidFill>
              </a:rPr>
              <a:t>sell</a:t>
            </a:r>
            <a:r>
              <a:rPr lang="zh-TW" altLang="en-US" sz="1800" dirty="0">
                <a:solidFill>
                  <a:schemeClr val="tx1"/>
                </a:solidFill>
              </a:rPr>
              <a:t>賣東西的話，價錢是根據</a:t>
            </a:r>
            <a:r>
              <a:rPr lang="en-US" altLang="zh-TW" sz="1800" dirty="0" err="1">
                <a:solidFill>
                  <a:schemeClr val="tx1"/>
                </a:solidFill>
              </a:rPr>
              <a:t>Lv</a:t>
            </a:r>
            <a:r>
              <a:rPr lang="zh-TW" altLang="en-US" sz="1800" dirty="0">
                <a:solidFill>
                  <a:schemeClr val="tx1"/>
                </a:solidFill>
              </a:rPr>
              <a:t>和數量來決定的。</a:t>
            </a:r>
            <a:endParaRPr lang="zh-TW" altLang="en-US" sz="1800" cap="none" dirty="0">
              <a:solidFill>
                <a:schemeClr val="tx1"/>
              </a:solidFill>
            </a:endParaRPr>
          </a:p>
        </p:txBody>
      </p:sp>
      <p:pic>
        <p:nvPicPr>
          <p:cNvPr id="1026" name="Picture 2" descr="商店店鋪圖標商店圖標, 存儲圖標, 店家, 購物店向量圖案素材免費下載，PNG，EPS和AI素材下載- Pngtree">
            <a:extLst>
              <a:ext uri="{FF2B5EF4-FFF2-40B4-BE49-F238E27FC236}">
                <a16:creationId xmlns:a16="http://schemas.microsoft.com/office/drawing/2014/main" id="{FCAB467A-89CF-BC63-C45B-7935C3C08D4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52875" y="21195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1ABC7006-4967-B753-4CDE-EFEDD48C6A5E}"/>
              </a:ext>
            </a:extLst>
          </p:cNvPr>
          <p:cNvPicPr>
            <a:picLocks noChangeAspect="1"/>
          </p:cNvPicPr>
          <p:nvPr/>
        </p:nvPicPr>
        <p:blipFill>
          <a:blip r:embed="rId5"/>
          <a:stretch>
            <a:fillRect/>
          </a:stretch>
        </p:blipFill>
        <p:spPr>
          <a:xfrm>
            <a:off x="6786187" y="4430981"/>
            <a:ext cx="4099249" cy="1674631"/>
          </a:xfrm>
          <a:prstGeom prst="rect">
            <a:avLst/>
          </a:prstGeom>
        </p:spPr>
      </p:pic>
    </p:spTree>
    <p:extLst>
      <p:ext uri="{BB962C8B-B14F-4D97-AF65-F5344CB8AC3E}">
        <p14:creationId xmlns:p14="http://schemas.microsoft.com/office/powerpoint/2010/main" val="166085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4014B-42FB-5FD9-6743-9B37A37A3A89}"/>
              </a:ext>
            </a:extLst>
          </p:cNvPr>
          <p:cNvSpPr>
            <a:spLocks noGrp="1"/>
          </p:cNvSpPr>
          <p:nvPr>
            <p:ph type="title"/>
          </p:nvPr>
        </p:nvSpPr>
        <p:spPr>
          <a:xfrm>
            <a:off x="662516" y="0"/>
            <a:ext cx="3517567" cy="2093975"/>
          </a:xfrm>
        </p:spPr>
        <p:txBody>
          <a:bodyPr anchor="b">
            <a:normAutofit/>
          </a:bodyPr>
          <a:lstStyle/>
          <a:p>
            <a:r>
              <a:rPr lang="en-US" altLang="zh-TW" dirty="0"/>
              <a:t>II. </a:t>
            </a:r>
            <a:r>
              <a:rPr lang="zh-TW" altLang="en-US" dirty="0"/>
              <a:t>怪物功能</a:t>
            </a:r>
          </a:p>
        </p:txBody>
      </p:sp>
      <p:pic>
        <p:nvPicPr>
          <p:cNvPr id="7" name="內容版面配置區 6">
            <a:extLst>
              <a:ext uri="{FF2B5EF4-FFF2-40B4-BE49-F238E27FC236}">
                <a16:creationId xmlns:a16="http://schemas.microsoft.com/office/drawing/2014/main" id="{CB64C8EF-E71F-D461-56D1-303B53A460AC}"/>
              </a:ext>
            </a:extLst>
          </p:cNvPr>
          <p:cNvPicPr>
            <a:picLocks noGrp="1" noChangeAspect="1"/>
          </p:cNvPicPr>
          <p:nvPr>
            <p:ph idx="1"/>
          </p:nvPr>
        </p:nvPicPr>
        <p:blipFill>
          <a:blip r:embed="rId2"/>
          <a:stretch>
            <a:fillRect/>
          </a:stretch>
        </p:blipFill>
        <p:spPr>
          <a:xfrm>
            <a:off x="5458984" y="1918808"/>
            <a:ext cx="5928344" cy="3082738"/>
          </a:xfrm>
          <a:noFill/>
        </p:spPr>
      </p:pic>
      <p:sp>
        <p:nvSpPr>
          <p:cNvPr id="4" name="文字版面配置區 3">
            <a:extLst>
              <a:ext uri="{FF2B5EF4-FFF2-40B4-BE49-F238E27FC236}">
                <a16:creationId xmlns:a16="http://schemas.microsoft.com/office/drawing/2014/main" id="{C68F022C-24E1-7B5C-C833-F17C958C93E7}"/>
              </a:ext>
            </a:extLst>
          </p:cNvPr>
          <p:cNvSpPr>
            <a:spLocks noGrp="1"/>
          </p:cNvSpPr>
          <p:nvPr>
            <p:ph type="body" sz="half" idx="2"/>
          </p:nvPr>
        </p:nvSpPr>
        <p:spPr>
          <a:xfrm>
            <a:off x="662515" y="2256667"/>
            <a:ext cx="3517567" cy="3064505"/>
          </a:xfrm>
        </p:spPr>
        <p:txBody>
          <a:bodyPr>
            <a:normAutofit fontScale="92500" lnSpcReduction="20000"/>
          </a:bodyPr>
          <a:lstStyle/>
          <a:p>
            <a:r>
              <a:rPr lang="zh-TW" altLang="en-US" dirty="0"/>
              <a:t>        每次移動地圖或是擊殺一定數量的怪物都會生成新的一批新的怪物，玩家可以使用</a:t>
            </a:r>
            <a:r>
              <a:rPr lang="en-US" altLang="zh-TW" dirty="0"/>
              <a:t>fight</a:t>
            </a:r>
            <a:r>
              <a:rPr lang="zh-TW" altLang="en-US" dirty="0"/>
              <a:t>指令選擇跟指定怪物對打，並且當擊殺一定數量的怪物的時候，會繼續生成怪物，每隻怪物都有各自機率生成，有些怪物有可能傳說裝備。</a:t>
            </a:r>
            <a:endParaRPr lang="en-US" altLang="zh-TW" dirty="0"/>
          </a:p>
          <a:p>
            <a:r>
              <a:rPr lang="zh-TW" altLang="en-US" dirty="0"/>
              <a:t>        並且每次生成怪物都會顯示怪物資訊，包括血量防禦攻擊等等。</a:t>
            </a:r>
            <a:endParaRPr lang="en-US" altLang="zh-TW" dirty="0"/>
          </a:p>
          <a:p>
            <a:r>
              <a:rPr lang="zh-TW" altLang="en-US" dirty="0"/>
              <a:t>        也可以使用</a:t>
            </a:r>
            <a:r>
              <a:rPr lang="en-US" altLang="zh-TW" dirty="0"/>
              <a:t>ls</a:t>
            </a:r>
            <a:r>
              <a:rPr lang="zh-TW" altLang="en-US" dirty="0"/>
              <a:t>的指令來顯示怪物資訊。</a:t>
            </a:r>
          </a:p>
        </p:txBody>
      </p:sp>
      <p:pic>
        <p:nvPicPr>
          <p:cNvPr id="3074" name="Picture 2" descr="品牌, 选择, 怪物图标在LibreICONS Black">
            <a:extLst>
              <a:ext uri="{FF2B5EF4-FFF2-40B4-BE49-F238E27FC236}">
                <a16:creationId xmlns:a16="http://schemas.microsoft.com/office/drawing/2014/main" id="{B45AA481-B264-5E85-4239-53CF7EC2D6E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89778" l="8000" r="90222">
                        <a14:foregroundMark x1="48889" y1="36444" x2="51111" y2="37778"/>
                        <a14:foregroundMark x1="54667" y1="15556" x2="54667" y2="14222"/>
                        <a14:foregroundMark x1="83111" y1="76000" x2="83111" y2="76000"/>
                        <a14:foregroundMark x1="80444" y1="81778" x2="80444" y2="81778"/>
                        <a14:foregroundMark x1="16000" y1="75556" x2="16000" y2="75556"/>
                        <a14:foregroundMark x1="20444" y1="82222" x2="20444" y2="82222"/>
                        <a14:foregroundMark x1="8000" y1="74222" x2="8000" y2="74222"/>
                        <a14:foregroundMark x1="90222" y1="74667" x2="90222" y2="74667"/>
                      </a14:backgroundRemoval>
                    </a14:imgEffect>
                  </a14:imgLayer>
                </a14:imgProps>
              </a:ext>
              <a:ext uri="{28A0092B-C50C-407E-A947-70E740481C1C}">
                <a14:useLocalDpi xmlns:a14="http://schemas.microsoft.com/office/drawing/2010/main" val="0"/>
              </a:ext>
            </a:extLst>
          </a:blip>
          <a:srcRect/>
          <a:stretch>
            <a:fillRect/>
          </a:stretch>
        </p:blipFill>
        <p:spPr bwMode="auto">
          <a:xfrm>
            <a:off x="10285971" y="-59313"/>
            <a:ext cx="1707405" cy="170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4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7C303C-B2C0-AFB1-D1DF-011935AC75F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zh-TW" altLang="en-US" b="1" dirty="0">
                <a:solidFill>
                  <a:schemeClr val="tx1"/>
                </a:solidFill>
              </a:rPr>
              <a:t>戰鬥資訊</a:t>
            </a:r>
          </a:p>
        </p:txBody>
      </p:sp>
      <p:sp>
        <p:nvSpPr>
          <p:cNvPr id="4" name="文字方塊 3">
            <a:extLst>
              <a:ext uri="{FF2B5EF4-FFF2-40B4-BE49-F238E27FC236}">
                <a16:creationId xmlns:a16="http://schemas.microsoft.com/office/drawing/2014/main" id="{F479BAE7-59A9-9D1A-3147-662CE64AAA00}"/>
              </a:ext>
            </a:extLst>
          </p:cNvPr>
          <p:cNvSpPr txBox="1"/>
          <p:nvPr/>
        </p:nvSpPr>
        <p:spPr>
          <a:xfrm>
            <a:off x="1097280" y="2120900"/>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        </a:t>
            </a:r>
            <a:r>
              <a:rPr lang="zh-TW" altLang="en-US" sz="1900" dirty="0">
                <a:latin typeface="Microsoft JhengHei UI" panose="020B0604030504040204" pitchFamily="34" charset="-120"/>
                <a:ea typeface="Microsoft JhengHei UI" panose="020B0604030504040204" pitchFamily="34" charset="-120"/>
              </a:rPr>
              <a:t>玩家可以使用</a:t>
            </a:r>
            <a:r>
              <a:rPr lang="en-US" altLang="zh-TW" sz="1900" dirty="0">
                <a:latin typeface="Microsoft JhengHei UI" panose="020B0604030504040204" pitchFamily="34" charset="-120"/>
                <a:ea typeface="Microsoft JhengHei UI" panose="020B0604030504040204" pitchFamily="34" charset="-120"/>
              </a:rPr>
              <a:t>【fight </a:t>
            </a:r>
            <a:r>
              <a:rPr lang="zh-TW" altLang="en-US" sz="1900" dirty="0">
                <a:latin typeface="Microsoft JhengHei UI" panose="020B0604030504040204" pitchFamily="34" charset="-120"/>
                <a:ea typeface="Microsoft JhengHei UI" panose="020B0604030504040204" pitchFamily="34" charset="-120"/>
              </a:rPr>
              <a:t>怪物編號</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來跟指定怪物對打，在戰鬥時玩家可以選擇釋放技能</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按空白鍵，需消耗技能點</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，也可以選擇逃跑</a:t>
            </a:r>
            <a:r>
              <a:rPr lang="en-US" altLang="zh-TW" sz="1900" dirty="0">
                <a:latin typeface="Microsoft JhengHei UI" panose="020B0604030504040204" pitchFamily="34" charset="-120"/>
                <a:ea typeface="Microsoft JhengHei UI" panose="020B0604030504040204" pitchFamily="34" charset="-120"/>
              </a:rPr>
              <a:t>(ESC</a:t>
            </a:r>
            <a:r>
              <a:rPr lang="zh-TW" altLang="en-US" sz="1900" dirty="0">
                <a:latin typeface="Microsoft JhengHei UI" panose="020B0604030504040204" pitchFamily="34" charset="-120"/>
                <a:ea typeface="Microsoft JhengHei UI" panose="020B0604030504040204" pitchFamily="34" charset="-120"/>
              </a:rPr>
              <a:t>鍵</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，會記錄下總共擊殺多少怪物。</a:t>
            </a:r>
            <a:endParaRPr lang="en-US" altLang="zh-TW" sz="1900" dirty="0">
              <a:latin typeface="Microsoft JhengHei UI" panose="020B0604030504040204" pitchFamily="34" charset="-120"/>
              <a:ea typeface="Microsoft JhengHei UI" panose="020B0604030504040204" pitchFamily="34" charset="-120"/>
            </a:endParaRPr>
          </a:p>
        </p:txBody>
      </p:sp>
      <p:pic>
        <p:nvPicPr>
          <p:cNvPr id="5122" name="Picture 2" descr="NeoGeo战斗竞技场图标图标免费下载-图标0xjPgkWPU-新图网">
            <a:extLst>
              <a:ext uri="{FF2B5EF4-FFF2-40B4-BE49-F238E27FC236}">
                <a16:creationId xmlns:a16="http://schemas.microsoft.com/office/drawing/2014/main" id="{0F3E460E-DE2D-34F0-54DB-4AFD3CF1458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78" b="89778" l="6222" r="92889">
                        <a14:foregroundMark x1="21333" y1="17333" x2="21333" y2="17333"/>
                        <a14:foregroundMark x1="28000" y1="29333" x2="28000" y2="29333"/>
                        <a14:foregroundMark x1="36000" y1="52444" x2="36000" y2="52444"/>
                        <a14:foregroundMark x1="26667" y1="63111" x2="26667" y2="63111"/>
                        <a14:foregroundMark x1="15111" y1="75556" x2="15111" y2="75556"/>
                        <a14:foregroundMark x1="42667" y1="56000" x2="42667" y2="56000"/>
                        <a14:foregroundMark x1="70222" y1="30222" x2="70222" y2="30222"/>
                        <a14:foregroundMark x1="61778" y1="22222" x2="61778" y2="22222"/>
                        <a14:foregroundMark x1="78222" y1="15556" x2="78222" y2="15556"/>
                        <a14:foregroundMark x1="70222" y1="64889" x2="70222" y2="64889"/>
                        <a14:foregroundMark x1="87556" y1="78667" x2="87556" y2="78667"/>
                        <a14:foregroundMark x1="93333" y1="85778" x2="93333" y2="85778"/>
                        <a14:foregroundMark x1="6222" y1="84444" x2="6222" y2="84444"/>
                      </a14:backgroundRemoval>
                    </a14:imgEffect>
                  </a14:imgLayer>
                </a14:imgProps>
              </a:ext>
              <a:ext uri="{28A0092B-C50C-407E-A947-70E740481C1C}">
                <a14:useLocalDpi xmlns:a14="http://schemas.microsoft.com/office/drawing/2010/main" val="0"/>
              </a:ext>
            </a:extLst>
          </a:blip>
          <a:srcRect/>
          <a:stretch>
            <a:fillRect/>
          </a:stretch>
        </p:blipFill>
        <p:spPr bwMode="auto">
          <a:xfrm>
            <a:off x="3746144" y="988907"/>
            <a:ext cx="861625" cy="861625"/>
          </a:xfrm>
          <a:prstGeom prst="rect">
            <a:avLst/>
          </a:prstGeom>
          <a:noFill/>
          <a:extLst>
            <a:ext uri="{909E8E84-426E-40DD-AFC4-6F175D3DCCD1}">
              <a14:hiddenFill xmlns:a14="http://schemas.microsoft.com/office/drawing/2010/main">
                <a:solidFill>
                  <a:srgbClr val="FFFFFF"/>
                </a:solidFill>
              </a14:hiddenFill>
            </a:ext>
          </a:extLst>
        </p:spPr>
      </p:pic>
      <p:pic>
        <p:nvPicPr>
          <p:cNvPr id="18" name="圖片 17">
            <a:extLst>
              <a:ext uri="{FF2B5EF4-FFF2-40B4-BE49-F238E27FC236}">
                <a16:creationId xmlns:a16="http://schemas.microsoft.com/office/drawing/2014/main" id="{0F7E617A-CE1B-93F7-04ED-BACF6A28A3C0}"/>
              </a:ext>
            </a:extLst>
          </p:cNvPr>
          <p:cNvPicPr>
            <a:picLocks noChangeAspect="1"/>
          </p:cNvPicPr>
          <p:nvPr/>
        </p:nvPicPr>
        <p:blipFill>
          <a:blip r:embed="rId4"/>
          <a:stretch>
            <a:fillRect/>
          </a:stretch>
        </p:blipFill>
        <p:spPr>
          <a:xfrm>
            <a:off x="6126480" y="857688"/>
            <a:ext cx="5342083" cy="4869602"/>
          </a:xfrm>
          <a:prstGeom prst="rect">
            <a:avLst/>
          </a:prstGeom>
        </p:spPr>
      </p:pic>
      <p:pic>
        <p:nvPicPr>
          <p:cNvPr id="20" name="圖片 19">
            <a:extLst>
              <a:ext uri="{FF2B5EF4-FFF2-40B4-BE49-F238E27FC236}">
                <a16:creationId xmlns:a16="http://schemas.microsoft.com/office/drawing/2014/main" id="{0D7B1257-F18A-2D12-631B-EE01BB785E91}"/>
              </a:ext>
            </a:extLst>
          </p:cNvPr>
          <p:cNvPicPr>
            <a:picLocks noChangeAspect="1"/>
          </p:cNvPicPr>
          <p:nvPr/>
        </p:nvPicPr>
        <p:blipFill>
          <a:blip r:embed="rId5"/>
          <a:stretch>
            <a:fillRect/>
          </a:stretch>
        </p:blipFill>
        <p:spPr>
          <a:xfrm>
            <a:off x="1207156" y="3925825"/>
            <a:ext cx="4419983" cy="1943268"/>
          </a:xfrm>
          <a:prstGeom prst="rect">
            <a:avLst/>
          </a:prstGeom>
        </p:spPr>
      </p:pic>
    </p:spTree>
    <p:extLst>
      <p:ext uri="{BB962C8B-B14F-4D97-AF65-F5344CB8AC3E}">
        <p14:creationId xmlns:p14="http://schemas.microsoft.com/office/powerpoint/2010/main" val="304742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71937C-79C1-C08E-C206-0E097187819F}"/>
              </a:ext>
            </a:extLst>
          </p:cNvPr>
          <p:cNvSpPr>
            <a:spLocks noGrp="1"/>
          </p:cNvSpPr>
          <p:nvPr>
            <p:ph type="title"/>
          </p:nvPr>
        </p:nvSpPr>
        <p:spPr>
          <a:xfrm>
            <a:off x="691785" y="46355"/>
            <a:ext cx="3517567" cy="2093975"/>
          </a:xfrm>
        </p:spPr>
        <p:txBody>
          <a:bodyPr anchor="b">
            <a:normAutofit/>
          </a:bodyPr>
          <a:lstStyle/>
          <a:p>
            <a:r>
              <a:rPr lang="en-US" altLang="zh-TW" dirty="0"/>
              <a:t>III. </a:t>
            </a:r>
            <a:r>
              <a:rPr lang="zh-TW" altLang="en-US" dirty="0"/>
              <a:t>角色</a:t>
            </a:r>
            <a:r>
              <a:rPr lang="en-US" altLang="zh-TW" dirty="0"/>
              <a:t>/</a:t>
            </a:r>
            <a:r>
              <a:rPr lang="zh-TW" altLang="en-US" dirty="0"/>
              <a:t>物品功能</a:t>
            </a:r>
          </a:p>
        </p:txBody>
      </p:sp>
      <p:pic>
        <p:nvPicPr>
          <p:cNvPr id="9" name="圖片 8">
            <a:extLst>
              <a:ext uri="{FF2B5EF4-FFF2-40B4-BE49-F238E27FC236}">
                <a16:creationId xmlns:a16="http://schemas.microsoft.com/office/drawing/2014/main" id="{C191A4BC-A380-7F6D-B2D9-4E8AAA221BAC}"/>
              </a:ext>
            </a:extLst>
          </p:cNvPr>
          <p:cNvPicPr>
            <a:picLocks noChangeAspect="1"/>
          </p:cNvPicPr>
          <p:nvPr/>
        </p:nvPicPr>
        <p:blipFill>
          <a:blip r:embed="rId2"/>
          <a:stretch>
            <a:fillRect/>
          </a:stretch>
        </p:blipFill>
        <p:spPr>
          <a:xfrm>
            <a:off x="5934334" y="786383"/>
            <a:ext cx="4789657" cy="4051209"/>
          </a:xfrm>
          <a:prstGeom prst="rect">
            <a:avLst/>
          </a:prstGeom>
          <a:noFill/>
        </p:spPr>
      </p:pic>
      <p:sp>
        <p:nvSpPr>
          <p:cNvPr id="4" name="文字版面配置區 3">
            <a:extLst>
              <a:ext uri="{FF2B5EF4-FFF2-40B4-BE49-F238E27FC236}">
                <a16:creationId xmlns:a16="http://schemas.microsoft.com/office/drawing/2014/main" id="{36FD4D0F-42F0-4939-5904-42FA23E5A20B}"/>
              </a:ext>
            </a:extLst>
          </p:cNvPr>
          <p:cNvSpPr>
            <a:spLocks noGrp="1"/>
          </p:cNvSpPr>
          <p:nvPr>
            <p:ph type="body" sz="half" idx="2"/>
          </p:nvPr>
        </p:nvSpPr>
        <p:spPr>
          <a:xfrm>
            <a:off x="643464" y="2294192"/>
            <a:ext cx="3614210" cy="3858958"/>
          </a:xfrm>
        </p:spPr>
        <p:txBody>
          <a:bodyPr>
            <a:normAutofit/>
          </a:bodyPr>
          <a:lstStyle/>
          <a:p>
            <a:pPr>
              <a:lnSpc>
                <a:spcPct val="100000"/>
              </a:lnSpc>
            </a:pPr>
            <a:r>
              <a:rPr lang="zh-TW" altLang="en-US" dirty="0"/>
              <a:t>        玩家可以在商店購買裝備或補血、加防禦、攻擊等等的物品。</a:t>
            </a:r>
            <a:endParaRPr lang="en-US" altLang="zh-TW" dirty="0"/>
          </a:p>
          <a:p>
            <a:pPr>
              <a:lnSpc>
                <a:spcPct val="100000"/>
              </a:lnSpc>
            </a:pPr>
            <a:r>
              <a:rPr lang="zh-TW" altLang="en-US" dirty="0"/>
              <a:t>        有些傳說裝備能力較強，只能在打特定怪物時才會掉落。</a:t>
            </a:r>
            <a:endParaRPr lang="en-US" altLang="zh-TW" dirty="0"/>
          </a:p>
          <a:p>
            <a:pPr>
              <a:lnSpc>
                <a:spcPct val="100000"/>
              </a:lnSpc>
            </a:pPr>
            <a:r>
              <a:rPr lang="zh-TW" altLang="en-US" dirty="0"/>
              <a:t>        玩家可以穿在三個部位的裝備分別為</a:t>
            </a:r>
            <a:r>
              <a:rPr lang="en-US" altLang="zh-TW" dirty="0"/>
              <a:t>【</a:t>
            </a:r>
            <a:r>
              <a:rPr lang="zh-TW" altLang="en-US" dirty="0"/>
              <a:t>武器</a:t>
            </a:r>
            <a:r>
              <a:rPr lang="en-US" altLang="zh-TW" dirty="0"/>
              <a:t>】</a:t>
            </a:r>
            <a:r>
              <a:rPr lang="zh-TW" altLang="en-US" dirty="0"/>
              <a:t>、</a:t>
            </a:r>
            <a:r>
              <a:rPr lang="en-US" altLang="zh-TW" dirty="0"/>
              <a:t>【</a:t>
            </a:r>
            <a:r>
              <a:rPr lang="zh-TW" altLang="en-US" dirty="0"/>
              <a:t>胸甲</a:t>
            </a:r>
            <a:r>
              <a:rPr lang="en-US" altLang="zh-TW" dirty="0"/>
              <a:t>】</a:t>
            </a:r>
            <a:r>
              <a:rPr lang="zh-TW" altLang="en-US" dirty="0"/>
              <a:t>、</a:t>
            </a:r>
            <a:r>
              <a:rPr lang="en-US" altLang="zh-TW" dirty="0"/>
              <a:t>【</a:t>
            </a:r>
            <a:r>
              <a:rPr lang="zh-TW" altLang="en-US" dirty="0"/>
              <a:t>護腿</a:t>
            </a:r>
            <a:r>
              <a:rPr lang="en-US" altLang="zh-TW" dirty="0"/>
              <a:t>】</a:t>
            </a:r>
            <a:r>
              <a:rPr lang="zh-TW" altLang="en-US" dirty="0"/>
              <a:t>，玩家可以先脫下在穿上，也可以直接穿上</a:t>
            </a:r>
            <a:r>
              <a:rPr lang="en-US" altLang="zh-TW" dirty="0"/>
              <a:t>(</a:t>
            </a:r>
            <a:r>
              <a:rPr lang="zh-TW" altLang="en-US" dirty="0"/>
              <a:t>直接穿上會自動幫玩家脫下原先部位的裝備。</a:t>
            </a:r>
            <a:endParaRPr lang="en-US" altLang="zh-TW" dirty="0"/>
          </a:p>
          <a:p>
            <a:pPr>
              <a:lnSpc>
                <a:spcPct val="100000"/>
              </a:lnSpc>
            </a:pPr>
            <a:r>
              <a:rPr lang="zh-TW" altLang="en-US" dirty="0"/>
              <a:t>所有指令為</a:t>
            </a:r>
            <a:r>
              <a:rPr lang="en-US" altLang="zh-TW" dirty="0"/>
              <a:t>(bag use</a:t>
            </a:r>
            <a:r>
              <a:rPr lang="zh-TW" altLang="en-US" dirty="0"/>
              <a:t>、</a:t>
            </a:r>
            <a:r>
              <a:rPr lang="en-US" altLang="zh-TW" dirty="0"/>
              <a:t>bag</a:t>
            </a:r>
            <a:r>
              <a:rPr lang="zh-TW" altLang="en-US" dirty="0"/>
              <a:t> </a:t>
            </a:r>
            <a:r>
              <a:rPr lang="en-US" altLang="zh-TW" dirty="0" err="1"/>
              <a:t>deuse</a:t>
            </a:r>
            <a:r>
              <a:rPr lang="en-US" altLang="zh-TW" dirty="0"/>
              <a:t>)</a:t>
            </a:r>
          </a:p>
          <a:p>
            <a:pPr>
              <a:lnSpc>
                <a:spcPct val="100000"/>
              </a:lnSpc>
            </a:pPr>
            <a:r>
              <a:rPr lang="zh-TW" altLang="en-US" dirty="0"/>
              <a:t>丟棄物品可以使用</a:t>
            </a:r>
            <a:r>
              <a:rPr lang="en-US" altLang="zh-TW" dirty="0"/>
              <a:t>throw</a:t>
            </a:r>
            <a:endParaRPr lang="zh-TW" altLang="en-US" dirty="0"/>
          </a:p>
        </p:txBody>
      </p:sp>
      <p:pic>
        <p:nvPicPr>
          <p:cNvPr id="12" name="內容版面配置區 6">
            <a:extLst>
              <a:ext uri="{FF2B5EF4-FFF2-40B4-BE49-F238E27FC236}">
                <a16:creationId xmlns:a16="http://schemas.microsoft.com/office/drawing/2014/main" id="{2EE4AE51-4CF2-2CE4-8483-1812E0B87C06}"/>
              </a:ext>
            </a:extLst>
          </p:cNvPr>
          <p:cNvPicPr>
            <a:picLocks noGrp="1" noChangeAspect="1"/>
          </p:cNvPicPr>
          <p:nvPr>
            <p:ph idx="1"/>
          </p:nvPr>
        </p:nvPicPr>
        <p:blipFill>
          <a:blip r:embed="rId3"/>
          <a:stretch>
            <a:fillRect/>
          </a:stretch>
        </p:blipFill>
        <p:spPr>
          <a:xfrm>
            <a:off x="5807137" y="5285216"/>
            <a:ext cx="5205715" cy="649660"/>
          </a:xfrm>
        </p:spPr>
      </p:pic>
    </p:spTree>
    <p:extLst>
      <p:ext uri="{BB962C8B-B14F-4D97-AF65-F5344CB8AC3E}">
        <p14:creationId xmlns:p14="http://schemas.microsoft.com/office/powerpoint/2010/main" val="140816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7C303C-B2C0-AFB1-D1DF-011935AC75F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zh-TW" altLang="en-US" b="1" dirty="0">
                <a:solidFill>
                  <a:schemeClr val="tx1"/>
                </a:solidFill>
              </a:rPr>
              <a:t>屬性能力值</a:t>
            </a:r>
          </a:p>
        </p:txBody>
      </p:sp>
      <p:sp>
        <p:nvSpPr>
          <p:cNvPr id="4" name="文字方塊 3">
            <a:extLst>
              <a:ext uri="{FF2B5EF4-FFF2-40B4-BE49-F238E27FC236}">
                <a16:creationId xmlns:a16="http://schemas.microsoft.com/office/drawing/2014/main" id="{F479BAE7-59A9-9D1A-3147-662CE64AAA00}"/>
              </a:ext>
            </a:extLst>
          </p:cNvPr>
          <p:cNvSpPr txBox="1"/>
          <p:nvPr/>
        </p:nvSpPr>
        <p:spPr>
          <a:xfrm>
            <a:off x="1097280" y="2120900"/>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玩家可以使用</a:t>
            </a:r>
            <a:r>
              <a:rPr lang="en-US" altLang="zh-TW" sz="1900" dirty="0">
                <a:latin typeface="Microsoft JhengHei UI" panose="020B0604030504040204" pitchFamily="34" charset="-120"/>
                <a:ea typeface="Microsoft JhengHei UI" panose="020B0604030504040204" pitchFamily="34" charset="-120"/>
              </a:rPr>
              <a:t>attribute</a:t>
            </a:r>
            <a:r>
              <a:rPr lang="zh-TW" altLang="en-US" sz="1900" dirty="0">
                <a:latin typeface="Microsoft JhengHei UI" panose="020B0604030504040204" pitchFamily="34" charset="-120"/>
                <a:ea typeface="Microsoft JhengHei UI" panose="020B0604030504040204" pitchFamily="34" charset="-120"/>
              </a:rPr>
              <a:t>來查看剩下多少</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屬性點數</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可以用來升級，並且可以查玩家有加多少點數在各個屬性，後面是升級一次加多少能力，可以一次加很多屬性能力。</a:t>
            </a:r>
            <a:endParaRPr lang="en-US" altLang="zh-TW" sz="1900" dirty="0">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玩家升級會影響爆擊傷害，等級越高爆擊傷害加成越高</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也受到職業影響</a:t>
            </a:r>
            <a:r>
              <a:rPr lang="en-US" altLang="zh-TW" sz="1900" dirty="0">
                <a:latin typeface="Microsoft JhengHei UI" panose="020B0604030504040204" pitchFamily="34" charset="-120"/>
                <a:ea typeface="Microsoft JhengHei UI" panose="020B0604030504040204" pitchFamily="34" charset="-120"/>
              </a:rPr>
              <a:t>)</a:t>
            </a:r>
            <a:r>
              <a:rPr lang="zh-TW" altLang="en-US" sz="1900" dirty="0">
                <a:latin typeface="Microsoft JhengHei UI" panose="020B0604030504040204" pitchFamily="34" charset="-120"/>
                <a:ea typeface="Microsoft JhengHei UI" panose="020B0604030504040204" pitchFamily="34" charset="-120"/>
              </a:rPr>
              <a:t>。</a:t>
            </a:r>
            <a:endParaRPr lang="en-US" altLang="zh-TW" sz="1900" dirty="0">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玩家爆擊率是則是需要套裝加成。</a:t>
            </a:r>
            <a:endParaRPr lang="en-US" altLang="zh-TW" sz="1900" dirty="0">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latin typeface="Microsoft JhengHei UI" panose="020B0604030504040204" pitchFamily="34" charset="-120"/>
                <a:ea typeface="Microsoft JhengHei UI" panose="020B0604030504040204" pitchFamily="34" charset="-120"/>
              </a:rPr>
              <a:t>        爆擊方面可以用</a:t>
            </a:r>
            <a:r>
              <a:rPr lang="en-US" altLang="zh-TW" sz="1900" dirty="0" err="1">
                <a:latin typeface="Microsoft JhengHei UI" panose="020B0604030504040204" pitchFamily="34" charset="-120"/>
                <a:ea typeface="Microsoft JhengHei UI" panose="020B0604030504040204" pitchFamily="34" charset="-120"/>
              </a:rPr>
              <a:t>showCRT</a:t>
            </a:r>
            <a:r>
              <a:rPr lang="zh-TW" altLang="en-US" sz="1900" dirty="0">
                <a:latin typeface="Microsoft JhengHei UI" panose="020B0604030504040204" pitchFamily="34" charset="-120"/>
                <a:ea typeface="Microsoft JhengHei UI" panose="020B0604030504040204" pitchFamily="34" charset="-120"/>
              </a:rPr>
              <a:t>查看。</a:t>
            </a:r>
            <a:endParaRPr lang="en-US" altLang="zh-TW" sz="1900" dirty="0">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endParaRPr lang="en-US" altLang="zh-TW" sz="1900" dirty="0">
              <a:latin typeface="Microsoft JhengHei UI" panose="020B0604030504040204" pitchFamily="34" charset="-120"/>
              <a:ea typeface="Microsoft JhengHei UI" panose="020B0604030504040204" pitchFamily="34" charset="-120"/>
            </a:endParaRPr>
          </a:p>
        </p:txBody>
      </p:sp>
      <p:pic>
        <p:nvPicPr>
          <p:cNvPr id="6" name="圖片 5">
            <a:extLst>
              <a:ext uri="{FF2B5EF4-FFF2-40B4-BE49-F238E27FC236}">
                <a16:creationId xmlns:a16="http://schemas.microsoft.com/office/drawing/2014/main" id="{E15D021F-7CFD-D571-3F99-73C6D4D3EC1E}"/>
              </a:ext>
            </a:extLst>
          </p:cNvPr>
          <p:cNvPicPr>
            <a:picLocks noChangeAspect="1"/>
          </p:cNvPicPr>
          <p:nvPr/>
        </p:nvPicPr>
        <p:blipFill>
          <a:blip r:embed="rId2"/>
          <a:stretch>
            <a:fillRect/>
          </a:stretch>
        </p:blipFill>
        <p:spPr>
          <a:xfrm>
            <a:off x="6215924" y="1777533"/>
            <a:ext cx="4878796" cy="3748193"/>
          </a:xfrm>
          <a:prstGeom prst="rect">
            <a:avLst/>
          </a:prstGeom>
        </p:spPr>
      </p:pic>
      <p:pic>
        <p:nvPicPr>
          <p:cNvPr id="7" name="圖片 6">
            <a:extLst>
              <a:ext uri="{FF2B5EF4-FFF2-40B4-BE49-F238E27FC236}">
                <a16:creationId xmlns:a16="http://schemas.microsoft.com/office/drawing/2014/main" id="{5A4A124E-1DA7-CCA9-0828-CC8009258904}"/>
              </a:ext>
            </a:extLst>
          </p:cNvPr>
          <p:cNvPicPr>
            <a:picLocks noChangeAspect="1"/>
          </p:cNvPicPr>
          <p:nvPr/>
        </p:nvPicPr>
        <p:blipFill rotWithShape="1">
          <a:blip r:embed="rId3"/>
          <a:srcRect t="-2397" r="19326"/>
          <a:stretch/>
        </p:blipFill>
        <p:spPr>
          <a:xfrm>
            <a:off x="1459960" y="4963886"/>
            <a:ext cx="4063763" cy="561840"/>
          </a:xfrm>
          <a:prstGeom prst="rect">
            <a:avLst/>
          </a:prstGeom>
        </p:spPr>
      </p:pic>
    </p:spTree>
    <p:extLst>
      <p:ext uri="{BB962C8B-B14F-4D97-AF65-F5344CB8AC3E}">
        <p14:creationId xmlns:p14="http://schemas.microsoft.com/office/powerpoint/2010/main" val="369629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7C303C-B2C0-AFB1-D1DF-011935AC75FC}"/>
              </a:ext>
            </a:extLst>
          </p:cNvPr>
          <p:cNvSpPr>
            <a:spLocks noGrp="1"/>
          </p:cNvSpPr>
          <p:nvPr>
            <p:ph type="title"/>
          </p:nvPr>
        </p:nvSpPr>
        <p:spPr>
          <a:xfrm>
            <a:off x="2324828" y="482806"/>
            <a:ext cx="10058400" cy="1450757"/>
          </a:xfrm>
        </p:spPr>
        <p:txBody>
          <a:bodyPr vert="horz" lIns="91440" tIns="45720" rIns="91440" bIns="45720" rtlCol="0" anchor="b">
            <a:normAutofit/>
          </a:bodyPr>
          <a:lstStyle/>
          <a:p>
            <a:r>
              <a:rPr lang="zh-TW" altLang="en-US" b="1" dirty="0"/>
              <a:t>等級系統</a:t>
            </a:r>
          </a:p>
        </p:txBody>
      </p:sp>
      <p:pic>
        <p:nvPicPr>
          <p:cNvPr id="5" name="圖片 4">
            <a:extLst>
              <a:ext uri="{FF2B5EF4-FFF2-40B4-BE49-F238E27FC236}">
                <a16:creationId xmlns:a16="http://schemas.microsoft.com/office/drawing/2014/main" id="{191B5074-96B8-3675-A164-153B5B56170D}"/>
              </a:ext>
            </a:extLst>
          </p:cNvPr>
          <p:cNvPicPr>
            <a:picLocks noChangeAspect="1"/>
          </p:cNvPicPr>
          <p:nvPr/>
        </p:nvPicPr>
        <p:blipFill>
          <a:blip r:embed="rId2"/>
          <a:stretch>
            <a:fillRect/>
          </a:stretch>
        </p:blipFill>
        <p:spPr>
          <a:xfrm>
            <a:off x="1802314" y="2120900"/>
            <a:ext cx="3229668" cy="3748193"/>
          </a:xfrm>
          <a:prstGeom prst="rect">
            <a:avLst/>
          </a:prstGeom>
          <a:noFill/>
        </p:spPr>
      </p:pic>
      <p:sp>
        <p:nvSpPr>
          <p:cNvPr id="4" name="文字方塊 3">
            <a:extLst>
              <a:ext uri="{FF2B5EF4-FFF2-40B4-BE49-F238E27FC236}">
                <a16:creationId xmlns:a16="http://schemas.microsoft.com/office/drawing/2014/main" id="{F479BAE7-59A9-9D1A-3147-662CE64AAA00}"/>
              </a:ext>
            </a:extLst>
          </p:cNvPr>
          <p:cNvSpPr txBox="1"/>
          <p:nvPr/>
        </p:nvSpPr>
        <p:spPr>
          <a:xfrm>
            <a:off x="6515944" y="2120900"/>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        玩家可以藉由打怪獲得經驗值，每隻怪物的經驗都不相同，玩家最高可升級到</a:t>
            </a:r>
            <a:r>
              <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100</a:t>
            </a: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等，每次升級會根據不同職業有不同傾向不同能力加成方向，並且會獲得屬性點數、技能點數、技能升級點數等等。</a:t>
            </a:r>
            <a:endPar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        玩家可以在上半部分也就是資訊欄的部份看到玩家的血量攻擊防禦等等，也可以看到擊殺數、技能點、金錢等等，玩家也可以使用</a:t>
            </a:r>
            <a:r>
              <a:rPr lang="en-US" altLang="zh-TW" sz="1900">
                <a:solidFill>
                  <a:schemeClr val="tx1">
                    <a:lumMod val="75000"/>
                    <a:lumOff val="25000"/>
                  </a:schemeClr>
                </a:solidFill>
                <a:latin typeface="Microsoft JhengHei UI" panose="020B0604030504040204" pitchFamily="34" charset="-120"/>
                <a:ea typeface="Microsoft JhengHei UI" panose="020B0604030504040204" pitchFamily="34" charset="-120"/>
              </a:rPr>
              <a:t>showCRT</a:t>
            </a: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來查看爆擊倍率和爆擊機率。</a:t>
            </a:r>
            <a:endPar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a:p>
            <a:pPr>
              <a:spcAft>
                <a:spcPts val="600"/>
              </a:spcAft>
              <a:buFont typeface="Calibri" panose="020F0502020204030204" pitchFamily="34" charset="0"/>
            </a:pP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        玩家除了</a:t>
            </a:r>
            <a:endPar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10" name="Date Placeholder 4">
            <a:extLst>
              <a:ext uri="{FF2B5EF4-FFF2-40B4-BE49-F238E27FC236}">
                <a16:creationId xmlns:a16="http://schemas.microsoft.com/office/drawing/2014/main" id="{849B195B-156A-C48C-E3C3-ADC75BA56357}"/>
              </a:ext>
            </a:extLst>
          </p:cNvPr>
          <p:cNvSpPr>
            <a:spLocks noGrp="1"/>
          </p:cNvSpPr>
          <p:nvPr>
            <p:ph type="dt" sz="half" idx="10"/>
          </p:nvPr>
        </p:nvSpPr>
        <p:spPr>
          <a:xfrm>
            <a:off x="8218426" y="6446838"/>
            <a:ext cx="2584850" cy="365125"/>
          </a:xfrm>
        </p:spPr>
        <p:txBody>
          <a:bodyPr/>
          <a:lstStyle/>
          <a:p>
            <a:pPr rtl="0">
              <a:spcAft>
                <a:spcPts val="600"/>
              </a:spcAft>
            </a:pPr>
            <a:fld id="{E748A74C-3BFC-4F64-9D88-E80E3E32994C}" type="datetime1">
              <a:rPr lang="zh-TW" altLang="en-US" smtClean="0"/>
              <a:pPr rtl="0">
                <a:spcAft>
                  <a:spcPts val="600"/>
                </a:spcAft>
              </a:pPr>
              <a:t>2022/12/19</a:t>
            </a:fld>
            <a:endParaRPr lang="en-US"/>
          </a:p>
        </p:txBody>
      </p:sp>
      <p:pic>
        <p:nvPicPr>
          <p:cNvPr id="7172" name="Picture 4" descr="等级图标图片素材_免费等级图标PNG设计图片大全_图精灵">
            <a:extLst>
              <a:ext uri="{FF2B5EF4-FFF2-40B4-BE49-F238E27FC236}">
                <a16:creationId xmlns:a16="http://schemas.microsoft.com/office/drawing/2014/main" id="{5C7F4252-7723-D4DE-4954-BF43CA5C9A4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6161" y1="41964" x2="34821" y2="41964"/>
                        <a14:foregroundMark x1="37946" y1="29911" x2="37946" y2="29911"/>
                      </a14:backgroundRemoval>
                    </a14:imgEffect>
                  </a14:imgLayer>
                </a14:imgProps>
              </a:ext>
              <a:ext uri="{28A0092B-C50C-407E-A947-70E740481C1C}">
                <a14:useLocalDpi xmlns:a14="http://schemas.microsoft.com/office/drawing/2010/main" val="0"/>
              </a:ext>
            </a:extLst>
          </a:blip>
          <a:srcRect/>
          <a:stretch>
            <a:fillRect/>
          </a:stretch>
        </p:blipFill>
        <p:spPr bwMode="auto">
          <a:xfrm>
            <a:off x="1533281" y="1141108"/>
            <a:ext cx="791547" cy="791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39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7C303C-B2C0-AFB1-D1DF-011935AC75FC}"/>
              </a:ext>
            </a:extLst>
          </p:cNvPr>
          <p:cNvSpPr>
            <a:spLocks noGrp="1"/>
          </p:cNvSpPr>
          <p:nvPr>
            <p:ph type="title"/>
          </p:nvPr>
        </p:nvSpPr>
        <p:spPr>
          <a:xfrm>
            <a:off x="1601133" y="351068"/>
            <a:ext cx="10058400" cy="1450757"/>
          </a:xfrm>
        </p:spPr>
        <p:txBody>
          <a:bodyPr vert="horz" lIns="91440" tIns="45720" rIns="91440" bIns="45720" rtlCol="0" anchor="b">
            <a:normAutofit/>
          </a:bodyPr>
          <a:lstStyle/>
          <a:p>
            <a:r>
              <a:rPr lang="zh-TW" altLang="en-US" b="1" dirty="0"/>
              <a:t>人物狀態欄</a:t>
            </a:r>
          </a:p>
        </p:txBody>
      </p:sp>
      <p:sp>
        <p:nvSpPr>
          <p:cNvPr id="4" name="文字方塊 3">
            <a:extLst>
              <a:ext uri="{FF2B5EF4-FFF2-40B4-BE49-F238E27FC236}">
                <a16:creationId xmlns:a16="http://schemas.microsoft.com/office/drawing/2014/main" id="{F479BAE7-59A9-9D1A-3147-662CE64AAA00}"/>
              </a:ext>
            </a:extLst>
          </p:cNvPr>
          <p:cNvSpPr txBox="1"/>
          <p:nvPr/>
        </p:nvSpPr>
        <p:spPr>
          <a:xfrm>
            <a:off x="6278445" y="2120899"/>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        玩家除了可以在資訊處看到人物狀態外，要升級技能或查看技能可以使用</a:t>
            </a:r>
            <a:r>
              <a:rPr lang="en-US" altLang="zh-TW" sz="1900" dirty="0" err="1">
                <a:solidFill>
                  <a:schemeClr val="tx1">
                    <a:lumMod val="75000"/>
                    <a:lumOff val="25000"/>
                  </a:schemeClr>
                </a:solidFill>
                <a:latin typeface="Microsoft JhengHei UI" panose="020B0604030504040204" pitchFamily="34" charset="-120"/>
                <a:ea typeface="Microsoft JhengHei UI" panose="020B0604030504040204" pitchFamily="34" charset="-120"/>
              </a:rPr>
              <a:t>showSkill</a:t>
            </a: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或是</a:t>
            </a:r>
            <a:r>
              <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skill</a:t>
            </a:r>
            <a:r>
              <a:rPr lang="zh-TW" altLang="en-US" sz="1900" dirty="0">
                <a:solidFill>
                  <a:schemeClr val="tx1">
                    <a:lumMod val="75000"/>
                    <a:lumOff val="25000"/>
                  </a:schemeClr>
                </a:solidFill>
                <a:latin typeface="Microsoft JhengHei UI" panose="020B0604030504040204" pitchFamily="34" charset="-120"/>
                <a:ea typeface="Microsoft JhengHei UI" panose="020B0604030504040204" pitchFamily="34" charset="-120"/>
              </a:rPr>
              <a:t>。</a:t>
            </a:r>
            <a:endParaRPr lang="en-US" altLang="zh-TW" sz="19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8CF05412-3E6E-156C-37CA-614F65AA6BB2}"/>
              </a:ext>
            </a:extLst>
          </p:cNvPr>
          <p:cNvPicPr>
            <a:picLocks noChangeAspect="1"/>
          </p:cNvPicPr>
          <p:nvPr/>
        </p:nvPicPr>
        <p:blipFill>
          <a:blip r:embed="rId2"/>
          <a:stretch>
            <a:fillRect/>
          </a:stretch>
        </p:blipFill>
        <p:spPr>
          <a:xfrm>
            <a:off x="6096000" y="5008412"/>
            <a:ext cx="5342709" cy="860680"/>
          </a:xfrm>
          <a:prstGeom prst="rect">
            <a:avLst/>
          </a:prstGeom>
        </p:spPr>
      </p:pic>
      <p:pic>
        <p:nvPicPr>
          <p:cNvPr id="9" name="圖片 8">
            <a:extLst>
              <a:ext uri="{FF2B5EF4-FFF2-40B4-BE49-F238E27FC236}">
                <a16:creationId xmlns:a16="http://schemas.microsoft.com/office/drawing/2014/main" id="{F615F99A-F8D8-E9A2-1359-62AF0C0C77C6}"/>
              </a:ext>
            </a:extLst>
          </p:cNvPr>
          <p:cNvPicPr>
            <a:picLocks noChangeAspect="1"/>
          </p:cNvPicPr>
          <p:nvPr/>
        </p:nvPicPr>
        <p:blipFill>
          <a:blip r:embed="rId3"/>
          <a:stretch>
            <a:fillRect/>
          </a:stretch>
        </p:blipFill>
        <p:spPr>
          <a:xfrm>
            <a:off x="1802314" y="2120900"/>
            <a:ext cx="3229668" cy="3748193"/>
          </a:xfrm>
          <a:prstGeom prst="rect">
            <a:avLst/>
          </a:prstGeom>
          <a:noFill/>
        </p:spPr>
      </p:pic>
      <p:pic>
        <p:nvPicPr>
          <p:cNvPr id="6148" name="Picture 4" descr="游戏血量游戏标图标图标免费下载-图标0Skkgjkka-新图网">
            <a:extLst>
              <a:ext uri="{FF2B5EF4-FFF2-40B4-BE49-F238E27FC236}">
                <a16:creationId xmlns:a16="http://schemas.microsoft.com/office/drawing/2014/main" id="{D9F0AAA1-C945-EFB6-2BAF-937BB8C6F55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15111" y1="54667" x2="15111" y2="54667"/>
                        <a14:foregroundMark x1="19556" y1="53333" x2="26667" y2="53333"/>
                        <a14:foregroundMark x1="15111" y1="56889" x2="16444" y2="67556"/>
                        <a14:foregroundMark x1="18667" y1="65333" x2="41333" y2="67111"/>
                        <a14:foregroundMark x1="41333" y1="67111" x2="85333" y2="63556"/>
                        <a14:foregroundMark x1="69333" y1="56444" x2="28000" y2="56444"/>
                      </a14:backgroundRemoval>
                    </a14:imgEffect>
                  </a14:imgLayer>
                </a14:imgProps>
              </a:ext>
              <a:ext uri="{28A0092B-C50C-407E-A947-70E740481C1C}">
                <a14:useLocalDpi xmlns:a14="http://schemas.microsoft.com/office/drawing/2010/main" val="0"/>
              </a:ext>
            </a:extLst>
          </a:blip>
          <a:srcRect/>
          <a:stretch>
            <a:fillRect/>
          </a:stretch>
        </p:blipFill>
        <p:spPr bwMode="auto">
          <a:xfrm>
            <a:off x="4625522" y="1082280"/>
            <a:ext cx="812920" cy="81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2053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65_TF56160789.potx" id="{C03BE16E-05B7-438C-85CB-7604B66C50C5}" vid="{E3EA7662-8E7E-4B1D-9203-FBA998A8613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{921776A6-EDCE-47F8-88F2-C298E522C496}tf56160789_win32</Template>
  <TotalTime>3207</TotalTime>
  <Words>1313</Words>
  <Application>Microsoft Office PowerPoint</Application>
  <PresentationFormat>寬螢幕</PresentationFormat>
  <Paragraphs>69</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Microsoft JhengHei UI</vt:lpstr>
      <vt:lpstr>MingLiu</vt:lpstr>
      <vt:lpstr>Arial</vt:lpstr>
      <vt:lpstr>Calibri</vt:lpstr>
      <vt:lpstr>Franklin Gothic Book</vt:lpstr>
      <vt:lpstr>1_RetrospectVTI</vt:lpstr>
      <vt:lpstr>期末專題RPG 說明文件</vt:lpstr>
      <vt:lpstr>I. 地圖功能</vt:lpstr>
      <vt:lpstr>商店功能</vt:lpstr>
      <vt:lpstr>II. 怪物功能</vt:lpstr>
      <vt:lpstr>戰鬥資訊</vt:lpstr>
      <vt:lpstr>III. 角色/物品功能</vt:lpstr>
      <vt:lpstr>屬性能力值</vt:lpstr>
      <vt:lpstr>等級系統</vt:lpstr>
      <vt:lpstr>人物狀態欄</vt:lpstr>
      <vt:lpstr>裝備加成</vt:lpstr>
      <vt:lpstr>IV. 點數系統功能</vt:lpstr>
      <vt:lpstr>V. 職業功能</vt:lpstr>
      <vt:lpstr>VI. 技能功能</vt:lpstr>
      <vt:lpstr>VII.強化系統</vt:lpstr>
      <vt:lpstr>加持道具</vt:lpstr>
      <vt:lpstr>VIII. 帳號功能</vt:lpstr>
      <vt:lpstr>倉庫系統</vt:lpstr>
      <vt:lpstr>IX. 設計其他功能</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期末專題RPG 說明文件</dc:title>
  <dc:creator>C110152318</dc:creator>
  <cp:lastModifiedBy>C110152318</cp:lastModifiedBy>
  <cp:revision>19</cp:revision>
  <dcterms:created xsi:type="dcterms:W3CDTF">2022-12-18T07:21:06Z</dcterms:created>
  <dcterms:modified xsi:type="dcterms:W3CDTF">2022-12-20T12:48:17Z</dcterms:modified>
</cp:coreProperties>
</file>