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72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wl.english.purdue.edu/owl/resource/747/01/" TargetMode="External"/><Relationship Id="rId2" Type="http://schemas.openxmlformats.org/officeDocument/2006/relationships/hyperlink" Target="http://owl.english.purdue.edu/ow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Citing your 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066800"/>
          </a:xfrm>
        </p:spPr>
        <p:txBody>
          <a:bodyPr/>
          <a:lstStyle/>
          <a:p>
            <a:r>
              <a:rPr lang="en-US" dirty="0"/>
              <a:t>Theory &amp; Practice</a:t>
            </a:r>
          </a:p>
        </p:txBody>
      </p:sp>
    </p:spTree>
    <p:extLst>
      <p:ext uri="{BB962C8B-B14F-4D97-AF65-F5344CB8AC3E}">
        <p14:creationId xmlns:p14="http://schemas.microsoft.com/office/powerpoint/2010/main" val="2721654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Rules for Quotations with Punctuation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fontScale="55000" lnSpcReduction="20000"/>
          </a:bodyPr>
          <a:lstStyle/>
          <a:p>
            <a:pPr lvl="0">
              <a:spcBef>
                <a:spcPts val="600"/>
              </a:spcBef>
            </a:pPr>
            <a:r>
              <a:rPr lang="en-US" u="sng" dirty="0"/>
              <a:t>Ellipsis dots</a:t>
            </a:r>
            <a:r>
              <a:rPr lang="en-US" dirty="0"/>
              <a:t> (…) are used to indicate deletions or omissions from a </a:t>
            </a:r>
            <a:r>
              <a:rPr lang="en-US" i="1" dirty="0"/>
              <a:t>direct</a:t>
            </a:r>
            <a:r>
              <a:rPr lang="en-US" dirty="0"/>
              <a:t> </a:t>
            </a:r>
            <a:r>
              <a:rPr lang="en-US" dirty="0" smtClean="0"/>
              <a:t>quote when you delete information from the MIDDLE of the quote. You will always delete from the front or end of a quote, so no … are needed there.</a:t>
            </a:r>
          </a:p>
          <a:p>
            <a:pPr lvl="0">
              <a:spcBef>
                <a:spcPts val="600"/>
              </a:spcBef>
            </a:pPr>
            <a:r>
              <a:rPr lang="en-US" dirty="0" smtClean="0"/>
              <a:t>When </a:t>
            </a:r>
            <a:r>
              <a:rPr lang="en-US" dirty="0"/>
              <a:t>an ellipsis is at the end of a sentence, it is followed by a period. (Yes, that means four dots!) However, MLA guidelines call for the ellipsis dots to be placed in square brackets […].</a:t>
            </a:r>
          </a:p>
          <a:p>
            <a:pPr lvl="0">
              <a:spcBef>
                <a:spcPts val="600"/>
              </a:spcBef>
            </a:pPr>
            <a:r>
              <a:rPr lang="en-US" u="sng" dirty="0"/>
              <a:t>Square brackets</a:t>
            </a:r>
            <a:r>
              <a:rPr lang="en-US" dirty="0"/>
              <a:t> [ ] are used when inserting clarifying comments into a </a:t>
            </a:r>
            <a:r>
              <a:rPr lang="en-US" i="1" dirty="0"/>
              <a:t>direct</a:t>
            </a:r>
            <a:r>
              <a:rPr lang="en-US" dirty="0"/>
              <a:t> quote. Place the clarifying text in square brackets.</a:t>
            </a:r>
          </a:p>
          <a:p>
            <a:pPr lvl="0">
              <a:spcBef>
                <a:spcPts val="600"/>
              </a:spcBef>
            </a:pPr>
            <a:r>
              <a:rPr lang="en-US" dirty="0"/>
              <a:t>When quoting text with an obvious error, use [</a:t>
            </a:r>
            <a:r>
              <a:rPr lang="en-US" i="1" dirty="0"/>
              <a:t>sic</a:t>
            </a:r>
            <a:r>
              <a:rPr lang="en-US" dirty="0"/>
              <a:t>]. [Note that </a:t>
            </a:r>
            <a:r>
              <a:rPr lang="en-US" i="1" dirty="0"/>
              <a:t>sic</a:t>
            </a:r>
            <a:r>
              <a:rPr lang="en-US" dirty="0"/>
              <a:t> is in italic font.]</a:t>
            </a:r>
          </a:p>
          <a:p>
            <a:pPr lvl="0">
              <a:spcBef>
                <a:spcPts val="600"/>
              </a:spcBef>
            </a:pPr>
            <a:r>
              <a:rPr lang="en-US" dirty="0" smtClean="0"/>
              <a:t>If punctuation is part of the material quoted, it goes inside the “ ”; if the punctuation is not part of the material quoted, it goes outside the </a:t>
            </a:r>
            <a:r>
              <a:rPr lang="en-US" dirty="0"/>
              <a:t>“ </a:t>
            </a:r>
            <a:r>
              <a:rPr lang="en-US" dirty="0" smtClean="0"/>
              <a:t>”.</a:t>
            </a:r>
          </a:p>
          <a:p>
            <a:pPr lvl="0">
              <a:spcBef>
                <a:spcPts val="600"/>
              </a:spcBef>
            </a:pPr>
            <a:r>
              <a:rPr lang="en-US" dirty="0" smtClean="0"/>
              <a:t>Usually </a:t>
            </a:r>
            <a:r>
              <a:rPr lang="en-US" u="sng" dirty="0" smtClean="0"/>
              <a:t>periods</a:t>
            </a:r>
            <a:r>
              <a:rPr lang="en-US" dirty="0" smtClean="0"/>
              <a:t> go inside quotation marks. However, if the sentence includes an </a:t>
            </a:r>
            <a:br>
              <a:rPr lang="en-US" dirty="0" smtClean="0"/>
            </a:br>
            <a:r>
              <a:rPr lang="en-US" dirty="0" smtClean="0"/>
              <a:t>in-text citation in ( ), then the period goes at the end of sentence, after the ( ).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Part of a sentence with “the quoted text” (citation).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Part of a sentence, identifies author, with “the quoted text.” </a:t>
            </a:r>
          </a:p>
          <a:p>
            <a:pPr lvl="0">
              <a:spcBef>
                <a:spcPts val="600"/>
              </a:spcBef>
            </a:pPr>
            <a:r>
              <a:rPr lang="en-US" u="sng" dirty="0" smtClean="0"/>
              <a:t>Commas</a:t>
            </a:r>
            <a:r>
              <a:rPr lang="en-US" dirty="0" smtClean="0"/>
              <a:t> and </a:t>
            </a:r>
            <a:r>
              <a:rPr lang="en-US" dirty="0"/>
              <a:t>“ ” </a:t>
            </a:r>
            <a:r>
              <a:rPr lang="en-US" dirty="0" smtClean="0"/>
              <a:t>depend on quote location in the sentence: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Dr. Julie Miller said, </a:t>
            </a:r>
            <a:r>
              <a:rPr lang="en-US" dirty="0"/>
              <a:t>“</a:t>
            </a:r>
            <a:r>
              <a:rPr lang="en-US" dirty="0" smtClean="0"/>
              <a:t>students don’t understand commas.”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“Students don’t understand commas,” said Dr. Julie Miller.</a:t>
            </a:r>
          </a:p>
          <a:p>
            <a:pPr lvl="0">
              <a:spcBef>
                <a:spcPts val="600"/>
              </a:spcBef>
            </a:pPr>
            <a:r>
              <a:rPr lang="en-US" u="sng" dirty="0" smtClean="0"/>
              <a:t>Semicolons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u="sng" dirty="0"/>
              <a:t>colons</a:t>
            </a:r>
            <a:r>
              <a:rPr lang="en-US" dirty="0"/>
              <a:t> </a:t>
            </a:r>
            <a:r>
              <a:rPr lang="en-US" dirty="0" smtClean="0"/>
              <a:t>go </a:t>
            </a:r>
            <a:r>
              <a:rPr lang="en-US" dirty="0"/>
              <a:t>outside closing quotation marks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4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Quoting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Never start a paragraph with a quote. Paragraphs start with topic sentences.</a:t>
            </a:r>
          </a:p>
          <a:p>
            <a:r>
              <a:rPr lang="en-US" dirty="0" smtClean="0"/>
              <a:t>Block quotes are used for quoting LONG sequences – usually more than 2 typed lines</a:t>
            </a:r>
          </a:p>
          <a:p>
            <a:pPr lvl="1"/>
            <a:r>
              <a:rPr lang="en-US" dirty="0" smtClean="0"/>
              <a:t>Don’t look like other quotes</a:t>
            </a:r>
          </a:p>
          <a:p>
            <a:pPr lvl="1"/>
            <a:r>
              <a:rPr lang="en-US" dirty="0" smtClean="0"/>
              <a:t>Exist in their own paragraph</a:t>
            </a:r>
          </a:p>
          <a:p>
            <a:pPr lvl="1"/>
            <a:r>
              <a:rPr lang="en-US" dirty="0" smtClean="0"/>
              <a:t>Paragraph indented on left and right, to set it off</a:t>
            </a:r>
          </a:p>
          <a:p>
            <a:pPr lvl="1"/>
            <a:r>
              <a:rPr lang="en-US" dirty="0" smtClean="0"/>
              <a:t>No “ ” because it’s known that it’s a quote</a:t>
            </a:r>
          </a:p>
          <a:p>
            <a:pPr lvl="1"/>
            <a:r>
              <a:rPr lang="en-US" dirty="0" smtClean="0"/>
              <a:t>Put (citation) </a:t>
            </a:r>
            <a:r>
              <a:rPr lang="en-US" u="sng" dirty="0" smtClean="0"/>
              <a:t>outside</a:t>
            </a:r>
            <a:r>
              <a:rPr lang="en-US" dirty="0" smtClean="0"/>
              <a:t> the closing period</a:t>
            </a:r>
          </a:p>
          <a:p>
            <a:pPr lvl="1"/>
            <a:r>
              <a:rPr lang="en-US" dirty="0" smtClean="0"/>
              <a:t>For my papers, do not add the words in a block quote in your word count for your paper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64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Citing Sources without the Author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4678363"/>
          </a:xfrm>
        </p:spPr>
        <p:txBody>
          <a:bodyPr>
            <a:normAutofit/>
          </a:bodyPr>
          <a:lstStyle/>
          <a:p>
            <a:r>
              <a:rPr lang="en-US" dirty="0" smtClean="0"/>
              <a:t>In an author-date system with no author, use the title of the document/page instead</a:t>
            </a:r>
          </a:p>
          <a:p>
            <a:pPr lvl="1"/>
            <a:r>
              <a:rPr lang="en-US" dirty="0" smtClean="0"/>
              <a:t>For example, webpages</a:t>
            </a:r>
          </a:p>
          <a:p>
            <a:pPr lvl="2"/>
            <a:r>
              <a:rPr lang="en-US" dirty="0" smtClean="0"/>
              <a:t>Use the title at the top of the webpage, in “ ”.</a:t>
            </a:r>
          </a:p>
          <a:p>
            <a:pPr lvl="2"/>
            <a:r>
              <a:rPr lang="en-US" dirty="0" smtClean="0"/>
              <a:t>NEVER use the website parent as the author name unless you are referencing </a:t>
            </a:r>
            <a:r>
              <a:rPr lang="en-US" u="sng" dirty="0" smtClean="0"/>
              <a:t>every page on that website</a:t>
            </a:r>
            <a:r>
              <a:rPr lang="en-US" dirty="0" smtClean="0"/>
              <a:t> in that citation.</a:t>
            </a:r>
          </a:p>
          <a:p>
            <a:pPr lvl="3"/>
            <a:r>
              <a:rPr lang="en-US" dirty="0" smtClean="0"/>
              <a:t>This is why you can never say in your in-text citation (wikipedia.com). That would be some reference!</a:t>
            </a:r>
          </a:p>
        </p:txBody>
      </p:sp>
    </p:spTree>
    <p:extLst>
      <p:ext uri="{BB962C8B-B14F-4D97-AF65-F5344CB8AC3E}">
        <p14:creationId xmlns:p14="http://schemas.microsoft.com/office/powerpoint/2010/main" val="3424884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Bibliographies, References, or Works Cited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Start with author last name or document title when no author </a:t>
            </a:r>
          </a:p>
          <a:p>
            <a:pPr lvl="1"/>
            <a:r>
              <a:rPr lang="en-US" sz="2400" dirty="0" smtClean="0"/>
              <a:t>This is the same information found in (in-text citation)</a:t>
            </a:r>
          </a:p>
          <a:p>
            <a:pPr lvl="1"/>
            <a:r>
              <a:rPr lang="en-US" sz="2400" dirty="0" smtClean="0"/>
              <a:t>Thus the reader can scan down list easily to find an entry </a:t>
            </a:r>
          </a:p>
          <a:p>
            <a:pPr lvl="1"/>
            <a:r>
              <a:rPr lang="en-US" sz="2400" dirty="0" smtClean="0"/>
              <a:t>if you don’t use this information at the beginning of the line, you make the reader read the whole </a:t>
            </a:r>
            <a:r>
              <a:rPr lang="en-US" sz="2400" dirty="0" err="1" smtClean="0"/>
              <a:t>biblio</a:t>
            </a:r>
            <a:r>
              <a:rPr lang="en-US" sz="2400" dirty="0" smtClean="0"/>
              <a:t> entry like a paragraph to find the reference. Yuck!</a:t>
            </a:r>
          </a:p>
          <a:p>
            <a:r>
              <a:rPr lang="en-US" dirty="0" smtClean="0"/>
              <a:t>To aid reader’s scan, use a hanging indents with </a:t>
            </a:r>
            <a:r>
              <a:rPr lang="en-US" dirty="0" err="1" smtClean="0"/>
              <a:t>biblio</a:t>
            </a:r>
            <a:r>
              <a:rPr lang="en-US" dirty="0" smtClean="0"/>
              <a:t> entries (not paragraph indenting)</a:t>
            </a:r>
          </a:p>
          <a:p>
            <a:pPr lvl="1"/>
            <a:r>
              <a:rPr lang="en-US" sz="2400" dirty="0" smtClean="0"/>
              <a:t>Select/highlight all bibliography entries, R-click, select paragraph, under “Special” drop-down box select “hanging”, adjust “By” amount to desired distance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743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Practice: In-text Citations using MLA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077200" cy="4678363"/>
          </a:xfrm>
        </p:spPr>
        <p:txBody>
          <a:bodyPr>
            <a:normAutofit fontScale="92500" lnSpcReduction="20000"/>
          </a:bodyPr>
          <a:lstStyle/>
          <a:p>
            <a:r>
              <a:rPr lang="en-US" sz="4100" dirty="0" smtClean="0"/>
              <a:t>CORRECT or INCORRECT?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Alison </a:t>
            </a:r>
            <a:r>
              <a:rPr lang="en-US" dirty="0" err="1"/>
              <a:t>Greatnose</a:t>
            </a:r>
            <a:r>
              <a:rPr lang="en-US" dirty="0"/>
              <a:t>, head of </a:t>
            </a:r>
            <a:r>
              <a:rPr lang="en-US" dirty="0" err="1"/>
              <a:t>Bitsyphones</a:t>
            </a:r>
            <a:r>
              <a:rPr lang="en-US" dirty="0"/>
              <a:t>, Inc., </a:t>
            </a:r>
            <a:r>
              <a:rPr lang="en-US" dirty="0" smtClean="0"/>
              <a:t>predicts, by 2005, </a:t>
            </a:r>
            <a:r>
              <a:rPr lang="en-US" dirty="0"/>
              <a:t>“most cellular phones will be the size of a chocolate bar.” (Smith</a:t>
            </a:r>
            <a:r>
              <a:rPr lang="en-US" dirty="0" smtClean="0"/>
              <a:t>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“Children who play violent computer games have a higher incidence of dental decay,” claims George </a:t>
            </a:r>
            <a:r>
              <a:rPr lang="en-US" dirty="0" err="1"/>
              <a:t>Brushalot</a:t>
            </a:r>
            <a:r>
              <a:rPr lang="en-US" dirty="0"/>
              <a:t> of the American Dental Association in his article, “Shoot the Bacteria” (45</a:t>
            </a:r>
            <a:r>
              <a:rPr lang="en-US" dirty="0" smtClean="0"/>
              <a:t>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Many online chatters like Fran </a:t>
            </a:r>
            <a:r>
              <a:rPr lang="en-US" dirty="0" err="1"/>
              <a:t>Frozenlife</a:t>
            </a:r>
            <a:r>
              <a:rPr lang="en-US" dirty="0"/>
              <a:t> believe long periods of chatting have no negative effects: “I’ll often chat for twelve hours at a time and think nothing of it” (Scribbler, 11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57803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Practice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In-text </a:t>
            </a:r>
            <a:r>
              <a:rPr lang="en-US" dirty="0"/>
              <a:t>Citations using MLA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r>
              <a:rPr lang="en-US" dirty="0"/>
              <a:t>CORRECT or INCORRECT?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“We’re pretty sure,” says Pentagon official Bob </a:t>
            </a:r>
            <a:r>
              <a:rPr lang="en-US" sz="2400" dirty="0" err="1"/>
              <a:t>Noname</a:t>
            </a:r>
            <a:r>
              <a:rPr lang="en-US" sz="2400" dirty="0"/>
              <a:t>, “that no hacker could break into our nuclear security system. Keep your fingers crossed!” (</a:t>
            </a:r>
            <a:r>
              <a:rPr lang="en-US" sz="2400" dirty="0" err="1"/>
              <a:t>Fraidycat</a:t>
            </a:r>
            <a:r>
              <a:rPr lang="en-US" sz="2400" dirty="0"/>
              <a:t>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200" dirty="0" smtClean="0"/>
              <a:t>According </a:t>
            </a:r>
            <a:r>
              <a:rPr lang="en-US" sz="2200" dirty="0"/>
              <a:t>to Jose Smith of </a:t>
            </a:r>
            <a:r>
              <a:rPr lang="en-US" sz="2200" dirty="0" smtClean="0"/>
              <a:t>NASA, he says </a:t>
            </a:r>
            <a:r>
              <a:rPr lang="en-US" sz="2200" dirty="0"/>
              <a:t>that a trip to Mars is feasible</a:t>
            </a:r>
            <a:r>
              <a:rPr lang="en-US" sz="2200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200" dirty="0" smtClean="0"/>
              <a:t>According </a:t>
            </a:r>
            <a:r>
              <a:rPr lang="en-US" sz="2200" dirty="0"/>
              <a:t>to Jose Smith of NASA, a trip to Mars is not feasible, but Mr. Smith indicated that current technologies may make a trip feasible in the next decade.</a:t>
            </a:r>
          </a:p>
        </p:txBody>
      </p:sp>
    </p:spTree>
    <p:extLst>
      <p:ext uri="{BB962C8B-B14F-4D97-AF65-F5344CB8AC3E}">
        <p14:creationId xmlns:p14="http://schemas.microsoft.com/office/powerpoint/2010/main" val="1021333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Practice: </a:t>
            </a:r>
            <a:br>
              <a:rPr lang="en-US" dirty="0" smtClean="0"/>
            </a:br>
            <a:r>
              <a:rPr lang="en-US" dirty="0" smtClean="0"/>
              <a:t>Bibliography Citations Using MLA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What is the order of the entries in a bibliography</a:t>
            </a:r>
            <a:r>
              <a:rPr lang="en-US" dirty="0" smtClean="0"/>
              <a:t>?</a:t>
            </a:r>
          </a:p>
          <a:p>
            <a:r>
              <a:rPr lang="en-US" dirty="0" smtClean="0"/>
              <a:t>CORRECT or INCORRECT?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Book </a:t>
            </a:r>
            <a:r>
              <a:rPr lang="en-US" sz="2400" dirty="0"/>
              <a:t>with One </a:t>
            </a:r>
            <a:r>
              <a:rPr lang="en-US" sz="2400" dirty="0" smtClean="0"/>
              <a:t>Author.</a:t>
            </a:r>
          </a:p>
          <a:p>
            <a:pPr marL="1737360" lvl="3" indent="-274320">
              <a:buNone/>
            </a:pPr>
            <a:r>
              <a:rPr lang="en-US" dirty="0" smtClean="0"/>
              <a:t>Schlosser, Eric. “Fast Food Nation.” Boston: Houghton Mifflin, 2001.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Article </a:t>
            </a:r>
            <a:r>
              <a:rPr lang="en-US" sz="2400" dirty="0"/>
              <a:t>in a Magazine</a:t>
            </a:r>
            <a:r>
              <a:rPr lang="en-US" sz="2400" dirty="0" smtClean="0"/>
              <a:t>.</a:t>
            </a:r>
          </a:p>
          <a:p>
            <a:pPr marL="1737360" lvl="4" indent="-274320">
              <a:buNone/>
            </a:pPr>
            <a:r>
              <a:rPr lang="en-US" dirty="0" smtClean="0"/>
              <a:t>John </a:t>
            </a:r>
            <a:r>
              <a:rPr lang="en-US" dirty="0" err="1"/>
              <a:t>Hockenberry</a:t>
            </a:r>
            <a:r>
              <a:rPr lang="en-US" dirty="0"/>
              <a:t>. “The Next </a:t>
            </a:r>
            <a:r>
              <a:rPr lang="en-US" dirty="0" err="1"/>
              <a:t>Brainiacs</a:t>
            </a:r>
            <a:r>
              <a:rPr lang="en-US" dirty="0"/>
              <a:t>.” Wired: August 2001, 94-105.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Article </a:t>
            </a:r>
            <a:r>
              <a:rPr lang="en-US" sz="2400" dirty="0"/>
              <a:t>from a World Wide Web site</a:t>
            </a:r>
            <a:r>
              <a:rPr lang="en-US" sz="2400" dirty="0" smtClean="0"/>
              <a:t>.</a:t>
            </a:r>
          </a:p>
          <a:p>
            <a:pPr marL="1645920" lvl="3" indent="-274320">
              <a:buNone/>
            </a:pPr>
            <a:r>
              <a:rPr lang="en-US" dirty="0" smtClean="0"/>
              <a:t>  “Brilliant </a:t>
            </a:r>
            <a:r>
              <a:rPr lang="en-US" dirty="0"/>
              <a:t>Careers: Francis Ford Coppola.” 19 Oct. 1999. Salon.com, 3 August 2013. &lt;http://www.salon.com/people/bc/1999/10/19/coppola/index.html&gt;.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370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Research Writing logistical help</a:t>
            </a:r>
          </a:p>
          <a:p>
            <a:pPr lvl="1"/>
            <a:r>
              <a:rPr lang="en-US" dirty="0" smtClean="0"/>
              <a:t>Purdue Online Writing Lab</a:t>
            </a:r>
          </a:p>
          <a:p>
            <a:pPr marL="914400" lvl="2" indent="0">
              <a:buNone/>
            </a:pPr>
            <a:r>
              <a:rPr lang="en-US" dirty="0">
                <a:hlinkClick r:id="rId2"/>
              </a:rPr>
              <a:t>http://owl.english.purdue.edu/owl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For MLA </a:t>
            </a:r>
            <a:r>
              <a:rPr lang="en-US" dirty="0"/>
              <a:t>Formatting and Style </a:t>
            </a:r>
            <a:r>
              <a:rPr lang="en-US" dirty="0" smtClean="0"/>
              <a:t>Guide</a:t>
            </a:r>
          </a:p>
          <a:p>
            <a:pPr lvl="1"/>
            <a:r>
              <a:rPr lang="en-US" dirty="0" smtClean="0"/>
              <a:t>Purdue OWL MLA Manual</a:t>
            </a:r>
          </a:p>
          <a:p>
            <a:pPr marL="914400" lvl="2" indent="0">
              <a:buNone/>
            </a:pPr>
            <a:r>
              <a:rPr lang="en-US" dirty="0">
                <a:hlinkClick r:id="rId3"/>
              </a:rPr>
              <a:t>http://owl.english.purdue.edu/owl/resource/747/01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8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Quoting </a:t>
            </a:r>
          </a:p>
          <a:p>
            <a:pPr lvl="1"/>
            <a:r>
              <a:rPr lang="en-US" sz="2400" dirty="0" smtClean="0"/>
              <a:t>To use “quotes” to borrow exact words from another person and place it into your work</a:t>
            </a:r>
          </a:p>
          <a:p>
            <a:r>
              <a:rPr lang="en-US" dirty="0" smtClean="0"/>
              <a:t>Paraphrase</a:t>
            </a:r>
          </a:p>
          <a:p>
            <a:pPr lvl="1"/>
            <a:r>
              <a:rPr lang="en-US" sz="2400" dirty="0" smtClean="0"/>
              <a:t>To use another person’s idea or statistic, but in your own words and without “ ”.</a:t>
            </a:r>
          </a:p>
          <a:p>
            <a:r>
              <a:rPr lang="en-US" dirty="0" smtClean="0"/>
              <a:t>Citations</a:t>
            </a:r>
          </a:p>
          <a:p>
            <a:pPr lvl="1"/>
            <a:r>
              <a:rPr lang="en-US" sz="2400" dirty="0" smtClean="0"/>
              <a:t>To indicate where that the idea, number, fact, words, were borrowed from someone else and where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54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Include Someone’s Ideas?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 smtClean="0"/>
              <a:t>To provide better credentials to an idea</a:t>
            </a:r>
          </a:p>
          <a:p>
            <a:r>
              <a:rPr lang="en-US" dirty="0" smtClean="0"/>
              <a:t>To use as evidence or add support </a:t>
            </a:r>
            <a:r>
              <a:rPr lang="en-US" dirty="0"/>
              <a:t>to your </a:t>
            </a:r>
            <a:r>
              <a:rPr lang="en-US" dirty="0" smtClean="0"/>
              <a:t>idea</a:t>
            </a:r>
          </a:p>
          <a:p>
            <a:r>
              <a:rPr lang="en-US" dirty="0" smtClean="0"/>
              <a:t>To establish emphasis on a certain idea</a:t>
            </a:r>
          </a:p>
          <a:p>
            <a:r>
              <a:rPr lang="en-US" dirty="0" smtClean="0"/>
              <a:t>To be more efficient in the writing</a:t>
            </a:r>
          </a:p>
          <a:p>
            <a:r>
              <a:rPr lang="en-US" dirty="0" smtClean="0"/>
              <a:t>To vary the tone of your writing</a:t>
            </a:r>
          </a:p>
          <a:p>
            <a:r>
              <a:rPr lang="en-US" dirty="0" smtClean="0"/>
              <a:t>To avoid blame </a:t>
            </a:r>
          </a:p>
          <a:p>
            <a:pPr lvl="1"/>
            <a:r>
              <a:rPr lang="en-US" dirty="0" smtClean="0"/>
              <a:t>they said it, but I wanted to, now I don’t have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1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Cite…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Common Knowledge</a:t>
            </a:r>
          </a:p>
          <a:p>
            <a:pPr lvl="1"/>
            <a:r>
              <a:rPr lang="en-US" dirty="0" smtClean="0"/>
              <a:t>Any fact that is identifiable by </a:t>
            </a:r>
            <a:r>
              <a:rPr lang="en-US" u="sng" dirty="0" smtClean="0"/>
              <a:t>five</a:t>
            </a:r>
            <a:r>
              <a:rPr lang="en-US" dirty="0" smtClean="0"/>
              <a:t> different, general reference sources, such as</a:t>
            </a:r>
          </a:p>
          <a:p>
            <a:pPr lvl="2"/>
            <a:r>
              <a:rPr lang="en-US" dirty="0" smtClean="0"/>
              <a:t>Dictionary</a:t>
            </a:r>
          </a:p>
          <a:p>
            <a:pPr lvl="2"/>
            <a:r>
              <a:rPr lang="en-US" dirty="0" smtClean="0"/>
              <a:t>Almanac</a:t>
            </a:r>
          </a:p>
          <a:p>
            <a:pPr lvl="2"/>
            <a:r>
              <a:rPr lang="en-US" dirty="0" smtClean="0"/>
              <a:t>Encyclopedia</a:t>
            </a:r>
          </a:p>
          <a:p>
            <a:pPr lvl="2"/>
            <a:r>
              <a:rPr lang="en-US" dirty="0" smtClean="0"/>
              <a:t>Known by the audience</a:t>
            </a:r>
          </a:p>
          <a:p>
            <a:pPr lvl="1"/>
            <a:r>
              <a:rPr lang="en-US" dirty="0" smtClean="0"/>
              <a:t>Examples of Common Knowledge </a:t>
            </a:r>
          </a:p>
          <a:p>
            <a:pPr lvl="2"/>
            <a:r>
              <a:rPr lang="en-US" dirty="0" smtClean="0"/>
              <a:t>Current and historical events</a:t>
            </a:r>
          </a:p>
          <a:p>
            <a:pPr lvl="2"/>
            <a:r>
              <a:rPr lang="en-US" dirty="0" smtClean="0"/>
              <a:t>Famous people</a:t>
            </a:r>
          </a:p>
          <a:p>
            <a:pPr lvl="2"/>
            <a:r>
              <a:rPr lang="en-US" dirty="0" smtClean="0"/>
              <a:t>Geographic areas</a:t>
            </a:r>
          </a:p>
          <a:p>
            <a:pPr lvl="2"/>
            <a:r>
              <a:rPr lang="en-US" dirty="0" smtClean="0"/>
              <a:t>Folklore</a:t>
            </a:r>
          </a:p>
          <a:p>
            <a:pPr lvl="2"/>
            <a:r>
              <a:rPr lang="en-US" dirty="0" smtClean="0"/>
              <a:t>Common sayings</a:t>
            </a:r>
          </a:p>
          <a:p>
            <a:r>
              <a:rPr lang="en-US" dirty="0" smtClean="0"/>
              <a:t>Based on whether the READER knows the Common Knowledge, not whether the AUTHOR knows the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1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Steps to Citations</a:t>
            </a:r>
            <a:br>
              <a:rPr lang="en-US" dirty="0" smtClean="0"/>
            </a:br>
            <a:r>
              <a:rPr lang="en-US" sz="3100" dirty="0" smtClean="0"/>
              <a:t>(Citation Theory)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In-Text Citation</a:t>
            </a:r>
          </a:p>
          <a:p>
            <a:pPr marL="457200" lvl="1" indent="0">
              <a:buNone/>
            </a:pPr>
            <a:r>
              <a:rPr lang="en-US" b="1" dirty="0" smtClean="0"/>
              <a:t>PURPOSE: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600" dirty="0" smtClean="0"/>
              <a:t>(a) To tell the reader that an idea, fact, number, phrase, … was borrowed from someone else</a:t>
            </a:r>
          </a:p>
          <a:p>
            <a:pPr marL="457200" lvl="1" indent="0">
              <a:buNone/>
            </a:pPr>
            <a:r>
              <a:rPr lang="en-US" sz="2600" dirty="0" smtClean="0"/>
              <a:t>(b) To give enough information about that reference, so the reader can find the full reference in a list in the back of the document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Reference in back of document</a:t>
            </a:r>
          </a:p>
          <a:p>
            <a:pPr marL="457200" lvl="1" indent="0">
              <a:buNone/>
            </a:pPr>
            <a:r>
              <a:rPr lang="en-US" b="1" dirty="0" smtClean="0"/>
              <a:t>PURPOSE:</a:t>
            </a:r>
            <a:r>
              <a:rPr lang="en-US" dirty="0" smtClean="0"/>
              <a:t> </a:t>
            </a:r>
            <a:r>
              <a:rPr lang="en-US" sz="2600" dirty="0" smtClean="0"/>
              <a:t>To tell the reader where to find the original document where the idea, fact, number, phrase, etc. live.</a:t>
            </a:r>
          </a:p>
          <a:p>
            <a:pPr marL="457200" lvl="1" indent="0">
              <a:buNone/>
            </a:pPr>
            <a:r>
              <a:rPr lang="en-US" sz="2600" dirty="0" smtClean="0"/>
              <a:t>NOTE: This is why a URL is NEVER sufficient for the reference because they will change, but the full source can still be found, even if it was moved.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3177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You Should Know </a:t>
            </a:r>
            <a:br>
              <a:rPr lang="en-US" dirty="0" smtClean="0"/>
            </a:br>
            <a:r>
              <a:rPr lang="en-US" dirty="0" smtClean="0"/>
              <a:t>Different Citation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r>
              <a:rPr lang="en-US" dirty="0" smtClean="0"/>
              <a:t>Because the citation methodology won’t go away, or cease being important</a:t>
            </a:r>
          </a:p>
          <a:p>
            <a:r>
              <a:rPr lang="en-US" dirty="0" smtClean="0"/>
              <a:t>Because you want to be able to find any original source no matter the citation method</a:t>
            </a:r>
          </a:p>
          <a:p>
            <a:pPr lvl="1"/>
            <a:r>
              <a:rPr lang="en-US" dirty="0" smtClean="0"/>
              <a:t>You never know which method might be in use</a:t>
            </a:r>
          </a:p>
          <a:p>
            <a:pPr lvl="1"/>
            <a:r>
              <a:rPr lang="en-US" dirty="0" smtClean="0"/>
              <a:t>You can research more easily</a:t>
            </a:r>
          </a:p>
          <a:p>
            <a:r>
              <a:rPr lang="en-US" dirty="0" smtClean="0"/>
              <a:t>If you understand the theory, then you can use any method, or make up your own.</a:t>
            </a:r>
          </a:p>
        </p:txBody>
      </p:sp>
    </p:spTree>
    <p:extLst>
      <p:ext uri="{BB962C8B-B14F-4D97-AF65-F5344CB8AC3E}">
        <p14:creationId xmlns:p14="http://schemas.microsoft.com/office/powerpoint/2010/main" val="249537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Basic Citation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Documentary-Note System</a:t>
            </a:r>
          </a:p>
          <a:p>
            <a:pPr lvl="1"/>
            <a:r>
              <a:rPr lang="en-US" dirty="0" smtClean="0"/>
              <a:t>Used in Humanities</a:t>
            </a:r>
          </a:p>
          <a:p>
            <a:pPr lvl="1"/>
            <a:r>
              <a:rPr lang="en-US" dirty="0" smtClean="0"/>
              <a:t>(Step 1) Use End-Note notation that are indexed</a:t>
            </a:r>
          </a:p>
          <a:p>
            <a:pPr lvl="1"/>
            <a:r>
              <a:rPr lang="en-US" dirty="0" smtClean="0"/>
              <a:t>(Step 2) Have End-Notes by index at end of document</a:t>
            </a:r>
          </a:p>
          <a:p>
            <a:pPr lvl="1"/>
            <a:r>
              <a:rPr lang="en-US" dirty="0" smtClean="0"/>
              <a:t>May also have full Bibliography in Alphabetical order by author last name or title of doc (</a:t>
            </a:r>
            <a:r>
              <a:rPr lang="en-US" dirty="0"/>
              <a:t>if no author</a:t>
            </a:r>
            <a:r>
              <a:rPr lang="en-US" dirty="0" smtClean="0"/>
              <a:t>)</a:t>
            </a:r>
          </a:p>
          <a:p>
            <a:r>
              <a:rPr lang="en-US" dirty="0" smtClean="0"/>
              <a:t>Author-Date System </a:t>
            </a:r>
            <a:r>
              <a:rPr lang="en-US" dirty="0"/>
              <a:t>(e.g., MLA, APA)</a:t>
            </a:r>
            <a:endParaRPr lang="en-US" dirty="0" smtClean="0"/>
          </a:p>
          <a:p>
            <a:pPr lvl="1"/>
            <a:r>
              <a:rPr lang="en-US" dirty="0" smtClean="0"/>
              <a:t>Used in Physical Sciences</a:t>
            </a:r>
          </a:p>
          <a:p>
            <a:pPr lvl="1"/>
            <a:r>
              <a:rPr lang="en-US" dirty="0" smtClean="0"/>
              <a:t>(Step 1) Use (author last name or title of doc and optional date) at end of sentence or paragraph </a:t>
            </a:r>
          </a:p>
          <a:p>
            <a:pPr lvl="1"/>
            <a:r>
              <a:rPr lang="en-US" dirty="0" smtClean="0"/>
              <a:t>(Step 2) Use “Works Cited” for all cited references </a:t>
            </a:r>
            <a:br>
              <a:rPr lang="en-US" dirty="0" smtClean="0"/>
            </a:br>
            <a:r>
              <a:rPr lang="en-US" dirty="0" smtClean="0"/>
              <a:t>&amp;/OR </a:t>
            </a:r>
            <a:r>
              <a:rPr lang="en-US" dirty="0"/>
              <a:t>full Bibliography in Alphabetical order by author last name or title of </a:t>
            </a:r>
            <a:r>
              <a:rPr lang="en-US" dirty="0" smtClean="0"/>
              <a:t>doc (if no author)</a:t>
            </a:r>
          </a:p>
        </p:txBody>
      </p:sp>
    </p:spTree>
    <p:extLst>
      <p:ext uri="{BB962C8B-B14F-4D97-AF65-F5344CB8AC3E}">
        <p14:creationId xmlns:p14="http://schemas.microsoft.com/office/powerpoint/2010/main" val="2262529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Steps to Incorporate a Quote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Quotes should not suddenly appear; therefore…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Introduce the quote</a:t>
            </a:r>
          </a:p>
          <a:p>
            <a:pPr lvl="1"/>
            <a:r>
              <a:rPr lang="en-US" dirty="0" smtClean="0"/>
              <a:t>Can use a phrase or full sentence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 what the author is arguing in the quote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State the implication of the quote for  your own argument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dirty="0" smtClean="0"/>
              <a:t>Each step is optional. </a:t>
            </a:r>
          </a:p>
          <a:p>
            <a:pPr marL="0" indent="0">
              <a:buNone/>
            </a:pPr>
            <a:r>
              <a:rPr lang="en-US" dirty="0" smtClean="0"/>
              <a:t>If the step is absent, it’s because it is not necessary. However, never leave the reader to assume why you included a quote or its relationship to your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4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 to Incorporate a Quote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86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quote should always make English sense, as if the “ ” had been removed.</a:t>
            </a:r>
          </a:p>
          <a:p>
            <a:r>
              <a:rPr lang="en-US" dirty="0" smtClean="0"/>
              <a:t>Full sentence -- in </a:t>
            </a:r>
            <a:r>
              <a:rPr lang="en-US" dirty="0"/>
              <a:t>which your sentence provides context for their </a:t>
            </a:r>
            <a:r>
              <a:rPr lang="en-US" dirty="0" smtClean="0"/>
              <a:t>sentence:</a:t>
            </a:r>
          </a:p>
          <a:p>
            <a:pPr marL="457200" lvl="1" indent="0">
              <a:buNone/>
            </a:pPr>
            <a:r>
              <a:rPr lang="en-US" sz="2200" dirty="0"/>
              <a:t>Dr. Julie Miller, a writing consultant writing for </a:t>
            </a:r>
            <a:r>
              <a:rPr lang="en-US" sz="2200" i="1" dirty="0"/>
              <a:t>CEO Magazine</a:t>
            </a:r>
            <a:r>
              <a:rPr lang="en-US" sz="2200" dirty="0"/>
              <a:t>, recently surveyed 4,000 employers nationwide, with the following results: “Over half the companies say 55 percent of their employees lack writing and reading-comprehension skills.”</a:t>
            </a:r>
            <a:endParaRPr lang="en-US" sz="2200" dirty="0" smtClean="0"/>
          </a:p>
          <a:p>
            <a:r>
              <a:rPr lang="en-US" dirty="0" smtClean="0"/>
              <a:t>Partial sentence -- </a:t>
            </a:r>
            <a:r>
              <a:rPr lang="en-US" dirty="0"/>
              <a:t>in which your sentence blends with theirs to create a single, functional sentence: 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200" dirty="0"/>
              <a:t>Dr. Julie Miller, writing consultant writing for </a:t>
            </a:r>
            <a:r>
              <a:rPr lang="en-US" sz="2200" i="1" dirty="0"/>
              <a:t>CEO Magazine</a:t>
            </a:r>
            <a:r>
              <a:rPr lang="en-US" sz="2200" dirty="0"/>
              <a:t>, recently surveyed 4,000 employers nationwide to find that most felt the majority of their workers “lack writing and reading comprehension skills.”</a:t>
            </a:r>
            <a:endParaRPr lang="en-US" sz="2200" dirty="0" smtClean="0"/>
          </a:p>
          <a:p>
            <a:r>
              <a:rPr lang="en-US" dirty="0" smtClean="0"/>
              <a:t>Single word quote -- </a:t>
            </a:r>
            <a:r>
              <a:rPr lang="en-US" dirty="0"/>
              <a:t>your sentence employs only a single key word (or two) from the source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sz="2200" dirty="0"/>
              <a:t>Those who have studied the problem claim the lack of writing skills in the labor force today amounts to a “crisis” of “unprepared” workers (Miller).</a:t>
            </a:r>
            <a:endParaRPr lang="en-US" sz="2200" dirty="0" smtClean="0"/>
          </a:p>
          <a:p>
            <a:r>
              <a:rPr lang="en-US" dirty="0" smtClean="0"/>
              <a:t>Altered quote -- </a:t>
            </a:r>
            <a:r>
              <a:rPr lang="en-US" dirty="0"/>
              <a:t>is similar to 1 or 2, except that words have been added or omitted to create a succinct and syntactically valid sentence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sz="2200" dirty="0"/>
              <a:t>Miller cites an example in which poorly written instructions cost an aerospace company wasted time and money.  “A product [was] sent to the shop floor[…] [where] the technician attempted to run functional testing procedures […] [and found it] defective.  In reality[…] what was defective?  The unclear written instructions.” </a:t>
            </a:r>
          </a:p>
        </p:txBody>
      </p:sp>
    </p:spTree>
    <p:extLst>
      <p:ext uri="{BB962C8B-B14F-4D97-AF65-F5344CB8AC3E}">
        <p14:creationId xmlns:p14="http://schemas.microsoft.com/office/powerpoint/2010/main" val="425773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1498</Words>
  <Application>Microsoft Office PowerPoint</Application>
  <PresentationFormat>On-screen Show (4:3)</PresentationFormat>
  <Paragraphs>135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Citing your Sources</vt:lpstr>
      <vt:lpstr>Terminology</vt:lpstr>
      <vt:lpstr>Why Include Someone’s Ideas? </vt:lpstr>
      <vt:lpstr>Don’t Cite…</vt:lpstr>
      <vt:lpstr>Two Steps to Citations (Citation Theory)</vt:lpstr>
      <vt:lpstr>Why You Should Know  Different Citation Methods</vt:lpstr>
      <vt:lpstr>Two Basic Citation Methods</vt:lpstr>
      <vt:lpstr>Three Steps to Incorporate a Quote</vt:lpstr>
      <vt:lpstr>Methods to Incorporate a Quote</vt:lpstr>
      <vt:lpstr>Rules for Quotations with Punctuation</vt:lpstr>
      <vt:lpstr>More Quoting Rules</vt:lpstr>
      <vt:lpstr>Citing Sources without the Author</vt:lpstr>
      <vt:lpstr>Bibliographies, References, or Works Cited</vt:lpstr>
      <vt:lpstr>Practice: In-text Citations using MLA</vt:lpstr>
      <vt:lpstr>More Practice:  In-text Citations using MLA</vt:lpstr>
      <vt:lpstr>More Practice:  Bibliography Citations Using MLA</vt:lpstr>
      <vt:lpstr>Online 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Citing your Sources</dc:title>
  <dc:creator>Laurie Anderson</dc:creator>
  <cp:lastModifiedBy>Odiscious Dozier</cp:lastModifiedBy>
  <cp:revision>20</cp:revision>
  <dcterms:created xsi:type="dcterms:W3CDTF">2006-08-16T00:00:00Z</dcterms:created>
  <dcterms:modified xsi:type="dcterms:W3CDTF">2014-08-13T16:25:55Z</dcterms:modified>
</cp:coreProperties>
</file>