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2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8725" y="2149347"/>
            <a:ext cx="1217294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49070" y="4612132"/>
            <a:ext cx="11732259" cy="178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A4001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1" y="6348"/>
            <a:ext cx="76200" cy="8223250"/>
          </a:xfrm>
          <a:custGeom>
            <a:avLst/>
            <a:gdLst/>
            <a:ahLst/>
            <a:cxnLst/>
            <a:rect l="l" t="t" r="r" b="b"/>
            <a:pathLst>
              <a:path w="76200" h="8223250">
                <a:moveTo>
                  <a:pt x="76199" y="0"/>
                </a:moveTo>
                <a:lnTo>
                  <a:pt x="76199" y="8223251"/>
                </a:lnTo>
                <a:lnTo>
                  <a:pt x="0" y="8223251"/>
                </a:lnTo>
                <a:lnTo>
                  <a:pt x="0" y="0"/>
                </a:lnTo>
                <a:lnTo>
                  <a:pt x="76199" y="0"/>
                </a:lnTo>
                <a:close/>
              </a:path>
            </a:pathLst>
          </a:custGeom>
          <a:solidFill>
            <a:srgbClr val="A405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" y="6348"/>
            <a:ext cx="12700" cy="8223250"/>
          </a:xfrm>
          <a:custGeom>
            <a:avLst/>
            <a:gdLst/>
            <a:ahLst/>
            <a:cxnLst/>
            <a:rect l="l" t="t" r="r" b="b"/>
            <a:pathLst>
              <a:path w="12700" h="8223250">
                <a:moveTo>
                  <a:pt x="12700" y="0"/>
                </a:moveTo>
                <a:lnTo>
                  <a:pt x="12700" y="8223252"/>
                </a:lnTo>
                <a:lnTo>
                  <a:pt x="0" y="8223252"/>
                </a:lnTo>
                <a:lnTo>
                  <a:pt x="0" y="0"/>
                </a:lnTo>
                <a:lnTo>
                  <a:pt x="12700" y="0"/>
                </a:lnTo>
                <a:close/>
              </a:path>
            </a:pathLst>
          </a:custGeom>
          <a:solidFill>
            <a:srgbClr val="A4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51" y="6348"/>
            <a:ext cx="76200" cy="8223250"/>
          </a:xfrm>
          <a:custGeom>
            <a:avLst/>
            <a:gdLst/>
            <a:ahLst/>
            <a:cxnLst/>
            <a:rect l="l" t="t" r="r" b="b"/>
            <a:pathLst>
              <a:path w="76200" h="8223250">
                <a:moveTo>
                  <a:pt x="0" y="8223252"/>
                </a:moveTo>
                <a:lnTo>
                  <a:pt x="0" y="0"/>
                </a:lnTo>
                <a:lnTo>
                  <a:pt x="76200" y="0"/>
                </a:lnTo>
              </a:path>
            </a:pathLst>
          </a:custGeom>
          <a:ln w="12700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7730" y="113792"/>
            <a:ext cx="11314938" cy="157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741" y="2186432"/>
            <a:ext cx="13440917" cy="494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Sentiment</a:t>
            </a:r>
            <a:r>
              <a:rPr spc="-5" dirty="0"/>
              <a:t> </a:t>
            </a:r>
            <a:r>
              <a:rPr spc="5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587615" marR="5080" indent="-1358900">
              <a:lnSpc>
                <a:spcPts val="6900"/>
              </a:lnSpc>
              <a:spcBef>
                <a:spcPts val="260"/>
              </a:spcBef>
            </a:pPr>
            <a:r>
              <a:rPr dirty="0"/>
              <a:t>What</a:t>
            </a:r>
            <a:r>
              <a:rPr spc="-195" dirty="0"/>
              <a:t> </a:t>
            </a:r>
            <a:r>
              <a:rPr spc="-20" dirty="0"/>
              <a:t>is Sentiment </a:t>
            </a:r>
            <a:r>
              <a:rPr spc="-1295" dirty="0"/>
              <a:t> </a:t>
            </a:r>
            <a:r>
              <a:rPr spc="-5" dirty="0"/>
              <a:t>Analysis?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ACE0-93FD-B509-CFAB-A52B1750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730" y="113792"/>
            <a:ext cx="11314938" cy="784830"/>
          </a:xfrm>
        </p:spPr>
        <p:txBody>
          <a:bodyPr/>
          <a:lstStyle/>
          <a:p>
            <a:r>
              <a:rPr lang="en-IN" dirty="0"/>
              <a:t>Aspect Based 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6E8E6-5D15-E2C2-D52B-B5F9BC17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29335"/>
            <a:ext cx="13440917" cy="6109365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rgbClr val="24292F"/>
                </a:solidFill>
                <a:effectLst/>
                <a:latin typeface="+mn-lt"/>
                <a:ea typeface="Times New Roman" panose="02020603050405020304" pitchFamily="18" charset="0"/>
                <a:cs typeface="Mangal" panose="02040503050203030202" pitchFamily="18" charset="0"/>
              </a:rPr>
              <a:t>Aspect-based sentiment analysis (ABSA) is a most practical form of sentiment analysis.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rgbClr val="24292F"/>
                </a:solidFill>
                <a:effectLst/>
                <a:latin typeface="+mn-lt"/>
                <a:ea typeface="Times New Roman" panose="02020603050405020304" pitchFamily="18" charset="0"/>
                <a:cs typeface="Mangal" panose="02040503050203030202" pitchFamily="18" charset="0"/>
              </a:rPr>
              <a:t>The purpose of Aspect-Based Sentiment Analysis (ABSA), as contrasted to retrieving the general opinion reflected in a block of content, is to retrieve both the aspect defined in the sentence (in this context, the characteristics or attributes of a service or product) as well as the sentiment conveyed towards such aspect</a:t>
            </a:r>
            <a:endParaRPr lang="en-IN" sz="4400" dirty="0"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74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8B4F-5DEE-3C81-9F63-0293D3761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61077"/>
            <a:ext cx="13440917" cy="7435123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1200"/>
              </a:spcAft>
            </a:pPr>
            <a:r>
              <a:rPr lang="en-IN" sz="4400" dirty="0">
                <a:solidFill>
                  <a:srgbClr val="24292F"/>
                </a:solidFill>
                <a:effectLst/>
                <a:latin typeface="+mn-lt"/>
                <a:ea typeface="Times New Roman" panose="02020603050405020304" pitchFamily="18" charset="0"/>
                <a:cs typeface="Mangal" panose="02040503050203030202" pitchFamily="18" charset="0"/>
              </a:rPr>
              <a:t>The entire process of ABSA is composed of two main subtasks: </a:t>
            </a:r>
            <a:endParaRPr lang="en-IN" sz="4400" dirty="0"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</a:pPr>
            <a:r>
              <a:rPr lang="en-IN" sz="4400" dirty="0">
                <a:solidFill>
                  <a:srgbClr val="24292F"/>
                </a:solidFill>
                <a:effectLst/>
                <a:latin typeface="+mn-lt"/>
                <a:ea typeface="Times New Roman" panose="02020603050405020304" pitchFamily="18" charset="0"/>
                <a:cs typeface="Mangal" panose="02040503050203030202" pitchFamily="18" charset="0"/>
              </a:rPr>
              <a:t>1. Aspect term extraction and</a:t>
            </a:r>
            <a:endParaRPr lang="en-IN" sz="4400" dirty="0"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</a:pPr>
            <a:r>
              <a:rPr lang="en-IN" sz="4400" dirty="0">
                <a:solidFill>
                  <a:srgbClr val="24292F"/>
                </a:solidFill>
                <a:effectLst/>
                <a:latin typeface="+mn-lt"/>
                <a:ea typeface="Times New Roman" panose="02020603050405020304" pitchFamily="18" charset="0"/>
                <a:cs typeface="Mangal" panose="02040503050203030202" pitchFamily="18" charset="0"/>
              </a:rPr>
              <a:t>2. Sentiment classification. </a:t>
            </a:r>
            <a:endParaRPr lang="en-IN" sz="4400" dirty="0"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</a:pPr>
            <a:r>
              <a:rPr lang="en-IN" sz="4400" dirty="0">
                <a:solidFill>
                  <a:srgbClr val="24292F"/>
                </a:solidFill>
                <a:effectLst/>
                <a:latin typeface="+mn-lt"/>
                <a:ea typeface="Times New Roman" panose="02020603050405020304" pitchFamily="18" charset="0"/>
                <a:cs typeface="Mangal" panose="02040503050203030202" pitchFamily="18" charset="0"/>
              </a:rPr>
              <a:t>First step, Aspect term extraction refers to identifying and retrieving the entity being talked about in a review. </a:t>
            </a:r>
            <a:endParaRPr lang="en-IN" sz="4400" dirty="0"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</a:pPr>
            <a:r>
              <a:rPr lang="en-IN" sz="4400" dirty="0">
                <a:solidFill>
                  <a:srgbClr val="24292F"/>
                </a:solidFill>
                <a:effectLst/>
                <a:latin typeface="+mn-lt"/>
                <a:ea typeface="Times New Roman" panose="02020603050405020304" pitchFamily="18" charset="0"/>
                <a:cs typeface="Mangal" panose="02040503050203030202" pitchFamily="18" charset="0"/>
              </a:rPr>
              <a:t>The second step i.e. the sentiment classification deals with classifying various aspects into their polarity categories (positive, negative and neutral).</a:t>
            </a:r>
            <a:endParaRPr lang="en-IN" sz="4400" dirty="0">
              <a:effectLst/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97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87EEB9-689F-4745-3254-FD5615B23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13863"/>
              </p:ext>
            </p:extLst>
          </p:nvPr>
        </p:nvGraphicFramePr>
        <p:xfrm>
          <a:off x="76200" y="0"/>
          <a:ext cx="14554200" cy="822960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4554200">
                  <a:extLst>
                    <a:ext uri="{9D8B030D-6E8A-4147-A177-3AD203B41FA5}">
                      <a16:colId xmlns:a16="http://schemas.microsoft.com/office/drawing/2014/main" val="4107061124"/>
                    </a:ext>
                  </a:extLst>
                </a:gridCol>
              </a:tblGrid>
              <a:tr h="127661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**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Example For English**</a:t>
                      </a:r>
                      <a:endParaRPr lang="en-IN" sz="40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28600" marR="95250" marT="0" marB="0"/>
                </a:tc>
                <a:extLst>
                  <a:ext uri="{0D108BD9-81ED-4DB2-BD59-A6C34878D82A}">
                    <a16:rowId xmlns:a16="http://schemas.microsoft.com/office/drawing/2014/main" val="1787198353"/>
                  </a:ext>
                </a:extLst>
              </a:tr>
              <a:tr h="68101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Review: The food is good but the location is bad.</a:t>
                      </a:r>
                      <a:endParaRPr lang="en-IN" sz="40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28600" marR="95250" marT="0" marB="0"/>
                </a:tc>
                <a:extLst>
                  <a:ext uri="{0D108BD9-81ED-4DB2-BD59-A6C34878D82A}">
                    <a16:rowId xmlns:a16="http://schemas.microsoft.com/office/drawing/2014/main" val="2977303296"/>
                  </a:ext>
                </a:extLst>
              </a:tr>
              <a:tr h="103056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Aspect: Term Extraction “food”, “location”</a:t>
                      </a:r>
                      <a:endParaRPr lang="en-IN" sz="40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28600" marR="95250" marT="0" marB="0"/>
                </a:tc>
                <a:extLst>
                  <a:ext uri="{0D108BD9-81ED-4DB2-BD59-A6C34878D82A}">
                    <a16:rowId xmlns:a16="http://schemas.microsoft.com/office/drawing/2014/main" val="2587925492"/>
                  </a:ext>
                </a:extLst>
              </a:tr>
              <a:tr h="138011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Sentiment classification: food-</a:t>
                      </a:r>
                      <a:r>
                        <a:rPr lang="en-IN" sz="4000" dirty="0" err="1">
                          <a:effectLst/>
                        </a:rPr>
                        <a:t>pos</a:t>
                      </a:r>
                      <a:r>
                        <a:rPr lang="en-IN" sz="4000" dirty="0">
                          <a:effectLst/>
                        </a:rPr>
                        <a:t>, location-neg 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28600" marR="95250" marT="0" marB="0"/>
                </a:tc>
                <a:extLst>
                  <a:ext uri="{0D108BD9-81ED-4DB2-BD59-A6C34878D82A}">
                    <a16:rowId xmlns:a16="http://schemas.microsoft.com/office/drawing/2014/main" val="510653635"/>
                  </a:ext>
                </a:extLst>
              </a:tr>
              <a:tr h="87521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solidFill>
                            <a:srgbClr val="FF0000"/>
                          </a:solidFill>
                          <a:effectLst/>
                        </a:rPr>
                        <a:t>**Example For Hindi** </a:t>
                      </a:r>
                      <a:endParaRPr lang="en-IN" sz="4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28600" marR="95250" marT="0" marB="0"/>
                </a:tc>
                <a:extLst>
                  <a:ext uri="{0D108BD9-81ED-4DB2-BD59-A6C34878D82A}">
                    <a16:rowId xmlns:a16="http://schemas.microsoft.com/office/drawing/2014/main" val="3421039391"/>
                  </a:ext>
                </a:extLst>
              </a:tr>
              <a:tr h="48740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br>
                        <a:rPr lang="en-IN" sz="4000" dirty="0">
                          <a:effectLst/>
                        </a:rPr>
                      </a:br>
                      <a:endParaRPr lang="en-IN" sz="40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28600" marR="95250" marT="0" marB="0"/>
                </a:tc>
                <a:extLst>
                  <a:ext uri="{0D108BD9-81ED-4DB2-BD59-A6C34878D82A}">
                    <a16:rowId xmlns:a16="http://schemas.microsoft.com/office/drawing/2014/main" val="845145394"/>
                  </a:ext>
                </a:extLst>
              </a:tr>
              <a:tr h="8978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Review: </a:t>
                      </a:r>
                      <a:r>
                        <a:rPr lang="hi-IN" sz="4000" dirty="0" err="1">
                          <a:effectLst/>
                        </a:rPr>
                        <a:t>बैटरी</a:t>
                      </a:r>
                      <a:r>
                        <a:rPr lang="hi-IN" sz="4000" dirty="0">
                          <a:effectLst/>
                        </a:rPr>
                        <a:t> </a:t>
                      </a:r>
                      <a:r>
                        <a:rPr lang="hi-IN" sz="4000" dirty="0" err="1">
                          <a:effectLst/>
                        </a:rPr>
                        <a:t>लाइफ</a:t>
                      </a:r>
                      <a:r>
                        <a:rPr lang="hi-IN" sz="4000" dirty="0">
                          <a:effectLst/>
                        </a:rPr>
                        <a:t> बहुत </a:t>
                      </a:r>
                      <a:r>
                        <a:rPr lang="hi-IN" sz="4000" dirty="0" err="1">
                          <a:effectLst/>
                        </a:rPr>
                        <a:t>बढिया</a:t>
                      </a:r>
                      <a:r>
                        <a:rPr lang="hi-IN" sz="4000" dirty="0">
                          <a:effectLst/>
                        </a:rPr>
                        <a:t> है</a:t>
                      </a:r>
                      <a:endParaRPr lang="en-IN" sz="4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28600" marR="95250" marT="0" marB="0"/>
                </a:tc>
                <a:extLst>
                  <a:ext uri="{0D108BD9-81ED-4DB2-BD59-A6C34878D82A}">
                    <a16:rowId xmlns:a16="http://schemas.microsoft.com/office/drawing/2014/main" val="2447762006"/>
                  </a:ext>
                </a:extLst>
              </a:tr>
              <a:tr h="8978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Aspect Term Extraction: </a:t>
                      </a:r>
                      <a:r>
                        <a:rPr lang="hi-IN" sz="4000" dirty="0" err="1">
                          <a:effectLst/>
                        </a:rPr>
                        <a:t>बैटरी</a:t>
                      </a:r>
                      <a:r>
                        <a:rPr lang="hi-IN" sz="4000" dirty="0">
                          <a:effectLst/>
                        </a:rPr>
                        <a:t> </a:t>
                      </a:r>
                      <a:r>
                        <a:rPr lang="hi-IN" sz="4000" dirty="0" err="1">
                          <a:effectLst/>
                        </a:rPr>
                        <a:t>लाइफ</a:t>
                      </a:r>
                      <a:endParaRPr lang="en-IN" sz="4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28600" marR="95250" marT="0" marB="0"/>
                </a:tc>
                <a:extLst>
                  <a:ext uri="{0D108BD9-81ED-4DB2-BD59-A6C34878D82A}">
                    <a16:rowId xmlns:a16="http://schemas.microsoft.com/office/drawing/2014/main" val="1170529391"/>
                  </a:ext>
                </a:extLst>
              </a:tr>
              <a:tr h="70289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endParaRPr lang="en-IN" sz="4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Sentiment classification: </a:t>
                      </a:r>
                      <a:r>
                        <a:rPr lang="hi-IN" sz="4000" dirty="0" err="1">
                          <a:effectLst/>
                        </a:rPr>
                        <a:t>बैटरी</a:t>
                      </a:r>
                      <a:r>
                        <a:rPr lang="hi-IN" sz="4000" dirty="0">
                          <a:effectLst/>
                        </a:rPr>
                        <a:t> </a:t>
                      </a:r>
                      <a:r>
                        <a:rPr lang="hi-IN" sz="4000" dirty="0" err="1">
                          <a:effectLst/>
                        </a:rPr>
                        <a:t>लाइफ</a:t>
                      </a:r>
                      <a:r>
                        <a:rPr lang="hi-IN" sz="4000" dirty="0">
                          <a:effectLst/>
                        </a:rPr>
                        <a:t>-</a:t>
                      </a:r>
                      <a:r>
                        <a:rPr lang="en-IN" sz="4000" dirty="0" err="1">
                          <a:effectLst/>
                        </a:rPr>
                        <a:t>pos</a:t>
                      </a:r>
                      <a:endParaRPr lang="en-IN" sz="40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28600" marR="95250" marT="0" marB="0"/>
                </a:tc>
                <a:extLst>
                  <a:ext uri="{0D108BD9-81ED-4DB2-BD59-A6C34878D82A}">
                    <a16:rowId xmlns:a16="http://schemas.microsoft.com/office/drawing/2014/main" val="120167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7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2CD4304-2DA0-B737-46EB-0B8DE44D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EC006DA-811D-6349-121D-70865A6AB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342727"/>
              </p:ext>
            </p:extLst>
          </p:nvPr>
        </p:nvGraphicFramePr>
        <p:xfrm>
          <a:off x="2286000" y="-1"/>
          <a:ext cx="9525000" cy="807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40023" imgH="4743516" progId="Visio.Drawing.15">
                  <p:embed/>
                </p:oleObj>
              </mc:Choice>
              <mc:Fallback>
                <p:oleObj name="Visio" r:id="rId2" imgW="1740023" imgH="474351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-1"/>
                        <a:ext cx="9525000" cy="8077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40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3813-0532-0ADA-7795-49E6B7C1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1" y="3105910"/>
            <a:ext cx="11049000" cy="1015663"/>
          </a:xfrm>
        </p:spPr>
        <p:txBody>
          <a:bodyPr/>
          <a:lstStyle/>
          <a:p>
            <a:r>
              <a:rPr lang="en-IN" sz="6600" dirty="0"/>
              <a:t>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72885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94570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Positive</a:t>
            </a:r>
            <a:r>
              <a:rPr spc="-40" dirty="0"/>
              <a:t> </a:t>
            </a:r>
            <a:r>
              <a:rPr spc="-25" dirty="0"/>
              <a:t>or</a:t>
            </a:r>
            <a:r>
              <a:rPr spc="125" dirty="0"/>
              <a:t> </a:t>
            </a:r>
            <a:r>
              <a:rPr dirty="0"/>
              <a:t>negative</a:t>
            </a:r>
            <a:r>
              <a:rPr spc="-40" dirty="0"/>
              <a:t> </a:t>
            </a:r>
            <a:r>
              <a:rPr spc="-15" dirty="0"/>
              <a:t>movie</a:t>
            </a:r>
            <a:r>
              <a:rPr spc="65" dirty="0"/>
              <a:t> </a:t>
            </a:r>
            <a:r>
              <a:rPr spc="10" dirty="0"/>
              <a:t>review?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803" y="2079752"/>
            <a:ext cx="11962765" cy="39878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dirty="0">
                <a:latin typeface="Calibri"/>
                <a:cs typeface="Calibri"/>
              </a:rPr>
              <a:t>unbelievably</a:t>
            </a:r>
            <a:r>
              <a:rPr sz="3800" spc="100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disappointing</a:t>
            </a:r>
            <a:endParaRPr sz="3800" dirty="0">
              <a:latin typeface="Calibri"/>
              <a:cs typeface="Calibri"/>
            </a:endParaRPr>
          </a:p>
          <a:p>
            <a:pPr marL="558800" marR="5080" indent="-546100">
              <a:lnSpc>
                <a:spcPct val="100899"/>
              </a:lnSpc>
              <a:spcBef>
                <a:spcPts val="894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10" dirty="0">
                <a:latin typeface="Calibri"/>
                <a:cs typeface="Calibri"/>
              </a:rPr>
              <a:t>Full</a:t>
            </a:r>
            <a:r>
              <a:rPr sz="3800" spc="6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of</a:t>
            </a:r>
            <a:r>
              <a:rPr sz="3800" spc="-15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zany</a:t>
            </a:r>
            <a:r>
              <a:rPr sz="3800" spc="12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characters</a:t>
            </a:r>
            <a:r>
              <a:rPr sz="3800" spc="254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and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richly</a:t>
            </a:r>
            <a:r>
              <a:rPr sz="3800" spc="20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applied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satire,</a:t>
            </a:r>
            <a:r>
              <a:rPr sz="3800" spc="9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and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some </a:t>
            </a:r>
            <a:r>
              <a:rPr sz="3800" spc="-844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great</a:t>
            </a:r>
            <a:r>
              <a:rPr sz="3800" spc="60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plot</a:t>
            </a:r>
            <a:r>
              <a:rPr sz="3800" spc="70" dirty="0">
                <a:latin typeface="Calibri"/>
                <a:cs typeface="Calibri"/>
              </a:rPr>
              <a:t> </a:t>
            </a:r>
            <a:r>
              <a:rPr sz="3800" spc="15" dirty="0">
                <a:latin typeface="Calibri"/>
                <a:cs typeface="Calibri"/>
              </a:rPr>
              <a:t>twists</a:t>
            </a:r>
            <a:endParaRPr sz="3800" dirty="0">
              <a:latin typeface="Calibri"/>
              <a:cs typeface="Calibri"/>
            </a:endParaRPr>
          </a:p>
          <a:p>
            <a:pPr marL="673100" indent="-66040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672465" algn="l"/>
                <a:tab pos="673100" algn="l"/>
              </a:tabLst>
            </a:pPr>
            <a:r>
              <a:rPr sz="3800" spc="10" dirty="0">
                <a:latin typeface="Calibri"/>
                <a:cs typeface="Calibri"/>
              </a:rPr>
              <a:t>this</a:t>
            </a:r>
            <a:r>
              <a:rPr sz="3800" spc="-55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is</a:t>
            </a:r>
            <a:r>
              <a:rPr sz="3800" spc="-5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the</a:t>
            </a:r>
            <a:r>
              <a:rPr sz="3800" spc="5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greatest</a:t>
            </a:r>
            <a:r>
              <a:rPr sz="3800" spc="6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screwball</a:t>
            </a:r>
            <a:r>
              <a:rPr sz="3800" spc="165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comedy</a:t>
            </a:r>
            <a:r>
              <a:rPr sz="3800" spc="11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ever</a:t>
            </a:r>
            <a:r>
              <a:rPr sz="3800" spc="100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filmed</a:t>
            </a:r>
            <a:endParaRPr sz="3800" dirty="0">
              <a:latin typeface="Calibri"/>
              <a:cs typeface="Calibri"/>
            </a:endParaRPr>
          </a:p>
          <a:p>
            <a:pPr marL="558800" marR="527050" indent="-546100">
              <a:lnSpc>
                <a:spcPct val="100899"/>
              </a:lnSpc>
              <a:spcBef>
                <a:spcPts val="900"/>
              </a:spcBef>
              <a:buClr>
                <a:srgbClr val="CC0000"/>
              </a:buClr>
              <a:buFont typeface="Times New Roman"/>
              <a:buChar char="•"/>
              <a:tabLst>
                <a:tab pos="672465" algn="l"/>
                <a:tab pos="673100" algn="l"/>
              </a:tabLst>
            </a:pPr>
            <a:r>
              <a:rPr dirty="0"/>
              <a:t>	</a:t>
            </a:r>
            <a:r>
              <a:rPr sz="3800" spc="20" dirty="0">
                <a:latin typeface="Calibri"/>
                <a:cs typeface="Calibri"/>
              </a:rPr>
              <a:t>It</a:t>
            </a:r>
            <a:r>
              <a:rPr sz="3800" spc="-40" dirty="0">
                <a:latin typeface="Calibri"/>
                <a:cs typeface="Calibri"/>
              </a:rPr>
              <a:t> </a:t>
            </a:r>
            <a:r>
              <a:rPr sz="3800" spc="-15" dirty="0">
                <a:latin typeface="Calibri"/>
                <a:cs typeface="Calibri"/>
              </a:rPr>
              <a:t>was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pathetic.</a:t>
            </a:r>
            <a:r>
              <a:rPr sz="3800" spc="-30" dirty="0">
                <a:latin typeface="Calibri"/>
                <a:cs typeface="Calibri"/>
              </a:rPr>
              <a:t> </a:t>
            </a:r>
            <a:r>
              <a:rPr sz="3800" spc="15" dirty="0">
                <a:latin typeface="Calibri"/>
                <a:cs typeface="Calibri"/>
              </a:rPr>
              <a:t>The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worst</a:t>
            </a:r>
            <a:r>
              <a:rPr sz="3800" spc="65" dirty="0">
                <a:latin typeface="Calibri"/>
                <a:cs typeface="Calibri"/>
              </a:rPr>
              <a:t> </a:t>
            </a:r>
            <a:r>
              <a:rPr sz="3800" spc="-15" dirty="0">
                <a:latin typeface="Calibri"/>
                <a:cs typeface="Calibri"/>
              </a:rPr>
              <a:t>part</a:t>
            </a:r>
            <a:r>
              <a:rPr sz="3800" spc="16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about</a:t>
            </a:r>
            <a:r>
              <a:rPr sz="3800" spc="60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it</a:t>
            </a:r>
            <a:r>
              <a:rPr sz="3800" spc="-40" dirty="0">
                <a:latin typeface="Calibri"/>
                <a:cs typeface="Calibri"/>
              </a:rPr>
              <a:t> </a:t>
            </a:r>
            <a:r>
              <a:rPr sz="3800" spc="-15" dirty="0">
                <a:latin typeface="Calibri"/>
                <a:cs typeface="Calibri"/>
              </a:rPr>
              <a:t>was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the</a:t>
            </a:r>
            <a:r>
              <a:rPr sz="3800" spc="5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boxing </a:t>
            </a:r>
            <a:r>
              <a:rPr sz="3800" spc="-844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scenes.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5092701"/>
            <a:ext cx="901699" cy="8000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40" y="3088748"/>
            <a:ext cx="570286" cy="6975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159000"/>
            <a:ext cx="901699" cy="812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40" y="4054935"/>
            <a:ext cx="570286" cy="7079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497840"/>
            <a:ext cx="613664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2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Google</a:t>
            </a:r>
            <a:r>
              <a:rPr u="heavy" spc="14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 </a:t>
            </a:r>
            <a:r>
              <a:rPr u="heavy" spc="-3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Product</a:t>
            </a:r>
            <a:r>
              <a:rPr u="heavy" spc="14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 </a:t>
            </a:r>
            <a:r>
              <a:rPr u="heavy" spc="-1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3123" y="2199132"/>
            <a:ext cx="8032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dirty="0">
                <a:latin typeface="Calibri"/>
                <a:cs typeface="Calibri"/>
              </a:rPr>
              <a:t>a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800" y="1803400"/>
            <a:ext cx="119507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497840"/>
            <a:ext cx="383857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1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Bing</a:t>
            </a:r>
            <a:r>
              <a:rPr u="heavy" spc="-14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 </a:t>
            </a:r>
            <a:r>
              <a:rPr u="heavy" spc="-2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Shopping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3123" y="2199132"/>
            <a:ext cx="8032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dirty="0">
                <a:latin typeface="Calibri"/>
                <a:cs typeface="Calibri"/>
              </a:rPr>
              <a:t>a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101" y="1600200"/>
            <a:ext cx="11455398" cy="6299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113595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Sentiment</a:t>
            </a:r>
            <a:r>
              <a:rPr spc="70" dirty="0"/>
              <a:t> </a:t>
            </a:r>
            <a:r>
              <a:rPr spc="-10" dirty="0"/>
              <a:t>analysis</a:t>
            </a:r>
            <a:r>
              <a:rPr spc="15" dirty="0"/>
              <a:t> </a:t>
            </a:r>
            <a:r>
              <a:rPr spc="-20" dirty="0"/>
              <a:t>has</a:t>
            </a:r>
            <a:r>
              <a:rPr spc="10" dirty="0"/>
              <a:t> </a:t>
            </a:r>
            <a:r>
              <a:rPr spc="-30" dirty="0"/>
              <a:t>many</a:t>
            </a:r>
            <a:r>
              <a:rPr spc="130" dirty="0"/>
              <a:t> </a:t>
            </a:r>
            <a:r>
              <a:rPr spc="-5" dirty="0"/>
              <a:t>other</a:t>
            </a:r>
            <a:r>
              <a:rPr spc="30" dirty="0"/>
              <a:t> </a:t>
            </a:r>
            <a:r>
              <a:rPr spc="-20" dirty="0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059432"/>
            <a:ext cx="5189220" cy="32893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500" spc="5" dirty="0">
                <a:latin typeface="Calibri"/>
                <a:cs typeface="Calibri"/>
              </a:rPr>
              <a:t>Opinion</a:t>
            </a:r>
            <a:r>
              <a:rPr sz="4500" spc="-210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extraction</a:t>
            </a:r>
            <a:endParaRPr sz="45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500" spc="5" dirty="0">
                <a:latin typeface="Calibri"/>
                <a:cs typeface="Calibri"/>
              </a:rPr>
              <a:t>Opinion</a:t>
            </a:r>
            <a:r>
              <a:rPr sz="4500" spc="-21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mining</a:t>
            </a:r>
            <a:endParaRPr sz="45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500" spc="-5" dirty="0">
                <a:latin typeface="Calibri"/>
                <a:cs typeface="Calibri"/>
              </a:rPr>
              <a:t>Sentiment</a:t>
            </a:r>
            <a:r>
              <a:rPr sz="4500" spc="-15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mining</a:t>
            </a:r>
            <a:endParaRPr sz="45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500" spc="-10" dirty="0">
                <a:latin typeface="Calibri"/>
                <a:cs typeface="Calibri"/>
              </a:rPr>
              <a:t>Subjectivity</a:t>
            </a:r>
            <a:r>
              <a:rPr sz="4500" spc="-195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analysis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672528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</a:t>
            </a:r>
            <a:r>
              <a:rPr spc="-10" dirty="0"/>
              <a:t> </a:t>
            </a:r>
            <a:r>
              <a:rPr spc="-5" dirty="0"/>
              <a:t>sentiment</a:t>
            </a:r>
            <a:r>
              <a:rPr spc="35" dirty="0"/>
              <a:t> </a:t>
            </a:r>
            <a:r>
              <a:rPr spc="-10" dirty="0"/>
              <a:t>analysis?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363" y="2054352"/>
            <a:ext cx="13915390" cy="52832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1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  <a:tab pos="2336165" algn="l"/>
              </a:tabLst>
            </a:pPr>
            <a:r>
              <a:rPr sz="4300" i="1" spc="5" dirty="0">
                <a:latin typeface="Calibri"/>
                <a:cs typeface="Calibri"/>
              </a:rPr>
              <a:t>Movie</a:t>
            </a:r>
            <a:r>
              <a:rPr sz="4300" spc="5" dirty="0">
                <a:latin typeface="Calibri"/>
                <a:cs typeface="Calibri"/>
              </a:rPr>
              <a:t>:	is</a:t>
            </a:r>
            <a:r>
              <a:rPr sz="4300" spc="-65" dirty="0">
                <a:latin typeface="Calibri"/>
                <a:cs typeface="Calibri"/>
              </a:rPr>
              <a:t> </a:t>
            </a:r>
            <a:r>
              <a:rPr sz="4300" dirty="0">
                <a:latin typeface="Calibri"/>
                <a:cs typeface="Calibri"/>
              </a:rPr>
              <a:t>this</a:t>
            </a:r>
            <a:r>
              <a:rPr sz="4300" spc="35" dirty="0">
                <a:latin typeface="Calibri"/>
                <a:cs typeface="Calibri"/>
              </a:rPr>
              <a:t> </a:t>
            </a:r>
            <a:r>
              <a:rPr sz="4300" spc="-20" dirty="0">
                <a:latin typeface="Calibri"/>
                <a:cs typeface="Calibri"/>
              </a:rPr>
              <a:t>review</a:t>
            </a:r>
            <a:r>
              <a:rPr sz="4300" spc="145" dirty="0">
                <a:latin typeface="Calibri"/>
                <a:cs typeface="Calibri"/>
              </a:rPr>
              <a:t> </a:t>
            </a:r>
            <a:r>
              <a:rPr sz="4300" dirty="0">
                <a:latin typeface="Calibri"/>
                <a:cs typeface="Calibri"/>
              </a:rPr>
              <a:t>positive</a:t>
            </a:r>
            <a:r>
              <a:rPr sz="4300" spc="-20" dirty="0">
                <a:latin typeface="Calibri"/>
                <a:cs typeface="Calibri"/>
              </a:rPr>
              <a:t> </a:t>
            </a:r>
            <a:r>
              <a:rPr sz="4300" spc="15" dirty="0">
                <a:latin typeface="Calibri"/>
                <a:cs typeface="Calibri"/>
              </a:rPr>
              <a:t>or</a:t>
            </a:r>
            <a:r>
              <a:rPr sz="4300" spc="-90" dirty="0">
                <a:latin typeface="Calibri"/>
                <a:cs typeface="Calibri"/>
              </a:rPr>
              <a:t> </a:t>
            </a:r>
            <a:r>
              <a:rPr sz="4300" spc="-15" dirty="0">
                <a:latin typeface="Calibri"/>
                <a:cs typeface="Calibri"/>
              </a:rPr>
              <a:t>negative?</a:t>
            </a:r>
            <a:endParaRPr sz="43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300" i="1" spc="-10" dirty="0">
                <a:latin typeface="Calibri"/>
                <a:cs typeface="Calibri"/>
              </a:rPr>
              <a:t>Products</a:t>
            </a:r>
            <a:r>
              <a:rPr sz="4300" spc="-10" dirty="0">
                <a:latin typeface="Calibri"/>
                <a:cs typeface="Calibri"/>
              </a:rPr>
              <a:t>:</a:t>
            </a:r>
            <a:r>
              <a:rPr sz="4300" spc="75" dirty="0">
                <a:latin typeface="Calibri"/>
                <a:cs typeface="Calibri"/>
              </a:rPr>
              <a:t> </a:t>
            </a:r>
            <a:r>
              <a:rPr sz="4300" spc="25" dirty="0">
                <a:latin typeface="Calibri"/>
                <a:cs typeface="Calibri"/>
              </a:rPr>
              <a:t>what</a:t>
            </a:r>
            <a:r>
              <a:rPr sz="4300" spc="-114" dirty="0">
                <a:latin typeface="Calibri"/>
                <a:cs typeface="Calibri"/>
              </a:rPr>
              <a:t> </a:t>
            </a:r>
            <a:r>
              <a:rPr sz="4300" spc="20" dirty="0">
                <a:latin typeface="Calibri"/>
                <a:cs typeface="Calibri"/>
              </a:rPr>
              <a:t>do</a:t>
            </a:r>
            <a:r>
              <a:rPr sz="4300" spc="-40" dirty="0">
                <a:latin typeface="Calibri"/>
                <a:cs typeface="Calibri"/>
              </a:rPr>
              <a:t> </a:t>
            </a:r>
            <a:r>
              <a:rPr sz="4300" spc="10" dirty="0">
                <a:latin typeface="Calibri"/>
                <a:cs typeface="Calibri"/>
              </a:rPr>
              <a:t>people</a:t>
            </a:r>
            <a:r>
              <a:rPr sz="4300" spc="-10" dirty="0">
                <a:latin typeface="Calibri"/>
                <a:cs typeface="Calibri"/>
              </a:rPr>
              <a:t> </a:t>
            </a:r>
            <a:r>
              <a:rPr sz="4300" spc="5" dirty="0">
                <a:latin typeface="Calibri"/>
                <a:cs typeface="Calibri"/>
              </a:rPr>
              <a:t>think</a:t>
            </a:r>
            <a:r>
              <a:rPr sz="4300" spc="-125" dirty="0">
                <a:latin typeface="Calibri"/>
                <a:cs typeface="Calibri"/>
              </a:rPr>
              <a:t> </a:t>
            </a:r>
            <a:r>
              <a:rPr sz="4300" spc="25" dirty="0">
                <a:latin typeface="Calibri"/>
                <a:cs typeface="Calibri"/>
              </a:rPr>
              <a:t>about</a:t>
            </a:r>
            <a:r>
              <a:rPr sz="4300" spc="-120" dirty="0">
                <a:latin typeface="Calibri"/>
                <a:cs typeface="Calibri"/>
              </a:rPr>
              <a:t> </a:t>
            </a:r>
            <a:r>
              <a:rPr sz="4300" spc="-5" dirty="0">
                <a:latin typeface="Calibri"/>
                <a:cs typeface="Calibri"/>
              </a:rPr>
              <a:t>the</a:t>
            </a:r>
            <a:r>
              <a:rPr sz="4300" spc="-10" dirty="0">
                <a:latin typeface="Calibri"/>
                <a:cs typeface="Calibri"/>
              </a:rPr>
              <a:t> </a:t>
            </a:r>
            <a:r>
              <a:rPr sz="4300" spc="-5" dirty="0">
                <a:latin typeface="Calibri"/>
                <a:cs typeface="Calibri"/>
              </a:rPr>
              <a:t>new</a:t>
            </a:r>
            <a:r>
              <a:rPr sz="4300" spc="55" dirty="0">
                <a:latin typeface="Calibri"/>
                <a:cs typeface="Calibri"/>
              </a:rPr>
              <a:t> </a:t>
            </a:r>
            <a:r>
              <a:rPr sz="4300" spc="5" dirty="0">
                <a:latin typeface="Calibri"/>
                <a:cs typeface="Calibri"/>
              </a:rPr>
              <a:t>iPhone?</a:t>
            </a:r>
            <a:endParaRPr sz="4300">
              <a:latin typeface="Calibri"/>
              <a:cs typeface="Calibri"/>
            </a:endParaRPr>
          </a:p>
          <a:p>
            <a:pPr marL="558800" marR="574040" indent="-546100">
              <a:lnSpc>
                <a:spcPts val="5100"/>
              </a:lnSpc>
              <a:spcBef>
                <a:spcPts val="13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300" i="1" spc="-5" dirty="0">
                <a:latin typeface="Calibri"/>
                <a:cs typeface="Calibri"/>
              </a:rPr>
              <a:t>Public sentiment</a:t>
            </a:r>
            <a:r>
              <a:rPr sz="4300" spc="-5" dirty="0">
                <a:latin typeface="Calibri"/>
                <a:cs typeface="Calibri"/>
              </a:rPr>
              <a:t>: </a:t>
            </a:r>
            <a:r>
              <a:rPr sz="4300" spc="20" dirty="0">
                <a:latin typeface="Calibri"/>
                <a:cs typeface="Calibri"/>
              </a:rPr>
              <a:t>how </a:t>
            </a:r>
            <a:r>
              <a:rPr sz="4300" spc="5" dirty="0">
                <a:latin typeface="Calibri"/>
                <a:cs typeface="Calibri"/>
              </a:rPr>
              <a:t>is </a:t>
            </a:r>
            <a:r>
              <a:rPr sz="4300" dirty="0">
                <a:latin typeface="Calibri"/>
                <a:cs typeface="Calibri"/>
              </a:rPr>
              <a:t>consumer confidence? </a:t>
            </a:r>
            <a:r>
              <a:rPr sz="4300" spc="5" dirty="0">
                <a:latin typeface="Calibri"/>
                <a:cs typeface="Calibri"/>
              </a:rPr>
              <a:t>Is </a:t>
            </a:r>
            <a:r>
              <a:rPr sz="4300" spc="10" dirty="0">
                <a:latin typeface="Calibri"/>
                <a:cs typeface="Calibri"/>
              </a:rPr>
              <a:t>despair </a:t>
            </a:r>
            <a:r>
              <a:rPr sz="4300" spc="-960" dirty="0">
                <a:latin typeface="Calibri"/>
                <a:cs typeface="Calibri"/>
              </a:rPr>
              <a:t> </a:t>
            </a:r>
            <a:r>
              <a:rPr sz="4300" dirty="0">
                <a:latin typeface="Calibri"/>
                <a:cs typeface="Calibri"/>
              </a:rPr>
              <a:t>increasing?</a:t>
            </a:r>
            <a:endParaRPr sz="43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88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300" i="1" spc="-5" dirty="0">
                <a:latin typeface="Calibri"/>
                <a:cs typeface="Calibri"/>
              </a:rPr>
              <a:t>Politics</a:t>
            </a:r>
            <a:r>
              <a:rPr sz="4300" spc="-5" dirty="0">
                <a:latin typeface="Calibri"/>
                <a:cs typeface="Calibri"/>
              </a:rPr>
              <a:t>:</a:t>
            </a:r>
            <a:r>
              <a:rPr sz="4300" spc="75" dirty="0">
                <a:latin typeface="Calibri"/>
                <a:cs typeface="Calibri"/>
              </a:rPr>
              <a:t> </a:t>
            </a:r>
            <a:r>
              <a:rPr sz="4300" spc="25" dirty="0">
                <a:latin typeface="Calibri"/>
                <a:cs typeface="Calibri"/>
              </a:rPr>
              <a:t>what</a:t>
            </a:r>
            <a:r>
              <a:rPr sz="4300" spc="-114" dirty="0">
                <a:latin typeface="Calibri"/>
                <a:cs typeface="Calibri"/>
              </a:rPr>
              <a:t> </a:t>
            </a:r>
            <a:r>
              <a:rPr sz="4300" spc="20" dirty="0">
                <a:latin typeface="Calibri"/>
                <a:cs typeface="Calibri"/>
              </a:rPr>
              <a:t>do</a:t>
            </a:r>
            <a:r>
              <a:rPr sz="4300" spc="-35" dirty="0">
                <a:latin typeface="Calibri"/>
                <a:cs typeface="Calibri"/>
              </a:rPr>
              <a:t> </a:t>
            </a:r>
            <a:r>
              <a:rPr sz="4300" spc="10" dirty="0">
                <a:latin typeface="Calibri"/>
                <a:cs typeface="Calibri"/>
              </a:rPr>
              <a:t>people</a:t>
            </a:r>
            <a:r>
              <a:rPr sz="4300" spc="-110" dirty="0">
                <a:latin typeface="Calibri"/>
                <a:cs typeface="Calibri"/>
              </a:rPr>
              <a:t> </a:t>
            </a:r>
            <a:r>
              <a:rPr sz="4300" spc="5" dirty="0">
                <a:latin typeface="Calibri"/>
                <a:cs typeface="Calibri"/>
              </a:rPr>
              <a:t>think</a:t>
            </a:r>
            <a:r>
              <a:rPr sz="4300" spc="-30" dirty="0">
                <a:latin typeface="Calibri"/>
                <a:cs typeface="Calibri"/>
              </a:rPr>
              <a:t> </a:t>
            </a:r>
            <a:r>
              <a:rPr sz="4300" spc="25" dirty="0">
                <a:latin typeface="Calibri"/>
                <a:cs typeface="Calibri"/>
              </a:rPr>
              <a:t>about</a:t>
            </a:r>
            <a:r>
              <a:rPr sz="4300" spc="-114" dirty="0">
                <a:latin typeface="Calibri"/>
                <a:cs typeface="Calibri"/>
              </a:rPr>
              <a:t> </a:t>
            </a:r>
            <a:r>
              <a:rPr sz="4300" dirty="0">
                <a:latin typeface="Calibri"/>
                <a:cs typeface="Calibri"/>
              </a:rPr>
              <a:t>this</a:t>
            </a:r>
            <a:r>
              <a:rPr sz="4300" spc="-55" dirty="0">
                <a:latin typeface="Calibri"/>
                <a:cs typeface="Calibri"/>
              </a:rPr>
              <a:t> </a:t>
            </a:r>
            <a:r>
              <a:rPr sz="4300" spc="10" dirty="0">
                <a:latin typeface="Calibri"/>
                <a:cs typeface="Calibri"/>
              </a:rPr>
              <a:t>candidate</a:t>
            </a:r>
            <a:r>
              <a:rPr sz="4300" spc="-110" dirty="0">
                <a:latin typeface="Calibri"/>
                <a:cs typeface="Calibri"/>
              </a:rPr>
              <a:t> </a:t>
            </a:r>
            <a:r>
              <a:rPr sz="4300" spc="15" dirty="0">
                <a:latin typeface="Calibri"/>
                <a:cs typeface="Calibri"/>
              </a:rPr>
              <a:t>or</a:t>
            </a:r>
            <a:r>
              <a:rPr sz="4300" spc="-75" dirty="0">
                <a:latin typeface="Calibri"/>
                <a:cs typeface="Calibri"/>
              </a:rPr>
              <a:t> </a:t>
            </a:r>
            <a:r>
              <a:rPr sz="4300" spc="5" dirty="0">
                <a:latin typeface="Calibri"/>
                <a:cs typeface="Calibri"/>
              </a:rPr>
              <a:t>issue?</a:t>
            </a:r>
            <a:endParaRPr sz="4300">
              <a:latin typeface="Calibri"/>
              <a:cs typeface="Calibri"/>
            </a:endParaRPr>
          </a:p>
          <a:p>
            <a:pPr marL="558800" marR="1146175" indent="-546100">
              <a:lnSpc>
                <a:spcPts val="5100"/>
              </a:lnSpc>
              <a:spcBef>
                <a:spcPts val="13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300" i="1" spc="-5" dirty="0">
                <a:latin typeface="Calibri"/>
                <a:cs typeface="Calibri"/>
              </a:rPr>
              <a:t>Prediction</a:t>
            </a:r>
            <a:r>
              <a:rPr sz="4300" spc="-5" dirty="0">
                <a:latin typeface="Calibri"/>
                <a:cs typeface="Calibri"/>
              </a:rPr>
              <a:t>:</a:t>
            </a:r>
            <a:r>
              <a:rPr sz="4300" spc="75" dirty="0">
                <a:latin typeface="Calibri"/>
                <a:cs typeface="Calibri"/>
              </a:rPr>
              <a:t> </a:t>
            </a:r>
            <a:r>
              <a:rPr sz="4300" dirty="0">
                <a:latin typeface="Calibri"/>
                <a:cs typeface="Calibri"/>
              </a:rPr>
              <a:t>predict</a:t>
            </a:r>
            <a:r>
              <a:rPr sz="4300" spc="-15" dirty="0">
                <a:latin typeface="Calibri"/>
                <a:cs typeface="Calibri"/>
              </a:rPr>
              <a:t> election</a:t>
            </a:r>
            <a:r>
              <a:rPr sz="4300" spc="70" dirty="0">
                <a:latin typeface="Calibri"/>
                <a:cs typeface="Calibri"/>
              </a:rPr>
              <a:t> </a:t>
            </a:r>
            <a:r>
              <a:rPr sz="4300" spc="-10" dirty="0">
                <a:latin typeface="Calibri"/>
                <a:cs typeface="Calibri"/>
              </a:rPr>
              <a:t>outcomes</a:t>
            </a:r>
            <a:r>
              <a:rPr sz="4300" spc="45" dirty="0">
                <a:latin typeface="Calibri"/>
                <a:cs typeface="Calibri"/>
              </a:rPr>
              <a:t> </a:t>
            </a:r>
            <a:r>
              <a:rPr sz="4300" spc="15" dirty="0">
                <a:latin typeface="Calibri"/>
                <a:cs typeface="Calibri"/>
              </a:rPr>
              <a:t>or</a:t>
            </a:r>
            <a:r>
              <a:rPr sz="4300" spc="50" dirty="0">
                <a:latin typeface="Calibri"/>
                <a:cs typeface="Calibri"/>
              </a:rPr>
              <a:t> </a:t>
            </a:r>
            <a:r>
              <a:rPr sz="4300" dirty="0">
                <a:latin typeface="Calibri"/>
                <a:cs typeface="Calibri"/>
              </a:rPr>
              <a:t>market</a:t>
            </a:r>
            <a:r>
              <a:rPr sz="4300" spc="-15" dirty="0">
                <a:latin typeface="Calibri"/>
                <a:cs typeface="Calibri"/>
              </a:rPr>
              <a:t> </a:t>
            </a:r>
            <a:r>
              <a:rPr sz="4300" spc="-5" dirty="0">
                <a:latin typeface="Calibri"/>
                <a:cs typeface="Calibri"/>
              </a:rPr>
              <a:t>trends </a:t>
            </a:r>
            <a:r>
              <a:rPr sz="4300" spc="-955" dirty="0">
                <a:latin typeface="Calibri"/>
                <a:cs typeface="Calibri"/>
              </a:rPr>
              <a:t> </a:t>
            </a:r>
            <a:r>
              <a:rPr sz="4300" dirty="0">
                <a:latin typeface="Calibri"/>
                <a:cs typeface="Calibri"/>
              </a:rPr>
              <a:t>from</a:t>
            </a:r>
            <a:r>
              <a:rPr sz="4300" spc="-15" dirty="0">
                <a:latin typeface="Calibri"/>
                <a:cs typeface="Calibri"/>
              </a:rPr>
              <a:t> </a:t>
            </a:r>
            <a:r>
              <a:rPr sz="4300" spc="-10" dirty="0">
                <a:latin typeface="Calibri"/>
                <a:cs typeface="Calibri"/>
              </a:rPr>
              <a:t>sentiment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10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619759"/>
            <a:ext cx="51733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Sentiment</a:t>
            </a:r>
            <a:r>
              <a:rPr spc="3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1828609"/>
            <a:ext cx="13746480" cy="13258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5" dirty="0">
                <a:latin typeface="Calibri"/>
                <a:cs typeface="Calibri"/>
              </a:rPr>
              <a:t>Sentiment</a:t>
            </a:r>
            <a:r>
              <a:rPr sz="3800" spc="17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analysis</a:t>
            </a:r>
            <a:r>
              <a:rPr sz="3800" spc="50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is</a:t>
            </a:r>
            <a:r>
              <a:rPr sz="3800" spc="-50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the</a:t>
            </a:r>
            <a:r>
              <a:rPr sz="3800" spc="50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detection</a:t>
            </a:r>
            <a:r>
              <a:rPr sz="3800" spc="4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of</a:t>
            </a:r>
            <a:r>
              <a:rPr sz="3800" spc="85" dirty="0">
                <a:latin typeface="Calibri"/>
                <a:cs typeface="Calibri"/>
              </a:rPr>
              <a:t> </a:t>
            </a:r>
            <a:r>
              <a:rPr sz="3800" b="1" spc="-20" dirty="0">
                <a:latin typeface="Calibri"/>
                <a:cs typeface="Calibri"/>
              </a:rPr>
              <a:t>attitudes</a:t>
            </a:r>
            <a:endParaRPr sz="3800">
              <a:latin typeface="Calibri"/>
              <a:cs typeface="Calibri"/>
            </a:endParaRPr>
          </a:p>
          <a:p>
            <a:pPr marL="749300">
              <a:lnSpc>
                <a:spcPct val="100000"/>
              </a:lnSpc>
              <a:spcBef>
                <a:spcPts val="840"/>
              </a:spcBef>
            </a:pPr>
            <a:r>
              <a:rPr sz="3200" spc="-5" dirty="0">
                <a:latin typeface="Calibri"/>
                <a:cs typeface="Calibri"/>
              </a:rPr>
              <a:t>“enduring,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affectively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colored beliefs,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dispositions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towards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objects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persons”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883" y="3128771"/>
            <a:ext cx="8890000" cy="50673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736600" indent="-72390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735965" algn="l"/>
                <a:tab pos="736600" algn="l"/>
              </a:tabLst>
            </a:pPr>
            <a:r>
              <a:rPr sz="3200" b="1" spc="-15" dirty="0">
                <a:latin typeface="Calibri"/>
                <a:cs typeface="Calibri"/>
              </a:rPr>
              <a:t>Holder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(source)</a:t>
            </a:r>
            <a:r>
              <a:rPr sz="3200" b="1" spc="6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attitude</a:t>
            </a:r>
          </a:p>
          <a:p>
            <a:pPr marL="736600" indent="-72390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735965" algn="l"/>
                <a:tab pos="736600" algn="l"/>
              </a:tabLst>
            </a:pPr>
            <a:r>
              <a:rPr sz="3200" b="1" spc="-10" dirty="0">
                <a:latin typeface="Calibri"/>
                <a:cs typeface="Calibri"/>
              </a:rPr>
              <a:t>Target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(aspect)</a:t>
            </a:r>
            <a:r>
              <a:rPr sz="3200" b="1" spc="7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attitude</a:t>
            </a:r>
          </a:p>
          <a:p>
            <a:pPr marL="736600" indent="-72390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735965" algn="l"/>
                <a:tab pos="736600" algn="l"/>
              </a:tabLst>
            </a:pPr>
            <a:r>
              <a:rPr sz="3200" b="1" spc="-10" dirty="0">
                <a:latin typeface="Calibri"/>
                <a:cs typeface="Calibri"/>
              </a:rPr>
              <a:t>Type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attitude</a:t>
            </a:r>
          </a:p>
          <a:p>
            <a:pPr marL="914400" lvl="1" indent="-356235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913765" algn="l"/>
                <a:tab pos="914400" algn="l"/>
              </a:tabLst>
            </a:pPr>
            <a:r>
              <a:rPr sz="3200" dirty="0">
                <a:latin typeface="Calibri"/>
                <a:cs typeface="Calibri"/>
              </a:rPr>
              <a:t>From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set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of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</a:t>
            </a:r>
            <a:endParaRPr sz="3200" dirty="0">
              <a:latin typeface="Calibri"/>
              <a:cs typeface="Calibri"/>
            </a:endParaRPr>
          </a:p>
          <a:p>
            <a:pPr marL="1473200" lvl="2" indent="-368935">
              <a:lnSpc>
                <a:spcPct val="100000"/>
              </a:lnSpc>
              <a:spcBef>
                <a:spcPts val="660"/>
              </a:spcBef>
              <a:buFont typeface="Times New Roman"/>
              <a:buChar char="•"/>
              <a:tabLst>
                <a:tab pos="1472565" algn="l"/>
                <a:tab pos="1473200" algn="l"/>
              </a:tabLst>
            </a:pPr>
            <a:r>
              <a:rPr sz="2900" i="1" spc="-20" dirty="0">
                <a:latin typeface="Calibri"/>
                <a:cs typeface="Calibri"/>
              </a:rPr>
              <a:t>L</a:t>
            </a:r>
            <a:r>
              <a:rPr sz="2900" i="1" spc="35" dirty="0">
                <a:latin typeface="Calibri"/>
                <a:cs typeface="Calibri"/>
              </a:rPr>
              <a:t>i</a:t>
            </a:r>
            <a:r>
              <a:rPr sz="2900" i="1" spc="-20" dirty="0">
                <a:latin typeface="Calibri"/>
                <a:cs typeface="Calibri"/>
              </a:rPr>
              <a:t>k</a:t>
            </a:r>
            <a:r>
              <a:rPr sz="2900" i="1" spc="15" dirty="0">
                <a:latin typeface="Calibri"/>
                <a:cs typeface="Calibri"/>
              </a:rPr>
              <a:t>e</a:t>
            </a:r>
            <a:r>
              <a:rPr sz="2900" i="1" dirty="0">
                <a:latin typeface="Calibri"/>
                <a:cs typeface="Calibri"/>
              </a:rPr>
              <a:t>,</a:t>
            </a:r>
            <a:r>
              <a:rPr sz="2900" i="1" spc="-80" dirty="0">
                <a:latin typeface="Calibri"/>
                <a:cs typeface="Calibri"/>
              </a:rPr>
              <a:t> </a:t>
            </a:r>
            <a:r>
              <a:rPr sz="2900" i="1" spc="35" dirty="0">
                <a:latin typeface="Calibri"/>
                <a:cs typeface="Calibri"/>
              </a:rPr>
              <a:t>l</a:t>
            </a:r>
            <a:r>
              <a:rPr sz="2900" i="1" spc="10" dirty="0">
                <a:latin typeface="Calibri"/>
                <a:cs typeface="Calibri"/>
              </a:rPr>
              <a:t>o</a:t>
            </a:r>
            <a:r>
              <a:rPr sz="2900" i="1" spc="5" dirty="0">
                <a:latin typeface="Calibri"/>
                <a:cs typeface="Calibri"/>
              </a:rPr>
              <a:t>v</a:t>
            </a:r>
            <a:r>
              <a:rPr sz="2900" i="1" spc="15" dirty="0">
                <a:latin typeface="Calibri"/>
                <a:cs typeface="Calibri"/>
              </a:rPr>
              <a:t>e</a:t>
            </a:r>
            <a:r>
              <a:rPr sz="2900" i="1" dirty="0">
                <a:latin typeface="Calibri"/>
                <a:cs typeface="Calibri"/>
              </a:rPr>
              <a:t>,</a:t>
            </a:r>
            <a:r>
              <a:rPr sz="2900" i="1" spc="-80" dirty="0">
                <a:latin typeface="Calibri"/>
                <a:cs typeface="Calibri"/>
              </a:rPr>
              <a:t> </a:t>
            </a:r>
            <a:r>
              <a:rPr sz="2900" i="1" spc="5" dirty="0">
                <a:latin typeface="Calibri"/>
                <a:cs typeface="Calibri"/>
              </a:rPr>
              <a:t>ha</a:t>
            </a:r>
            <a:r>
              <a:rPr sz="2900" i="1" spc="25" dirty="0">
                <a:latin typeface="Calibri"/>
                <a:cs typeface="Calibri"/>
              </a:rPr>
              <a:t>t</a:t>
            </a:r>
            <a:r>
              <a:rPr sz="2900" i="1" spc="15" dirty="0">
                <a:latin typeface="Calibri"/>
                <a:cs typeface="Calibri"/>
              </a:rPr>
              <a:t>e</a:t>
            </a:r>
            <a:r>
              <a:rPr sz="2900" i="1" dirty="0">
                <a:latin typeface="Calibri"/>
                <a:cs typeface="Calibri"/>
              </a:rPr>
              <a:t>,</a:t>
            </a:r>
            <a:r>
              <a:rPr sz="2900" i="1" spc="-80" dirty="0">
                <a:latin typeface="Calibri"/>
                <a:cs typeface="Calibri"/>
              </a:rPr>
              <a:t> </a:t>
            </a:r>
            <a:r>
              <a:rPr sz="2900" i="1" spc="5" dirty="0">
                <a:latin typeface="Calibri"/>
                <a:cs typeface="Calibri"/>
              </a:rPr>
              <a:t>va</a:t>
            </a:r>
            <a:r>
              <a:rPr sz="2900" i="1" spc="35" dirty="0">
                <a:latin typeface="Calibri"/>
                <a:cs typeface="Calibri"/>
              </a:rPr>
              <a:t>l</a:t>
            </a:r>
            <a:r>
              <a:rPr sz="2900" i="1" spc="5" dirty="0">
                <a:latin typeface="Calibri"/>
                <a:cs typeface="Calibri"/>
              </a:rPr>
              <a:t>u</a:t>
            </a:r>
            <a:r>
              <a:rPr sz="2900" i="1" spc="15" dirty="0">
                <a:latin typeface="Calibri"/>
                <a:cs typeface="Calibri"/>
              </a:rPr>
              <a:t>e</a:t>
            </a:r>
            <a:r>
              <a:rPr sz="2900" i="1" dirty="0">
                <a:latin typeface="Calibri"/>
                <a:cs typeface="Calibri"/>
              </a:rPr>
              <a:t>,</a:t>
            </a:r>
            <a:r>
              <a:rPr sz="2900" i="1" spc="-180" dirty="0">
                <a:latin typeface="Calibri"/>
                <a:cs typeface="Calibri"/>
              </a:rPr>
              <a:t> </a:t>
            </a:r>
            <a:r>
              <a:rPr sz="2900" i="1" spc="5" dirty="0">
                <a:latin typeface="Calibri"/>
                <a:cs typeface="Calibri"/>
              </a:rPr>
              <a:t>d</a:t>
            </a:r>
            <a:r>
              <a:rPr sz="2900" i="1" spc="15" dirty="0">
                <a:latin typeface="Calibri"/>
                <a:cs typeface="Calibri"/>
              </a:rPr>
              <a:t>e</a:t>
            </a:r>
            <a:r>
              <a:rPr sz="2900" i="1" spc="-30" dirty="0">
                <a:latin typeface="Calibri"/>
                <a:cs typeface="Calibri"/>
              </a:rPr>
              <a:t>s</a:t>
            </a:r>
            <a:r>
              <a:rPr sz="2900" i="1" spc="35" dirty="0">
                <a:latin typeface="Calibri"/>
                <a:cs typeface="Calibri"/>
              </a:rPr>
              <a:t>i</a:t>
            </a:r>
            <a:r>
              <a:rPr sz="2900" i="1" spc="5" dirty="0">
                <a:latin typeface="Calibri"/>
                <a:cs typeface="Calibri"/>
              </a:rPr>
              <a:t>r</a:t>
            </a:r>
            <a:r>
              <a:rPr sz="2900" i="1" spc="15" dirty="0">
                <a:latin typeface="Calibri"/>
                <a:cs typeface="Calibri"/>
              </a:rPr>
              <a:t>e</a:t>
            </a:r>
            <a:r>
              <a:rPr sz="2900" i="1" dirty="0">
                <a:latin typeface="Calibri"/>
                <a:cs typeface="Calibri"/>
              </a:rPr>
              <a:t>,</a:t>
            </a:r>
            <a:r>
              <a:rPr sz="2900" i="1" spc="-85" dirty="0">
                <a:latin typeface="Calibri"/>
                <a:cs typeface="Calibri"/>
              </a:rPr>
              <a:t> </a:t>
            </a:r>
            <a:r>
              <a:rPr sz="2900" spc="-45" dirty="0">
                <a:latin typeface="Calibri"/>
                <a:cs typeface="Calibri"/>
              </a:rPr>
              <a:t>e</a:t>
            </a:r>
            <a:r>
              <a:rPr sz="2900" spc="25" dirty="0">
                <a:latin typeface="Calibri"/>
                <a:cs typeface="Calibri"/>
              </a:rPr>
              <a:t>t</a:t>
            </a:r>
            <a:r>
              <a:rPr sz="2900" spc="-30" dirty="0">
                <a:latin typeface="Calibri"/>
                <a:cs typeface="Calibri"/>
              </a:rPr>
              <a:t>c</a:t>
            </a:r>
            <a:r>
              <a:rPr sz="2900" dirty="0">
                <a:latin typeface="Calibri"/>
                <a:cs typeface="Calibri"/>
              </a:rPr>
              <a:t>.</a:t>
            </a:r>
          </a:p>
          <a:p>
            <a:pPr marL="914400" lvl="1" indent="-35623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913765" algn="l"/>
                <a:tab pos="914400" algn="l"/>
              </a:tabLst>
            </a:pPr>
            <a:r>
              <a:rPr sz="3200" spc="-10" dirty="0">
                <a:latin typeface="Calibri"/>
                <a:cs typeface="Calibri"/>
              </a:rPr>
              <a:t>Or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(more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commonly)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weighted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polarity</a:t>
            </a:r>
            <a:r>
              <a:rPr sz="3200" spc="-10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1473200" lvl="2" indent="-368935">
              <a:lnSpc>
                <a:spcPct val="100000"/>
              </a:lnSpc>
              <a:spcBef>
                <a:spcPts val="660"/>
              </a:spcBef>
              <a:buFont typeface="Times New Roman"/>
              <a:buChar char="•"/>
              <a:tabLst>
                <a:tab pos="1472565" algn="l"/>
                <a:tab pos="1473200" algn="l"/>
              </a:tabLst>
            </a:pPr>
            <a:r>
              <a:rPr sz="2900" i="1" spc="5" dirty="0">
                <a:latin typeface="Calibri"/>
                <a:cs typeface="Calibri"/>
              </a:rPr>
              <a:t>p</a:t>
            </a:r>
            <a:r>
              <a:rPr sz="2900" i="1" spc="10" dirty="0">
                <a:latin typeface="Calibri"/>
                <a:cs typeface="Calibri"/>
              </a:rPr>
              <a:t>o</a:t>
            </a:r>
            <a:r>
              <a:rPr sz="2900" i="1" spc="-30" dirty="0">
                <a:latin typeface="Calibri"/>
                <a:cs typeface="Calibri"/>
              </a:rPr>
              <a:t>s</a:t>
            </a:r>
            <a:r>
              <a:rPr sz="2900" i="1" spc="30" dirty="0">
                <a:latin typeface="Calibri"/>
                <a:cs typeface="Calibri"/>
              </a:rPr>
              <a:t>i</a:t>
            </a:r>
            <a:r>
              <a:rPr sz="2900" i="1" spc="25" dirty="0">
                <a:latin typeface="Calibri"/>
                <a:cs typeface="Calibri"/>
              </a:rPr>
              <a:t>t</a:t>
            </a:r>
            <a:r>
              <a:rPr sz="2900" i="1" spc="30" dirty="0">
                <a:latin typeface="Calibri"/>
                <a:cs typeface="Calibri"/>
              </a:rPr>
              <a:t>i</a:t>
            </a:r>
            <a:r>
              <a:rPr sz="2900" i="1" spc="5" dirty="0">
                <a:latin typeface="Calibri"/>
                <a:cs typeface="Calibri"/>
              </a:rPr>
              <a:t>v</a:t>
            </a:r>
            <a:r>
              <a:rPr sz="2900" i="1" spc="15" dirty="0">
                <a:latin typeface="Calibri"/>
                <a:cs typeface="Calibri"/>
              </a:rPr>
              <a:t>e</a:t>
            </a:r>
            <a:r>
              <a:rPr sz="2900" i="1" dirty="0">
                <a:latin typeface="Calibri"/>
                <a:cs typeface="Calibri"/>
              </a:rPr>
              <a:t>,</a:t>
            </a:r>
            <a:r>
              <a:rPr sz="2900" i="1" spc="-185" dirty="0">
                <a:latin typeface="Calibri"/>
                <a:cs typeface="Calibri"/>
              </a:rPr>
              <a:t> </a:t>
            </a:r>
            <a:r>
              <a:rPr sz="2900" i="1" spc="5" dirty="0">
                <a:latin typeface="Calibri"/>
                <a:cs typeface="Calibri"/>
              </a:rPr>
              <a:t>n</a:t>
            </a:r>
            <a:r>
              <a:rPr sz="2900" i="1" spc="10" dirty="0">
                <a:latin typeface="Calibri"/>
                <a:cs typeface="Calibri"/>
              </a:rPr>
              <a:t>e</a:t>
            </a:r>
            <a:r>
              <a:rPr sz="2900" i="1" spc="5" dirty="0">
                <a:latin typeface="Calibri"/>
                <a:cs typeface="Calibri"/>
              </a:rPr>
              <a:t>ga</a:t>
            </a:r>
            <a:r>
              <a:rPr sz="2900" i="1" spc="25" dirty="0">
                <a:latin typeface="Calibri"/>
                <a:cs typeface="Calibri"/>
              </a:rPr>
              <a:t>t</a:t>
            </a:r>
            <a:r>
              <a:rPr sz="2900" i="1" spc="30" dirty="0">
                <a:latin typeface="Calibri"/>
                <a:cs typeface="Calibri"/>
              </a:rPr>
              <a:t>i</a:t>
            </a:r>
            <a:r>
              <a:rPr sz="2900" i="1" spc="5" dirty="0">
                <a:latin typeface="Calibri"/>
                <a:cs typeface="Calibri"/>
              </a:rPr>
              <a:t>v</a:t>
            </a:r>
            <a:r>
              <a:rPr sz="2900" i="1" spc="15" dirty="0">
                <a:latin typeface="Calibri"/>
                <a:cs typeface="Calibri"/>
              </a:rPr>
              <a:t>e</a:t>
            </a:r>
            <a:r>
              <a:rPr sz="2900" i="1" dirty="0">
                <a:latin typeface="Calibri"/>
                <a:cs typeface="Calibri"/>
              </a:rPr>
              <a:t>,</a:t>
            </a:r>
            <a:r>
              <a:rPr sz="2900" i="1" spc="-280" dirty="0">
                <a:latin typeface="Calibri"/>
                <a:cs typeface="Calibri"/>
              </a:rPr>
              <a:t> </a:t>
            </a:r>
            <a:r>
              <a:rPr sz="2900" i="1" spc="5" dirty="0">
                <a:latin typeface="Calibri"/>
                <a:cs typeface="Calibri"/>
              </a:rPr>
              <a:t>n</a:t>
            </a:r>
            <a:r>
              <a:rPr sz="2900" i="1" spc="10" dirty="0">
                <a:latin typeface="Calibri"/>
                <a:cs typeface="Calibri"/>
              </a:rPr>
              <a:t>e</a:t>
            </a:r>
            <a:r>
              <a:rPr sz="2900" i="1" spc="5" dirty="0">
                <a:latin typeface="Calibri"/>
                <a:cs typeface="Calibri"/>
              </a:rPr>
              <a:t>u</a:t>
            </a:r>
            <a:r>
              <a:rPr sz="2900" i="1" spc="25" dirty="0">
                <a:latin typeface="Calibri"/>
                <a:cs typeface="Calibri"/>
              </a:rPr>
              <a:t>t</a:t>
            </a:r>
            <a:r>
              <a:rPr sz="2900" i="1" spc="5" dirty="0">
                <a:latin typeface="Calibri"/>
                <a:cs typeface="Calibri"/>
              </a:rPr>
              <a:t>ra</a:t>
            </a:r>
            <a:r>
              <a:rPr sz="2900" i="1" spc="30" dirty="0">
                <a:latin typeface="Calibri"/>
                <a:cs typeface="Calibri"/>
              </a:rPr>
              <a:t>l</a:t>
            </a:r>
            <a:r>
              <a:rPr sz="2900" i="1" dirty="0">
                <a:latin typeface="Calibri"/>
                <a:cs typeface="Calibri"/>
              </a:rPr>
              <a:t>,</a:t>
            </a:r>
            <a:r>
              <a:rPr sz="2900" i="1" spc="-185" dirty="0">
                <a:latin typeface="Calibri"/>
                <a:cs typeface="Calibri"/>
              </a:rPr>
              <a:t> </a:t>
            </a:r>
            <a:r>
              <a:rPr sz="2900" spc="25" dirty="0">
                <a:latin typeface="Calibri"/>
                <a:cs typeface="Calibri"/>
              </a:rPr>
              <a:t>t</a:t>
            </a:r>
            <a:r>
              <a:rPr sz="2900" spc="-30" dirty="0">
                <a:latin typeface="Calibri"/>
                <a:cs typeface="Calibri"/>
              </a:rPr>
              <a:t>o</a:t>
            </a:r>
            <a:r>
              <a:rPr sz="2900" spc="35" dirty="0">
                <a:latin typeface="Calibri"/>
                <a:cs typeface="Calibri"/>
              </a:rPr>
              <a:t>g</a:t>
            </a:r>
            <a:r>
              <a:rPr sz="2900" spc="-45" dirty="0">
                <a:latin typeface="Calibri"/>
                <a:cs typeface="Calibri"/>
              </a:rPr>
              <a:t>e</a:t>
            </a:r>
            <a:r>
              <a:rPr sz="2900" spc="25" dirty="0">
                <a:latin typeface="Calibri"/>
                <a:cs typeface="Calibri"/>
              </a:rPr>
              <a:t>t</a:t>
            </a:r>
            <a:r>
              <a:rPr sz="2900" spc="-25" dirty="0">
                <a:latin typeface="Calibri"/>
                <a:cs typeface="Calibri"/>
              </a:rPr>
              <a:t>h</a:t>
            </a:r>
            <a:r>
              <a:rPr sz="2900" spc="-45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r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spc="25" dirty="0">
                <a:latin typeface="Calibri"/>
                <a:cs typeface="Calibri"/>
              </a:rPr>
              <a:t>w</a:t>
            </a:r>
            <a:r>
              <a:rPr sz="2900" spc="35" dirty="0">
                <a:latin typeface="Calibri"/>
                <a:cs typeface="Calibri"/>
              </a:rPr>
              <a:t>i</a:t>
            </a:r>
            <a:r>
              <a:rPr sz="2900" spc="25" dirty="0">
                <a:latin typeface="Calibri"/>
                <a:cs typeface="Calibri"/>
              </a:rPr>
              <a:t>t</a:t>
            </a:r>
            <a:r>
              <a:rPr sz="2900" dirty="0">
                <a:latin typeface="Calibri"/>
                <a:cs typeface="Calibri"/>
              </a:rPr>
              <a:t>h</a:t>
            </a:r>
            <a:r>
              <a:rPr sz="2900" spc="-185" dirty="0">
                <a:latin typeface="Calibri"/>
                <a:cs typeface="Calibri"/>
              </a:rPr>
              <a:t> </a:t>
            </a:r>
            <a:r>
              <a:rPr sz="2900" i="1" spc="-30" dirty="0">
                <a:latin typeface="Calibri"/>
                <a:cs typeface="Calibri"/>
              </a:rPr>
              <a:t>s</a:t>
            </a:r>
            <a:r>
              <a:rPr sz="2900" i="1" spc="25" dirty="0">
                <a:latin typeface="Calibri"/>
                <a:cs typeface="Calibri"/>
              </a:rPr>
              <a:t>t</a:t>
            </a:r>
            <a:r>
              <a:rPr sz="2900" i="1" spc="5" dirty="0">
                <a:latin typeface="Calibri"/>
                <a:cs typeface="Calibri"/>
              </a:rPr>
              <a:t>r</a:t>
            </a:r>
            <a:r>
              <a:rPr sz="2900" i="1" spc="15" dirty="0">
                <a:latin typeface="Calibri"/>
                <a:cs typeface="Calibri"/>
              </a:rPr>
              <a:t>e</a:t>
            </a:r>
            <a:r>
              <a:rPr sz="2900" i="1" spc="5" dirty="0">
                <a:latin typeface="Calibri"/>
                <a:cs typeface="Calibri"/>
              </a:rPr>
              <a:t>ng</a:t>
            </a:r>
            <a:r>
              <a:rPr sz="2900" i="1" spc="30" dirty="0">
                <a:latin typeface="Calibri"/>
                <a:cs typeface="Calibri"/>
              </a:rPr>
              <a:t>t</a:t>
            </a:r>
            <a:r>
              <a:rPr sz="2900" i="1" dirty="0">
                <a:latin typeface="Calibri"/>
                <a:cs typeface="Calibri"/>
              </a:rPr>
              <a:t>h</a:t>
            </a:r>
            <a:endParaRPr sz="2900" dirty="0">
              <a:latin typeface="Calibri"/>
              <a:cs typeface="Calibri"/>
            </a:endParaRPr>
          </a:p>
          <a:p>
            <a:pPr marL="736600" indent="-7239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735965" algn="l"/>
                <a:tab pos="736600" algn="l"/>
              </a:tabLst>
            </a:pPr>
            <a:r>
              <a:rPr sz="3200" b="1" spc="5" dirty="0">
                <a:latin typeface="Calibri"/>
                <a:cs typeface="Calibri"/>
              </a:rPr>
              <a:t>Text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containing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the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attitude</a:t>
            </a:r>
          </a:p>
          <a:p>
            <a:pPr marL="914400" lvl="1" indent="-356235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 New Roman"/>
              <a:buChar char="•"/>
              <a:tabLst>
                <a:tab pos="913765" algn="l"/>
                <a:tab pos="914400" algn="l"/>
              </a:tabLst>
            </a:pPr>
            <a:r>
              <a:rPr sz="3200" spc="15" dirty="0">
                <a:latin typeface="Calibri"/>
                <a:cs typeface="Calibri"/>
              </a:rPr>
              <a:t>Sentence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entire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document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13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51733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Sentiment</a:t>
            </a:r>
            <a:r>
              <a:rPr spc="3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030983"/>
            <a:ext cx="13100685" cy="528637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5100" dirty="0">
                <a:latin typeface="Calibri"/>
                <a:cs typeface="Calibri"/>
              </a:rPr>
              <a:t>Simplest </a:t>
            </a:r>
            <a:r>
              <a:rPr sz="5100" spc="-15" dirty="0">
                <a:latin typeface="Calibri"/>
                <a:cs typeface="Calibri"/>
              </a:rPr>
              <a:t>task:</a:t>
            </a:r>
            <a:endParaRPr sz="51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1080"/>
              </a:spcBef>
              <a:buFont typeface="Times New Roman"/>
              <a:buChar char="•"/>
              <a:tabLst>
                <a:tab pos="1104900" algn="l"/>
              </a:tabLst>
            </a:pPr>
            <a:r>
              <a:rPr sz="4500" spc="-20" dirty="0">
                <a:latin typeface="Calibri"/>
                <a:cs typeface="Calibri"/>
              </a:rPr>
              <a:t>Is</a:t>
            </a:r>
            <a:r>
              <a:rPr sz="4500" spc="25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the</a:t>
            </a:r>
            <a:r>
              <a:rPr sz="4500" spc="-60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attitude</a:t>
            </a:r>
            <a:r>
              <a:rPr sz="4500" spc="-160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of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this</a:t>
            </a:r>
            <a:r>
              <a:rPr sz="4500" spc="30" dirty="0">
                <a:latin typeface="Calibri"/>
                <a:cs typeface="Calibri"/>
              </a:rPr>
              <a:t> </a:t>
            </a:r>
            <a:r>
              <a:rPr sz="4500" spc="-30" dirty="0">
                <a:latin typeface="Calibri"/>
                <a:cs typeface="Calibri"/>
              </a:rPr>
              <a:t>text</a:t>
            </a:r>
            <a:r>
              <a:rPr sz="4500" spc="-2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positive</a:t>
            </a:r>
            <a:r>
              <a:rPr sz="4500" spc="-60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or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spc="-15" dirty="0">
                <a:latin typeface="Calibri"/>
                <a:cs typeface="Calibri"/>
              </a:rPr>
              <a:t>negative?</a:t>
            </a:r>
            <a:endParaRPr sz="45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12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5100" spc="15" dirty="0">
                <a:latin typeface="Calibri"/>
                <a:cs typeface="Calibri"/>
              </a:rPr>
              <a:t>More</a:t>
            </a:r>
            <a:r>
              <a:rPr sz="5100" spc="-120" dirty="0">
                <a:latin typeface="Calibri"/>
                <a:cs typeface="Calibri"/>
              </a:rPr>
              <a:t> </a:t>
            </a:r>
            <a:r>
              <a:rPr sz="5100" spc="5" dirty="0">
                <a:latin typeface="Calibri"/>
                <a:cs typeface="Calibri"/>
              </a:rPr>
              <a:t>complex:</a:t>
            </a:r>
            <a:endParaRPr sz="51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1080"/>
              </a:spcBef>
              <a:buFont typeface="Times New Roman"/>
              <a:buChar char="•"/>
              <a:tabLst>
                <a:tab pos="1104900" algn="l"/>
              </a:tabLst>
            </a:pPr>
            <a:r>
              <a:rPr sz="4500" spc="5" dirty="0">
                <a:latin typeface="Calibri"/>
                <a:cs typeface="Calibri"/>
              </a:rPr>
              <a:t>Rank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the</a:t>
            </a:r>
            <a:r>
              <a:rPr sz="4500" spc="-60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attitude</a:t>
            </a:r>
            <a:r>
              <a:rPr sz="4500" spc="-160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of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this</a:t>
            </a:r>
            <a:r>
              <a:rPr sz="4500" spc="-80" dirty="0">
                <a:latin typeface="Calibri"/>
                <a:cs typeface="Calibri"/>
              </a:rPr>
              <a:t> </a:t>
            </a:r>
            <a:r>
              <a:rPr sz="4500" spc="-25" dirty="0">
                <a:latin typeface="Calibri"/>
                <a:cs typeface="Calibri"/>
              </a:rPr>
              <a:t>text</a:t>
            </a:r>
            <a:r>
              <a:rPr sz="4500" spc="65" dirty="0">
                <a:latin typeface="Calibri"/>
                <a:cs typeface="Calibri"/>
              </a:rPr>
              <a:t> </a:t>
            </a:r>
            <a:r>
              <a:rPr sz="4500" spc="20" dirty="0">
                <a:latin typeface="Calibri"/>
                <a:cs typeface="Calibri"/>
              </a:rPr>
              <a:t>from</a:t>
            </a:r>
            <a:r>
              <a:rPr sz="4500" spc="-114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1</a:t>
            </a:r>
            <a:r>
              <a:rPr sz="4500" spc="-5" dirty="0">
                <a:latin typeface="Calibri"/>
                <a:cs typeface="Calibri"/>
              </a:rPr>
              <a:t> to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5</a:t>
            </a:r>
            <a:endParaRPr sz="45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12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5100" spc="5" dirty="0">
                <a:latin typeface="Calibri"/>
                <a:cs typeface="Calibri"/>
              </a:rPr>
              <a:t>Advanced:</a:t>
            </a:r>
            <a:endParaRPr sz="51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1080"/>
              </a:spcBef>
              <a:buFont typeface="Times New Roman"/>
              <a:buChar char="•"/>
              <a:tabLst>
                <a:tab pos="1104900" algn="l"/>
              </a:tabLst>
            </a:pPr>
            <a:r>
              <a:rPr sz="4500" spc="-15" dirty="0">
                <a:latin typeface="Calibri"/>
                <a:cs typeface="Calibri"/>
              </a:rPr>
              <a:t>Detect</a:t>
            </a:r>
            <a:r>
              <a:rPr sz="4500" spc="-30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the</a:t>
            </a:r>
            <a:r>
              <a:rPr sz="4500" spc="-5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target,</a:t>
            </a:r>
            <a:r>
              <a:rPr sz="4500" spc="-140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source,</a:t>
            </a:r>
            <a:r>
              <a:rPr sz="4500" spc="-145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or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complex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attitude</a:t>
            </a:r>
            <a:r>
              <a:rPr sz="4500" spc="-155" dirty="0">
                <a:latin typeface="Calibri"/>
                <a:cs typeface="Calibri"/>
              </a:rPr>
              <a:t> </a:t>
            </a:r>
            <a:r>
              <a:rPr sz="4500" spc="-15" dirty="0">
                <a:latin typeface="Calibri"/>
                <a:cs typeface="Calibri"/>
              </a:rPr>
              <a:t>types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51733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Sentiment</a:t>
            </a:r>
            <a:r>
              <a:rPr spc="3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030983"/>
            <a:ext cx="13100685" cy="528637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5100" dirty="0">
                <a:latin typeface="Calibri"/>
                <a:cs typeface="Calibri"/>
              </a:rPr>
              <a:t>Simplest </a:t>
            </a:r>
            <a:r>
              <a:rPr sz="5100" spc="-15" dirty="0">
                <a:latin typeface="Calibri"/>
                <a:cs typeface="Calibri"/>
              </a:rPr>
              <a:t>task:</a:t>
            </a:r>
            <a:endParaRPr sz="5100" dirty="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Times New Roman"/>
              <a:buChar char="•"/>
              <a:tabLst>
                <a:tab pos="1104900" algn="l"/>
              </a:tabLst>
            </a:pPr>
            <a:r>
              <a:rPr sz="4500" spc="-20" dirty="0">
                <a:solidFill>
                  <a:srgbClr val="000090"/>
                </a:solidFill>
                <a:latin typeface="Calibri"/>
                <a:cs typeface="Calibri"/>
              </a:rPr>
              <a:t>Is</a:t>
            </a:r>
            <a:r>
              <a:rPr sz="4500" spc="2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4500" spc="5" dirty="0">
                <a:solidFill>
                  <a:srgbClr val="000090"/>
                </a:solidFill>
                <a:latin typeface="Calibri"/>
                <a:cs typeface="Calibri"/>
              </a:rPr>
              <a:t>the</a:t>
            </a:r>
            <a:r>
              <a:rPr sz="4500" spc="-6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4500" spc="5" dirty="0">
                <a:solidFill>
                  <a:srgbClr val="000090"/>
                </a:solidFill>
                <a:latin typeface="Calibri"/>
                <a:cs typeface="Calibri"/>
              </a:rPr>
              <a:t>attitude</a:t>
            </a:r>
            <a:r>
              <a:rPr sz="4500" spc="-16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4500" spc="10" dirty="0">
                <a:solidFill>
                  <a:srgbClr val="000090"/>
                </a:solidFill>
                <a:latin typeface="Calibri"/>
                <a:cs typeface="Calibri"/>
              </a:rPr>
              <a:t>of</a:t>
            </a:r>
            <a:r>
              <a:rPr sz="4500" spc="-9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00090"/>
                </a:solidFill>
                <a:latin typeface="Calibri"/>
                <a:cs typeface="Calibri"/>
              </a:rPr>
              <a:t>this</a:t>
            </a:r>
            <a:r>
              <a:rPr sz="4500" spc="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4500" spc="-30" dirty="0">
                <a:solidFill>
                  <a:srgbClr val="000090"/>
                </a:solidFill>
                <a:latin typeface="Calibri"/>
                <a:cs typeface="Calibri"/>
              </a:rPr>
              <a:t>text</a:t>
            </a:r>
            <a:r>
              <a:rPr sz="4500" spc="-2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000090"/>
                </a:solidFill>
                <a:latin typeface="Calibri"/>
                <a:cs typeface="Calibri"/>
              </a:rPr>
              <a:t>positive</a:t>
            </a:r>
            <a:r>
              <a:rPr sz="4500" spc="-6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4500" spc="10" dirty="0">
                <a:solidFill>
                  <a:srgbClr val="000090"/>
                </a:solidFill>
                <a:latin typeface="Calibri"/>
                <a:cs typeface="Calibri"/>
              </a:rPr>
              <a:t>or</a:t>
            </a:r>
            <a:r>
              <a:rPr sz="4500" spc="-9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000090"/>
                </a:solidFill>
                <a:latin typeface="Calibri"/>
                <a:cs typeface="Calibri"/>
              </a:rPr>
              <a:t>negative?</a:t>
            </a:r>
            <a:endParaRPr sz="4500" dirty="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12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5100" spc="15" dirty="0">
                <a:latin typeface="Calibri"/>
                <a:cs typeface="Calibri"/>
              </a:rPr>
              <a:t>More</a:t>
            </a:r>
            <a:r>
              <a:rPr sz="5100" spc="-120" dirty="0">
                <a:latin typeface="Calibri"/>
                <a:cs typeface="Calibri"/>
              </a:rPr>
              <a:t> </a:t>
            </a:r>
            <a:r>
              <a:rPr sz="5100" spc="5" dirty="0">
                <a:latin typeface="Calibri"/>
                <a:cs typeface="Calibri"/>
              </a:rPr>
              <a:t>complex:</a:t>
            </a:r>
            <a:endParaRPr sz="5100" dirty="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1080"/>
              </a:spcBef>
              <a:buFont typeface="Times New Roman"/>
              <a:buChar char="•"/>
              <a:tabLst>
                <a:tab pos="1104900" algn="l"/>
              </a:tabLst>
            </a:pPr>
            <a:r>
              <a:rPr sz="4500" spc="5" dirty="0">
                <a:latin typeface="Calibri"/>
                <a:cs typeface="Calibri"/>
              </a:rPr>
              <a:t>Rank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the</a:t>
            </a:r>
            <a:r>
              <a:rPr sz="4500" spc="-60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attitude</a:t>
            </a:r>
            <a:r>
              <a:rPr sz="4500" spc="-160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of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this</a:t>
            </a:r>
            <a:r>
              <a:rPr sz="4500" spc="-80" dirty="0">
                <a:latin typeface="Calibri"/>
                <a:cs typeface="Calibri"/>
              </a:rPr>
              <a:t> </a:t>
            </a:r>
            <a:r>
              <a:rPr sz="4500" spc="-25" dirty="0">
                <a:latin typeface="Calibri"/>
                <a:cs typeface="Calibri"/>
              </a:rPr>
              <a:t>text</a:t>
            </a:r>
            <a:r>
              <a:rPr sz="4500" spc="65" dirty="0">
                <a:latin typeface="Calibri"/>
                <a:cs typeface="Calibri"/>
              </a:rPr>
              <a:t> </a:t>
            </a:r>
            <a:r>
              <a:rPr sz="4500" spc="20" dirty="0">
                <a:latin typeface="Calibri"/>
                <a:cs typeface="Calibri"/>
              </a:rPr>
              <a:t>from</a:t>
            </a:r>
            <a:r>
              <a:rPr sz="4500" spc="-114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1</a:t>
            </a:r>
            <a:r>
              <a:rPr sz="4500" spc="-5" dirty="0">
                <a:latin typeface="Calibri"/>
                <a:cs typeface="Calibri"/>
              </a:rPr>
              <a:t> to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5</a:t>
            </a:r>
          </a:p>
          <a:p>
            <a:pPr marL="558800" indent="-546100">
              <a:lnSpc>
                <a:spcPct val="100000"/>
              </a:lnSpc>
              <a:spcBef>
                <a:spcPts val="12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5100" spc="5" dirty="0">
                <a:latin typeface="Calibri"/>
                <a:cs typeface="Calibri"/>
              </a:rPr>
              <a:t>Advanced:</a:t>
            </a:r>
            <a:endParaRPr sz="5100" dirty="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1080"/>
              </a:spcBef>
              <a:buFont typeface="Times New Roman"/>
              <a:buChar char="•"/>
              <a:tabLst>
                <a:tab pos="1104900" algn="l"/>
              </a:tabLst>
            </a:pPr>
            <a:r>
              <a:rPr sz="4500" spc="-15" dirty="0">
                <a:latin typeface="Calibri"/>
                <a:cs typeface="Calibri"/>
              </a:rPr>
              <a:t>Detect</a:t>
            </a:r>
            <a:r>
              <a:rPr sz="4500" spc="-30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the</a:t>
            </a:r>
            <a:r>
              <a:rPr sz="4500" spc="-5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target,</a:t>
            </a:r>
            <a:r>
              <a:rPr sz="4500" spc="-140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source,</a:t>
            </a:r>
            <a:r>
              <a:rPr sz="4500" spc="-145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or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complex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attitude</a:t>
            </a:r>
            <a:r>
              <a:rPr sz="4500" spc="-155" dirty="0">
                <a:latin typeface="Calibri"/>
                <a:cs typeface="Calibri"/>
              </a:rPr>
              <a:t> </a:t>
            </a:r>
            <a:r>
              <a:rPr sz="4500" spc="-15" dirty="0">
                <a:latin typeface="Calibri"/>
                <a:cs typeface="Calibri"/>
              </a:rPr>
              <a:t>types</a:t>
            </a:r>
            <a:endParaRPr sz="4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504</Words>
  <Application>Microsoft Office PowerPoint</Application>
  <PresentationFormat>Custom</PresentationFormat>
  <Paragraphs>82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Microsoft Visio Drawing</vt:lpstr>
      <vt:lpstr>Sentiment Analysis</vt:lpstr>
      <vt:lpstr>Positive or negative movie review?</vt:lpstr>
      <vt:lpstr>Google Product Search</vt:lpstr>
      <vt:lpstr>Bing Shopping</vt:lpstr>
      <vt:lpstr>Sentiment analysis has many other names</vt:lpstr>
      <vt:lpstr>Why sentiment analysis?</vt:lpstr>
      <vt:lpstr>Sentiment Analysis</vt:lpstr>
      <vt:lpstr>Sentiment Analysis</vt:lpstr>
      <vt:lpstr>Sentiment Analysis</vt:lpstr>
      <vt:lpstr>Aspect Based Sentiment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kusum</dc:creator>
  <cp:lastModifiedBy>Kusum</cp:lastModifiedBy>
  <cp:revision>4</cp:revision>
  <dcterms:created xsi:type="dcterms:W3CDTF">2022-10-28T07:29:37Z</dcterms:created>
  <dcterms:modified xsi:type="dcterms:W3CDTF">2022-10-28T07:48:12Z</dcterms:modified>
</cp:coreProperties>
</file>