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79" r:id="rId5"/>
    <p:sldId id="277" r:id="rId6"/>
    <p:sldId id="278" r:id="rId7"/>
    <p:sldId id="276" r:id="rId8"/>
    <p:sldId id="275" r:id="rId9"/>
    <p:sldId id="274" r:id="rId10"/>
    <p:sldId id="273" r:id="rId11"/>
    <p:sldId id="272" r:id="rId12"/>
    <p:sldId id="271" r:id="rId13"/>
    <p:sldId id="270" r:id="rId14"/>
    <p:sldId id="269" r:id="rId15"/>
    <p:sldId id="268" r:id="rId16"/>
    <p:sldId id="267" r:id="rId17"/>
    <p:sldId id="266" r:id="rId18"/>
    <p:sldId id="265" r:id="rId19"/>
    <p:sldId id="264" r:id="rId20"/>
    <p:sldId id="263" r:id="rId21"/>
    <p:sldId id="262" r:id="rId22"/>
    <p:sldId id="261" r:id="rId23"/>
    <p:sldId id="260" r:id="rId24"/>
    <p:sldId id="259" r:id="rId25"/>
    <p:sldId id="258" r:id="rId26"/>
    <p:sldId id="257" r:id="rId27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IBM Plex Sans" panose="020B0503050203000203" pitchFamily="34" charset="0"/>
      <p:regular r:id="rId34"/>
      <p:bold r:id="rId35"/>
      <p:italic r:id="rId36"/>
      <p:boldItalic r:id="rId37"/>
    </p:embeddedFont>
    <p:embeddedFont>
      <p:font typeface="Montserrat Bold" panose="020B0604020202020204" charset="0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2" roundtripDataSignature="AMtx7mhNKsv0qOoN+wXbdXLUreJtpjolH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DB9733-CE7C-34E8-8B72-37B7E933905E}" name="Eannello, Caitlin" initials="EC" userId="S::caitlin.eannello@cisa.dhs.gov::7f5888e8-2d1c-44d8-a3ff-3715fc769e2a" providerId="AD"/>
  <p188:author id="{70927B3F-DF3F-89AA-C166-8D2453150477}" name="Latter, Jessie" initials="LJ" userId="S::JESSIE.LATTER@cisa.dhs.gov::844709ae-b2dd-4cfe-a34e-df86714d42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8B9"/>
    <a:srgbClr val="007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8528A-4AF1-4EAF-9544-9C72D95692B0}" v="8" dt="2023-09-12T20:58:06.001"/>
    <p1510:client id="{B8121CB1-3D63-C732-E750-363F89383517}" v="2" dt="2023-09-12T20:53:54.918"/>
    <p1510:client id="{EEADC1F4-F6CB-481A-9FFE-C91B4C2F84E2}" v="1" dt="2023-09-12T20:49:44.931"/>
  </p1510:revLst>
</p1510:revInfo>
</file>

<file path=ppt/tableStyles.xml><?xml version="1.0" encoding="utf-8"?>
<a:tblStyleLst xmlns:a="http://schemas.openxmlformats.org/drawingml/2006/main" def="{06BF5A93-6B0C-42F1-B080-C561B0747B9A}">
  <a:tblStyle styleId="{06BF5A93-6B0C-42F1-B080-C561B0747B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97" Type="http://schemas.microsoft.com/office/2015/10/relationships/revisionInfo" Target="revisionInfo.xml"/><Relationship Id="rId7" Type="http://schemas.openxmlformats.org/officeDocument/2006/relationships/slide" Target="slides/slide3.xml"/><Relationship Id="rId92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9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93" Type="http://schemas.openxmlformats.org/officeDocument/2006/relationships/presProps" Target="presProps.xml"/><Relationship Id="rId98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6.xml"/><Relationship Id="rId9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7CE16F-1A68-4EC0-AF59-B2B8C92CFC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A802F-03E1-4BC4-853A-9D62EDE868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5206F-6D90-442E-A01A-EC383E15EC6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D1BC1-B1F3-49DF-B19E-9C776DDBA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693D2-F706-4FA0-839A-BCC1596A2E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6B936-CC20-4368-AC2F-AEC5C9BB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98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indent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indent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948348cd9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1948348cd9_2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/>
          </a:p>
        </p:txBody>
      </p:sp>
      <p:sp>
        <p:nvSpPr>
          <p:cNvPr id="150" name="Google Shape;150;g11948348cd9_2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302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3955fed6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23955fed65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01" name="Google Shape;201;g123955fed65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22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3955fed6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23955fed65_0_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01" name="Google Shape;201;g123955fed65_0_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952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0816E2BA-0621-4765-80C0-EB98D46827EE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3383846" y="-3389313"/>
            <a:ext cx="5413374" cy="12192000"/>
          </a:xfrm>
          <a:prstGeom prst="rect">
            <a:avLst/>
          </a:prstGeom>
          <a:gradFill>
            <a:gsLst>
              <a:gs pos="3000">
                <a:srgbClr val="2E56D4"/>
              </a:gs>
              <a:gs pos="23000">
                <a:srgbClr val="3A3CC3"/>
              </a:gs>
              <a:gs pos="64000">
                <a:srgbClr val="6B0097"/>
              </a:gs>
              <a:gs pos="100000">
                <a:srgbClr val="A61969"/>
              </a:gs>
            </a:gsLst>
            <a:lin ang="8100000" scaled="0"/>
          </a:gra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7574"/>
            <a:ext cx="12186533" cy="4495800"/>
          </a:xfrm>
          <a:prstGeom prst="rect">
            <a:avLst/>
          </a:prstGeom>
          <a:noFill/>
        </p:spPr>
        <p:txBody>
          <a:bodyPr lIns="640080" tIns="182880" anchor="t"/>
          <a:lstStyle>
            <a:lvl1pPr algn="l">
              <a:defRPr sz="6000" b="1" cap="none" baseline="0">
                <a:solidFill>
                  <a:schemeClr val="tx1"/>
                </a:solidFill>
                <a:latin typeface="Montserrat Bold" panose="020B060402020202020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18776B3-B187-934B-8B8D-A209B2D5EE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84AA-2AAB-D841-BF17-2D4C9BCE0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76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D988412F-92BE-4DEB-A5C6-A0A40E845342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5524500" y="-5524499"/>
            <a:ext cx="1143000" cy="12192000"/>
          </a:xfrm>
          <a:prstGeom prst="rect">
            <a:avLst/>
          </a:prstGeom>
          <a:gradFill>
            <a:gsLst>
              <a:gs pos="3000">
                <a:srgbClr val="2E56D4"/>
              </a:gs>
              <a:gs pos="23000">
                <a:srgbClr val="3A3CC3"/>
              </a:gs>
              <a:gs pos="64000">
                <a:srgbClr val="6B0097"/>
              </a:gs>
              <a:gs pos="100000">
                <a:srgbClr val="A61969"/>
              </a:gs>
            </a:gsLst>
            <a:lin ang="8100000" scaled="0"/>
          </a:gra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810000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60000"/>
              <a:defRPr sz="2400">
                <a:solidFill>
                  <a:srgbClr val="000000"/>
                </a:solidFill>
              </a:defRPr>
            </a:lvl1pPr>
            <a:lvl2pPr>
              <a:buClr>
                <a:srgbClr val="000000"/>
              </a:buClr>
              <a:buSzPct val="60000"/>
              <a:defRPr sz="2200">
                <a:solidFill>
                  <a:srgbClr val="000000"/>
                </a:solidFill>
              </a:defRPr>
            </a:lvl2pPr>
            <a:lvl3pPr>
              <a:buClr>
                <a:srgbClr val="000000"/>
              </a:buClr>
              <a:buSzPct val="60000"/>
              <a:defRPr sz="2000">
                <a:solidFill>
                  <a:srgbClr val="000000"/>
                </a:solidFill>
              </a:defRPr>
            </a:lvl3pPr>
            <a:lvl4pPr>
              <a:buClr>
                <a:srgbClr val="000000"/>
              </a:buClr>
              <a:buSzPct val="60000"/>
              <a:defRPr sz="1800">
                <a:solidFill>
                  <a:srgbClr val="000000"/>
                </a:solidFill>
              </a:defRPr>
            </a:lvl4pPr>
            <a:lvl5pPr>
              <a:buClr>
                <a:srgbClr val="000000"/>
              </a:buClr>
              <a:buSzPct val="60000"/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E8B7DF-B902-7749-B266-7817A506DB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lIns="640080" tIns="274320" bIns="91440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856BAD-8753-0449-A526-572E9A2EA0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67E4-E490-5D4C-B162-F1E62EFCCB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32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E82A16-AE5A-409C-BA68-A58A837F5E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" y="1600201"/>
            <a:ext cx="5407152" cy="3810000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60000"/>
              <a:defRPr sz="2400">
                <a:solidFill>
                  <a:srgbClr val="000000"/>
                </a:solidFill>
              </a:defRPr>
            </a:lvl1pPr>
            <a:lvl2pPr>
              <a:buClr>
                <a:srgbClr val="000000"/>
              </a:buClr>
              <a:buSzPct val="60000"/>
              <a:defRPr sz="2200">
                <a:solidFill>
                  <a:srgbClr val="000000"/>
                </a:solidFill>
              </a:defRPr>
            </a:lvl2pPr>
            <a:lvl3pPr>
              <a:buClr>
                <a:srgbClr val="000000"/>
              </a:buClr>
              <a:buSzPct val="60000"/>
              <a:defRPr sz="2000">
                <a:solidFill>
                  <a:srgbClr val="000000"/>
                </a:solidFill>
              </a:defRPr>
            </a:lvl3pPr>
            <a:lvl4pPr>
              <a:buClr>
                <a:srgbClr val="000000"/>
              </a:buClr>
              <a:buSzPct val="60000"/>
              <a:defRPr sz="1800">
                <a:solidFill>
                  <a:srgbClr val="000000"/>
                </a:solidFill>
              </a:defRPr>
            </a:lvl4pPr>
            <a:lvl5pPr>
              <a:buClr>
                <a:srgbClr val="000000"/>
              </a:buClr>
              <a:buSzPct val="60000"/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988412F-92BE-4DEB-A5C6-A0A40E845342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5524500" y="-5524499"/>
            <a:ext cx="1143000" cy="12192000"/>
          </a:xfrm>
          <a:prstGeom prst="rect">
            <a:avLst/>
          </a:prstGeom>
          <a:gradFill>
            <a:gsLst>
              <a:gs pos="3000">
                <a:srgbClr val="2E56D4"/>
              </a:gs>
              <a:gs pos="23000">
                <a:srgbClr val="3A3CC3"/>
              </a:gs>
              <a:gs pos="64000">
                <a:srgbClr val="6B0097"/>
              </a:gs>
              <a:gs pos="100000">
                <a:srgbClr val="A61969"/>
              </a:gs>
            </a:gsLst>
            <a:lin ang="8100000" scaled="0"/>
          </a:gra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E8B7DF-B902-7749-B266-7817A506DB4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lIns="640080" tIns="274320" bIns="91440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856BAD-8753-0449-A526-572E9A2EA0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367E4-E490-5D4C-B162-F1E62EFCCB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A4F5B5-C96F-4DD9-8422-74BBB3D3636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5248" y="1600201"/>
            <a:ext cx="5407152" cy="3810000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SzPct val="60000"/>
              <a:defRPr sz="2400">
                <a:solidFill>
                  <a:srgbClr val="000000"/>
                </a:solidFill>
              </a:defRPr>
            </a:lvl1pPr>
            <a:lvl2pPr>
              <a:buClr>
                <a:srgbClr val="000000"/>
              </a:buClr>
              <a:buSzPct val="60000"/>
              <a:defRPr sz="2200">
                <a:solidFill>
                  <a:srgbClr val="000000"/>
                </a:solidFill>
              </a:defRPr>
            </a:lvl2pPr>
            <a:lvl3pPr>
              <a:buClr>
                <a:srgbClr val="000000"/>
              </a:buClr>
              <a:buSzPct val="60000"/>
              <a:defRPr sz="2000">
                <a:solidFill>
                  <a:srgbClr val="000000"/>
                </a:solidFill>
              </a:defRPr>
            </a:lvl3pPr>
            <a:lvl4pPr>
              <a:buClr>
                <a:srgbClr val="000000"/>
              </a:buClr>
              <a:buSzPct val="60000"/>
              <a:defRPr sz="1800">
                <a:solidFill>
                  <a:srgbClr val="000000"/>
                </a:solidFill>
              </a:defRPr>
            </a:lvl4pPr>
            <a:lvl5pPr>
              <a:buClr>
                <a:srgbClr val="000000"/>
              </a:buClr>
              <a:buSzPct val="60000"/>
              <a:defRPr sz="16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867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50FF319C-7210-4829-89A9-43D7A1F70484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5524500" y="-5524500"/>
            <a:ext cx="1143000" cy="12192000"/>
          </a:xfrm>
          <a:prstGeom prst="rect">
            <a:avLst/>
          </a:prstGeom>
          <a:gradFill>
            <a:gsLst>
              <a:gs pos="3000">
                <a:srgbClr val="2E56D4"/>
              </a:gs>
              <a:gs pos="23000">
                <a:srgbClr val="3A3CC3"/>
              </a:gs>
              <a:gs pos="64000">
                <a:srgbClr val="6B0097"/>
              </a:gs>
              <a:gs pos="100000">
                <a:srgbClr val="A61969"/>
              </a:gs>
            </a:gsLst>
            <a:lin ang="8100000" scaled="0"/>
          </a:gra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ECC622-1EF7-304A-800A-F6F715A81D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12192000" cy="1143000"/>
          </a:xfrm>
          <a:prstGeom prst="rect">
            <a:avLst/>
          </a:prstGeom>
          <a:noFill/>
        </p:spPr>
        <p:txBody>
          <a:bodyPr lIns="640080" tIns="274320" bIns="91440"/>
          <a:lstStyle>
            <a:lvl1pPr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A2C83E-0446-C546-81B9-4C48E8885C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690C8-B626-274D-8FA3-63299A4ABD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35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4A9543A9-3931-4954-9196-131749C51082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6716714" y="1600201"/>
            <a:ext cx="4865685" cy="3810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ctr">
              <a:defRPr sz="4000" b="1" cap="none" baseline="0">
                <a:solidFill>
                  <a:srgbClr val="005288"/>
                </a:solidFill>
              </a:defRPr>
            </a:lvl1pPr>
          </a:lstStyle>
          <a:p>
            <a:pPr algn="ctr">
              <a:lnSpc>
                <a:spcPts val="7200"/>
              </a:lnSpc>
            </a:pPr>
            <a:r>
              <a:rPr lang="en-US" sz="4000">
                <a:solidFill>
                  <a:srgbClr val="2E56D4"/>
                </a:solidFill>
                <a:latin typeface="Montserrat Bold" panose="020B0604020202020204" charset="0"/>
              </a:rPr>
              <a:t>Text Here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4B01E4A-0A29-4514-BB3F-9184E77D1FC4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-390532" y="382580"/>
            <a:ext cx="6865951" cy="6084888"/>
          </a:xfrm>
          <a:prstGeom prst="rect">
            <a:avLst/>
          </a:prstGeom>
          <a:gradFill>
            <a:gsLst>
              <a:gs pos="3000">
                <a:srgbClr val="2E56D4"/>
              </a:gs>
              <a:gs pos="23000">
                <a:srgbClr val="3A3CC3"/>
              </a:gs>
              <a:gs pos="64000">
                <a:srgbClr val="6B0097"/>
              </a:gs>
              <a:gs pos="100000">
                <a:srgbClr val="A61969"/>
              </a:gs>
            </a:gsLst>
            <a:lin ang="8100000" scaled="0"/>
          </a:gra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BE5CA0B-222E-C54E-943E-7AAC747651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DC5A1-24AC-EE45-8892-34F91BFF93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80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>
            <a:extLst>
              <a:ext uri="{FF2B5EF4-FFF2-40B4-BE49-F238E27FC236}">
                <a16:creationId xmlns:a16="http://schemas.microsoft.com/office/drawing/2014/main" id="{A48DD25C-886A-364F-A7EB-C56AF8D492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1049000" y="6167438"/>
            <a:ext cx="5334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2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2512F38-016A-FD40-AA8F-15F02EBCC6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3270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8" r:id="rId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52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5288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5288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5288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5288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63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63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63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63"/>
          </a:solidFill>
          <a:latin typeface="Times New Roman" pitchFamily="18" charset="0"/>
        </a:defRPr>
      </a:lvl9pPr>
    </p:titleStyle>
    <p:bodyStyle>
      <a:lvl1pPr marL="233363" indent="-233363" algn="l" rtl="0" eaLnBrk="1" fontAlgn="base" hangingPunct="1">
        <a:spcBef>
          <a:spcPct val="6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2200">
          <a:solidFill>
            <a:srgbClr val="EFF7FF"/>
          </a:solidFill>
          <a:latin typeface="+mn-lt"/>
          <a:ea typeface="+mn-ea"/>
          <a:cs typeface="+mn-cs"/>
        </a:defRPr>
      </a:lvl1pPr>
      <a:lvl2pPr marL="571500" indent="-223838" algn="l" rtl="0" eaLnBrk="1" fontAlgn="base" hangingPunct="1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1700">
          <a:solidFill>
            <a:srgbClr val="EFF7FF"/>
          </a:solidFill>
          <a:latin typeface="+mn-lt"/>
        </a:defRPr>
      </a:lvl2pPr>
      <a:lvl3pPr marL="909638" indent="-222250" algn="l" rtl="0" eaLnBrk="1" fontAlgn="base" hangingPunct="1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2000">
          <a:solidFill>
            <a:srgbClr val="EFF7FF"/>
          </a:solidFill>
          <a:latin typeface="+mn-lt"/>
        </a:defRPr>
      </a:lvl3pPr>
      <a:lvl4pPr marL="1258888" indent="-231775" algn="l" rtl="0" eaLnBrk="1" fontAlgn="base" hangingPunct="1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1700">
          <a:solidFill>
            <a:srgbClr val="EFF7FF"/>
          </a:solidFill>
          <a:latin typeface="+mn-lt"/>
        </a:defRPr>
      </a:lvl4pPr>
      <a:lvl5pPr marL="1598613" indent="-222250" algn="l" rtl="0" eaLnBrk="1" fontAlgn="base" hangingPunct="1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2000">
          <a:solidFill>
            <a:srgbClr val="EFF7FF"/>
          </a:solidFill>
          <a:latin typeface="+mn-lt"/>
        </a:defRPr>
      </a:lvl5pPr>
      <a:lvl6pPr marL="2055813" indent="-222250" algn="l" rtl="0" eaLnBrk="1" fontAlgn="base" hangingPunct="1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2000">
          <a:solidFill>
            <a:srgbClr val="EFF7FF"/>
          </a:solidFill>
          <a:latin typeface="+mn-lt"/>
        </a:defRPr>
      </a:lvl6pPr>
      <a:lvl7pPr marL="2513013" indent="-222250" algn="l" rtl="0" eaLnBrk="1" fontAlgn="base" hangingPunct="1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2000">
          <a:solidFill>
            <a:srgbClr val="EFF7FF"/>
          </a:solidFill>
          <a:latin typeface="+mn-lt"/>
        </a:defRPr>
      </a:lvl7pPr>
      <a:lvl8pPr marL="2970213" indent="-222250" algn="l" rtl="0" eaLnBrk="1" fontAlgn="base" hangingPunct="1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2000">
          <a:solidFill>
            <a:srgbClr val="EFF7FF"/>
          </a:solidFill>
          <a:latin typeface="+mn-lt"/>
        </a:defRPr>
      </a:lvl8pPr>
      <a:lvl9pPr marL="3427413" indent="-222250" algn="l" rtl="0" eaLnBrk="1" fontAlgn="base" hangingPunct="1">
        <a:spcBef>
          <a:spcPct val="30000"/>
        </a:spcBef>
        <a:spcAft>
          <a:spcPct val="0"/>
        </a:spcAft>
        <a:buClr>
          <a:srgbClr val="B0B1B3"/>
        </a:buClr>
        <a:buFont typeface="Wingdings" pitchFamily="2" charset="2"/>
        <a:buChar char="§"/>
        <a:defRPr sz="2000">
          <a:solidFill>
            <a:srgbClr val="EFF7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ysafeonline.org/resources/" TargetMode="External"/><Relationship Id="rId3" Type="http://schemas.openxmlformats.org/officeDocument/2006/relationships/hyperlink" Target="https://www.cisa.gov/securebydesign" TargetMode="External"/><Relationship Id="rId7" Type="http://schemas.openxmlformats.org/officeDocument/2006/relationships/hyperlink" Target="https://www.youtube.com/@cisagov" TargetMode="External"/><Relationship Id="rId2" Type="http://schemas.openxmlformats.org/officeDocument/2006/relationships/hyperlink" Target="https://www.cisa.gov/re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isa.gov/cybersecurity-training-exercises" TargetMode="External"/><Relationship Id="rId5" Type="http://schemas.openxmlformats.org/officeDocument/2006/relationships/hyperlink" Target="https://www.cisa.gov/cyber-resource-hub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www.cisa.gov/cross-sector-cybersecurity-performance-goals" TargetMode="External"/><Relationship Id="rId9" Type="http://schemas.openxmlformats.org/officeDocument/2006/relationships/hyperlink" Target="https://www.youtube.com/channel/UCEPV7NQpkCLeK66gT--cIs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warenessCampaigns@cisa.dhs.gov" TargetMode="External"/><Relationship Id="rId2" Type="http://schemas.openxmlformats.org/officeDocument/2006/relationships/hyperlink" Target="https://www.cisa.gov/cybersecurity-awareness-month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info@staysafeonline.org" TargetMode="External"/><Relationship Id="rId4" Type="http://schemas.openxmlformats.org/officeDocument/2006/relationships/hyperlink" Target="https://staysafeonlin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ysafeonline.org/online-safety-privacy-basics/oh-beha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ysafeonline.org/online-safety-privacy-basics/oh-behav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4" descr="Secure Our World logo">
            <a:extLst>
              <a:ext uri="{FF2B5EF4-FFF2-40B4-BE49-F238E27FC236}">
                <a16:creationId xmlns:a16="http://schemas.microsoft.com/office/drawing/2014/main" id="{4659259C-6FE6-FBD9-FEAD-18853905405F}"/>
              </a:ext>
            </a:extLst>
          </p:cNvPr>
          <p:cNvSpPr/>
          <p:nvPr/>
        </p:nvSpPr>
        <p:spPr>
          <a:xfrm>
            <a:off x="500677" y="262137"/>
            <a:ext cx="3466162" cy="1346026"/>
          </a:xfrm>
          <a:custGeom>
            <a:avLst/>
            <a:gdLst/>
            <a:ahLst/>
            <a:cxnLst/>
            <a:rect l="l" t="t" r="r" b="b"/>
            <a:pathLst>
              <a:path w="5199243" h="2019039">
                <a:moveTo>
                  <a:pt x="0" y="0"/>
                </a:moveTo>
                <a:lnTo>
                  <a:pt x="5199243" y="0"/>
                </a:lnTo>
                <a:lnTo>
                  <a:pt x="5199243" y="2019040"/>
                </a:lnTo>
                <a:lnTo>
                  <a:pt x="0" y="2019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20892-A6A5-ABF3-6973-953729F7C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" y="1608162"/>
            <a:ext cx="12186533" cy="3822787"/>
          </a:xfrm>
        </p:spPr>
        <p:txBody>
          <a:bodyPr/>
          <a:lstStyle/>
          <a:p>
            <a:r>
              <a:rPr lang="en-US" sz="4400" cap="all"/>
              <a:t>Cybersecurity Awareness </a:t>
            </a:r>
            <a:br>
              <a:rPr lang="en-US" sz="4400" cap="all"/>
            </a:br>
            <a:r>
              <a:rPr lang="en-US" sz="4400" cap="all"/>
              <a:t>Month 2023</a:t>
            </a:r>
            <a:br>
              <a:rPr lang="en-US" cap="all"/>
            </a:br>
            <a:br>
              <a:rPr lang="en-US" cap="all"/>
            </a:br>
            <a:r>
              <a:rPr lang="en-US" sz="3200" cap="all"/>
              <a:t>How to stay safe online</a:t>
            </a:r>
            <a:endParaRPr lang="en-US" sz="3600" cap="all"/>
          </a:p>
        </p:txBody>
      </p:sp>
      <p:pic>
        <p:nvPicPr>
          <p:cNvPr id="5" name="Picture 4" descr="CISA Logo">
            <a:extLst>
              <a:ext uri="{FF2B5EF4-FFF2-40B4-BE49-F238E27FC236}">
                <a16:creationId xmlns:a16="http://schemas.microsoft.com/office/drawing/2014/main" id="{52F7D396-5C96-DC5C-0D10-E7720B9DB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5643650"/>
            <a:ext cx="1066800" cy="10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2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87ED5B9-EA14-D1AC-5CFA-09DF2E2AC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4 Easy Ways to Stay Safe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B617C-A4E8-D0E2-9F47-5735966E47B5}"/>
              </a:ext>
            </a:extLst>
          </p:cNvPr>
          <p:cNvSpPr txBox="1"/>
          <p:nvPr/>
        </p:nvSpPr>
        <p:spPr>
          <a:xfrm>
            <a:off x="1962310" y="1569570"/>
            <a:ext cx="8265885" cy="22398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68B9"/>
                </a:solidFill>
              </a:rPr>
              <a:t> Use Strong Passwords and a Password Manager ​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68B9"/>
                </a:solidFill>
              </a:rPr>
              <a:t>Turn on Multifactor Authentication ​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68B9"/>
                </a:solidFill>
              </a:rPr>
              <a:t> Recognize and Report Phishing Attacks​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68B9"/>
                </a:solidFill>
              </a:rPr>
              <a:t>Update Your Software​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67890-9212-F576-0B48-08745816B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76" y="4113679"/>
            <a:ext cx="27432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9C9369-5F06-A57E-4878-A418A83C5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1" y="4057650"/>
            <a:ext cx="2743200" cy="2743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D1E81-7C75-51D9-BA5D-FF35726D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429" y="401282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1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6B42F5-9398-5F0A-E42E-0DC1BD139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 Strong Passwords</a:t>
            </a:r>
          </a:p>
        </p:txBody>
      </p:sp>
      <p:sp>
        <p:nvSpPr>
          <p:cNvPr id="6" name="Google Shape;153;g11948348cd9_2_21">
            <a:extLst>
              <a:ext uri="{FF2B5EF4-FFF2-40B4-BE49-F238E27FC236}">
                <a16:creationId xmlns:a16="http://schemas.microsoft.com/office/drawing/2014/main" id="{EAB7405A-F53D-0309-409D-0DBF3975E0B6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381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33363" indent="-23336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200">
                <a:solidFill>
                  <a:srgbClr val="EFF7FF"/>
                </a:solidFill>
                <a:latin typeface="+mn-lt"/>
                <a:ea typeface="+mn-ea"/>
                <a:cs typeface="+mn-cs"/>
              </a:defRPr>
            </a:lvl1pPr>
            <a:lvl2pPr marL="57150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2pPr>
            <a:lvl3pPr marL="909638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3pPr>
            <a:lvl4pPr marL="1258888" indent="-23177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4pPr>
            <a:lvl5pPr marL="15986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5pPr>
            <a:lvl6pPr marL="20558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6pPr>
            <a:lvl7pPr marL="25130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7pPr>
            <a:lvl8pPr marL="29702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8pPr>
            <a:lvl9pPr marL="34274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>
                <a:solidFill>
                  <a:srgbClr val="0068B9"/>
                </a:solidFill>
                <a:latin typeface="Arial"/>
                <a:cs typeface="Arial"/>
              </a:rPr>
              <a:t>CREATE STRONG PASSWORDS: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48F37-4253-9CDD-9EA8-B8CA342E1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4" y="2623297"/>
            <a:ext cx="5088834" cy="296517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B70B87E-2B83-6545-D6C4-4179BE0CF9A8}"/>
              </a:ext>
            </a:extLst>
          </p:cNvPr>
          <p:cNvSpPr txBox="1">
            <a:spLocks/>
          </p:cNvSpPr>
          <p:nvPr/>
        </p:nvSpPr>
        <p:spPr>
          <a:xfrm>
            <a:off x="6813188" y="1707978"/>
            <a:ext cx="4847053" cy="37046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/>
              <a:buChar char="•"/>
            </a:pPr>
            <a:r>
              <a:rPr lang="en-US" sz="2400" b="1"/>
              <a:t>Long </a:t>
            </a:r>
          </a:p>
          <a:p>
            <a:pPr marL="971550" lvl="1" indent="-285750">
              <a:buFont typeface="Arial"/>
              <a:buChar char="•"/>
            </a:pPr>
            <a:r>
              <a:rPr lang="en-US" sz="2400"/>
              <a:t>At least 16 characters</a:t>
            </a:r>
          </a:p>
          <a:p>
            <a:pPr marL="685800" lvl="1"/>
            <a:endParaRPr lang="en-US" sz="2400"/>
          </a:p>
          <a:p>
            <a:pPr marL="514350" indent="-285750">
              <a:buFont typeface="Arial"/>
              <a:buChar char="•"/>
            </a:pPr>
            <a:r>
              <a:rPr lang="en-US" sz="2400" b="1"/>
              <a:t>Unique</a:t>
            </a:r>
          </a:p>
          <a:p>
            <a:pPr marL="971550" lvl="1" indent="-285750">
              <a:buFont typeface="Arial"/>
              <a:buChar char="•"/>
            </a:pPr>
            <a:r>
              <a:rPr lang="en-US" sz="2400"/>
              <a:t>NEVER reuse passwords</a:t>
            </a:r>
          </a:p>
          <a:p>
            <a:pPr marL="685800" lvl="1"/>
            <a:endParaRPr lang="en-US" sz="2400"/>
          </a:p>
          <a:p>
            <a:pPr marL="514350" indent="-285750">
              <a:buFont typeface="Arial"/>
              <a:buChar char="•"/>
            </a:pPr>
            <a:r>
              <a:rPr lang="en-US" sz="2400" b="1"/>
              <a:t>Complex</a:t>
            </a:r>
          </a:p>
          <a:p>
            <a:pPr marL="1028700" lvl="1" indent="-342900">
              <a:buChar char="•"/>
            </a:pPr>
            <a:r>
              <a:rPr lang="en-US" sz="2000"/>
              <a:t>Upper- and lower-case letters</a:t>
            </a:r>
          </a:p>
          <a:p>
            <a:pPr marL="1028700" lvl="1" indent="-342900">
              <a:buChar char="•"/>
            </a:pPr>
            <a:r>
              <a:rPr lang="en-US" sz="2000"/>
              <a:t>Numbers</a:t>
            </a:r>
          </a:p>
          <a:p>
            <a:pPr marL="1028700" lvl="1" indent="-342900">
              <a:buChar char="•"/>
            </a:pPr>
            <a:r>
              <a:rPr lang="en-US" sz="2000"/>
              <a:t>Special characters </a:t>
            </a:r>
          </a:p>
          <a:p>
            <a:pPr marL="1028700" lvl="1" indent="-342900">
              <a:buChar char="•"/>
            </a:pPr>
            <a:r>
              <a:rPr lang="en-US" sz="2000"/>
              <a:t>Spaces</a:t>
            </a:r>
          </a:p>
          <a:p>
            <a:pPr marL="914400" indent="-342900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4191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288EEC3-B491-F618-E492-41D9A70D6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 a Password Manager</a:t>
            </a:r>
          </a:p>
        </p:txBody>
      </p:sp>
      <p:sp>
        <p:nvSpPr>
          <p:cNvPr id="6" name="Google Shape;153;g11948348cd9_2_21">
            <a:extLst>
              <a:ext uri="{FF2B5EF4-FFF2-40B4-BE49-F238E27FC236}">
                <a16:creationId xmlns:a16="http://schemas.microsoft.com/office/drawing/2014/main" id="{E0119C44-AA49-E90A-409E-A805BE251AB4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381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33363" indent="-23336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200">
                <a:solidFill>
                  <a:srgbClr val="EFF7FF"/>
                </a:solidFill>
                <a:latin typeface="+mn-lt"/>
                <a:ea typeface="+mn-ea"/>
                <a:cs typeface="+mn-cs"/>
              </a:defRPr>
            </a:lvl1pPr>
            <a:lvl2pPr marL="57150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2pPr>
            <a:lvl3pPr marL="909638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3pPr>
            <a:lvl4pPr marL="1258888" indent="-23177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4pPr>
            <a:lvl5pPr marL="15986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5pPr>
            <a:lvl6pPr marL="20558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6pPr>
            <a:lvl7pPr marL="25130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7pPr>
            <a:lvl8pPr marL="29702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8pPr>
            <a:lvl9pPr marL="34274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>
                <a:solidFill>
                  <a:srgbClr val="0068B9"/>
                </a:solidFill>
                <a:latin typeface="Arial"/>
                <a:cs typeface="Arial"/>
              </a:rPr>
              <a:t>WHY USE A PASSWORD MANAGER?</a:t>
            </a:r>
            <a:endParaRPr lang="en-US">
              <a:solidFill>
                <a:srgbClr val="0068B9"/>
              </a:solidFill>
              <a:cs typeface="Calibri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5A8B694-3116-6199-A838-39E39AA334E2}"/>
              </a:ext>
            </a:extLst>
          </p:cNvPr>
          <p:cNvSpPr txBox="1">
            <a:spLocks/>
          </p:cNvSpPr>
          <p:nvPr/>
        </p:nvSpPr>
        <p:spPr>
          <a:xfrm>
            <a:off x="667192" y="2281425"/>
            <a:ext cx="6796255" cy="4588609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342900">
              <a:buFont typeface="Arial"/>
              <a:buChar char="•"/>
            </a:pPr>
            <a:r>
              <a:rPr lang="en-US" sz="2400"/>
              <a:t>Stores your passwords</a:t>
            </a:r>
          </a:p>
          <a:p>
            <a:pPr marL="571500" indent="-342900">
              <a:buFont typeface="Arial"/>
              <a:buChar char="•"/>
            </a:pPr>
            <a:r>
              <a:rPr lang="en-US" sz="2400"/>
              <a:t>Alerts you of duplicate passwords</a:t>
            </a:r>
          </a:p>
          <a:p>
            <a:pPr marL="571500" indent="-342900">
              <a:buFont typeface="Arial"/>
              <a:buChar char="•"/>
            </a:pPr>
            <a:r>
              <a:rPr lang="en-US" sz="2400"/>
              <a:t>Generates strong new passwords</a:t>
            </a:r>
          </a:p>
          <a:p>
            <a:pPr marL="571500" indent="-342900">
              <a:buFont typeface="Arial"/>
              <a:buChar char="•"/>
            </a:pPr>
            <a:r>
              <a:rPr lang="en-US" sz="2400"/>
              <a:t>Some automatically fill your login credentials into website to make sign-in easy</a:t>
            </a:r>
          </a:p>
          <a:p>
            <a:pPr marL="228600"/>
            <a:endParaRPr lang="en-US" sz="2400"/>
          </a:p>
          <a:p>
            <a:pPr marL="228600"/>
            <a:r>
              <a:rPr lang="en-US" sz="2400"/>
              <a:t>Encryption ensures that password managers never "know" what your passwords are, keeping them safe from cyber attacks</a:t>
            </a:r>
            <a:r>
              <a:rPr lang="en-US" sz="2400">
                <a:solidFill>
                  <a:srgbClr val="FF0000"/>
                </a:solidFill>
              </a:rPr>
              <a:t>.</a:t>
            </a:r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C86F1-A3DA-D7DD-C43B-C88D1084E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794" y="2081273"/>
            <a:ext cx="4155726" cy="414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4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8842E7C-4D98-6EA9-0041-1AEA15F97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Turn on Multifactor Authentication </a:t>
            </a:r>
          </a:p>
        </p:txBody>
      </p:sp>
      <p:sp>
        <p:nvSpPr>
          <p:cNvPr id="6" name="Google Shape;153;g11948348cd9_2_21">
            <a:extLst>
              <a:ext uri="{FF2B5EF4-FFF2-40B4-BE49-F238E27FC236}">
                <a16:creationId xmlns:a16="http://schemas.microsoft.com/office/drawing/2014/main" id="{CFDD819F-49F2-71F5-60F3-590123456778}"/>
              </a:ext>
            </a:extLst>
          </p:cNvPr>
          <p:cNvSpPr txBox="1">
            <a:spLocks/>
          </p:cNvSpPr>
          <p:nvPr/>
        </p:nvSpPr>
        <p:spPr>
          <a:xfrm>
            <a:off x="623484" y="1521319"/>
            <a:ext cx="10493828" cy="381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33363" indent="-23336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200">
                <a:solidFill>
                  <a:srgbClr val="EFF7FF"/>
                </a:solidFill>
                <a:latin typeface="+mn-lt"/>
                <a:ea typeface="+mn-ea"/>
                <a:cs typeface="+mn-cs"/>
              </a:defRPr>
            </a:lvl1pPr>
            <a:lvl2pPr marL="57150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2pPr>
            <a:lvl3pPr marL="909638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3pPr>
            <a:lvl4pPr marL="1258888" indent="-23177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4pPr>
            <a:lvl5pPr marL="15986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5pPr>
            <a:lvl6pPr marL="20558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6pPr>
            <a:lvl7pPr marL="25130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7pPr>
            <a:lvl8pPr marL="29702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8pPr>
            <a:lvl9pPr marL="34274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>
                <a:solidFill>
                  <a:srgbClr val="0068B9"/>
                </a:solidFill>
                <a:latin typeface="Arial"/>
                <a:cs typeface="Arial"/>
              </a:rPr>
              <a:t>WHAT IS IT?</a:t>
            </a:r>
            <a:endParaRPr lang="en-US">
              <a:solidFill>
                <a:srgbClr val="0068B9"/>
              </a:solidFill>
              <a:cs typeface="Calibri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FBF62E1-C991-F765-0D08-F1ADA5FD6B67}"/>
              </a:ext>
            </a:extLst>
          </p:cNvPr>
          <p:cNvSpPr txBox="1">
            <a:spLocks/>
          </p:cNvSpPr>
          <p:nvPr/>
        </p:nvSpPr>
        <p:spPr>
          <a:xfrm>
            <a:off x="695598" y="2200732"/>
            <a:ext cx="7909138" cy="4577404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/>
              <a:buChar char="•"/>
            </a:pPr>
            <a:r>
              <a:rPr lang="en-US" sz="2400" b="1"/>
              <a:t>A code sent to your phone or email</a:t>
            </a:r>
          </a:p>
          <a:p>
            <a:pPr marL="228600"/>
            <a:endParaRPr lang="en-US" sz="2400" b="1"/>
          </a:p>
          <a:p>
            <a:pPr marL="514350" indent="-285750">
              <a:buFont typeface="Arial"/>
              <a:buChar char="•"/>
            </a:pPr>
            <a:r>
              <a:rPr lang="en-US" sz="2400" b="1"/>
              <a:t>An authenticator app</a:t>
            </a:r>
          </a:p>
          <a:p>
            <a:pPr marL="228600"/>
            <a:endParaRPr lang="en-US" sz="2400" b="1"/>
          </a:p>
          <a:p>
            <a:pPr marL="514350" indent="-285750">
              <a:buChar char="•"/>
            </a:pPr>
            <a:r>
              <a:rPr lang="en-US" sz="2400" b="1"/>
              <a:t>A security key</a:t>
            </a:r>
          </a:p>
          <a:p>
            <a:pPr marL="228600"/>
            <a:endParaRPr lang="en-US" sz="2400" b="1"/>
          </a:p>
          <a:p>
            <a:pPr marL="514350" indent="-285750">
              <a:buFont typeface="Arial"/>
              <a:buChar char="•"/>
            </a:pPr>
            <a:r>
              <a:rPr lang="en-US" sz="2400" b="1"/>
              <a:t>Biometrics</a:t>
            </a:r>
          </a:p>
          <a:p>
            <a:pPr marL="971550" lvl="1" indent="-285750"/>
            <a:r>
              <a:rPr lang="en-US" sz="2400"/>
              <a:t>Fingerprint</a:t>
            </a:r>
          </a:p>
          <a:p>
            <a:pPr marL="971550" lvl="1" indent="-285750"/>
            <a:r>
              <a:rPr lang="en-US" sz="2400"/>
              <a:t>Facial recognition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AF0D1-1FB4-77DB-20A0-98A6DD20F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113" y="1712843"/>
            <a:ext cx="3723860" cy="372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CB8B88E5-8DC1-3C16-FC2C-FFC5AA25C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Turn on Multifactor Authentication</a:t>
            </a:r>
          </a:p>
        </p:txBody>
      </p:sp>
      <p:sp>
        <p:nvSpPr>
          <p:cNvPr id="6" name="Google Shape;153;g11948348cd9_2_21">
            <a:extLst>
              <a:ext uri="{FF2B5EF4-FFF2-40B4-BE49-F238E27FC236}">
                <a16:creationId xmlns:a16="http://schemas.microsoft.com/office/drawing/2014/main" id="{F2B6FBF2-FAB0-0830-6602-96A6E34B0D28}"/>
              </a:ext>
            </a:extLst>
          </p:cNvPr>
          <p:cNvSpPr txBox="1">
            <a:spLocks/>
          </p:cNvSpPr>
          <p:nvPr/>
        </p:nvSpPr>
        <p:spPr>
          <a:xfrm>
            <a:off x="547968" y="1602709"/>
            <a:ext cx="10972800" cy="381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33363" indent="-23336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200">
                <a:solidFill>
                  <a:srgbClr val="EFF7FF"/>
                </a:solidFill>
                <a:latin typeface="+mn-lt"/>
                <a:ea typeface="+mn-ea"/>
                <a:cs typeface="+mn-cs"/>
              </a:defRPr>
            </a:lvl1pPr>
            <a:lvl2pPr marL="57150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2pPr>
            <a:lvl3pPr marL="909638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3pPr>
            <a:lvl4pPr marL="1258888" indent="-23177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4pPr>
            <a:lvl5pPr marL="15986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5pPr>
            <a:lvl6pPr marL="20558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6pPr>
            <a:lvl7pPr marL="25130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7pPr>
            <a:lvl8pPr marL="29702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8pPr>
            <a:lvl9pPr marL="34274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>
                <a:solidFill>
                  <a:srgbClr val="0068B9"/>
                </a:solidFill>
                <a:latin typeface="Arial"/>
                <a:cs typeface="Arial"/>
              </a:rPr>
              <a:t>WHERE SHOULD YOU USE MFA?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18A3F37-5E1C-BF94-30E0-58D3B2836AA9}"/>
              </a:ext>
            </a:extLst>
          </p:cNvPr>
          <p:cNvSpPr txBox="1">
            <a:spLocks/>
          </p:cNvSpPr>
          <p:nvPr/>
        </p:nvSpPr>
        <p:spPr>
          <a:xfrm>
            <a:off x="675725" y="2228076"/>
            <a:ext cx="6146837" cy="4171107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4350" indent="-285750">
              <a:buFont typeface="Arial"/>
              <a:buChar char="•"/>
            </a:pPr>
            <a:r>
              <a:rPr lang="en-US" sz="2400" b="1"/>
              <a:t>Email</a:t>
            </a:r>
          </a:p>
          <a:p>
            <a:pPr marL="228600"/>
            <a:endParaRPr lang="en-US" sz="2400" b="1"/>
          </a:p>
          <a:p>
            <a:pPr marL="514350" indent="-285750">
              <a:buFont typeface="Arial"/>
              <a:buChar char="•"/>
            </a:pPr>
            <a:r>
              <a:rPr lang="en-US" sz="2400" b="1"/>
              <a:t>Accounts with financial information</a:t>
            </a:r>
            <a:endParaRPr lang="en-US" sz="2400"/>
          </a:p>
          <a:p>
            <a:pPr marL="971550" lvl="1" indent="-285750"/>
            <a:r>
              <a:rPr lang="en-US" sz="2400"/>
              <a:t>Ex: Online store</a:t>
            </a:r>
          </a:p>
          <a:p>
            <a:pPr marL="971550" lvl="1" indent="-285750"/>
            <a:endParaRPr lang="en-US" sz="2400"/>
          </a:p>
          <a:p>
            <a:pPr marL="514350" indent="-285750">
              <a:buFont typeface="Arial"/>
              <a:buChar char="•"/>
            </a:pPr>
            <a:r>
              <a:rPr lang="en-US" sz="2400" b="1"/>
              <a:t>Accounts with personal information</a:t>
            </a:r>
          </a:p>
          <a:p>
            <a:pPr marL="971550" lvl="1" indent="-285750"/>
            <a:r>
              <a:rPr lang="en-US" sz="2400"/>
              <a:t>Ex: Social media</a:t>
            </a:r>
          </a:p>
          <a:p>
            <a:pPr marL="685800" lvl="1"/>
            <a:endParaRPr lang="en-US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0CCDB-C43E-56B1-0360-F3AB62CAB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224" y="1032062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F401D3-074D-B8A2-3FC7-4D4BC8C77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62" y="2572871"/>
            <a:ext cx="2743200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B9A067-1FD1-814B-00D8-4D3557172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6959" y="446666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1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7BE4A2F-D3F1-1061-B94A-A5C5DBED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Recognize and Report Phishing</a:t>
            </a:r>
          </a:p>
        </p:txBody>
      </p:sp>
      <p:sp>
        <p:nvSpPr>
          <p:cNvPr id="7" name="Google Shape;153;g11948348cd9_2_21">
            <a:extLst>
              <a:ext uri="{FF2B5EF4-FFF2-40B4-BE49-F238E27FC236}">
                <a16:creationId xmlns:a16="http://schemas.microsoft.com/office/drawing/2014/main" id="{EA0B076F-2523-BFEE-D20F-AB213FE4667B}"/>
              </a:ext>
            </a:extLst>
          </p:cNvPr>
          <p:cNvSpPr txBox="1">
            <a:spLocks/>
          </p:cNvSpPr>
          <p:nvPr/>
        </p:nvSpPr>
        <p:spPr>
          <a:xfrm>
            <a:off x="762000" y="1752601"/>
            <a:ext cx="10972800" cy="381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33363" indent="-23336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200">
                <a:solidFill>
                  <a:srgbClr val="EFF7FF"/>
                </a:solidFill>
                <a:latin typeface="+mn-lt"/>
                <a:ea typeface="+mn-ea"/>
                <a:cs typeface="+mn-cs"/>
              </a:defRPr>
            </a:lvl1pPr>
            <a:lvl2pPr marL="57150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2pPr>
            <a:lvl3pPr marL="909638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3pPr>
            <a:lvl4pPr marL="1258888" indent="-23177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4pPr>
            <a:lvl5pPr marL="15986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5pPr>
            <a:lvl6pPr marL="20558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6pPr>
            <a:lvl7pPr marL="25130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7pPr>
            <a:lvl8pPr marL="29702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8pPr>
            <a:lvl9pPr marL="34274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>
                <a:solidFill>
                  <a:srgbClr val="0068B9"/>
                </a:solidFill>
                <a:latin typeface="Arial"/>
                <a:cs typeface="Arial"/>
              </a:rPr>
              <a:t>PHISHING RED FLAGS:</a:t>
            </a:r>
            <a:endParaRPr lang="en-US">
              <a:solidFill>
                <a:srgbClr val="0068B9"/>
              </a:solidFill>
              <a:cs typeface="Calibri"/>
            </a:endParaRPr>
          </a:p>
        </p:txBody>
      </p:sp>
      <p:pic>
        <p:nvPicPr>
          <p:cNvPr id="9" name="Picture 8" descr="Phishing Red Flag icon">
            <a:extLst>
              <a:ext uri="{FF2B5EF4-FFF2-40B4-BE49-F238E27FC236}">
                <a16:creationId xmlns:a16="http://schemas.microsoft.com/office/drawing/2014/main" id="{B2FEA7B4-6259-CA7C-86AA-571513F7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06" y="2847414"/>
            <a:ext cx="3650877" cy="3650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C6513F-6F13-2705-0752-EDF7BC43C8D3}"/>
              </a:ext>
            </a:extLst>
          </p:cNvPr>
          <p:cNvSpPr txBox="1"/>
          <p:nvPr/>
        </p:nvSpPr>
        <p:spPr>
          <a:xfrm>
            <a:off x="5682343" y="1647372"/>
            <a:ext cx="5624285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 b="1">
                <a:solidFill>
                  <a:srgbClr val="161616"/>
                </a:solidFill>
              </a:rPr>
              <a:t>A tone that’s urgent or makes you scared</a:t>
            </a:r>
            <a:r>
              <a:rPr lang="en-US" sz="2000">
                <a:solidFill>
                  <a:srgbClr val="161616"/>
                </a:solidFill>
              </a:rPr>
              <a:t>​</a:t>
            </a:r>
            <a:endParaRPr lang="en-US"/>
          </a:p>
          <a:p>
            <a:r>
              <a:rPr lang="en-US" sz="2000" i="1">
                <a:solidFill>
                  <a:srgbClr val="161616"/>
                </a:solidFill>
              </a:rPr>
              <a:t>"Click this link immediately or your account will be closed"</a:t>
            </a:r>
            <a:r>
              <a:rPr lang="en-US" sz="2000">
                <a:solidFill>
                  <a:srgbClr val="161616"/>
                </a:solidFill>
              </a:rPr>
              <a:t>​</a:t>
            </a:r>
          </a:p>
          <a:p>
            <a:endParaRPr lang="en-US" sz="2000">
              <a:solidFill>
                <a:srgbClr val="161616"/>
              </a:solidFill>
            </a:endParaRPr>
          </a:p>
          <a:p>
            <a:pPr marL="342900" indent="-342900">
              <a:buChar char="•"/>
            </a:pPr>
            <a:r>
              <a:rPr lang="en-US" sz="2000" b="1">
                <a:solidFill>
                  <a:srgbClr val="161616"/>
                </a:solidFill>
              </a:rPr>
              <a:t>Bad spellings, bad grammar</a:t>
            </a:r>
            <a:r>
              <a:rPr lang="en-US" sz="2000">
                <a:solidFill>
                  <a:srgbClr val="161616"/>
                </a:solidFill>
              </a:rPr>
              <a:t>​</a:t>
            </a:r>
          </a:p>
          <a:p>
            <a:pPr>
              <a:buChar char="•"/>
            </a:pPr>
            <a:endParaRPr lang="en-US" sz="2000">
              <a:solidFill>
                <a:srgbClr val="161616"/>
              </a:solidFill>
            </a:endParaRPr>
          </a:p>
          <a:p>
            <a:pPr marL="342900" indent="-342900">
              <a:buChar char="•"/>
            </a:pPr>
            <a:r>
              <a:rPr lang="en-US" sz="2000" b="1">
                <a:solidFill>
                  <a:srgbClr val="161616"/>
                </a:solidFill>
              </a:rPr>
              <a:t>Requests to send personal info</a:t>
            </a:r>
            <a:r>
              <a:rPr lang="en-US" sz="2000">
                <a:solidFill>
                  <a:srgbClr val="161616"/>
                </a:solidFill>
              </a:rPr>
              <a:t>​</a:t>
            </a:r>
          </a:p>
          <a:p>
            <a:pPr>
              <a:buChar char="•"/>
            </a:pPr>
            <a:endParaRPr lang="en-US" sz="2000">
              <a:solidFill>
                <a:srgbClr val="161616"/>
              </a:solidFill>
            </a:endParaRPr>
          </a:p>
          <a:p>
            <a:pPr marL="342900" indent="-342900">
              <a:buChar char="•"/>
            </a:pPr>
            <a:r>
              <a:rPr lang="en-US" sz="2000" b="1">
                <a:solidFill>
                  <a:srgbClr val="161616"/>
                </a:solidFill>
              </a:rPr>
              <a:t>Sender email address doesn’t match the company it’s coming from</a:t>
            </a:r>
            <a:r>
              <a:rPr lang="en-US" sz="2000">
                <a:solidFill>
                  <a:srgbClr val="161616"/>
                </a:solidFill>
              </a:rPr>
              <a:t>​</a:t>
            </a:r>
          </a:p>
          <a:p>
            <a:pPr lvl="1"/>
            <a:r>
              <a:rPr lang="en-US" sz="2000">
                <a:solidFill>
                  <a:srgbClr val="161616"/>
                </a:solidFill>
              </a:rPr>
              <a:t>Ex: Amazon.com vs. Amaz0n.com​</a:t>
            </a:r>
          </a:p>
          <a:p>
            <a:pPr lvl="1">
              <a:buChar char="•"/>
            </a:pPr>
            <a:endParaRPr lang="en-US" sz="2000">
              <a:solidFill>
                <a:srgbClr val="161616"/>
              </a:solidFill>
            </a:endParaRPr>
          </a:p>
          <a:p>
            <a:pPr marL="342900" indent="-342900">
              <a:buChar char="•"/>
            </a:pPr>
            <a:r>
              <a:rPr lang="en-US" sz="2000" b="1">
                <a:solidFill>
                  <a:srgbClr val="161616"/>
                </a:solidFill>
              </a:rPr>
              <a:t>An email you weren't expecting</a:t>
            </a:r>
          </a:p>
        </p:txBody>
      </p:sp>
    </p:spTree>
    <p:extLst>
      <p:ext uri="{BB962C8B-B14F-4D97-AF65-F5344CB8AC3E}">
        <p14:creationId xmlns:p14="http://schemas.microsoft.com/office/powerpoint/2010/main" val="118481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200124-C5CA-60BD-37CA-C618015A3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Recognize and Report Phishing</a:t>
            </a:r>
          </a:p>
        </p:txBody>
      </p:sp>
      <p:sp>
        <p:nvSpPr>
          <p:cNvPr id="9" name="Google Shape;153;g11948348cd9_2_21">
            <a:extLst>
              <a:ext uri="{FF2B5EF4-FFF2-40B4-BE49-F238E27FC236}">
                <a16:creationId xmlns:a16="http://schemas.microsoft.com/office/drawing/2014/main" id="{55A2ACAD-8D9E-8878-ECC5-452042ED2D2F}"/>
              </a:ext>
            </a:extLst>
          </p:cNvPr>
          <p:cNvSpPr txBox="1">
            <a:spLocks/>
          </p:cNvSpPr>
          <p:nvPr/>
        </p:nvSpPr>
        <p:spPr>
          <a:xfrm>
            <a:off x="749674" y="1342465"/>
            <a:ext cx="10972800" cy="381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33363" indent="-23336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200">
                <a:solidFill>
                  <a:srgbClr val="EFF7FF"/>
                </a:solidFill>
                <a:latin typeface="+mn-lt"/>
                <a:ea typeface="+mn-ea"/>
                <a:cs typeface="+mn-cs"/>
              </a:defRPr>
            </a:lvl1pPr>
            <a:lvl2pPr marL="57150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2pPr>
            <a:lvl3pPr marL="909638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3pPr>
            <a:lvl4pPr marL="1258888" indent="-23177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4pPr>
            <a:lvl5pPr marL="15986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5pPr>
            <a:lvl6pPr marL="20558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6pPr>
            <a:lvl7pPr marL="25130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7pPr>
            <a:lvl8pPr marL="29702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8pPr>
            <a:lvl9pPr marL="34274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>
                <a:solidFill>
                  <a:srgbClr val="0068B9"/>
                </a:solidFill>
                <a:latin typeface="Arial"/>
                <a:cs typeface="Arial"/>
              </a:rPr>
              <a:t>WHAT TO DO</a:t>
            </a:r>
            <a:endParaRPr lang="en-US">
              <a:solidFill>
                <a:srgbClr val="0068B9"/>
              </a:solidFill>
              <a:cs typeface="Calibri"/>
            </a:endParaRPr>
          </a:p>
          <a:p>
            <a:pPr marL="0" indent="0">
              <a:buFont typeface="Wingdings" pitchFamily="2" charset="2"/>
              <a:buNone/>
            </a:pPr>
            <a:endParaRPr lang="en-US">
              <a:cs typeface="Arial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3E17EFE-9541-AE0B-15A4-48BF939A6F69}"/>
              </a:ext>
            </a:extLst>
          </p:cNvPr>
          <p:cNvSpPr txBox="1">
            <a:spLocks/>
          </p:cNvSpPr>
          <p:nvPr/>
        </p:nvSpPr>
        <p:spPr>
          <a:xfrm>
            <a:off x="705738" y="2283969"/>
            <a:ext cx="2142105" cy="55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0"/>
            <a:r>
              <a:rPr lang="en-US" sz="2400" b="1" u="sng" kern="0">
                <a:solidFill>
                  <a:schemeClr val="accent4">
                    <a:lumMod val="10000"/>
                  </a:schemeClr>
                </a:solidFill>
              </a:rPr>
              <a:t>Do NOT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398A471-977D-08A8-043C-E24A54F999D0}"/>
              </a:ext>
            </a:extLst>
          </p:cNvPr>
          <p:cNvSpPr txBox="1">
            <a:spLocks/>
          </p:cNvSpPr>
          <p:nvPr/>
        </p:nvSpPr>
        <p:spPr>
          <a:xfrm>
            <a:off x="748360" y="2755692"/>
            <a:ext cx="4416091" cy="3666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Arial"/>
              <a:buChar char="•"/>
            </a:pPr>
            <a:r>
              <a:rPr lang="en-US" sz="2000" kern="0">
                <a:solidFill>
                  <a:schemeClr val="accent4">
                    <a:lumMod val="10000"/>
                  </a:schemeClr>
                </a:solidFill>
              </a:rPr>
              <a:t>Don't click any links</a:t>
            </a:r>
          </a:p>
          <a:p>
            <a:pPr>
              <a:buFont typeface="Arial"/>
              <a:buChar char="•"/>
            </a:pPr>
            <a:r>
              <a:rPr lang="en-US" sz="2000" kern="0">
                <a:solidFill>
                  <a:schemeClr val="accent4">
                    <a:lumMod val="10000"/>
                  </a:schemeClr>
                </a:solidFill>
              </a:rPr>
              <a:t>Don't click any attachments</a:t>
            </a:r>
          </a:p>
          <a:p>
            <a:pPr>
              <a:buFont typeface="Arial"/>
              <a:buChar char="•"/>
            </a:pPr>
            <a:r>
              <a:rPr lang="en-US" sz="2000" kern="0">
                <a:solidFill>
                  <a:schemeClr val="accent4">
                    <a:lumMod val="10000"/>
                  </a:schemeClr>
                </a:solidFill>
              </a:rPr>
              <a:t>Don't send personal info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37A99B7-F36E-126B-A849-F1B3C99FB889}"/>
              </a:ext>
            </a:extLst>
          </p:cNvPr>
          <p:cNvSpPr txBox="1">
            <a:spLocks/>
          </p:cNvSpPr>
          <p:nvPr/>
        </p:nvSpPr>
        <p:spPr>
          <a:xfrm>
            <a:off x="6191369" y="2281650"/>
            <a:ext cx="2142105" cy="55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28600" indent="0"/>
            <a:r>
              <a:rPr lang="en-US" sz="2400" b="1" u="sng" kern="0">
                <a:solidFill>
                  <a:schemeClr val="accent4">
                    <a:lumMod val="10000"/>
                  </a:schemeClr>
                </a:solidFill>
              </a:rPr>
              <a:t>Do</a:t>
            </a:r>
            <a:endParaRPr lang="en-US" sz="240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DCB9794-27DD-FF31-9506-AF3F07619D5C}"/>
              </a:ext>
            </a:extLst>
          </p:cNvPr>
          <p:cNvSpPr txBox="1">
            <a:spLocks/>
          </p:cNvSpPr>
          <p:nvPr/>
        </p:nvSpPr>
        <p:spPr>
          <a:xfrm>
            <a:off x="6271058" y="2753944"/>
            <a:ext cx="4800941" cy="275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Arial"/>
              <a:buChar char="•"/>
            </a:pPr>
            <a:r>
              <a:rPr lang="en-US" sz="2000" kern="0">
                <a:solidFill>
                  <a:schemeClr val="accent4">
                    <a:lumMod val="10000"/>
                  </a:schemeClr>
                </a:solidFill>
              </a:rPr>
              <a:t>Verify</a:t>
            </a:r>
          </a:p>
          <a:p>
            <a:pPr>
              <a:buFont typeface="Arial"/>
              <a:buChar char="•"/>
            </a:pPr>
            <a:r>
              <a:rPr lang="en-US" sz="2000" kern="0">
                <a:solidFill>
                  <a:schemeClr val="accent4">
                    <a:lumMod val="10000"/>
                  </a:schemeClr>
                </a:solidFill>
              </a:rPr>
              <a:t>Contact that person directly if it's someone you know</a:t>
            </a:r>
          </a:p>
          <a:p>
            <a:pPr>
              <a:buFont typeface="Arial"/>
              <a:buChar char="•"/>
            </a:pPr>
            <a:r>
              <a:rPr lang="en-US" sz="2000" kern="0">
                <a:solidFill>
                  <a:schemeClr val="accent4">
                    <a:lumMod val="10000"/>
                  </a:schemeClr>
                </a:solidFill>
              </a:rPr>
              <a:t>Report it to your IT department or email/phone provider</a:t>
            </a:r>
            <a:endParaRPr lang="en-US">
              <a:solidFill>
                <a:schemeClr val="accent4">
                  <a:lumMod val="10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US" sz="2000" kern="0">
                <a:solidFill>
                  <a:schemeClr val="accent4">
                    <a:lumMod val="10000"/>
                  </a:schemeClr>
                </a:solidFill>
              </a:rPr>
              <a:t>DELETE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13FC2-19C3-4929-D4A3-B831CADF2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113679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06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89C5908-167A-9647-3329-AA76816E2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Update Your Software</a:t>
            </a:r>
          </a:p>
        </p:txBody>
      </p:sp>
      <p:sp>
        <p:nvSpPr>
          <p:cNvPr id="7" name="Google Shape;153;g11948348cd9_2_21">
            <a:extLst>
              <a:ext uri="{FF2B5EF4-FFF2-40B4-BE49-F238E27FC236}">
                <a16:creationId xmlns:a16="http://schemas.microsoft.com/office/drawing/2014/main" id="{EA0B076F-2523-BFEE-D20F-AB213FE4667B}"/>
              </a:ext>
            </a:extLst>
          </p:cNvPr>
          <p:cNvSpPr txBox="1">
            <a:spLocks/>
          </p:cNvSpPr>
          <p:nvPr/>
        </p:nvSpPr>
        <p:spPr>
          <a:xfrm>
            <a:off x="609600" y="1520372"/>
            <a:ext cx="10972800" cy="381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33363" indent="-23336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200">
                <a:solidFill>
                  <a:srgbClr val="EFF7FF"/>
                </a:solidFill>
                <a:latin typeface="+mn-lt"/>
                <a:ea typeface="+mn-ea"/>
                <a:cs typeface="+mn-cs"/>
              </a:defRPr>
            </a:lvl1pPr>
            <a:lvl2pPr marL="57150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2pPr>
            <a:lvl3pPr marL="909638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3pPr>
            <a:lvl4pPr marL="1258888" indent="-23177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4pPr>
            <a:lvl5pPr marL="15986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5pPr>
            <a:lvl6pPr marL="20558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6pPr>
            <a:lvl7pPr marL="25130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7pPr>
            <a:lvl8pPr marL="29702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8pPr>
            <a:lvl9pPr marL="34274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>
                <a:solidFill>
                  <a:srgbClr val="0068B9"/>
                </a:solidFill>
                <a:latin typeface="Arial"/>
                <a:cs typeface="Arial"/>
              </a:rPr>
              <a:t>WHY?</a:t>
            </a:r>
            <a:endParaRPr lang="en-US">
              <a:solidFill>
                <a:srgbClr val="0068B9"/>
              </a:solidFill>
              <a:cs typeface="Calibri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5A8B694-3116-6199-A838-39E39AA334E2}"/>
              </a:ext>
            </a:extLst>
          </p:cNvPr>
          <p:cNvSpPr txBox="1">
            <a:spLocks/>
          </p:cNvSpPr>
          <p:nvPr/>
        </p:nvSpPr>
        <p:spPr>
          <a:xfrm>
            <a:off x="723755" y="2206879"/>
            <a:ext cx="5782123" cy="4577404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342900">
              <a:buFont typeface="Arial"/>
              <a:buChar char="•"/>
            </a:pPr>
            <a:r>
              <a:rPr lang="en-US" sz="2400"/>
              <a:t>Updates ensure your devices and apps are protected from the latest threats</a:t>
            </a:r>
          </a:p>
          <a:p>
            <a:pPr marL="228600"/>
            <a:endParaRPr lang="en-US" sz="2400"/>
          </a:p>
          <a:p>
            <a:pPr marL="571500" indent="-342900">
              <a:buFont typeface="Arial"/>
              <a:buChar char="•"/>
            </a:pPr>
            <a:r>
              <a:rPr lang="en-US" sz="2400"/>
              <a:t>Don't click "remind me later", it could leave you vulnerable to cyber threats</a:t>
            </a:r>
          </a:p>
          <a:p>
            <a:pPr marL="228600"/>
            <a:endParaRPr lang="en-US" sz="2400"/>
          </a:p>
          <a:p>
            <a:pPr marL="571500" indent="-342900">
              <a:buFont typeface="Arial"/>
              <a:buChar char="•"/>
            </a:pPr>
            <a:r>
              <a:rPr lang="en-US" sz="2400"/>
              <a:t>Automatic updates are the easiest way to stay secure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36032-253D-4D83-1D51-999818698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540" y="1334049"/>
            <a:ext cx="5049078" cy="504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8EA91-EDEE-10A0-AC47-1BEDB07D4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Update Your Software</a:t>
            </a:r>
          </a:p>
        </p:txBody>
      </p:sp>
      <p:sp>
        <p:nvSpPr>
          <p:cNvPr id="7" name="Google Shape;153;g11948348cd9_2_21">
            <a:extLst>
              <a:ext uri="{FF2B5EF4-FFF2-40B4-BE49-F238E27FC236}">
                <a16:creationId xmlns:a16="http://schemas.microsoft.com/office/drawing/2014/main" id="{EA0B076F-2523-BFEE-D20F-AB213FE4667B}"/>
              </a:ext>
            </a:extLst>
          </p:cNvPr>
          <p:cNvSpPr txBox="1">
            <a:spLocks/>
          </p:cNvSpPr>
          <p:nvPr/>
        </p:nvSpPr>
        <p:spPr>
          <a:xfrm>
            <a:off x="609600" y="1520372"/>
            <a:ext cx="10972800" cy="3810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33363" indent="-233363" algn="l" rtl="0" eaLnBrk="1" fontAlgn="base" hangingPunct="1">
              <a:spcBef>
                <a:spcPct val="6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200">
                <a:solidFill>
                  <a:srgbClr val="EFF7FF"/>
                </a:solidFill>
                <a:latin typeface="+mn-lt"/>
                <a:ea typeface="+mn-ea"/>
                <a:cs typeface="+mn-cs"/>
              </a:defRPr>
            </a:lvl1pPr>
            <a:lvl2pPr marL="571500" indent="-223838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2pPr>
            <a:lvl3pPr marL="909638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3pPr>
            <a:lvl4pPr marL="1258888" indent="-231775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1700">
                <a:solidFill>
                  <a:srgbClr val="EFF7FF"/>
                </a:solidFill>
                <a:latin typeface="+mn-lt"/>
              </a:defRPr>
            </a:lvl4pPr>
            <a:lvl5pPr marL="15986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5pPr>
            <a:lvl6pPr marL="20558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6pPr>
            <a:lvl7pPr marL="25130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7pPr>
            <a:lvl8pPr marL="29702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8pPr>
            <a:lvl9pPr marL="3427413" indent="-2222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B0B1B3"/>
              </a:buClr>
              <a:buFont typeface="Wingdings" pitchFamily="2" charset="2"/>
              <a:buChar char="§"/>
              <a:defRPr sz="2000">
                <a:solidFill>
                  <a:srgbClr val="EFF7F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1">
                <a:solidFill>
                  <a:srgbClr val="0068B9"/>
                </a:solidFill>
                <a:latin typeface="Arial"/>
                <a:cs typeface="Arial"/>
              </a:rPr>
              <a:t>WHERE TO FIND AVAILABLE UPDATES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1DA69B7-006E-619C-05BE-C246B472F0A8}"/>
              </a:ext>
            </a:extLst>
          </p:cNvPr>
          <p:cNvSpPr txBox="1">
            <a:spLocks/>
          </p:cNvSpPr>
          <p:nvPr/>
        </p:nvSpPr>
        <p:spPr>
          <a:xfrm>
            <a:off x="723755" y="2206879"/>
            <a:ext cx="5782123" cy="4577404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342900">
              <a:buFont typeface="Arial"/>
              <a:buChar char="•"/>
            </a:pPr>
            <a:r>
              <a:rPr lang="en-US" sz="2400"/>
              <a:t>Check for notifications to your phone or computer</a:t>
            </a:r>
            <a:endParaRPr lang="en-US"/>
          </a:p>
          <a:p>
            <a:pPr marL="228600"/>
            <a:endParaRPr lang="en-US" sz="2400"/>
          </a:p>
          <a:p>
            <a:pPr marL="571500" indent="-342900">
              <a:buFont typeface="Arial"/>
              <a:buChar char="•"/>
            </a:pPr>
            <a:r>
              <a:rPr lang="en-US" sz="2400"/>
              <a:t>Look in your phone, browser or app settings</a:t>
            </a:r>
          </a:p>
          <a:p>
            <a:pPr marL="228600"/>
            <a:endParaRPr lang="en-US" sz="2400"/>
          </a:p>
          <a:p>
            <a:pPr marL="571500" indent="-342900">
              <a:buFont typeface="Arial"/>
              <a:buChar char="•"/>
            </a:pPr>
            <a:r>
              <a:rPr lang="en-US" sz="2400"/>
              <a:t>Check the upper corner of your browser for any alerts</a:t>
            </a:r>
          </a:p>
        </p:txBody>
      </p:sp>
      <p:pic>
        <p:nvPicPr>
          <p:cNvPr id="19" name="Picture 18" descr="Upper corner of browser screenshot">
            <a:extLst>
              <a:ext uri="{FF2B5EF4-FFF2-40B4-BE49-F238E27FC236}">
                <a16:creationId xmlns:a16="http://schemas.microsoft.com/office/drawing/2014/main" id="{65DE5F3C-48C8-E169-B1FF-73740BD88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194" y="2650307"/>
            <a:ext cx="4334029" cy="4420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7" descr="Screenshot of phone settings">
            <a:extLst>
              <a:ext uri="{FF2B5EF4-FFF2-40B4-BE49-F238E27FC236}">
                <a16:creationId xmlns:a16="http://schemas.microsoft.com/office/drawing/2014/main" id="{F458597E-AC88-DF02-BBAA-5CC1D795A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63"/>
          <a:stretch/>
        </p:blipFill>
        <p:spPr>
          <a:xfrm>
            <a:off x="8189133" y="3559156"/>
            <a:ext cx="2544116" cy="275828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5DF1763-4446-B8C0-D126-2693508AD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67775" y="4583717"/>
            <a:ext cx="1049531" cy="28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24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3955fed65_0_5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Ways to Get Involved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CFB5EA9-CB99-F0D1-85B7-7802938EB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44024"/>
            <a:ext cx="12192000" cy="5709397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4" name="Google Shape;204;g123955fed65_0_55"/>
          <p:cNvSpPr txBox="1">
            <a:spLocks noGrp="1"/>
          </p:cNvSpPr>
          <p:nvPr>
            <p:ph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sz="2200" b="1" dirty="0"/>
              <a:t>AT WORK</a:t>
            </a:r>
          </a:p>
          <a:p>
            <a:r>
              <a:rPr lang="en" sz="2200" dirty="0"/>
              <a:t>Publicize resources and activities</a:t>
            </a:r>
          </a:p>
          <a:p>
            <a:pPr lvl="1"/>
            <a:r>
              <a:rPr lang="en" dirty="0"/>
              <a:t>Intranet</a:t>
            </a:r>
          </a:p>
          <a:p>
            <a:pPr lvl="1"/>
            <a:r>
              <a:rPr lang="en" dirty="0"/>
              <a:t>Website </a:t>
            </a:r>
          </a:p>
          <a:p>
            <a:pPr lvl="1"/>
            <a:r>
              <a:rPr lang="en" dirty="0"/>
              <a:t>Emails to employees/customers</a:t>
            </a:r>
          </a:p>
          <a:p>
            <a:r>
              <a:rPr lang="en" sz="2200" dirty="0"/>
              <a:t>Promotions</a:t>
            </a:r>
            <a:endParaRPr lang="en-US" sz="2200" dirty="0"/>
          </a:p>
          <a:p>
            <a:pPr lvl="1"/>
            <a:r>
              <a:rPr lang="en" dirty="0"/>
              <a:t>Discounts</a:t>
            </a:r>
            <a:endParaRPr lang="en-US" dirty="0"/>
          </a:p>
          <a:p>
            <a:pPr lvl="1"/>
            <a:r>
              <a:rPr lang="en" dirty="0"/>
              <a:t>Giveaways</a:t>
            </a:r>
            <a:endParaRPr lang="en-US" dirty="0"/>
          </a:p>
          <a:p>
            <a:r>
              <a:rPr lang="en" sz="2200" dirty="0"/>
              <a:t>Hold a contest</a:t>
            </a:r>
          </a:p>
          <a:p>
            <a:pPr lvl="1"/>
            <a:r>
              <a:rPr lang="en" dirty="0"/>
              <a:t>Phishing simulation</a:t>
            </a:r>
          </a:p>
          <a:p>
            <a:pPr lvl="1"/>
            <a:r>
              <a:rPr lang="en" dirty="0"/>
              <a:t>Poster contest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E077-EE1D-C1BE-F496-865D7E9087C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/>
              <a:t>AT HOME</a:t>
            </a:r>
          </a:p>
          <a:p>
            <a:pPr marL="233045" marR="0" lvl="0" indent="-23304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Share helpful tips and resources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571500" marR="0" lvl="1" indent="-22352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Kids</a:t>
            </a:r>
          </a:p>
          <a:p>
            <a:pPr marL="571500" marR="0" lvl="1" indent="-22352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Parents</a:t>
            </a:r>
          </a:p>
          <a:p>
            <a:pPr marL="571500" marR="0" lvl="1" indent="-22352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Friends</a:t>
            </a:r>
          </a:p>
          <a:p>
            <a:pPr marL="233045" marR="0" lvl="0" indent="-23304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Hold a family “tech talk” </a:t>
            </a:r>
          </a:p>
          <a:p>
            <a:pPr marL="571500" marR="0" lvl="1" indent="-22352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Discuss how each family member can protect their devices, accounts, and personal information.</a:t>
            </a:r>
          </a:p>
          <a:p>
            <a:pPr marL="233045" marR="0" lvl="0" indent="-23304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Create a culture of security in your family 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49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DA2A780-7E23-71A6-F4FB-92A39136F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Cybersecurity Awareness Month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3468C8-8107-3713-06A6-12E2B44A3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in 2004 </a:t>
            </a:r>
          </a:p>
          <a:p>
            <a:r>
              <a:rPr lang="en-US" dirty="0"/>
              <a:t>Co-managed by the Cybersecurity and Infrastructure Security Agency (CISA) and the National Cybersecurity Alliance (NCA)</a:t>
            </a:r>
          </a:p>
          <a:p>
            <a:r>
              <a:rPr lang="en-US" dirty="0"/>
              <a:t>Collaborative effort between government and industry to raise cybersecurity awareness </a:t>
            </a:r>
          </a:p>
          <a:p>
            <a:r>
              <a:rPr lang="en-US" dirty="0"/>
              <a:t>Ensures that everyone has the resources they need to be safe and secure online.</a:t>
            </a:r>
          </a:p>
        </p:txBody>
      </p:sp>
    </p:spTree>
    <p:extLst>
      <p:ext uri="{BB962C8B-B14F-4D97-AF65-F5344CB8AC3E}">
        <p14:creationId xmlns:p14="http://schemas.microsoft.com/office/powerpoint/2010/main" val="404443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04258E99-A054-8B76-55A6-90119B00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144024"/>
            <a:ext cx="12192000" cy="5709397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3" name="Google Shape;203;g123955fed65_0_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 lIns="640080" tIns="274320" rIns="91440" bIns="91440" anchor="t"/>
          <a:lstStyle/>
          <a:p>
            <a:r>
              <a:rPr lang="en-US">
                <a:latin typeface="Arial"/>
                <a:cs typeface="Arial"/>
              </a:rPr>
              <a:t>Ways to Get Involved Cont.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3D7B3F-7FC3-49AD-876B-7BA85666521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" b="1">
                <a:cs typeface="Arial"/>
              </a:rPr>
              <a:t>IN YOUR COMMUNITY</a:t>
            </a:r>
          </a:p>
          <a:p>
            <a:pPr marL="233045" indent="-233045"/>
            <a:r>
              <a:rPr lang="en"/>
              <a:t>Volunteer to teach others in your community</a:t>
            </a:r>
            <a:endParaRPr lang="en-US">
              <a:cs typeface="Arial"/>
            </a:endParaRPr>
          </a:p>
          <a:p>
            <a:pPr marL="233045" indent="-233045"/>
            <a:r>
              <a:rPr lang="en"/>
              <a:t>Reach out to </a:t>
            </a:r>
            <a:endParaRPr lang="en-US"/>
          </a:p>
          <a:p>
            <a:pPr lvl="1" indent="-223520"/>
            <a:r>
              <a:rPr lang="en"/>
              <a:t>Your kid's school</a:t>
            </a:r>
            <a:endParaRPr lang="en-US"/>
          </a:p>
          <a:p>
            <a:pPr lvl="1" indent="-223520"/>
            <a:r>
              <a:rPr lang="en"/>
              <a:t>A library/community center</a:t>
            </a:r>
            <a:endParaRPr lang="en-US"/>
          </a:p>
          <a:p>
            <a:pPr lvl="1" indent="-223520"/>
            <a:r>
              <a:rPr lang="en"/>
              <a:t>Senior center</a:t>
            </a:r>
          </a:p>
          <a:p>
            <a:pPr lvl="1" indent="-223520"/>
            <a:r>
              <a:rPr lang="en">
                <a:cs typeface="Arial"/>
              </a:rPr>
              <a:t>Place of worship</a:t>
            </a:r>
            <a:endParaRPr lang="en" sz="1600">
              <a:cs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27FA5E-3B92-333D-08B2-95E7E12782E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ONLINE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233045" marR="0" lvl="0" indent="-233045" algn="l" defTabSz="914400" rtl="0" eaLnBrk="1" fontAlgn="base" latinLnBrk="0" hangingPunct="1">
              <a:lnSpc>
                <a:spcPct val="100000"/>
              </a:lnSpc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Join on the conversation on social media using </a:t>
            </a: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571500" marR="0" lvl="1" indent="-22352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" sz="2200" b="1" i="0" u="none" strike="noStrike" kern="0" cap="none" spc="0" normalizeH="0" baseline="0" noProof="0">
                <a:ln>
                  <a:noFill/>
                </a:ln>
                <a:solidFill>
                  <a:srgbClr val="0068B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#CybersecurityAwarenessMonth </a:t>
            </a:r>
            <a:endParaRPr kumimoji="0" lang="en-US" sz="2200" b="1" i="0" u="none" strike="noStrike" kern="0" cap="none" spc="0" normalizeH="0" baseline="0" noProof="0">
              <a:ln>
                <a:noFill/>
              </a:ln>
              <a:solidFill>
                <a:srgbClr val="0068B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571500" marR="0" lvl="1" indent="-22352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60000"/>
              <a:buFont typeface="Wingdings" pitchFamily="2" charset="2"/>
              <a:buChar char="§"/>
              <a:tabLst/>
              <a:defRPr/>
            </a:pPr>
            <a:r>
              <a:rPr kumimoji="0" lang="en" sz="2200" b="1" i="0" u="none" strike="noStrike" kern="0" cap="none" spc="0" normalizeH="0" baseline="0" noProof="0">
                <a:ln>
                  <a:noFill/>
                </a:ln>
                <a:solidFill>
                  <a:srgbClr val="0068B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#SecureOurWorld</a:t>
            </a:r>
          </a:p>
        </p:txBody>
      </p:sp>
    </p:spTree>
    <p:extLst>
      <p:ext uri="{BB962C8B-B14F-4D97-AF65-F5344CB8AC3E}">
        <p14:creationId xmlns:p14="http://schemas.microsoft.com/office/powerpoint/2010/main" val="1293409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FC5B96-3C70-FEA7-8535-3B92343D7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Building a Strong Cybersecurity Culture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C31893-5644-42D1-4734-990C724C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/>
              <a:t>Use basic cybersecurity training. </a:t>
            </a:r>
            <a:r>
              <a:rPr lang="en-US" sz="2200"/>
              <a:t>This helps familiarize staff with cybersecurity concepts and activities associated with implementing cybersecurity best practices. </a:t>
            </a:r>
          </a:p>
          <a:p>
            <a:r>
              <a:rPr lang="en-US" sz="2200" b="1"/>
              <a:t>Identify available cybersecurity training resources. </a:t>
            </a:r>
            <a:r>
              <a:rPr lang="en-US" sz="2200"/>
              <a:t>Cybersecurity training resources—on topics like phishing and good email practices—are available through professional association, educational institutions, as well as private sector and government sources. </a:t>
            </a:r>
          </a:p>
          <a:p>
            <a:r>
              <a:rPr lang="en-US" sz="2200" b="1"/>
              <a:t>Stay current on cybersecurity events and incidents. </a:t>
            </a:r>
            <a:r>
              <a:rPr lang="en-US" sz="2200"/>
              <a:t>This helps identify lessons learned and helps to maintain vigilance and agility to cybersecurity trends. </a:t>
            </a:r>
          </a:p>
          <a:p>
            <a:r>
              <a:rPr lang="en-US" sz="2200" b="1"/>
              <a:t>Encourage employees to make good choices online </a:t>
            </a:r>
            <a:r>
              <a:rPr lang="en-US" sz="2200"/>
              <a:t>and </a:t>
            </a:r>
            <a:r>
              <a:rPr lang="en-US" sz="2200" b="1"/>
              <a:t>learn about risks </a:t>
            </a:r>
            <a:r>
              <a:rPr lang="en-US" sz="2200"/>
              <a:t>like phishing and business email compromise.</a:t>
            </a:r>
          </a:p>
        </p:txBody>
      </p:sp>
    </p:spTree>
    <p:extLst>
      <p:ext uri="{BB962C8B-B14F-4D97-AF65-F5344CB8AC3E}">
        <p14:creationId xmlns:p14="http://schemas.microsoft.com/office/powerpoint/2010/main" val="162911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43A2E92-58E3-2BDA-C28E-6E4C6B091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Additional Resources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84503DC-70CE-1115-6210-A5A59C63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" sz="2000" b="1"/>
              <a:t>CISA</a:t>
            </a:r>
            <a:endParaRPr lang="en-US" sz="2000" b="1"/>
          </a:p>
          <a:p>
            <a:r>
              <a:rPr lang="en-US" sz="2000">
                <a:hlinkClick r:id="rId2"/>
              </a:rPr>
              <a:t>Report a Cyber Issue</a:t>
            </a:r>
            <a:endParaRPr lang="en-US" sz="2000"/>
          </a:p>
          <a:p>
            <a:r>
              <a:rPr lang="en-US" sz="2000">
                <a:hlinkClick r:id="rId3"/>
              </a:rPr>
              <a:t>Secure by Design</a:t>
            </a:r>
            <a:endParaRPr lang="en-US" sz="2000"/>
          </a:p>
          <a:p>
            <a:r>
              <a:rPr lang="en-US" sz="2000">
                <a:hlinkClick r:id="rId4"/>
              </a:rPr>
              <a:t>Cross-Sector Cybersecurity Performance Goals</a:t>
            </a:r>
            <a:endParaRPr lang="en-US" sz="2000"/>
          </a:p>
          <a:p>
            <a:r>
              <a:rPr lang="en-US" sz="2000">
                <a:hlinkClick r:id="rId5"/>
              </a:rPr>
              <a:t>Cyber Resource Hub</a:t>
            </a:r>
            <a:endParaRPr lang="en-US" sz="2000"/>
          </a:p>
          <a:p>
            <a:r>
              <a:rPr lang="en-US" sz="2000">
                <a:hlinkClick r:id="rId6"/>
              </a:rPr>
              <a:t>Cybersecurity Training &amp; Exercises</a:t>
            </a:r>
            <a:endParaRPr lang="en-US" sz="2000"/>
          </a:p>
          <a:p>
            <a:r>
              <a:rPr lang="en-US" sz="2000">
                <a:hlinkClick r:id="rId7"/>
              </a:rPr>
              <a:t>CISA YouTube Channel</a:t>
            </a:r>
            <a:endParaRPr lang="en" sz="2000"/>
          </a:p>
          <a:p>
            <a:pPr marL="0" indent="0">
              <a:buNone/>
            </a:pPr>
            <a:r>
              <a:rPr lang="en" sz="2000" b="1"/>
              <a:t>NCA</a:t>
            </a:r>
          </a:p>
          <a:p>
            <a:r>
              <a:rPr lang="en" sz="2000">
                <a:hlinkClick r:id="rId8"/>
              </a:rPr>
              <a:t>Resources and Guides</a:t>
            </a:r>
            <a:endParaRPr lang="en" sz="2000"/>
          </a:p>
          <a:p>
            <a:r>
              <a:rPr lang="en" sz="2000">
                <a:hlinkClick r:id="rId9"/>
              </a:rPr>
              <a:t>Videos and On-Demand Webinars</a:t>
            </a: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0BFBC-D3B9-7A53-A5D5-B5C2F9B7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9465" y="3095065"/>
            <a:ext cx="3762935" cy="376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4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F17D6C-CCD5-0F02-3FE5-9C0FF439E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Get in Touch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0F7BB1-ABF8-4E1D-66DB-ECBB1259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CISA</a:t>
            </a:r>
          </a:p>
          <a:p>
            <a:r>
              <a:rPr lang="en-US">
                <a:hlinkClick r:id="rId2"/>
              </a:rPr>
              <a:t>cisa.gov/cybersecurity-awareness-month</a:t>
            </a:r>
            <a:endParaRPr lang="en-US"/>
          </a:p>
          <a:p>
            <a:r>
              <a:rPr lang="en-US">
                <a:hlinkClick r:id="rId3"/>
              </a:rPr>
              <a:t>AwarenessCampaigns@cisa.dhs.gov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 b="1"/>
              <a:t>NCA</a:t>
            </a:r>
          </a:p>
          <a:p>
            <a:r>
              <a:rPr lang="en-US">
                <a:hlinkClick r:id="rId4"/>
              </a:rPr>
              <a:t>staysafeonline.org</a:t>
            </a:r>
            <a:endParaRPr lang="en-US"/>
          </a:p>
          <a:p>
            <a:r>
              <a:rPr lang="en-US">
                <a:hlinkClick r:id="rId5"/>
              </a:rPr>
              <a:t>info@staysafeonline.org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847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B8EE-B1A2-B14F-96C5-DE3C4F3FA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7303" y="1524000"/>
            <a:ext cx="4865685" cy="3810000"/>
          </a:xfrm>
        </p:spPr>
        <p:txBody>
          <a:bodyPr/>
          <a:lstStyle/>
          <a:p>
            <a:r>
              <a:rPr lang="en-US" sz="4000" b="1">
                <a:solidFill>
                  <a:srgbClr val="2E56D4"/>
                </a:solidFill>
              </a:rPr>
              <a:t>October is Cybersecurity Awareness Month</a:t>
            </a:r>
            <a:endParaRPr lang="en-US"/>
          </a:p>
        </p:txBody>
      </p:sp>
      <p:sp>
        <p:nvSpPr>
          <p:cNvPr id="7" name="Freeform 4" descr="Secure Our World logo">
            <a:extLst>
              <a:ext uri="{FF2B5EF4-FFF2-40B4-BE49-F238E27FC236}">
                <a16:creationId xmlns:a16="http://schemas.microsoft.com/office/drawing/2014/main" id="{367CA1B6-9547-D760-78DE-0DFCE4B877F8}"/>
              </a:ext>
            </a:extLst>
          </p:cNvPr>
          <p:cNvSpPr/>
          <p:nvPr/>
        </p:nvSpPr>
        <p:spPr>
          <a:xfrm>
            <a:off x="494051" y="2269841"/>
            <a:ext cx="4910648" cy="1876112"/>
          </a:xfrm>
          <a:custGeom>
            <a:avLst/>
            <a:gdLst/>
            <a:ahLst/>
            <a:cxnLst/>
            <a:rect l="l" t="t" r="r" b="b"/>
            <a:pathLst>
              <a:path w="5199243" h="2019039">
                <a:moveTo>
                  <a:pt x="0" y="0"/>
                </a:moveTo>
                <a:lnTo>
                  <a:pt x="5199243" y="0"/>
                </a:lnTo>
                <a:lnTo>
                  <a:pt x="5199243" y="2019040"/>
                </a:lnTo>
                <a:lnTo>
                  <a:pt x="0" y="20190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2502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B64D058-EB0A-2F2C-F0B6-14AF99B8F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Theme</a:t>
            </a:r>
          </a:p>
        </p:txBody>
      </p:sp>
      <p:pic>
        <p:nvPicPr>
          <p:cNvPr id="4" name="Picture 3" descr="Secure Our World logo">
            <a:extLst>
              <a:ext uri="{FF2B5EF4-FFF2-40B4-BE49-F238E27FC236}">
                <a16:creationId xmlns:a16="http://schemas.microsoft.com/office/drawing/2014/main" id="{24EFD554-BE88-0BCE-76B4-E0C2C525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21" y="2134362"/>
            <a:ext cx="6676464" cy="25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7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E2B5C98A-27FC-599F-1BD2-048E4B975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Overall Campaign</a:t>
            </a:r>
          </a:p>
        </p:txBody>
      </p:sp>
      <p:sp>
        <p:nvSpPr>
          <p:cNvPr id="2" name="Google Shape;153;g11948348cd9_2_21">
            <a:extLst>
              <a:ext uri="{FF2B5EF4-FFF2-40B4-BE49-F238E27FC236}">
                <a16:creationId xmlns:a16="http://schemas.microsoft.com/office/drawing/2014/main" id="{0BB7D146-5C9A-4A9A-C490-926F42550860}"/>
              </a:ext>
            </a:extLst>
          </p:cNvPr>
          <p:cNvSpPr txBox="1">
            <a:spLocks/>
          </p:cNvSpPr>
          <p:nvPr/>
        </p:nvSpPr>
        <p:spPr>
          <a:xfrm>
            <a:off x="2949934" y="1600201"/>
            <a:ext cx="3066817" cy="381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3000"/>
              </a:spcBef>
            </a:pPr>
            <a:r>
              <a:rPr lang="en-US" sz="2400" b="1" dirty="0">
                <a:solidFill>
                  <a:srgbClr val="000000"/>
                </a:solidFill>
              </a:rPr>
              <a:t>		Goal</a:t>
            </a:r>
          </a:p>
          <a:p>
            <a:pPr>
              <a:spcBef>
                <a:spcPts val="3000"/>
              </a:spcBef>
            </a:pPr>
            <a:endParaRPr lang="en-US" sz="2400" b="1" dirty="0">
              <a:solidFill>
                <a:srgbClr val="000000"/>
              </a:solidFill>
            </a:endParaRPr>
          </a:p>
          <a:p>
            <a:pPr>
              <a:spcBef>
                <a:spcPts val="3000"/>
              </a:spcBef>
            </a:pPr>
            <a:r>
              <a:rPr lang="en-US" sz="2400" b="1" dirty="0">
                <a:solidFill>
                  <a:srgbClr val="000000"/>
                </a:solidFill>
              </a:rPr>
              <a:t>		Tone</a:t>
            </a:r>
          </a:p>
        </p:txBody>
      </p:sp>
      <p:sp>
        <p:nvSpPr>
          <p:cNvPr id="6" name="Google Shape;154;g11948348cd9_2_21">
            <a:extLst>
              <a:ext uri="{FF2B5EF4-FFF2-40B4-BE49-F238E27FC236}">
                <a16:creationId xmlns:a16="http://schemas.microsoft.com/office/drawing/2014/main" id="{4EFC15AF-A342-A479-E431-6D7655B7351C}"/>
              </a:ext>
            </a:extLst>
          </p:cNvPr>
          <p:cNvSpPr txBox="1">
            <a:spLocks/>
          </p:cNvSpPr>
          <p:nvPr/>
        </p:nvSpPr>
        <p:spPr>
          <a:xfrm>
            <a:off x="6175248" y="1600201"/>
            <a:ext cx="5407152" cy="381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spcBef>
                <a:spcPts val="1728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Take actionable steps to stay safe online</a:t>
            </a:r>
          </a:p>
          <a:p>
            <a:pPr marL="342900" indent="-342900" algn="l">
              <a:spcBef>
                <a:spcPts val="1728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 algn="l">
              <a:spcBef>
                <a:spcPts val="1728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Positive</a:t>
            </a:r>
          </a:p>
          <a:p>
            <a:pPr marL="342900" indent="-342900" algn="l">
              <a:spcBef>
                <a:spcPts val="1728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Approachable</a:t>
            </a:r>
          </a:p>
          <a:p>
            <a:pPr marL="342900" indent="-342900" algn="l">
              <a:spcBef>
                <a:spcPts val="1728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Simple</a:t>
            </a:r>
          </a:p>
          <a:p>
            <a:pPr marL="342900" indent="-342900" algn="l">
              <a:spcBef>
                <a:spcPts val="1728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Back to basics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81BCD-6571-0785-5B3A-292ABDC4F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9754" y="1894530"/>
            <a:ext cx="3887722" cy="4096203"/>
            <a:chOff x="659754" y="1894530"/>
            <a:chExt cx="3887722" cy="4096203"/>
          </a:xfrm>
        </p:grpSpPr>
        <p:pic>
          <p:nvPicPr>
            <p:cNvPr id="9" name="Picture 2" descr="Woman looking at cellphone">
              <a:extLst>
                <a:ext uri="{FF2B5EF4-FFF2-40B4-BE49-F238E27FC236}">
                  <a16:creationId xmlns:a16="http://schemas.microsoft.com/office/drawing/2014/main" id="{FED26EE7-C791-9718-5B16-FDA2746F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8883" y="4370713"/>
              <a:ext cx="2436647" cy="1620020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11B8183E-1AF2-46B1-5603-94D7735CD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1260000">
              <a:off x="659754" y="2027245"/>
              <a:ext cx="2147614" cy="2147614"/>
            </a:xfrm>
            <a:prstGeom prst="rect">
              <a:avLst/>
            </a:prstGeom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B6DEABC8-21CD-2499-DE3D-80CDBD014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900000">
              <a:off x="2575034" y="1894530"/>
              <a:ext cx="1972442" cy="1152585"/>
            </a:xfrm>
            <a:prstGeom prst="rect">
              <a:avLst/>
            </a:prstGeom>
          </p:spPr>
        </p:pic>
        <p:pic>
          <p:nvPicPr>
            <p:cNvPr id="14" name="Picture 5">
              <a:extLst>
                <a:ext uri="{FF2B5EF4-FFF2-40B4-BE49-F238E27FC236}">
                  <a16:creationId xmlns:a16="http://schemas.microsoft.com/office/drawing/2014/main" id="{85BA5081-2B63-F1F2-A456-6A2857559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503" y="3511331"/>
              <a:ext cx="1271752" cy="1254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85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0DF241F-C224-D6B7-B1C9-4CE132753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Cybersecurity?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EB23E78-221D-9283-EEE6-C42C2BB6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7476565" cy="3810000"/>
          </a:xfrm>
        </p:spPr>
        <p:txBody>
          <a:bodyPr/>
          <a:lstStyle/>
          <a:p>
            <a:r>
              <a:rPr lang="en-US" dirty="0"/>
              <a:t>Defined as "the protection of computer systems and networks from attacks by malicious actors that may result in unauthorized information disclosure, theft of, or damage to hardware, software, or data..."</a:t>
            </a:r>
          </a:p>
          <a:p>
            <a:r>
              <a:rPr lang="en-US" dirty="0"/>
              <a:t>Wherever there is technology, there needs to be cybersecurity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54EE00-7BE3-72AC-A54F-B2A2344E8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41" y="231513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6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5669E25-D513-2308-47FD-A8CCDBC78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Why is it Important?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9D205F2-4C74-DD4A-A18C-B06DAF73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905750" cy="3810000"/>
          </a:xfrm>
        </p:spPr>
        <p:txBody>
          <a:bodyPr/>
          <a:lstStyle/>
          <a:p>
            <a:r>
              <a:rPr lang="en-US"/>
              <a:t>Implementing cybersecurity best practices is important for individuals as well as organizations of all sizes to protect personal, financial and sensitive information.</a:t>
            </a:r>
          </a:p>
          <a:p>
            <a:r>
              <a:rPr lang="en-US"/>
              <a:t>For both government and private entities, developing and implementing tailored cybersecurity plans and processes is key to protecting and maintaining business operations.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DF4E6-C860-FEDF-871C-4FDDB4BEA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988" y="1642782"/>
            <a:ext cx="3807758" cy="380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0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368713-C350-9E36-A10D-A01F9645E5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640080" tIns="274320" rIns="91440" bIns="91440" anchor="t"/>
          <a:lstStyle/>
          <a:p>
            <a:r>
              <a:rPr lang="en-US">
                <a:latin typeface="Arial"/>
                <a:cs typeface="Arial"/>
              </a:rPr>
              <a:t>Feelings Toward Cybersecurity</a:t>
            </a:r>
          </a:p>
        </p:txBody>
      </p:sp>
      <p:sp>
        <p:nvSpPr>
          <p:cNvPr id="153" name="Google Shape;153;g11948348cd9_2_2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78% </a:t>
            </a:r>
            <a:r>
              <a:rPr lang="en-US" dirty="0"/>
              <a:t>of people consider staying secure online a priority </a:t>
            </a:r>
          </a:p>
          <a:p>
            <a:r>
              <a:rPr lang="en-US" b="1" dirty="0"/>
              <a:t>34% </a:t>
            </a:r>
            <a:r>
              <a:rPr lang="en-US" dirty="0"/>
              <a:t>noted they often feel overwhelmed by information and, as a result, minimize their online actions</a:t>
            </a:r>
          </a:p>
          <a:p>
            <a:r>
              <a:rPr lang="en-US" b="1" dirty="0"/>
              <a:t>46% </a:t>
            </a:r>
            <a:r>
              <a:rPr lang="en-US" dirty="0"/>
              <a:t>felt frustrated while staying secure online</a:t>
            </a:r>
          </a:p>
          <a:p>
            <a:r>
              <a:rPr lang="en-US" b="1" dirty="0"/>
              <a:t>39% </a:t>
            </a:r>
            <a:r>
              <a:rPr lang="en-US" dirty="0"/>
              <a:t>of users trying to keep safe felt information on how to stay secure online is confusing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Findings from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Oh Behave! The Annual Cybersecurity Attitudes and Behaviors Report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2536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22E961-3D28-9A47-4037-096918D68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Our Online Behaviors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AF6B9C8-153D-1337-1BD8-94D2B3B1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Only 33% of individuals create unique passwords for all accounts</a:t>
            </a:r>
          </a:p>
          <a:p>
            <a:pPr lvl="1"/>
            <a:r>
              <a:rPr lang="en-US" sz="2000" dirty="0"/>
              <a:t>Only 18% of individuals have downloaded a password manager</a:t>
            </a:r>
          </a:p>
          <a:p>
            <a:r>
              <a:rPr lang="en-US" sz="2000" b="1" dirty="0"/>
              <a:t>43% of respondents have never heard of multifactor authentication (MFA)</a:t>
            </a:r>
          </a:p>
          <a:p>
            <a:pPr lvl="1"/>
            <a:r>
              <a:rPr lang="en-US" sz="2000" dirty="0"/>
              <a:t>Out of the 57% of the participants who had heard about it: </a:t>
            </a:r>
          </a:p>
          <a:p>
            <a:pPr lvl="2"/>
            <a:r>
              <a:rPr lang="en-US" dirty="0"/>
              <a:t>79% applied it at least once and 94% of them reporting that they were still using MFA</a:t>
            </a:r>
          </a:p>
          <a:p>
            <a:r>
              <a:rPr lang="en-US" sz="2000" b="1" dirty="0"/>
              <a:t>92% of respondents took action after a security training</a:t>
            </a:r>
          </a:p>
          <a:p>
            <a:pPr lvl="1"/>
            <a:r>
              <a:rPr lang="en-US" sz="2000" dirty="0"/>
              <a:t>58% say they are better at recognizing phishing</a:t>
            </a:r>
          </a:p>
          <a:p>
            <a:pPr lvl="1"/>
            <a:r>
              <a:rPr lang="en-US" sz="2000" dirty="0"/>
              <a:t>45% started using strong and unique passwords</a:t>
            </a:r>
          </a:p>
          <a:p>
            <a:pPr lvl="1"/>
            <a:r>
              <a:rPr lang="en-US" sz="2000" dirty="0"/>
              <a:t>40% started using MFA</a:t>
            </a:r>
          </a:p>
          <a:p>
            <a:pPr lvl="1"/>
            <a:r>
              <a:rPr lang="en-US" sz="2000" dirty="0"/>
              <a:t>40% started regularly installing software updates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1800" dirty="0"/>
              <a:t>Findings from 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Oh Behave! The Annual Cybersecurity Attitudes and Behaviors Report 2022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6001897"/>
      </p:ext>
    </p:extLst>
  </p:cSld>
  <p:clrMapOvr>
    <a:masterClrMapping/>
  </p:clrMapOvr>
</p:sld>
</file>

<file path=ppt/theme/theme1.xml><?xml version="1.0" encoding="utf-8"?>
<a:theme xmlns:a="http://schemas.openxmlformats.org/drawingml/2006/main" name="1_SOW Template">
  <a:themeElements>
    <a:clrScheme name="">
      <a:dk1>
        <a:srgbClr val="70BC1F"/>
      </a:dk1>
      <a:lt1>
        <a:srgbClr val="FFFFFF"/>
      </a:lt1>
      <a:dk2>
        <a:srgbClr val="000063"/>
      </a:dk2>
      <a:lt2>
        <a:srgbClr val="FF0000"/>
      </a:lt2>
      <a:accent1>
        <a:srgbClr val="FFDB00"/>
      </a:accent1>
      <a:accent2>
        <a:srgbClr val="0062C8"/>
      </a:accent2>
      <a:accent3>
        <a:srgbClr val="AAAAB7"/>
      </a:accent3>
      <a:accent4>
        <a:srgbClr val="DADADA"/>
      </a:accent4>
      <a:accent5>
        <a:srgbClr val="FFEAAA"/>
      </a:accent5>
      <a:accent6>
        <a:srgbClr val="0058B5"/>
      </a:accent6>
      <a:hlink>
        <a:srgbClr val="CC6600"/>
      </a:hlink>
      <a:folHlink>
        <a:srgbClr val="990099"/>
      </a:folHlink>
    </a:clrScheme>
    <a:fontScheme name="DHS_Template_Whit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HS_Template_White 1">
        <a:dk1>
          <a:srgbClr val="595959"/>
        </a:dk1>
        <a:lt1>
          <a:srgbClr val="F8D167"/>
        </a:lt1>
        <a:dk2>
          <a:srgbClr val="BF5FA7"/>
        </a:dk2>
        <a:lt2>
          <a:srgbClr val="92C9DD"/>
        </a:lt2>
        <a:accent1>
          <a:srgbClr val="9ED47C"/>
        </a:accent1>
        <a:accent2>
          <a:srgbClr val="F3728D"/>
        </a:accent2>
        <a:accent3>
          <a:srgbClr val="FBE5B8"/>
        </a:accent3>
        <a:accent4>
          <a:srgbClr val="4B4B4B"/>
        </a:accent4>
        <a:accent5>
          <a:srgbClr val="CCE6BF"/>
        </a:accent5>
        <a:accent6>
          <a:srgbClr val="DC677F"/>
        </a:accent6>
        <a:hlink>
          <a:srgbClr val="6E91BA"/>
        </a:hlink>
        <a:folHlink>
          <a:srgbClr val="BDB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ISA PowerPoint Template Widescreen 20190221  -  Read-Only" id="{CA701D08-D2D5-4B51-9E5B-727F9E5815A8}" vid="{21074CCE-0720-4401-B778-A67650A7C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D050AED69EB34A9F810CA0672376F1" ma:contentTypeVersion="11" ma:contentTypeDescription="Create a new document." ma:contentTypeScope="" ma:versionID="e566afe473a483587101875f4963ec99">
  <xsd:schema xmlns:xsd="http://www.w3.org/2001/XMLSchema" xmlns:xs="http://www.w3.org/2001/XMLSchema" xmlns:p="http://schemas.microsoft.com/office/2006/metadata/properties" xmlns:ns2="61691528-17b9-4e34-a17d-72fccd9839b1" xmlns:ns3="f2d3c947-d4d2-49cf-b3a0-5f87d4c7ff83" targetNamespace="http://schemas.microsoft.com/office/2006/metadata/properties" ma:root="true" ma:fieldsID="3a5990a4a91b6fb0ab7be4bf41109a27" ns2:_="" ns3:_="">
    <xsd:import namespace="61691528-17b9-4e34-a17d-72fccd9839b1"/>
    <xsd:import namespace="f2d3c947-d4d2-49cf-b3a0-5f87d4c7ff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691528-17b9-4e34-a17d-72fccd9839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f9b6b14-b2e9-4229-8a92-3cede8e59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d3c947-d4d2-49cf-b3a0-5f87d4c7f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9b421d9-0c67-4f53-bc39-92ea7f209db2}" ma:internalName="TaxCatchAll" ma:showField="CatchAllData" ma:web="f2d3c947-d4d2-49cf-b3a0-5f87d4c7ff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691528-17b9-4e34-a17d-72fccd9839b1">
      <Terms xmlns="http://schemas.microsoft.com/office/infopath/2007/PartnerControls"/>
    </lcf76f155ced4ddcb4097134ff3c332f>
    <TaxCatchAll xmlns="f2d3c947-d4d2-49cf-b3a0-5f87d4c7ff83" xsi:nil="true"/>
  </documentManagement>
</p:properties>
</file>

<file path=customXml/itemProps1.xml><?xml version="1.0" encoding="utf-8"?>
<ds:datastoreItem xmlns:ds="http://schemas.openxmlformats.org/officeDocument/2006/customXml" ds:itemID="{F74C3C48-30D2-4271-A490-373AFA59E6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C158A7-89D5-4D81-A424-C71FE3DF5533}">
  <ds:schemaRefs>
    <ds:schemaRef ds:uri="61691528-17b9-4e34-a17d-72fccd9839b1"/>
    <ds:schemaRef ds:uri="f2d3c947-d4d2-49cf-b3a0-5f87d4c7ff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25270CD-3D47-4C35-A059-4225C3341E6F}">
  <ds:schemaRefs>
    <ds:schemaRef ds:uri="61691528-17b9-4e34-a17d-72fccd9839b1"/>
    <ds:schemaRef ds:uri="f2d3c947-d4d2-49cf-b3a0-5f87d4c7ff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1023</Words>
  <Application>Microsoft Office PowerPoint</Application>
  <PresentationFormat>Widescreen</PresentationFormat>
  <Paragraphs>190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IBM Plex Sans</vt:lpstr>
      <vt:lpstr>Calibri</vt:lpstr>
      <vt:lpstr>Montserrat Bold</vt:lpstr>
      <vt:lpstr>Wingdings</vt:lpstr>
      <vt:lpstr>Times New Roman</vt:lpstr>
      <vt:lpstr>1_SOW Template</vt:lpstr>
      <vt:lpstr>Cybersecurity Awareness  Month 2023  How to stay safe online</vt:lpstr>
      <vt:lpstr>Cybersecurity Awareness Month</vt:lpstr>
      <vt:lpstr>October is Cybersecurity Awareness Month</vt:lpstr>
      <vt:lpstr>Theme</vt:lpstr>
      <vt:lpstr>Overall Campaign</vt:lpstr>
      <vt:lpstr>What is Cybersecurity?</vt:lpstr>
      <vt:lpstr>Why is it Important? </vt:lpstr>
      <vt:lpstr>Feelings Toward Cybersecurity</vt:lpstr>
      <vt:lpstr>Our Online Behaviors</vt:lpstr>
      <vt:lpstr>4 Easy Ways to Stay Safe Online</vt:lpstr>
      <vt:lpstr>Use Strong Passwords</vt:lpstr>
      <vt:lpstr>Use a Password Manager</vt:lpstr>
      <vt:lpstr>Turn on Multifactor Authentication </vt:lpstr>
      <vt:lpstr>Turn on Multifactor Authentication</vt:lpstr>
      <vt:lpstr>Recognize and Report Phishing</vt:lpstr>
      <vt:lpstr>Recognize and Report Phishing</vt:lpstr>
      <vt:lpstr>Update Your Software</vt:lpstr>
      <vt:lpstr>Update Your Software</vt:lpstr>
      <vt:lpstr>Ways to Get Involved</vt:lpstr>
      <vt:lpstr>Ways to Get Involved Cont.</vt:lpstr>
      <vt:lpstr>Building a Strong Cybersecurity Culture</vt:lpstr>
      <vt:lpstr>Additional Resources</vt:lpstr>
      <vt:lpstr>Get in Touch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Awareness Month  2022</dc:title>
  <dc:creator>WHITEHAIR, JACLYN (CTR)</dc:creator>
  <cp:lastModifiedBy>WHITEHAIR, JACLYN (CTR)</cp:lastModifiedBy>
  <cp:revision>15</cp:revision>
  <dcterms:created xsi:type="dcterms:W3CDTF">2021-06-25T19:30:34Z</dcterms:created>
  <dcterms:modified xsi:type="dcterms:W3CDTF">2023-09-26T15:54:49Z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0x0101000FD050AED69EB34A9F810CA0672376F1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  <property fmtid="{D5CDD505-2E9C-101B-9397-08002B2CF9AE}" pid="7" name="MSIP_Label_a2eef23d-2e95-4428-9a3c-2526d95b164a_Enabled">
    <vt:lpwstr>true</vt:lpwstr>
  </property>
  <property fmtid="{D5CDD505-2E9C-101B-9397-08002B2CF9AE}" pid="8" name="MSIP_Label_a2eef23d-2e95-4428-9a3c-2526d95b164a_SetDate">
    <vt:lpwstr>2023-07-27T19:47:51Z</vt:lpwstr>
  </property>
  <property fmtid="{D5CDD505-2E9C-101B-9397-08002B2CF9AE}" pid="9" name="MSIP_Label_a2eef23d-2e95-4428-9a3c-2526d95b164a_Method">
    <vt:lpwstr>Standard</vt:lpwstr>
  </property>
  <property fmtid="{D5CDD505-2E9C-101B-9397-08002B2CF9AE}" pid="10" name="MSIP_Label_a2eef23d-2e95-4428-9a3c-2526d95b164a_Name">
    <vt:lpwstr>For Official Use Only (FOUO)</vt:lpwstr>
  </property>
  <property fmtid="{D5CDD505-2E9C-101B-9397-08002B2CF9AE}" pid="11" name="MSIP_Label_a2eef23d-2e95-4428-9a3c-2526d95b164a_SiteId">
    <vt:lpwstr>3ccde76c-946d-4a12-bb7a-fc9d0842354a</vt:lpwstr>
  </property>
  <property fmtid="{D5CDD505-2E9C-101B-9397-08002B2CF9AE}" pid="12" name="MSIP_Label_a2eef23d-2e95-4428-9a3c-2526d95b164a_ActionId">
    <vt:lpwstr>9570d03e-204c-43b9-8823-df055d98ec15</vt:lpwstr>
  </property>
  <property fmtid="{D5CDD505-2E9C-101B-9397-08002B2CF9AE}" pid="13" name="MSIP_Label_a2eef23d-2e95-4428-9a3c-2526d95b164a_ContentBits">
    <vt:lpwstr>0</vt:lpwstr>
  </property>
</Properties>
</file>