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8"/>
  </p:notesMasterIdLst>
  <p:handoutMasterIdLst>
    <p:handoutMasterId r:id="rId19"/>
  </p:handoutMasterIdLst>
  <p:sldIdLst>
    <p:sldId id="256" r:id="rId2"/>
    <p:sldId id="257" r:id="rId3"/>
    <p:sldId id="2988" r:id="rId4"/>
    <p:sldId id="3084" r:id="rId5"/>
    <p:sldId id="353" r:id="rId6"/>
    <p:sldId id="3003" r:id="rId7"/>
    <p:sldId id="354" r:id="rId8"/>
    <p:sldId id="3004" r:id="rId9"/>
    <p:sldId id="3008" r:id="rId10"/>
    <p:sldId id="3002" r:id="rId11"/>
    <p:sldId id="3005" r:id="rId12"/>
    <p:sldId id="3070" r:id="rId13"/>
    <p:sldId id="3007" r:id="rId14"/>
    <p:sldId id="2973" r:id="rId15"/>
    <p:sldId id="267" r:id="rId16"/>
    <p:sldId id="29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ns, Mary Kay [USA]" initials="SMK[" lastIdx="496" clrIdx="0">
    <p:extLst>
      <p:ext uri="{19B8F6BF-5375-455C-9EA6-DF929625EA0E}">
        <p15:presenceInfo xmlns:p15="http://schemas.microsoft.com/office/powerpoint/2012/main" userId="S::029523@bah.com::0cc034a4-8d22-4a99-a182-942d10679622" providerId="AD"/>
      </p:ext>
    </p:extLst>
  </p:cmAuthor>
  <p:cmAuthor id="2" name="Johnson, Jeannie" initials="JJ" lastIdx="9" clrIdx="1">
    <p:extLst>
      <p:ext uri="{19B8F6BF-5375-455C-9EA6-DF929625EA0E}">
        <p15:presenceInfo xmlns:p15="http://schemas.microsoft.com/office/powerpoint/2012/main" userId="S-1-5-21-1993962763-688789844-682003330-5849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28517A"/>
    <a:srgbClr val="CC99FF"/>
    <a:srgbClr val="CCCCFF"/>
    <a:srgbClr val="00FFCC"/>
    <a:srgbClr val="CCFFFF"/>
    <a:srgbClr val="009999"/>
    <a:srgbClr val="33CCFF"/>
    <a:srgbClr val="FFFF99"/>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60" autoAdjust="0"/>
    <p:restoredTop sz="78677" autoAdjust="0"/>
  </p:normalViewPr>
  <p:slideViewPr>
    <p:cSldViewPr snapToGrid="0">
      <p:cViewPr varScale="1">
        <p:scale>
          <a:sx n="86" d="100"/>
          <a:sy n="86" d="100"/>
        </p:scale>
        <p:origin x="996" y="66"/>
      </p:cViewPr>
      <p:guideLst/>
    </p:cSldViewPr>
  </p:slideViewPr>
  <p:outlineViewPr>
    <p:cViewPr>
      <p:scale>
        <a:sx n="33" d="100"/>
        <a:sy n="33" d="100"/>
      </p:scale>
      <p:origin x="0" y="-40512"/>
    </p:cViewPr>
  </p:outlineViewPr>
  <p:notesTextViewPr>
    <p:cViewPr>
      <p:scale>
        <a:sx n="1" d="1"/>
        <a:sy n="1" d="1"/>
      </p:scale>
      <p:origin x="0" y="0"/>
    </p:cViewPr>
  </p:notesTextViewPr>
  <p:sorterViewPr>
    <p:cViewPr>
      <p:scale>
        <a:sx n="100" d="100"/>
        <a:sy n="100" d="100"/>
      </p:scale>
      <p:origin x="0" y="-13908"/>
    </p:cViewPr>
  </p:sorterViewPr>
  <p:notesViewPr>
    <p:cSldViewPr snapToGrid="0">
      <p:cViewPr>
        <p:scale>
          <a:sx n="72" d="100"/>
          <a:sy n="72" d="100"/>
        </p:scale>
        <p:origin x="2244" y="-6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209340-AF7D-49FE-9694-5D605017857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a:p>
            <a:endParaRPr lang="en-US"/>
          </a:p>
        </p:txBody>
      </p:sp>
      <p:sp>
        <p:nvSpPr>
          <p:cNvPr id="3" name="Date Placeholder 2">
            <a:extLst>
              <a:ext uri="{FF2B5EF4-FFF2-40B4-BE49-F238E27FC236}">
                <a16:creationId xmlns:a16="http://schemas.microsoft.com/office/drawing/2014/main" id="{8CA14905-171C-4D18-9F02-52FCF1CBB12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A79900-1908-4BBB-B369-1F7CFE4E44D5}" type="datetimeFigureOut">
              <a:rPr lang="en-US" smtClean="0"/>
              <a:t>3/20/2023</a:t>
            </a:fld>
            <a:endParaRPr lang="en-US"/>
          </a:p>
        </p:txBody>
      </p:sp>
      <p:sp>
        <p:nvSpPr>
          <p:cNvPr id="4" name="Footer Placeholder 3">
            <a:extLst>
              <a:ext uri="{FF2B5EF4-FFF2-40B4-BE49-F238E27FC236}">
                <a16:creationId xmlns:a16="http://schemas.microsoft.com/office/drawing/2014/main" id="{D40FCF8D-F573-4B47-B647-2A7ABB5046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a:p>
            <a:endParaRPr lang="en-US"/>
          </a:p>
        </p:txBody>
      </p:sp>
      <p:sp>
        <p:nvSpPr>
          <p:cNvPr id="5" name="Slide Number Placeholder 4">
            <a:extLst>
              <a:ext uri="{FF2B5EF4-FFF2-40B4-BE49-F238E27FC236}">
                <a16:creationId xmlns:a16="http://schemas.microsoft.com/office/drawing/2014/main" id="{66739100-4496-4E08-85DE-1265AC1CDF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EE3050-68A4-494F-891D-1C5FFDCDEDE7}" type="slidenum">
              <a:rPr lang="en-US" smtClean="0"/>
              <a:t>‹#›</a:t>
            </a:fld>
            <a:endParaRPr lang="en-US"/>
          </a:p>
        </p:txBody>
      </p:sp>
    </p:spTree>
    <p:extLst>
      <p:ext uri="{BB962C8B-B14F-4D97-AF65-F5344CB8AC3E}">
        <p14:creationId xmlns:p14="http://schemas.microsoft.com/office/powerpoint/2010/main" val="169025540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0CA404-9458-4CE8-A284-DC6CE0B67EF2}" type="datetimeFigureOut">
              <a:rPr lang="en-US" smtClean="0"/>
              <a:t>3/20/2023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171A22-84E6-4B62-A31C-293EB5412BB8}" type="slidenum">
              <a:rPr lang="en-US" smtClean="0"/>
              <a:t>‹#›</a:t>
            </a:fld>
            <a:endParaRPr lang="en-US" dirty="0"/>
          </a:p>
        </p:txBody>
      </p:sp>
    </p:spTree>
    <p:extLst>
      <p:ext uri="{BB962C8B-B14F-4D97-AF65-F5344CB8AC3E}">
        <p14:creationId xmlns:p14="http://schemas.microsoft.com/office/powerpoint/2010/main" val="90915793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dcio.defense.gov/Portals/0/Documents/CMMC/Glossary_MasterV2.0_FINAL_202111217_508.pdf"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171A22-84E6-4B62-A31C-293EB5412BB8}" type="slidenum">
              <a:rPr lang="en-US" smtClean="0"/>
              <a:t>1</a:t>
            </a:fld>
            <a:endParaRPr lang="en-US" dirty="0"/>
          </a:p>
        </p:txBody>
      </p:sp>
    </p:spTree>
    <p:extLst>
      <p:ext uri="{BB962C8B-B14F-4D97-AF65-F5344CB8AC3E}">
        <p14:creationId xmlns:p14="http://schemas.microsoft.com/office/powerpoint/2010/main" val="882588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171A22-84E6-4B62-A31C-293EB5412BB8}" type="slidenum">
              <a:rPr lang="en-US" smtClean="0"/>
              <a:t>12</a:t>
            </a:fld>
            <a:endParaRPr lang="en-US" dirty="0"/>
          </a:p>
        </p:txBody>
      </p:sp>
    </p:spTree>
    <p:extLst>
      <p:ext uri="{BB962C8B-B14F-4D97-AF65-F5344CB8AC3E}">
        <p14:creationId xmlns:p14="http://schemas.microsoft.com/office/powerpoint/2010/main" val="4254050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171A22-84E6-4B62-A31C-293EB5412BB8}" type="slidenum">
              <a:rPr lang="en-US" smtClean="0"/>
              <a:t>13</a:t>
            </a:fld>
            <a:endParaRPr lang="en-US" dirty="0"/>
          </a:p>
        </p:txBody>
      </p:sp>
    </p:spTree>
    <p:extLst>
      <p:ext uri="{BB962C8B-B14F-4D97-AF65-F5344CB8AC3E}">
        <p14:creationId xmlns:p14="http://schemas.microsoft.com/office/powerpoint/2010/main" val="895427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171A22-84E6-4B62-A31C-293EB5412BB8}" type="slidenum">
              <a:rPr lang="en-US" smtClean="0"/>
              <a:t>16</a:t>
            </a:fld>
            <a:endParaRPr lang="en-US" dirty="0"/>
          </a:p>
        </p:txBody>
      </p:sp>
    </p:spTree>
    <p:extLst>
      <p:ext uri="{BB962C8B-B14F-4D97-AF65-F5344CB8AC3E}">
        <p14:creationId xmlns:p14="http://schemas.microsoft.com/office/powerpoint/2010/main" val="954994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a:p>
            <a:endParaRPr lang="en-US"/>
          </a:p>
        </p:txBody>
      </p:sp>
      <p:sp>
        <p:nvSpPr>
          <p:cNvPr id="5" name="Footer Placeholder 4"/>
          <p:cNvSpPr>
            <a:spLocks noGrp="1"/>
          </p:cNvSpPr>
          <p:nvPr>
            <p:ph type="ftr" sz="quarter" idx="4"/>
          </p:nvPr>
        </p:nvSpPr>
        <p:spPr/>
        <p:txBody>
          <a:bodyPr/>
          <a:lstStyle/>
          <a:p>
            <a:endParaRPr lang="en-US"/>
          </a:p>
          <a:p>
            <a:endParaRPr lang="en-US"/>
          </a:p>
        </p:txBody>
      </p:sp>
      <p:sp>
        <p:nvSpPr>
          <p:cNvPr id="6" name="Slide Number Placeholder 5"/>
          <p:cNvSpPr>
            <a:spLocks noGrp="1"/>
          </p:cNvSpPr>
          <p:nvPr>
            <p:ph type="sldNum" sz="quarter" idx="5"/>
          </p:nvPr>
        </p:nvSpPr>
        <p:spPr/>
        <p:txBody>
          <a:bodyPr/>
          <a:lstStyle/>
          <a:p>
            <a:fld id="{E2171A22-84E6-4B62-A31C-293EB5412BB8}" type="slidenum">
              <a:rPr lang="en-US" smtClean="0"/>
              <a:t>4</a:t>
            </a:fld>
            <a:endParaRPr lang="en-US" dirty="0"/>
          </a:p>
        </p:txBody>
      </p:sp>
    </p:spTree>
    <p:extLst>
      <p:ext uri="{BB962C8B-B14F-4D97-AF65-F5344CB8AC3E}">
        <p14:creationId xmlns:p14="http://schemas.microsoft.com/office/powerpoint/2010/main" val="471217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list of key terms that have been used throughout the training. This is intended to be a reference guide to assist with the understanding of the content.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a more detailed list of terms used in other cybersecurity resources, refer to the CMMC Glossary at </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https://dodcio.defense.gov/Portals/0/Documents/CMMC/Glossary_MasterV2.0_FINAL_202111217_508.pdf</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E2171A22-84E6-4B62-A31C-293EB5412BB8}" type="slidenum">
              <a:rPr lang="en-US" smtClean="0"/>
              <a:t>5</a:t>
            </a:fld>
            <a:endParaRPr lang="en-US" dirty="0"/>
          </a:p>
        </p:txBody>
      </p:sp>
    </p:spTree>
    <p:extLst>
      <p:ext uri="{BB962C8B-B14F-4D97-AF65-F5344CB8AC3E}">
        <p14:creationId xmlns:p14="http://schemas.microsoft.com/office/powerpoint/2010/main" val="2736513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171A22-84E6-4B62-A31C-293EB5412BB8}" type="slidenum">
              <a:rPr lang="en-US" smtClean="0"/>
              <a:t>6</a:t>
            </a:fld>
            <a:endParaRPr lang="en-US" dirty="0"/>
          </a:p>
        </p:txBody>
      </p:sp>
    </p:spTree>
    <p:extLst>
      <p:ext uri="{BB962C8B-B14F-4D97-AF65-F5344CB8AC3E}">
        <p14:creationId xmlns:p14="http://schemas.microsoft.com/office/powerpoint/2010/main" val="3499807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171A22-84E6-4B62-A31C-293EB5412BB8}" type="slidenum">
              <a:rPr lang="en-US" smtClean="0"/>
              <a:t>7</a:t>
            </a:fld>
            <a:endParaRPr lang="en-US" dirty="0"/>
          </a:p>
        </p:txBody>
      </p:sp>
    </p:spTree>
    <p:extLst>
      <p:ext uri="{BB962C8B-B14F-4D97-AF65-F5344CB8AC3E}">
        <p14:creationId xmlns:p14="http://schemas.microsoft.com/office/powerpoint/2010/main" val="114848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2171A22-84E6-4B62-A31C-293EB5412BB8}" type="slidenum">
              <a:rPr lang="en-US" smtClean="0"/>
              <a:t>8</a:t>
            </a:fld>
            <a:endParaRPr lang="en-US" dirty="0"/>
          </a:p>
        </p:txBody>
      </p:sp>
    </p:spTree>
    <p:extLst>
      <p:ext uri="{BB962C8B-B14F-4D97-AF65-F5344CB8AC3E}">
        <p14:creationId xmlns:p14="http://schemas.microsoft.com/office/powerpoint/2010/main" val="875163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2171A22-84E6-4B62-A31C-293EB5412BB8}" type="slidenum">
              <a:rPr lang="en-US" smtClean="0"/>
              <a:t>9</a:t>
            </a:fld>
            <a:endParaRPr lang="en-US" dirty="0"/>
          </a:p>
        </p:txBody>
      </p:sp>
    </p:spTree>
    <p:extLst>
      <p:ext uri="{BB962C8B-B14F-4D97-AF65-F5344CB8AC3E}">
        <p14:creationId xmlns:p14="http://schemas.microsoft.com/office/powerpoint/2010/main" val="2212219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171A22-84E6-4B62-A31C-293EB5412BB8}" type="slidenum">
              <a:rPr lang="en-US" smtClean="0"/>
              <a:t>10</a:t>
            </a:fld>
            <a:endParaRPr lang="en-US" dirty="0"/>
          </a:p>
        </p:txBody>
      </p:sp>
    </p:spTree>
    <p:extLst>
      <p:ext uri="{BB962C8B-B14F-4D97-AF65-F5344CB8AC3E}">
        <p14:creationId xmlns:p14="http://schemas.microsoft.com/office/powerpoint/2010/main" val="1156036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171A22-84E6-4B62-A31C-293EB5412BB8}" type="slidenum">
              <a:rPr lang="en-US" smtClean="0"/>
              <a:t>11</a:t>
            </a:fld>
            <a:endParaRPr lang="en-US" dirty="0"/>
          </a:p>
        </p:txBody>
      </p:sp>
    </p:spTree>
    <p:extLst>
      <p:ext uri="{BB962C8B-B14F-4D97-AF65-F5344CB8AC3E}">
        <p14:creationId xmlns:p14="http://schemas.microsoft.com/office/powerpoint/2010/main" val="3395473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B093FF-2B7D-47FB-B7F8-CD6287FEE21C}" type="datetime1">
              <a:rPr lang="en-US" smtClean="0"/>
              <a:t>3/20/2023</a:t>
            </a:fld>
            <a:endParaRPr lang="en-US" dirty="0"/>
          </a:p>
        </p:txBody>
      </p:sp>
      <p:sp>
        <p:nvSpPr>
          <p:cNvPr id="5" name="Footer Placeholder 4"/>
          <p:cNvSpPr>
            <a:spLocks noGrp="1"/>
          </p:cNvSpPr>
          <p:nvPr>
            <p:ph type="ftr" sz="quarter" idx="11"/>
          </p:nvPr>
        </p:nvSpPr>
        <p:spPr/>
        <p:txBody>
          <a:bodyPr/>
          <a:lstStyle/>
          <a:p>
            <a:r>
              <a:rPr lang="en-US"/>
              <a:t>DRAFT-DIB SCC Cyber Training Working Group</a:t>
            </a:r>
            <a:endParaRPr lang="en-US" dirty="0"/>
          </a:p>
        </p:txBody>
      </p:sp>
      <p:sp>
        <p:nvSpPr>
          <p:cNvPr id="6" name="Slide Number Placeholder 5"/>
          <p:cNvSpPr>
            <a:spLocks noGrp="1"/>
          </p:cNvSpPr>
          <p:nvPr>
            <p:ph type="sldNum" sz="quarter" idx="12"/>
          </p:nvPr>
        </p:nvSpPr>
        <p:spPr/>
        <p:txBody>
          <a:bodyPr/>
          <a:lstStyle/>
          <a:p>
            <a:fld id="{EBCD8977-B073-4460-AE63-2BD9EC7B16E4}" type="slidenum">
              <a:rPr lang="en-US" smtClean="0"/>
              <a:t>‹#›</a:t>
            </a:fld>
            <a:endParaRPr lang="en-US" dirty="0"/>
          </a:p>
        </p:txBody>
      </p:sp>
    </p:spTree>
    <p:extLst>
      <p:ext uri="{BB962C8B-B14F-4D97-AF65-F5344CB8AC3E}">
        <p14:creationId xmlns:p14="http://schemas.microsoft.com/office/powerpoint/2010/main" val="1959318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9A7DC6-50BB-4B71-AC02-590E9CB87A28}" type="datetime1">
              <a:rPr lang="en-US" smtClean="0"/>
              <a:t>3/20/2023</a:t>
            </a:fld>
            <a:endParaRPr lang="en-US" dirty="0"/>
          </a:p>
        </p:txBody>
      </p:sp>
      <p:sp>
        <p:nvSpPr>
          <p:cNvPr id="5" name="Footer Placeholder 4"/>
          <p:cNvSpPr>
            <a:spLocks noGrp="1"/>
          </p:cNvSpPr>
          <p:nvPr>
            <p:ph type="ftr" sz="quarter" idx="11"/>
          </p:nvPr>
        </p:nvSpPr>
        <p:spPr/>
        <p:txBody>
          <a:bodyPr/>
          <a:lstStyle/>
          <a:p>
            <a:r>
              <a:rPr lang="en-US"/>
              <a:t>DRAFT-DIB SCC Cyber Training Working Group</a:t>
            </a:r>
            <a:endParaRPr lang="en-US" dirty="0"/>
          </a:p>
        </p:txBody>
      </p:sp>
      <p:sp>
        <p:nvSpPr>
          <p:cNvPr id="6" name="Slide Number Placeholder 5"/>
          <p:cNvSpPr>
            <a:spLocks noGrp="1"/>
          </p:cNvSpPr>
          <p:nvPr>
            <p:ph type="sldNum" sz="quarter" idx="12"/>
          </p:nvPr>
        </p:nvSpPr>
        <p:spPr/>
        <p:txBody>
          <a:bodyPr/>
          <a:lstStyle/>
          <a:p>
            <a:fld id="{EBCD8977-B073-4460-AE63-2BD9EC7B16E4}" type="slidenum">
              <a:rPr lang="en-US" smtClean="0"/>
              <a:t>‹#›</a:t>
            </a:fld>
            <a:endParaRPr lang="en-US" dirty="0"/>
          </a:p>
        </p:txBody>
      </p:sp>
    </p:spTree>
    <p:extLst>
      <p:ext uri="{BB962C8B-B14F-4D97-AF65-F5344CB8AC3E}">
        <p14:creationId xmlns:p14="http://schemas.microsoft.com/office/powerpoint/2010/main" val="370209434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9A7DC6-50BB-4B71-AC02-590E9CB87A28}" type="datetime1">
              <a:rPr lang="en-US" smtClean="0"/>
              <a:t>3/20/2023</a:t>
            </a:fld>
            <a:endParaRPr lang="en-US" dirty="0"/>
          </a:p>
        </p:txBody>
      </p:sp>
      <p:sp>
        <p:nvSpPr>
          <p:cNvPr id="5" name="Footer Placeholder 4"/>
          <p:cNvSpPr>
            <a:spLocks noGrp="1"/>
          </p:cNvSpPr>
          <p:nvPr>
            <p:ph type="ftr" sz="quarter" idx="11"/>
          </p:nvPr>
        </p:nvSpPr>
        <p:spPr/>
        <p:txBody>
          <a:bodyPr/>
          <a:lstStyle/>
          <a:p>
            <a:r>
              <a:rPr lang="en-US"/>
              <a:t>DRAFT-DIB SCC Cyber Training Working Group</a:t>
            </a:r>
            <a:endParaRPr lang="en-US" dirty="0"/>
          </a:p>
        </p:txBody>
      </p:sp>
      <p:sp>
        <p:nvSpPr>
          <p:cNvPr id="6" name="Slide Number Placeholder 5"/>
          <p:cNvSpPr>
            <a:spLocks noGrp="1"/>
          </p:cNvSpPr>
          <p:nvPr>
            <p:ph type="sldNum" sz="quarter" idx="12"/>
          </p:nvPr>
        </p:nvSpPr>
        <p:spPr/>
        <p:txBody>
          <a:bodyPr/>
          <a:lstStyle/>
          <a:p>
            <a:fld id="{EBCD8977-B073-4460-AE63-2BD9EC7B16E4}"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9830478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9A7DC6-50BB-4B71-AC02-590E9CB87A28}" type="datetime1">
              <a:rPr lang="en-US" smtClean="0"/>
              <a:t>3/20/2023</a:t>
            </a:fld>
            <a:endParaRPr lang="en-US" dirty="0"/>
          </a:p>
        </p:txBody>
      </p:sp>
      <p:sp>
        <p:nvSpPr>
          <p:cNvPr id="5" name="Footer Placeholder 4"/>
          <p:cNvSpPr>
            <a:spLocks noGrp="1"/>
          </p:cNvSpPr>
          <p:nvPr>
            <p:ph type="ftr" sz="quarter" idx="11"/>
          </p:nvPr>
        </p:nvSpPr>
        <p:spPr/>
        <p:txBody>
          <a:bodyPr/>
          <a:lstStyle/>
          <a:p>
            <a:r>
              <a:rPr lang="en-US"/>
              <a:t>DRAFT-DIB SCC Cyber Training Working Group</a:t>
            </a:r>
            <a:endParaRPr lang="en-US" dirty="0"/>
          </a:p>
        </p:txBody>
      </p:sp>
      <p:sp>
        <p:nvSpPr>
          <p:cNvPr id="6" name="Slide Number Placeholder 5"/>
          <p:cNvSpPr>
            <a:spLocks noGrp="1"/>
          </p:cNvSpPr>
          <p:nvPr>
            <p:ph type="sldNum" sz="quarter" idx="12"/>
          </p:nvPr>
        </p:nvSpPr>
        <p:spPr/>
        <p:txBody>
          <a:bodyPr/>
          <a:lstStyle/>
          <a:p>
            <a:fld id="{EBCD8977-B073-4460-AE63-2BD9EC7B16E4}" type="slidenum">
              <a:rPr lang="en-US" smtClean="0"/>
              <a:t>‹#›</a:t>
            </a:fld>
            <a:endParaRPr lang="en-US" dirty="0"/>
          </a:p>
        </p:txBody>
      </p:sp>
    </p:spTree>
    <p:extLst>
      <p:ext uri="{BB962C8B-B14F-4D97-AF65-F5344CB8AC3E}">
        <p14:creationId xmlns:p14="http://schemas.microsoft.com/office/powerpoint/2010/main" val="1618866018"/>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9A7DC6-50BB-4B71-AC02-590E9CB87A28}" type="datetime1">
              <a:rPr lang="en-US" smtClean="0"/>
              <a:t>3/20/2023</a:t>
            </a:fld>
            <a:endParaRPr lang="en-US" dirty="0"/>
          </a:p>
        </p:txBody>
      </p:sp>
      <p:sp>
        <p:nvSpPr>
          <p:cNvPr id="5" name="Footer Placeholder 4"/>
          <p:cNvSpPr>
            <a:spLocks noGrp="1"/>
          </p:cNvSpPr>
          <p:nvPr>
            <p:ph type="ftr" sz="quarter" idx="11"/>
          </p:nvPr>
        </p:nvSpPr>
        <p:spPr/>
        <p:txBody>
          <a:bodyPr/>
          <a:lstStyle/>
          <a:p>
            <a:r>
              <a:rPr lang="en-US"/>
              <a:t>DRAFT-DIB SCC Cyber Training Working Group</a:t>
            </a:r>
            <a:endParaRPr lang="en-US" dirty="0"/>
          </a:p>
        </p:txBody>
      </p:sp>
      <p:sp>
        <p:nvSpPr>
          <p:cNvPr id="6" name="Slide Number Placeholder 5"/>
          <p:cNvSpPr>
            <a:spLocks noGrp="1"/>
          </p:cNvSpPr>
          <p:nvPr>
            <p:ph type="sldNum" sz="quarter" idx="12"/>
          </p:nvPr>
        </p:nvSpPr>
        <p:spPr/>
        <p:txBody>
          <a:bodyPr/>
          <a:lstStyle/>
          <a:p>
            <a:fld id="{EBCD8977-B073-4460-AE63-2BD9EC7B16E4}"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14195710"/>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9A7DC6-50BB-4B71-AC02-590E9CB87A28}" type="datetime1">
              <a:rPr lang="en-US" smtClean="0"/>
              <a:t>3/20/2023</a:t>
            </a:fld>
            <a:endParaRPr lang="en-US" dirty="0"/>
          </a:p>
        </p:txBody>
      </p:sp>
      <p:sp>
        <p:nvSpPr>
          <p:cNvPr id="5" name="Footer Placeholder 4"/>
          <p:cNvSpPr>
            <a:spLocks noGrp="1"/>
          </p:cNvSpPr>
          <p:nvPr>
            <p:ph type="ftr" sz="quarter" idx="11"/>
          </p:nvPr>
        </p:nvSpPr>
        <p:spPr/>
        <p:txBody>
          <a:bodyPr/>
          <a:lstStyle/>
          <a:p>
            <a:r>
              <a:rPr lang="en-US"/>
              <a:t>DRAFT-DIB SCC Cyber Training Working Group</a:t>
            </a:r>
            <a:endParaRPr lang="en-US" dirty="0"/>
          </a:p>
        </p:txBody>
      </p:sp>
      <p:sp>
        <p:nvSpPr>
          <p:cNvPr id="6" name="Slide Number Placeholder 5"/>
          <p:cNvSpPr>
            <a:spLocks noGrp="1"/>
          </p:cNvSpPr>
          <p:nvPr>
            <p:ph type="sldNum" sz="quarter" idx="12"/>
          </p:nvPr>
        </p:nvSpPr>
        <p:spPr/>
        <p:txBody>
          <a:bodyPr/>
          <a:lstStyle/>
          <a:p>
            <a:fld id="{EBCD8977-B073-4460-AE63-2BD9EC7B16E4}" type="slidenum">
              <a:rPr lang="en-US" smtClean="0"/>
              <a:t>‹#›</a:t>
            </a:fld>
            <a:endParaRPr lang="en-US" dirty="0"/>
          </a:p>
        </p:txBody>
      </p:sp>
    </p:spTree>
    <p:extLst>
      <p:ext uri="{BB962C8B-B14F-4D97-AF65-F5344CB8AC3E}">
        <p14:creationId xmlns:p14="http://schemas.microsoft.com/office/powerpoint/2010/main" val="16464830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6F4F66-48E7-4977-9607-0AE3FDCA8A60}" type="datetime1">
              <a:rPr lang="en-US" smtClean="0"/>
              <a:t>3/20/2023</a:t>
            </a:fld>
            <a:endParaRPr lang="en-US" dirty="0"/>
          </a:p>
        </p:txBody>
      </p:sp>
      <p:sp>
        <p:nvSpPr>
          <p:cNvPr id="5" name="Footer Placeholder 4"/>
          <p:cNvSpPr>
            <a:spLocks noGrp="1"/>
          </p:cNvSpPr>
          <p:nvPr>
            <p:ph type="ftr" sz="quarter" idx="11"/>
          </p:nvPr>
        </p:nvSpPr>
        <p:spPr/>
        <p:txBody>
          <a:bodyPr/>
          <a:lstStyle/>
          <a:p>
            <a:r>
              <a:rPr lang="en-US"/>
              <a:t>DRAFT-DIB SCC Cyber Training Working Group</a:t>
            </a:r>
            <a:endParaRPr lang="en-US" dirty="0"/>
          </a:p>
        </p:txBody>
      </p:sp>
      <p:sp>
        <p:nvSpPr>
          <p:cNvPr id="6" name="Slide Number Placeholder 5"/>
          <p:cNvSpPr>
            <a:spLocks noGrp="1"/>
          </p:cNvSpPr>
          <p:nvPr>
            <p:ph type="sldNum" sz="quarter" idx="12"/>
          </p:nvPr>
        </p:nvSpPr>
        <p:spPr/>
        <p:txBody>
          <a:bodyPr/>
          <a:lstStyle/>
          <a:p>
            <a:fld id="{EBCD8977-B073-4460-AE63-2BD9EC7B16E4}" type="slidenum">
              <a:rPr lang="en-US" smtClean="0"/>
              <a:t>‹#›</a:t>
            </a:fld>
            <a:endParaRPr lang="en-US" dirty="0"/>
          </a:p>
        </p:txBody>
      </p:sp>
    </p:spTree>
    <p:extLst>
      <p:ext uri="{BB962C8B-B14F-4D97-AF65-F5344CB8AC3E}">
        <p14:creationId xmlns:p14="http://schemas.microsoft.com/office/powerpoint/2010/main" val="475482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A5EE5-C50D-4795-A7B3-BC5D19082982}" type="datetime1">
              <a:rPr lang="en-US" smtClean="0"/>
              <a:t>3/20/2023</a:t>
            </a:fld>
            <a:endParaRPr lang="en-US" dirty="0"/>
          </a:p>
        </p:txBody>
      </p:sp>
      <p:sp>
        <p:nvSpPr>
          <p:cNvPr id="5" name="Footer Placeholder 4"/>
          <p:cNvSpPr>
            <a:spLocks noGrp="1"/>
          </p:cNvSpPr>
          <p:nvPr>
            <p:ph type="ftr" sz="quarter" idx="11"/>
          </p:nvPr>
        </p:nvSpPr>
        <p:spPr/>
        <p:txBody>
          <a:bodyPr/>
          <a:lstStyle/>
          <a:p>
            <a:r>
              <a:rPr lang="en-US"/>
              <a:t>DRAFT-DIB SCC Cyber Training Working Group</a:t>
            </a:r>
            <a:endParaRPr lang="en-US" dirty="0"/>
          </a:p>
        </p:txBody>
      </p:sp>
      <p:sp>
        <p:nvSpPr>
          <p:cNvPr id="6" name="Slide Number Placeholder 5"/>
          <p:cNvSpPr>
            <a:spLocks noGrp="1"/>
          </p:cNvSpPr>
          <p:nvPr>
            <p:ph type="sldNum" sz="quarter" idx="12"/>
          </p:nvPr>
        </p:nvSpPr>
        <p:spPr/>
        <p:txBody>
          <a:bodyPr/>
          <a:lstStyle/>
          <a:p>
            <a:fld id="{EBCD8977-B073-4460-AE63-2BD9EC7B16E4}" type="slidenum">
              <a:rPr lang="en-US" smtClean="0"/>
              <a:t>‹#›</a:t>
            </a:fld>
            <a:endParaRPr lang="en-US" dirty="0"/>
          </a:p>
        </p:txBody>
      </p:sp>
    </p:spTree>
    <p:extLst>
      <p:ext uri="{BB962C8B-B14F-4D97-AF65-F5344CB8AC3E}">
        <p14:creationId xmlns:p14="http://schemas.microsoft.com/office/powerpoint/2010/main" val="121563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84600-8D47-4B72-9872-7241F6076F74}" type="datetime1">
              <a:rPr lang="en-US" smtClean="0"/>
              <a:t>3/20/2023</a:t>
            </a:fld>
            <a:endParaRPr lang="en-US" dirty="0"/>
          </a:p>
        </p:txBody>
      </p:sp>
      <p:sp>
        <p:nvSpPr>
          <p:cNvPr id="5" name="Footer Placeholder 4"/>
          <p:cNvSpPr>
            <a:spLocks noGrp="1"/>
          </p:cNvSpPr>
          <p:nvPr>
            <p:ph type="ftr" sz="quarter" idx="11"/>
          </p:nvPr>
        </p:nvSpPr>
        <p:spPr/>
        <p:txBody>
          <a:bodyPr/>
          <a:lstStyle/>
          <a:p>
            <a:r>
              <a:rPr lang="en-US"/>
              <a:t>DRAFT-DIB SCC Cyber Training Working Group</a:t>
            </a:r>
            <a:endParaRPr lang="en-US" dirty="0"/>
          </a:p>
        </p:txBody>
      </p:sp>
      <p:sp>
        <p:nvSpPr>
          <p:cNvPr id="6" name="Slide Number Placeholder 5"/>
          <p:cNvSpPr>
            <a:spLocks noGrp="1"/>
          </p:cNvSpPr>
          <p:nvPr>
            <p:ph type="sldNum" sz="quarter" idx="12"/>
          </p:nvPr>
        </p:nvSpPr>
        <p:spPr/>
        <p:txBody>
          <a:bodyPr/>
          <a:lstStyle/>
          <a:p>
            <a:fld id="{EBCD8977-B073-4460-AE63-2BD9EC7B16E4}" type="slidenum">
              <a:rPr lang="en-US" smtClean="0"/>
              <a:t>‹#›</a:t>
            </a:fld>
            <a:endParaRPr lang="en-US" dirty="0"/>
          </a:p>
        </p:txBody>
      </p:sp>
    </p:spTree>
    <p:extLst>
      <p:ext uri="{BB962C8B-B14F-4D97-AF65-F5344CB8AC3E}">
        <p14:creationId xmlns:p14="http://schemas.microsoft.com/office/powerpoint/2010/main" val="1817637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9EA9CA-2D3B-4F9C-BC51-F46BC3E2D1D9}" type="datetime1">
              <a:rPr lang="en-US" smtClean="0"/>
              <a:t>3/20/2023</a:t>
            </a:fld>
            <a:endParaRPr lang="en-US" dirty="0"/>
          </a:p>
        </p:txBody>
      </p:sp>
      <p:sp>
        <p:nvSpPr>
          <p:cNvPr id="5" name="Footer Placeholder 4"/>
          <p:cNvSpPr>
            <a:spLocks noGrp="1"/>
          </p:cNvSpPr>
          <p:nvPr>
            <p:ph type="ftr" sz="quarter" idx="11"/>
          </p:nvPr>
        </p:nvSpPr>
        <p:spPr/>
        <p:txBody>
          <a:bodyPr/>
          <a:lstStyle/>
          <a:p>
            <a:r>
              <a:rPr lang="en-US"/>
              <a:t>DRAFT-DIB SCC Cyber Training Working Group</a:t>
            </a:r>
            <a:endParaRPr lang="en-US" dirty="0"/>
          </a:p>
        </p:txBody>
      </p:sp>
      <p:sp>
        <p:nvSpPr>
          <p:cNvPr id="6" name="Slide Number Placeholder 5"/>
          <p:cNvSpPr>
            <a:spLocks noGrp="1"/>
          </p:cNvSpPr>
          <p:nvPr>
            <p:ph type="sldNum" sz="quarter" idx="12"/>
          </p:nvPr>
        </p:nvSpPr>
        <p:spPr/>
        <p:txBody>
          <a:bodyPr/>
          <a:lstStyle/>
          <a:p>
            <a:fld id="{EBCD8977-B073-4460-AE63-2BD9EC7B16E4}" type="slidenum">
              <a:rPr lang="en-US" smtClean="0"/>
              <a:t>‹#›</a:t>
            </a:fld>
            <a:endParaRPr lang="en-US" dirty="0"/>
          </a:p>
        </p:txBody>
      </p:sp>
    </p:spTree>
    <p:extLst>
      <p:ext uri="{BB962C8B-B14F-4D97-AF65-F5344CB8AC3E}">
        <p14:creationId xmlns:p14="http://schemas.microsoft.com/office/powerpoint/2010/main" val="2410410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83CA4C-6E62-4616-92EE-3D39E4DAC5DC}" type="datetime1">
              <a:rPr lang="en-US" smtClean="0"/>
              <a:t>3/20/2023</a:t>
            </a:fld>
            <a:endParaRPr lang="en-US" dirty="0"/>
          </a:p>
        </p:txBody>
      </p:sp>
      <p:sp>
        <p:nvSpPr>
          <p:cNvPr id="6" name="Footer Placeholder 5"/>
          <p:cNvSpPr>
            <a:spLocks noGrp="1"/>
          </p:cNvSpPr>
          <p:nvPr>
            <p:ph type="ftr" sz="quarter" idx="11"/>
          </p:nvPr>
        </p:nvSpPr>
        <p:spPr/>
        <p:txBody>
          <a:bodyPr/>
          <a:lstStyle/>
          <a:p>
            <a:r>
              <a:rPr lang="en-US"/>
              <a:t>DRAFT-DIB SCC Cyber Training Working Group</a:t>
            </a:r>
            <a:endParaRPr lang="en-US" dirty="0"/>
          </a:p>
        </p:txBody>
      </p:sp>
      <p:sp>
        <p:nvSpPr>
          <p:cNvPr id="7" name="Slide Number Placeholder 6"/>
          <p:cNvSpPr>
            <a:spLocks noGrp="1"/>
          </p:cNvSpPr>
          <p:nvPr>
            <p:ph type="sldNum" sz="quarter" idx="12"/>
          </p:nvPr>
        </p:nvSpPr>
        <p:spPr/>
        <p:txBody>
          <a:bodyPr/>
          <a:lstStyle/>
          <a:p>
            <a:fld id="{EBCD8977-B073-4460-AE63-2BD9EC7B16E4}" type="slidenum">
              <a:rPr lang="en-US" smtClean="0"/>
              <a:t>‹#›</a:t>
            </a:fld>
            <a:endParaRPr lang="en-US" dirty="0"/>
          </a:p>
        </p:txBody>
      </p:sp>
    </p:spTree>
    <p:extLst>
      <p:ext uri="{BB962C8B-B14F-4D97-AF65-F5344CB8AC3E}">
        <p14:creationId xmlns:p14="http://schemas.microsoft.com/office/powerpoint/2010/main" val="1209338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DE6C84-297B-41EA-866E-ABE0C8E1469B}" type="datetime1">
              <a:rPr lang="en-US" smtClean="0"/>
              <a:t>3/20/2023</a:t>
            </a:fld>
            <a:endParaRPr lang="en-US" dirty="0"/>
          </a:p>
        </p:txBody>
      </p:sp>
      <p:sp>
        <p:nvSpPr>
          <p:cNvPr id="8" name="Footer Placeholder 7"/>
          <p:cNvSpPr>
            <a:spLocks noGrp="1"/>
          </p:cNvSpPr>
          <p:nvPr>
            <p:ph type="ftr" sz="quarter" idx="11"/>
          </p:nvPr>
        </p:nvSpPr>
        <p:spPr/>
        <p:txBody>
          <a:bodyPr/>
          <a:lstStyle/>
          <a:p>
            <a:r>
              <a:rPr lang="en-US"/>
              <a:t>DRAFT-DIB SCC Cyber Training Working Group</a:t>
            </a:r>
            <a:endParaRPr lang="en-US" dirty="0"/>
          </a:p>
        </p:txBody>
      </p:sp>
      <p:sp>
        <p:nvSpPr>
          <p:cNvPr id="9" name="Slide Number Placeholder 8"/>
          <p:cNvSpPr>
            <a:spLocks noGrp="1"/>
          </p:cNvSpPr>
          <p:nvPr>
            <p:ph type="sldNum" sz="quarter" idx="12"/>
          </p:nvPr>
        </p:nvSpPr>
        <p:spPr/>
        <p:txBody>
          <a:bodyPr/>
          <a:lstStyle/>
          <a:p>
            <a:fld id="{EBCD8977-B073-4460-AE63-2BD9EC7B16E4}" type="slidenum">
              <a:rPr lang="en-US" smtClean="0"/>
              <a:t>‹#›</a:t>
            </a:fld>
            <a:endParaRPr lang="en-US" dirty="0"/>
          </a:p>
        </p:txBody>
      </p:sp>
    </p:spTree>
    <p:extLst>
      <p:ext uri="{BB962C8B-B14F-4D97-AF65-F5344CB8AC3E}">
        <p14:creationId xmlns:p14="http://schemas.microsoft.com/office/powerpoint/2010/main" val="2402280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E6EC6D-030A-4245-8862-F7117E3200F8}" type="datetime1">
              <a:rPr lang="en-US" smtClean="0"/>
              <a:t>3/20/2023</a:t>
            </a:fld>
            <a:endParaRPr lang="en-US" dirty="0"/>
          </a:p>
        </p:txBody>
      </p:sp>
      <p:sp>
        <p:nvSpPr>
          <p:cNvPr id="4" name="Footer Placeholder 3"/>
          <p:cNvSpPr>
            <a:spLocks noGrp="1"/>
          </p:cNvSpPr>
          <p:nvPr>
            <p:ph type="ftr" sz="quarter" idx="11"/>
          </p:nvPr>
        </p:nvSpPr>
        <p:spPr/>
        <p:txBody>
          <a:bodyPr/>
          <a:lstStyle/>
          <a:p>
            <a:r>
              <a:rPr lang="en-US"/>
              <a:t>DRAFT-DIB SCC Cyber Training Working Group</a:t>
            </a:r>
            <a:endParaRPr lang="en-US" dirty="0"/>
          </a:p>
        </p:txBody>
      </p:sp>
      <p:sp>
        <p:nvSpPr>
          <p:cNvPr id="5" name="Slide Number Placeholder 4"/>
          <p:cNvSpPr>
            <a:spLocks noGrp="1"/>
          </p:cNvSpPr>
          <p:nvPr>
            <p:ph type="sldNum" sz="quarter" idx="12"/>
          </p:nvPr>
        </p:nvSpPr>
        <p:spPr/>
        <p:txBody>
          <a:bodyPr/>
          <a:lstStyle/>
          <a:p>
            <a:fld id="{EBCD8977-B073-4460-AE63-2BD9EC7B16E4}" type="slidenum">
              <a:rPr lang="en-US" smtClean="0"/>
              <a:t>‹#›</a:t>
            </a:fld>
            <a:endParaRPr lang="en-US" dirty="0"/>
          </a:p>
        </p:txBody>
      </p:sp>
    </p:spTree>
    <p:extLst>
      <p:ext uri="{BB962C8B-B14F-4D97-AF65-F5344CB8AC3E}">
        <p14:creationId xmlns:p14="http://schemas.microsoft.com/office/powerpoint/2010/main" val="274720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63ED76-0ECC-40E7-93D7-49F99F961602}" type="datetime1">
              <a:rPr lang="en-US" smtClean="0"/>
              <a:t>3/20/2023</a:t>
            </a:fld>
            <a:endParaRPr lang="en-US" dirty="0"/>
          </a:p>
        </p:txBody>
      </p:sp>
      <p:sp>
        <p:nvSpPr>
          <p:cNvPr id="3" name="Footer Placeholder 2"/>
          <p:cNvSpPr>
            <a:spLocks noGrp="1"/>
          </p:cNvSpPr>
          <p:nvPr>
            <p:ph type="ftr" sz="quarter" idx="11"/>
          </p:nvPr>
        </p:nvSpPr>
        <p:spPr/>
        <p:txBody>
          <a:bodyPr/>
          <a:lstStyle/>
          <a:p>
            <a:r>
              <a:rPr lang="en-US"/>
              <a:t>DRAFT-DIB SCC Cyber Training Working Group</a:t>
            </a:r>
            <a:endParaRPr lang="en-US" dirty="0"/>
          </a:p>
        </p:txBody>
      </p:sp>
      <p:sp>
        <p:nvSpPr>
          <p:cNvPr id="4" name="Slide Number Placeholder 3"/>
          <p:cNvSpPr>
            <a:spLocks noGrp="1"/>
          </p:cNvSpPr>
          <p:nvPr>
            <p:ph type="sldNum" sz="quarter" idx="12"/>
          </p:nvPr>
        </p:nvSpPr>
        <p:spPr/>
        <p:txBody>
          <a:bodyPr/>
          <a:lstStyle/>
          <a:p>
            <a:fld id="{EBCD8977-B073-4460-AE63-2BD9EC7B16E4}" type="slidenum">
              <a:rPr lang="en-US" smtClean="0"/>
              <a:t>‹#›</a:t>
            </a:fld>
            <a:endParaRPr lang="en-US" dirty="0"/>
          </a:p>
        </p:txBody>
      </p:sp>
    </p:spTree>
    <p:extLst>
      <p:ext uri="{BB962C8B-B14F-4D97-AF65-F5344CB8AC3E}">
        <p14:creationId xmlns:p14="http://schemas.microsoft.com/office/powerpoint/2010/main" val="1029802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64AB38-9F4C-419B-AA33-57512512B421}" type="datetime1">
              <a:rPr lang="en-US" smtClean="0"/>
              <a:t>3/20/2023</a:t>
            </a:fld>
            <a:endParaRPr lang="en-US" dirty="0"/>
          </a:p>
        </p:txBody>
      </p:sp>
      <p:sp>
        <p:nvSpPr>
          <p:cNvPr id="6" name="Footer Placeholder 5"/>
          <p:cNvSpPr>
            <a:spLocks noGrp="1"/>
          </p:cNvSpPr>
          <p:nvPr>
            <p:ph type="ftr" sz="quarter" idx="11"/>
          </p:nvPr>
        </p:nvSpPr>
        <p:spPr/>
        <p:txBody>
          <a:bodyPr/>
          <a:lstStyle/>
          <a:p>
            <a:r>
              <a:rPr lang="en-US"/>
              <a:t>DRAFT-DIB SCC Cyber Training Working Group</a:t>
            </a:r>
            <a:endParaRPr lang="en-US" dirty="0"/>
          </a:p>
        </p:txBody>
      </p:sp>
      <p:sp>
        <p:nvSpPr>
          <p:cNvPr id="7" name="Slide Number Placeholder 6"/>
          <p:cNvSpPr>
            <a:spLocks noGrp="1"/>
          </p:cNvSpPr>
          <p:nvPr>
            <p:ph type="sldNum" sz="quarter" idx="12"/>
          </p:nvPr>
        </p:nvSpPr>
        <p:spPr/>
        <p:txBody>
          <a:bodyPr/>
          <a:lstStyle/>
          <a:p>
            <a:fld id="{EBCD8977-B073-4460-AE63-2BD9EC7B16E4}" type="slidenum">
              <a:rPr lang="en-US" smtClean="0"/>
              <a:t>‹#›</a:t>
            </a:fld>
            <a:endParaRPr lang="en-US" dirty="0"/>
          </a:p>
        </p:txBody>
      </p:sp>
    </p:spTree>
    <p:extLst>
      <p:ext uri="{BB962C8B-B14F-4D97-AF65-F5344CB8AC3E}">
        <p14:creationId xmlns:p14="http://schemas.microsoft.com/office/powerpoint/2010/main" val="492881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607836-7422-41A7-BAA7-9BA9CF0DC85F}" type="datetime1">
              <a:rPr lang="en-US" smtClean="0"/>
              <a:t>3/20/2023</a:t>
            </a:fld>
            <a:endParaRPr lang="en-US" dirty="0"/>
          </a:p>
        </p:txBody>
      </p:sp>
      <p:sp>
        <p:nvSpPr>
          <p:cNvPr id="6" name="Footer Placeholder 5"/>
          <p:cNvSpPr>
            <a:spLocks noGrp="1"/>
          </p:cNvSpPr>
          <p:nvPr>
            <p:ph type="ftr" sz="quarter" idx="11"/>
          </p:nvPr>
        </p:nvSpPr>
        <p:spPr/>
        <p:txBody>
          <a:bodyPr/>
          <a:lstStyle/>
          <a:p>
            <a:r>
              <a:rPr lang="en-US"/>
              <a:t>DRAFT-DIB SCC Cyber Training Working Group</a:t>
            </a:r>
            <a:endParaRPr lang="en-US" dirty="0"/>
          </a:p>
        </p:txBody>
      </p:sp>
      <p:sp>
        <p:nvSpPr>
          <p:cNvPr id="7" name="Slide Number Placeholder 6"/>
          <p:cNvSpPr>
            <a:spLocks noGrp="1"/>
          </p:cNvSpPr>
          <p:nvPr>
            <p:ph type="sldNum" sz="quarter" idx="12"/>
          </p:nvPr>
        </p:nvSpPr>
        <p:spPr/>
        <p:txBody>
          <a:bodyPr/>
          <a:lstStyle/>
          <a:p>
            <a:fld id="{EBCD8977-B073-4460-AE63-2BD9EC7B16E4}" type="slidenum">
              <a:rPr lang="en-US" smtClean="0"/>
              <a:t>‹#›</a:t>
            </a:fld>
            <a:endParaRPr lang="en-US" dirty="0"/>
          </a:p>
        </p:txBody>
      </p:sp>
    </p:spTree>
    <p:extLst>
      <p:ext uri="{BB962C8B-B14F-4D97-AF65-F5344CB8AC3E}">
        <p14:creationId xmlns:p14="http://schemas.microsoft.com/office/powerpoint/2010/main" val="660050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821452" y="6022370"/>
            <a:ext cx="2549096" cy="784830"/>
          </a:xfrm>
          <a:prstGeom prst="rect">
            <a:avLst/>
          </a:prstGeom>
        </p:spPr>
        <p:txBody>
          <a:bodyPr vert="horz" wrap="none" lIns="91440" tIns="45720" rIns="91440" bIns="45720" rtlCol="0" anchor="b" anchorCtr="1">
            <a:spAutoFit/>
          </a:bodyPr>
          <a:lstStyle>
            <a:lvl1pPr algn="l">
              <a:defRPr sz="900">
                <a:solidFill>
                  <a:schemeClr val="tx1">
                    <a:tint val="75000"/>
                  </a:schemeClr>
                </a:solidFill>
              </a:defRPr>
            </a:lvl1pPr>
          </a:lstStyle>
          <a:p>
            <a:r>
              <a:rPr lang="en-US"/>
              <a:t>DRAFT-DIB SCC Cyber Training Working Group</a:t>
            </a:r>
          </a:p>
          <a:p>
            <a:endParaRPr lang="en-US"/>
          </a:p>
          <a:p>
            <a:endParaRPr lang="en-US"/>
          </a:p>
          <a:p>
            <a:endParaRPr lang="en-US"/>
          </a:p>
          <a:p>
            <a:endParaRPr lang="en-US" dirty="0"/>
          </a:p>
        </p:txBody>
      </p:sp>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9A7DC6-50BB-4B71-AC02-590E9CB87A28}" type="datetime1">
              <a:rPr lang="en-US" smtClean="0"/>
              <a:t>3/20/2023</a:t>
            </a:fld>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BCD8977-B073-4460-AE63-2BD9EC7B16E4}" type="slidenum">
              <a:rPr lang="en-US" smtClean="0"/>
              <a:t>‹#›</a:t>
            </a:fld>
            <a:endParaRPr lang="en-US" dirty="0"/>
          </a:p>
        </p:txBody>
      </p:sp>
    </p:spTree>
    <p:extLst>
      <p:ext uri="{BB962C8B-B14F-4D97-AF65-F5344CB8AC3E}">
        <p14:creationId xmlns:p14="http://schemas.microsoft.com/office/powerpoint/2010/main" val="422230254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dodcio.defense.gov/Portals/0/Documents/CMMC/AG_Level1_V2.0_FinalDraft_20211210_508.pdf" TargetMode="External"/><Relationship Id="rId13" Type="http://schemas.openxmlformats.org/officeDocument/2006/relationships/hyperlink" Target="https://www.federalregister.gov/" TargetMode="External"/><Relationship Id="rId3" Type="http://schemas.openxmlformats.org/officeDocument/2006/relationships/hyperlink" Target="https://ndisac.org/dibscc/cyberassist/cybersecurity-maturity-model-certification/" TargetMode="External"/><Relationship Id="rId7" Type="http://schemas.openxmlformats.org/officeDocument/2006/relationships/hyperlink" Target="https://www.sprs.csd.disa.mil/" TargetMode="External"/><Relationship Id="rId12" Type="http://schemas.openxmlformats.org/officeDocument/2006/relationships/hyperlink" Target="https://isoo.blogs.archives.gov/" TargetMode="External"/><Relationship Id="rId2" Type="http://schemas.openxmlformats.org/officeDocument/2006/relationships/hyperlink" Target="https://dodcio.defense.gov/CMMC/" TargetMode="External"/><Relationship Id="rId1" Type="http://schemas.openxmlformats.org/officeDocument/2006/relationships/slideLayout" Target="../slideLayouts/slideLayout2.xml"/><Relationship Id="rId6" Type="http://schemas.openxmlformats.org/officeDocument/2006/relationships/hyperlink" Target="https://www.sei.cmu.edu/go/cmmc" TargetMode="External"/><Relationship Id="rId11" Type="http://schemas.openxmlformats.org/officeDocument/2006/relationships/hyperlink" Target="https://www.archives.gov/cui" TargetMode="External"/><Relationship Id="rId5" Type="http://schemas.openxmlformats.org/officeDocument/2006/relationships/hyperlink" Target="https://cmmcab.org/#townhall" TargetMode="External"/><Relationship Id="rId10" Type="http://schemas.openxmlformats.org/officeDocument/2006/relationships/hyperlink" Target="https://urldefense.com/v3/__https:/csrc.nist.gov/Projects/risk-management/rmf-training__;!!May37g!a828jQ9ruS8D53PhgNsHS27FznBEAbSbOrqoEk18ZBisAaHWuOuM_lBHWocwjGBFtgXx$" TargetMode="External"/><Relationship Id="rId4" Type="http://schemas.openxmlformats.org/officeDocument/2006/relationships/hyperlink" Target="https://ndisac.org/dibscc/cyberassist/cybersecurity-maturity-model-certification/level-1/" TargetMode="External"/><Relationship Id="rId9" Type="http://schemas.openxmlformats.org/officeDocument/2006/relationships/hyperlink" Target="https://dodcio.defense.gov/Portals/0/Documents/CMMC/AG_Level2_MasterV2.0_FINAL_202112016_508.pdf" TargetMode="External"/><Relationship Id="rId14" Type="http://schemas.openxmlformats.org/officeDocument/2006/relationships/image" Target="../media/image1.png"/></Relationships>
</file>

<file path=ppt/slides/_rels/slide16.xml.rels><?xml version="1.0" encoding="UTF-8" standalone="yes"?>
<Relationships xmlns="http://schemas.openxmlformats.org/package/2006/relationships"><Relationship Id="rId8" Type="http://schemas.openxmlformats.org/officeDocument/2006/relationships/hyperlink" Target="https://www.cisecurity.org/" TargetMode="External"/><Relationship Id="rId13" Type="http://schemas.openxmlformats.org/officeDocument/2006/relationships/hyperlink" Target="https://www.sba.gov/" TargetMode="External"/><Relationship Id="rId18" Type="http://schemas.openxmlformats.org/officeDocument/2006/relationships/hyperlink" Target="https://urldefense.com/v3/__https:/lnks.gd/l/eyJhbGciOiJIUzI1NiJ9.eyJidWxsZXRpbl9saW5rX2lkIjoxMDMsInVyaSI6ImJwMjpjbGljayIsImJ1bGxldGluX2lkIjoiMjAyMjAyMTguNTM2NzczNTEiLCJ1cmwiOiJodHRwczovL3d3dy5uaXN0Lmdvdi9pdGwvc21hbGxidXNpbmVzc2N5YmVyL2d1aWRhbmNlLXRvcGljL211bHRpLWZhY3Rvci1hdXRoZW50aWNhdGlvbiJ9.9Q8NizUdhEk_u6UwTqM3R8_AlGYVEqC9zBBNevIFqaE/s/720800223/br/126884788394-l__;!!May37g!b4KihvdTy9Vv-22vRnplhLMMfS5CS3MfzNHaaAFauWdmqg0s8quGdkwhy8GOTTvVSxMY$" TargetMode="External"/><Relationship Id="rId3" Type="http://schemas.openxmlformats.org/officeDocument/2006/relationships/hyperlink" Target="https://cmmiinstitute.com/" TargetMode="External"/><Relationship Id="rId7" Type="http://schemas.openxmlformats.org/officeDocument/2006/relationships/hyperlink" Target="https://www.nist.gov/cybersecurity" TargetMode="External"/><Relationship Id="rId12" Type="http://schemas.openxmlformats.org/officeDocument/2006/relationships/hyperlink" Target="https://us-cert.cisa.gov/" TargetMode="External"/><Relationship Id="rId17" Type="http://schemas.openxmlformats.org/officeDocument/2006/relationships/hyperlink" Target="https://urldefense.com/v3/__https:/lnks.gd/l/eyJhbGciOiJIUzI1NiJ9.eyJidWxsZXRpbl9saW5rX2lkIjoxMDIsInVyaSI6ImJwMjpjbGljayIsImJ1bGxldGluX2lkIjoiMjAyMjAyMTguNTM2NzczNTEiLCJ1cmwiOiJodHRwczovL3d3dy5uaXN0Lmdvdi9pdGwvc21hbGxidXNpbmVzc2N5YmVyL2d1aWRhbmNlLXRvcGljL3BoaXNoaW5nIn0.p21I9WKbhR47UAEtcYjfttVd7D9WO_7mGOOrAdneQ_8/s/720800223/br/126884788394-l__;!!May37g!b4KihvdTy9Vv-22vRnplhLMMfS5CS3MfzNHaaAFauWdmqg0s8quGdkwhy8GOTQIe5tCs$" TargetMode="External"/><Relationship Id="rId2" Type="http://schemas.openxmlformats.org/officeDocument/2006/relationships/notesSlide" Target="../notesSlides/notesSlide12.xml"/><Relationship Id="rId16" Type="http://schemas.openxmlformats.org/officeDocument/2006/relationships/hyperlink" Target="https://urldefense.com/v3/__https:/lnks.gd/l/eyJhbGciOiJIUzI1NiJ9.eyJidWxsZXRpbl9saW5rX2lkIjoxMDEsInVyaSI6ImJwMjpjbGljayIsImJ1bGxldGluX2lkIjoiMjAyMjAyMTguNTM2NzczNTEiLCJ1cmwiOiJodHRwczovL3d3dy5uaXN0Lmdvdi9pdGwvc21hbGxidXNpbmVzc2N5YmVyL2d1aWRhbmNlLXRvcGljL3JhbnNvbXdhcmUifQ.rVhvrTpAFaGVcOePioZxhxp0zuy_h0pqAk4-0SS3Voc/s/720800223/br/126884788394-l__;!!May37g!b4KihvdTy9Vv-22vRnplhLMMfS5CS3MfzNHaaAFauWdmqg0s8quGdkwhy8GOTR3xC6La$" TargetMode="External"/><Relationship Id="rId1" Type="http://schemas.openxmlformats.org/officeDocument/2006/relationships/slideLayout" Target="../slideLayouts/slideLayout2.xml"/><Relationship Id="rId6" Type="http://schemas.openxmlformats.org/officeDocument/2006/relationships/hyperlink" Target="https://www.nist.gov/news-events/news/2021/02/nist-offers-tools-help-defend-against-state-sponsored-hackers" TargetMode="External"/><Relationship Id="rId11" Type="http://schemas.openxmlformats.org/officeDocument/2006/relationships/hyperlink" Target="https://www.cisa.gov/" TargetMode="External"/><Relationship Id="rId5" Type="http://schemas.openxmlformats.org/officeDocument/2006/relationships/hyperlink" Target="https://ndisac.org/" TargetMode="External"/><Relationship Id="rId15" Type="http://schemas.openxmlformats.org/officeDocument/2006/relationships/hyperlink" Target="https://www.ncsc.gov.uk/section/information-for/small-medium-sized-organisations" TargetMode="External"/><Relationship Id="rId10" Type="http://schemas.openxmlformats.org/officeDocument/2006/relationships/hyperlink" Target="https://www.dhs.gov/" TargetMode="External"/><Relationship Id="rId19" Type="http://schemas.openxmlformats.org/officeDocument/2006/relationships/image" Target="../media/image1.png"/><Relationship Id="rId4" Type="http://schemas.openxmlformats.org/officeDocument/2006/relationships/hyperlink" Target="https://cert.org/resilience" TargetMode="External"/><Relationship Id="rId9" Type="http://schemas.openxmlformats.org/officeDocument/2006/relationships/hyperlink" Target="https://www.ftc.gov/system/files/attachments/cybersecurity-small-business/cybersecuirty_sb_factsheets_all.pdf" TargetMode="External"/><Relationship Id="rId14" Type="http://schemas.openxmlformats.org/officeDocument/2006/relationships/hyperlink" Target="https://ndisac.org/dibscc/cyberassist/awareness/cloud-computing-faq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0220-005B-4589-AF14-312C82CAF1AA}"/>
              </a:ext>
            </a:extLst>
          </p:cNvPr>
          <p:cNvSpPr>
            <a:spLocks noGrp="1"/>
          </p:cNvSpPr>
          <p:nvPr>
            <p:ph type="ctrTitle"/>
          </p:nvPr>
        </p:nvSpPr>
        <p:spPr>
          <a:xfrm>
            <a:off x="393085" y="1216418"/>
            <a:ext cx="9994900" cy="2387600"/>
          </a:xfrm>
        </p:spPr>
        <p:txBody>
          <a:bodyPr>
            <a:normAutofit/>
          </a:bodyPr>
          <a:lstStyle/>
          <a:p>
            <a:pPr algn="ctr"/>
            <a:r>
              <a:rPr lang="en-US" sz="4400" dirty="0"/>
              <a:t>Defense Industrial Base (DIB)</a:t>
            </a:r>
            <a:br>
              <a:rPr lang="en-US" sz="4400" dirty="0"/>
            </a:br>
            <a:r>
              <a:rPr lang="en-US" sz="4400" dirty="0"/>
              <a:t>Sector Coordinating Council (SCC) </a:t>
            </a:r>
            <a:br>
              <a:rPr lang="en-US" sz="4400" dirty="0"/>
            </a:br>
            <a:r>
              <a:rPr lang="en-US" sz="4400" dirty="0"/>
              <a:t>Supply Chain Cyber Training</a:t>
            </a:r>
          </a:p>
        </p:txBody>
      </p:sp>
      <p:sp>
        <p:nvSpPr>
          <p:cNvPr id="3" name="Subtitle 2">
            <a:extLst>
              <a:ext uri="{FF2B5EF4-FFF2-40B4-BE49-F238E27FC236}">
                <a16:creationId xmlns:a16="http://schemas.microsoft.com/office/drawing/2014/main" id="{1819652C-637D-41CB-9946-B468E748CF26}"/>
              </a:ext>
            </a:extLst>
          </p:cNvPr>
          <p:cNvSpPr>
            <a:spLocks noGrp="1"/>
          </p:cNvSpPr>
          <p:nvPr>
            <p:ph type="subTitle" idx="1"/>
          </p:nvPr>
        </p:nvSpPr>
        <p:spPr/>
        <p:txBody>
          <a:bodyPr/>
          <a:lstStyle/>
          <a:p>
            <a:pPr algn="ctr"/>
            <a:r>
              <a:rPr lang="en-US" dirty="0"/>
              <a:t>Cyber/Cybersecurity Maturity Model Certification (CMMC) v2.0</a:t>
            </a:r>
          </a:p>
        </p:txBody>
      </p:sp>
      <p:sp>
        <p:nvSpPr>
          <p:cNvPr id="5" name="Slide Number Placeholder 4">
            <a:extLst>
              <a:ext uri="{FF2B5EF4-FFF2-40B4-BE49-F238E27FC236}">
                <a16:creationId xmlns:a16="http://schemas.microsoft.com/office/drawing/2014/main" id="{7B6760A5-C95A-40B0-B7E7-85A1F79EB417}"/>
              </a:ext>
            </a:extLst>
          </p:cNvPr>
          <p:cNvSpPr>
            <a:spLocks noGrp="1"/>
          </p:cNvSpPr>
          <p:nvPr>
            <p:ph type="sldNum" sz="quarter" idx="12"/>
          </p:nvPr>
        </p:nvSpPr>
        <p:spPr/>
        <p:txBody>
          <a:bodyPr/>
          <a:lstStyle/>
          <a:p>
            <a:fld id="{EBCD8977-B073-4460-AE63-2BD9EC7B16E4}" type="slidenum">
              <a:rPr lang="en-US"/>
              <a:pPr/>
              <a:t>1</a:t>
            </a:fld>
            <a:endParaRPr lang="en-US"/>
          </a:p>
        </p:txBody>
      </p:sp>
      <p:pic>
        <p:nvPicPr>
          <p:cNvPr id="6" name="Picture 5">
            <a:extLst>
              <a:ext uri="{FF2B5EF4-FFF2-40B4-BE49-F238E27FC236}">
                <a16:creationId xmlns:a16="http://schemas.microsoft.com/office/drawing/2014/main" id="{6CE51D84-AEE6-473B-94A0-6C323CD54C69}"/>
              </a:ext>
            </a:extLst>
          </p:cNvPr>
          <p:cNvPicPr>
            <a:picLocks noChangeAspect="1"/>
          </p:cNvPicPr>
          <p:nvPr/>
        </p:nvPicPr>
        <p:blipFill>
          <a:blip r:embed="rId3"/>
          <a:stretch>
            <a:fillRect/>
          </a:stretch>
        </p:blipFill>
        <p:spPr>
          <a:xfrm>
            <a:off x="10831599" y="5953125"/>
            <a:ext cx="1371600" cy="904875"/>
          </a:xfrm>
          <a:prstGeom prst="rect">
            <a:avLst/>
          </a:prstGeom>
          <a:ln>
            <a:noFill/>
          </a:ln>
          <a:effectLst>
            <a:outerShdw blurRad="292100" dist="139700" dir="2700000" algn="tl" rotWithShape="0">
              <a:srgbClr val="333333">
                <a:alpha val="65000"/>
              </a:srgbClr>
            </a:outerShdw>
            <a:softEdge rad="76200"/>
          </a:effectLst>
        </p:spPr>
      </p:pic>
      <p:sp>
        <p:nvSpPr>
          <p:cNvPr id="7" name="Footer Placeholder 3">
            <a:extLst>
              <a:ext uri="{FF2B5EF4-FFF2-40B4-BE49-F238E27FC236}">
                <a16:creationId xmlns:a16="http://schemas.microsoft.com/office/drawing/2014/main" id="{FB2EB224-DF51-E4C4-BE1A-153ADF5B2EDE}"/>
              </a:ext>
            </a:extLst>
          </p:cNvPr>
          <p:cNvSpPr>
            <a:spLocks noGrp="1"/>
          </p:cNvSpPr>
          <p:nvPr>
            <p:ph type="ftr" sz="quarter" idx="11"/>
          </p:nvPr>
        </p:nvSpPr>
        <p:spPr>
          <a:xfrm>
            <a:off x="469778" y="6576368"/>
            <a:ext cx="1338828" cy="230832"/>
          </a:xfrm>
        </p:spPr>
        <p:txBody>
          <a:bodyPr wrap="none" anchor="b" anchorCtr="1">
            <a:spAutoFit/>
          </a:bodyPr>
          <a:lstStyle/>
          <a:p>
            <a:r>
              <a:rPr lang="en-US" dirty="0"/>
              <a:t>Cyber/CMMC Training</a:t>
            </a:r>
          </a:p>
        </p:txBody>
      </p:sp>
    </p:spTree>
    <p:extLst>
      <p:ext uri="{BB962C8B-B14F-4D97-AF65-F5344CB8AC3E}">
        <p14:creationId xmlns:p14="http://schemas.microsoft.com/office/powerpoint/2010/main" val="3470431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BCD8977-B073-4460-AE63-2BD9EC7B16E4}" type="slidenum">
              <a:rPr lang="en-US" smtClean="0"/>
              <a:t>10</a:t>
            </a:fld>
            <a:endParaRPr lang="en-US" dirty="0"/>
          </a:p>
        </p:txBody>
      </p:sp>
      <p:sp>
        <p:nvSpPr>
          <p:cNvPr id="5" name="TextBox 4"/>
          <p:cNvSpPr txBox="1"/>
          <p:nvPr/>
        </p:nvSpPr>
        <p:spPr>
          <a:xfrm>
            <a:off x="476518" y="843389"/>
            <a:ext cx="9149263" cy="4185761"/>
          </a:xfrm>
          <a:prstGeom prst="rect">
            <a:avLst/>
          </a:prstGeom>
          <a:noFill/>
        </p:spPr>
        <p:txBody>
          <a:bodyPr wrap="square" rtlCol="0">
            <a:spAutoFit/>
          </a:bodyPr>
          <a:lstStyle/>
          <a:p>
            <a:r>
              <a:rPr lang="en-US" sz="1400" b="1" u="sng" dirty="0"/>
              <a:t>Personnel Security (PS): </a:t>
            </a:r>
            <a:r>
              <a:rPr lang="en-US" sz="1400" dirty="0"/>
              <a:t>Personnel security seeks to minimize the risk that staff (permanent, temporary, or contractor) pose to company assets through the malicious use or exploitation of their legitimate access to the company’s resources. Companies should be vigilant when recruiting and hiring new employees, as well as when an employee transfers or is terminated. Source*</a:t>
            </a:r>
            <a:endParaRPr lang="en-US" sz="1400" b="1" dirty="0"/>
          </a:p>
          <a:p>
            <a:endParaRPr lang="en-US" sz="1400" b="1" u="sng" dirty="0"/>
          </a:p>
          <a:p>
            <a:r>
              <a:rPr lang="en-US" sz="1400" b="1" u="sng" dirty="0"/>
              <a:t>Phishing emails</a:t>
            </a:r>
            <a:r>
              <a:rPr lang="en-US" sz="1400" dirty="0"/>
              <a:t>: Broad-based messages sent indiscriminately to very large numbers of recipients with the expectation that at least a small percentage will respond. </a:t>
            </a:r>
          </a:p>
          <a:p>
            <a:endParaRPr lang="en-US" sz="1400" dirty="0"/>
          </a:p>
          <a:p>
            <a:r>
              <a:rPr lang="en-US" sz="1400" b="1" u="sng" dirty="0"/>
              <a:t>Physical Protection (PE):</a:t>
            </a:r>
            <a:r>
              <a:rPr lang="en-US" sz="1400" dirty="0"/>
              <a:t> </a:t>
            </a:r>
            <a:r>
              <a:rPr lang="en-US" sz="1400" b="1" u="sng" dirty="0"/>
              <a:t> </a:t>
            </a:r>
            <a:r>
              <a:rPr lang="en-US" sz="1400" dirty="0"/>
              <a:t>The term physical (and environmental) security refers to measures taken to protect systems, buildings, and related supporting infrastructure against threats associated with their physical environment. Source*</a:t>
            </a:r>
            <a:endParaRPr lang="en-US" sz="1400" b="1" dirty="0"/>
          </a:p>
          <a:p>
            <a:endParaRPr lang="en-US" sz="1400" b="1" u="sng" dirty="0"/>
          </a:p>
          <a:p>
            <a:r>
              <a:rPr lang="en-US" sz="1400" b="1" u="sng" dirty="0"/>
              <a:t>Practice: </a:t>
            </a:r>
            <a:r>
              <a:rPr lang="en-US" sz="1400" dirty="0"/>
              <a:t>An activity or set of activities that are performed to meet the defined CMMC objectives. Source: CMMC</a:t>
            </a:r>
            <a:endParaRPr lang="en-US" sz="1400" b="1" u="sng" dirty="0"/>
          </a:p>
          <a:p>
            <a:endParaRPr lang="en-US" sz="1400" b="1" u="sng" dirty="0"/>
          </a:p>
          <a:p>
            <a:r>
              <a:rPr lang="en-US" sz="1400" b="1" u="sng" dirty="0"/>
              <a:t>Organization: </a:t>
            </a:r>
            <a:r>
              <a:rPr lang="en-US" sz="1400" dirty="0"/>
              <a:t>An entity of any size, complexity, or positioning within an organizational structure (e.g., a federal agency, or, as appropriate, any of its operational elements). Source: NIST SP 800-37 Rev 1</a:t>
            </a:r>
          </a:p>
          <a:p>
            <a:endParaRPr lang="en-US" sz="1400" dirty="0"/>
          </a:p>
          <a:p>
            <a:endParaRPr lang="en-US" sz="1400" b="1" u="sng" dirty="0"/>
          </a:p>
        </p:txBody>
      </p:sp>
      <p:sp>
        <p:nvSpPr>
          <p:cNvPr id="6" name="Title 1">
            <a:extLst>
              <a:ext uri="{FF2B5EF4-FFF2-40B4-BE49-F238E27FC236}">
                <a16:creationId xmlns:a16="http://schemas.microsoft.com/office/drawing/2014/main" id="{7E7B95D2-2CC3-4196-A3A8-71DBD33283E7}"/>
              </a:ext>
            </a:extLst>
          </p:cNvPr>
          <p:cNvSpPr txBox="1">
            <a:spLocks/>
          </p:cNvSpPr>
          <p:nvPr/>
        </p:nvSpPr>
        <p:spPr>
          <a:xfrm>
            <a:off x="763772" y="17122"/>
            <a:ext cx="10515600" cy="864961"/>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dirty="0"/>
              <a:t>Glossary (cont’d)</a:t>
            </a:r>
            <a:endParaRPr lang="en-US" sz="2000" dirty="0">
              <a:solidFill>
                <a:srgbClr val="FF0000"/>
              </a:solidFill>
            </a:endParaRPr>
          </a:p>
        </p:txBody>
      </p:sp>
      <p:pic>
        <p:nvPicPr>
          <p:cNvPr id="7" name="Picture 6">
            <a:extLst>
              <a:ext uri="{FF2B5EF4-FFF2-40B4-BE49-F238E27FC236}">
                <a16:creationId xmlns:a16="http://schemas.microsoft.com/office/drawing/2014/main" id="{C96204DB-BDD7-4CFE-AE5C-89CB940E12BF}"/>
              </a:ext>
            </a:extLst>
          </p:cNvPr>
          <p:cNvPicPr>
            <a:picLocks noChangeAspect="1"/>
          </p:cNvPicPr>
          <p:nvPr/>
        </p:nvPicPr>
        <p:blipFill>
          <a:blip r:embed="rId3"/>
          <a:stretch>
            <a:fillRect/>
          </a:stretch>
        </p:blipFill>
        <p:spPr>
          <a:xfrm>
            <a:off x="10831599" y="5953125"/>
            <a:ext cx="1371600" cy="904875"/>
          </a:xfrm>
          <a:prstGeom prst="rect">
            <a:avLst/>
          </a:prstGeom>
          <a:ln>
            <a:noFill/>
          </a:ln>
          <a:effectLst>
            <a:outerShdw blurRad="292100" dist="139700" dir="2700000" algn="tl" rotWithShape="0">
              <a:srgbClr val="333333">
                <a:alpha val="65000"/>
              </a:srgbClr>
            </a:outerShdw>
            <a:softEdge rad="76200"/>
          </a:effectLst>
        </p:spPr>
      </p:pic>
      <p:sp>
        <p:nvSpPr>
          <p:cNvPr id="9" name="TextBox 8">
            <a:extLst>
              <a:ext uri="{FF2B5EF4-FFF2-40B4-BE49-F238E27FC236}">
                <a16:creationId xmlns:a16="http://schemas.microsoft.com/office/drawing/2014/main" id="{E77EAC0F-357D-42B4-AFA5-8E805128210E}"/>
              </a:ext>
            </a:extLst>
          </p:cNvPr>
          <p:cNvSpPr txBox="1"/>
          <p:nvPr/>
        </p:nvSpPr>
        <p:spPr>
          <a:xfrm>
            <a:off x="3676650" y="6178378"/>
            <a:ext cx="5318815" cy="369332"/>
          </a:xfrm>
          <a:prstGeom prst="rect">
            <a:avLst/>
          </a:prstGeom>
          <a:noFill/>
        </p:spPr>
        <p:txBody>
          <a:bodyPr wrap="square" rtlCol="0">
            <a:spAutoFit/>
          </a:bodyPr>
          <a:lstStyle/>
          <a:p>
            <a:r>
              <a:rPr lang="en-US" sz="900" dirty="0"/>
              <a:t>*</a:t>
            </a:r>
            <a:r>
              <a:rPr lang="en-US" sz="900" dirty="0">
                <a:effectLst/>
              </a:rPr>
              <a:t>https://www.acq.osd.mil/asda/dpc/cp/cyber/docs/safeguarding/DoD-Guidance-for-Reviewing-System-Security-Plans-and-the-NIST-SP-800-11-6-2018.pdf</a:t>
            </a:r>
            <a:endParaRPr lang="en-US" sz="900" dirty="0"/>
          </a:p>
        </p:txBody>
      </p:sp>
      <p:sp>
        <p:nvSpPr>
          <p:cNvPr id="10" name="TextBox 9">
            <a:extLst>
              <a:ext uri="{FF2B5EF4-FFF2-40B4-BE49-F238E27FC236}">
                <a16:creationId xmlns:a16="http://schemas.microsoft.com/office/drawing/2014/main" id="{C0F04AC4-D88F-4DF0-9C57-89807CB5EF96}"/>
              </a:ext>
            </a:extLst>
          </p:cNvPr>
          <p:cNvSpPr txBox="1"/>
          <p:nvPr/>
        </p:nvSpPr>
        <p:spPr>
          <a:xfrm>
            <a:off x="4718304" y="6494443"/>
            <a:ext cx="5142385" cy="338554"/>
          </a:xfrm>
          <a:prstGeom prst="rect">
            <a:avLst/>
          </a:prstGeom>
          <a:noFill/>
        </p:spPr>
        <p:txBody>
          <a:bodyPr wrap="square" rtlCol="0">
            <a:spAutoFit/>
          </a:bodyPr>
          <a:lstStyle/>
          <a:p>
            <a:r>
              <a:rPr lang="en-US" sz="800" dirty="0"/>
              <a:t>Source: </a:t>
            </a:r>
            <a:r>
              <a:rPr lang="en-US" sz="800" dirty="0">
                <a:effectLst/>
              </a:rPr>
              <a:t>CMMC Glossary, </a:t>
            </a:r>
            <a:r>
              <a:rPr lang="en-US" sz="800" dirty="0">
                <a:effectLst/>
                <a:ea typeface="Calibri" panose="020F0502020204030204" pitchFamily="34" charset="0"/>
                <a:cs typeface="Times New Roman" panose="02020603050405020304" pitchFamily="18" charset="0"/>
              </a:rPr>
              <a:t>https://dodcio.defense.gov/Portals/0/Documents/CMMC/Glossary_MasterV2.0_FINAL_202111217_508.pdf</a:t>
            </a:r>
            <a:r>
              <a:rPr lang="en-US" sz="800" dirty="0">
                <a:solidFill>
                  <a:schemeClr val="tx1">
                    <a:lumMod val="75000"/>
                    <a:lumOff val="25000"/>
                  </a:schemeClr>
                </a:solidFill>
              </a:rPr>
              <a:t> </a:t>
            </a:r>
          </a:p>
        </p:txBody>
      </p:sp>
      <p:sp>
        <p:nvSpPr>
          <p:cNvPr id="2" name="Footer Placeholder 3">
            <a:extLst>
              <a:ext uri="{FF2B5EF4-FFF2-40B4-BE49-F238E27FC236}">
                <a16:creationId xmlns:a16="http://schemas.microsoft.com/office/drawing/2014/main" id="{61CD5E5A-2AF3-3912-FD53-8490C701C487}"/>
              </a:ext>
            </a:extLst>
          </p:cNvPr>
          <p:cNvSpPr>
            <a:spLocks noGrp="1"/>
          </p:cNvSpPr>
          <p:nvPr>
            <p:ph type="ftr" sz="quarter" idx="11"/>
          </p:nvPr>
        </p:nvSpPr>
        <p:spPr>
          <a:xfrm>
            <a:off x="469778" y="6576368"/>
            <a:ext cx="1338828" cy="230832"/>
          </a:xfrm>
        </p:spPr>
        <p:txBody>
          <a:bodyPr wrap="none" anchor="b" anchorCtr="1">
            <a:spAutoFit/>
          </a:bodyPr>
          <a:lstStyle/>
          <a:p>
            <a:r>
              <a:rPr lang="en-US" dirty="0"/>
              <a:t>Cyber/CMMC Training</a:t>
            </a:r>
          </a:p>
        </p:txBody>
      </p:sp>
    </p:spTree>
    <p:extLst>
      <p:ext uri="{BB962C8B-B14F-4D97-AF65-F5344CB8AC3E}">
        <p14:creationId xmlns:p14="http://schemas.microsoft.com/office/powerpoint/2010/main" val="1014460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BCD8977-B073-4460-AE63-2BD9EC7B16E4}" type="slidenum">
              <a:rPr lang="en-US" smtClean="0"/>
              <a:t>11</a:t>
            </a:fld>
            <a:endParaRPr lang="en-US" dirty="0"/>
          </a:p>
        </p:txBody>
      </p:sp>
      <p:sp>
        <p:nvSpPr>
          <p:cNvPr id="5" name="TextBox 4"/>
          <p:cNvSpPr txBox="1"/>
          <p:nvPr/>
        </p:nvSpPr>
        <p:spPr>
          <a:xfrm>
            <a:off x="476518" y="868104"/>
            <a:ext cx="9237753" cy="5047536"/>
          </a:xfrm>
          <a:prstGeom prst="rect">
            <a:avLst/>
          </a:prstGeom>
          <a:noFill/>
        </p:spPr>
        <p:txBody>
          <a:bodyPr wrap="square" rtlCol="0">
            <a:spAutoFit/>
          </a:bodyPr>
          <a:lstStyle/>
          <a:p>
            <a:r>
              <a:rPr lang="en-US" sz="1400" b="1" u="sng" dirty="0"/>
              <a:t>Risk: </a:t>
            </a:r>
            <a:r>
              <a:rPr lang="en-US" sz="1400" dirty="0"/>
              <a:t>A measure of the extent to which an entity is threatened by a potential circumstance or event, and typically a function of: </a:t>
            </a:r>
          </a:p>
          <a:p>
            <a:pPr marL="285750" indent="-285750">
              <a:buFont typeface="Arial" panose="020B0604020202020204" pitchFamily="34" charset="0"/>
              <a:buChar char="•"/>
            </a:pPr>
            <a:r>
              <a:rPr lang="en-US" sz="1400" dirty="0"/>
              <a:t>the adverse impacts that would arise if the circumstance or event occurs and </a:t>
            </a:r>
          </a:p>
          <a:p>
            <a:pPr marL="285750" indent="-285750">
              <a:buFont typeface="Arial" panose="020B0604020202020204" pitchFamily="34" charset="0"/>
              <a:buChar char="•"/>
            </a:pPr>
            <a:r>
              <a:rPr lang="en-US" sz="1400" dirty="0"/>
              <a:t>the likelihood of occurrence.</a:t>
            </a:r>
          </a:p>
          <a:p>
            <a:r>
              <a:rPr lang="en-US" sz="1400" dirty="0"/>
              <a:t>System-related security risks are those risks that arise from the loss of confidentiality, integrity, or availability of information or systems. Such risks reflect the potential adverse impacts to organizational operations, organizational assets, individuals, other organizations, and the Nation. Source: FIPS 200 (adapted)</a:t>
            </a:r>
            <a:endParaRPr lang="en-US" sz="1400" b="1" u="sng" dirty="0"/>
          </a:p>
          <a:p>
            <a:endParaRPr lang="en-US" sz="1400" b="1" u="sng" dirty="0"/>
          </a:p>
          <a:p>
            <a:r>
              <a:rPr lang="en-US" sz="1400" b="1" u="sng" dirty="0"/>
              <a:t>Risk Assessment: </a:t>
            </a:r>
            <a:r>
              <a:rPr lang="en-US" sz="1400" dirty="0"/>
              <a:t>The process of identifying risks to organizational operations (including mission, functions, image, reputation), organizational assets, individuals, other organizations, and the Nation, resulting from the operation of a system. Part of risk management, incorporates threat and vulnerability analyses, and considers mitigations provided by security controls planned or in place. Synonymous with risk analysis. Source: NIST SP 800-171</a:t>
            </a:r>
            <a:endParaRPr lang="en-US" sz="1400" b="1" u="sng" kern="0" dirty="0"/>
          </a:p>
          <a:p>
            <a:endParaRPr lang="en-US" sz="1400" b="1" u="sng" dirty="0"/>
          </a:p>
          <a:p>
            <a:r>
              <a:rPr lang="en-US" sz="1400" b="1" u="sng" dirty="0"/>
              <a:t>Risk Management (RM): </a:t>
            </a:r>
            <a:r>
              <a:rPr lang="en-US" sz="1400" dirty="0"/>
              <a:t>The program and supporting processes to manage information security risk to organizational operations (including mission, functions, image, reputation), organizational assets, individuals, other organizations, and the Nation, and includes: </a:t>
            </a:r>
          </a:p>
          <a:p>
            <a:pPr marL="285750" indent="-285750">
              <a:buFont typeface="Arial" panose="020B0604020202020204" pitchFamily="34" charset="0"/>
              <a:buChar char="•"/>
            </a:pPr>
            <a:r>
              <a:rPr lang="en-US" sz="1400" dirty="0"/>
              <a:t>establishing the context for risk-related activities, </a:t>
            </a:r>
          </a:p>
          <a:p>
            <a:pPr marL="285750" indent="-285750">
              <a:buFont typeface="Arial" panose="020B0604020202020204" pitchFamily="34" charset="0"/>
              <a:buChar char="•"/>
            </a:pPr>
            <a:r>
              <a:rPr lang="en-US" sz="1400" dirty="0"/>
              <a:t>assessing risk, </a:t>
            </a:r>
          </a:p>
          <a:p>
            <a:pPr marL="285750" indent="-285750">
              <a:buFont typeface="Arial" panose="020B0604020202020204" pitchFamily="34" charset="0"/>
              <a:buChar char="•"/>
            </a:pPr>
            <a:r>
              <a:rPr lang="en-US" sz="1400" dirty="0"/>
              <a:t>responding to risk once determined, and </a:t>
            </a:r>
          </a:p>
          <a:p>
            <a:pPr marL="285750" indent="-285750">
              <a:buFont typeface="Arial" panose="020B0604020202020204" pitchFamily="34" charset="0"/>
              <a:buChar char="•"/>
            </a:pPr>
            <a:r>
              <a:rPr lang="en-US" sz="1400" dirty="0"/>
              <a:t>monitoring risk over time. Source: CNSSI 4009</a:t>
            </a:r>
            <a:endParaRPr lang="en-US" sz="1400" b="1" u="sng" dirty="0"/>
          </a:p>
          <a:p>
            <a:endParaRPr lang="en-US" sz="1400" b="1" u="sng" dirty="0"/>
          </a:p>
          <a:p>
            <a:r>
              <a:rPr lang="en-US" sz="1400" b="1" u="sng" dirty="0"/>
              <a:t>Rogue actors:</a:t>
            </a:r>
            <a:r>
              <a:rPr lang="en-US" sz="1400" dirty="0"/>
              <a:t> </a:t>
            </a:r>
            <a:r>
              <a:rPr lang="en-US" sz="1400" b="1" dirty="0"/>
              <a:t> </a:t>
            </a:r>
            <a:r>
              <a:rPr lang="en-US" sz="1400" dirty="0"/>
              <a:t>Anyone who developed hacking skills. </a:t>
            </a:r>
            <a:endParaRPr lang="en-US" sz="1400" b="1" u="sng" dirty="0"/>
          </a:p>
        </p:txBody>
      </p:sp>
      <p:sp>
        <p:nvSpPr>
          <p:cNvPr id="6" name="Title 1">
            <a:extLst>
              <a:ext uri="{FF2B5EF4-FFF2-40B4-BE49-F238E27FC236}">
                <a16:creationId xmlns:a16="http://schemas.microsoft.com/office/drawing/2014/main" id="{7E7B95D2-2CC3-4196-A3A8-71DBD33283E7}"/>
              </a:ext>
            </a:extLst>
          </p:cNvPr>
          <p:cNvSpPr txBox="1">
            <a:spLocks/>
          </p:cNvSpPr>
          <p:nvPr/>
        </p:nvSpPr>
        <p:spPr>
          <a:xfrm>
            <a:off x="763772" y="17122"/>
            <a:ext cx="10515600" cy="864961"/>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dirty="0"/>
              <a:t>Glossary (cont’d)</a:t>
            </a:r>
            <a:endParaRPr lang="en-US" sz="2000" dirty="0">
              <a:solidFill>
                <a:srgbClr val="FF0000"/>
              </a:solidFill>
            </a:endParaRPr>
          </a:p>
        </p:txBody>
      </p:sp>
      <p:pic>
        <p:nvPicPr>
          <p:cNvPr id="7" name="Picture 6">
            <a:extLst>
              <a:ext uri="{FF2B5EF4-FFF2-40B4-BE49-F238E27FC236}">
                <a16:creationId xmlns:a16="http://schemas.microsoft.com/office/drawing/2014/main" id="{265B52A7-E6B1-45B1-A336-98ECEA45BF1A}"/>
              </a:ext>
            </a:extLst>
          </p:cNvPr>
          <p:cNvPicPr>
            <a:picLocks noChangeAspect="1"/>
          </p:cNvPicPr>
          <p:nvPr/>
        </p:nvPicPr>
        <p:blipFill>
          <a:blip r:embed="rId3"/>
          <a:stretch>
            <a:fillRect/>
          </a:stretch>
        </p:blipFill>
        <p:spPr>
          <a:xfrm>
            <a:off x="10831599" y="5953125"/>
            <a:ext cx="1371600" cy="904875"/>
          </a:xfrm>
          <a:prstGeom prst="rect">
            <a:avLst/>
          </a:prstGeom>
          <a:ln>
            <a:noFill/>
          </a:ln>
          <a:effectLst>
            <a:outerShdw blurRad="292100" dist="139700" dir="2700000" algn="tl" rotWithShape="0">
              <a:srgbClr val="333333">
                <a:alpha val="65000"/>
              </a:srgbClr>
            </a:outerShdw>
            <a:softEdge rad="76200"/>
          </a:effectLst>
        </p:spPr>
      </p:pic>
      <p:sp>
        <p:nvSpPr>
          <p:cNvPr id="10" name="TextBox 9">
            <a:extLst>
              <a:ext uri="{FF2B5EF4-FFF2-40B4-BE49-F238E27FC236}">
                <a16:creationId xmlns:a16="http://schemas.microsoft.com/office/drawing/2014/main" id="{6F608FD7-3F7A-438A-9A28-1C8AF6D03997}"/>
              </a:ext>
            </a:extLst>
          </p:cNvPr>
          <p:cNvSpPr txBox="1"/>
          <p:nvPr/>
        </p:nvSpPr>
        <p:spPr>
          <a:xfrm>
            <a:off x="4718304" y="6494443"/>
            <a:ext cx="5142385" cy="338554"/>
          </a:xfrm>
          <a:prstGeom prst="rect">
            <a:avLst/>
          </a:prstGeom>
          <a:noFill/>
        </p:spPr>
        <p:txBody>
          <a:bodyPr wrap="square" rtlCol="0">
            <a:spAutoFit/>
          </a:bodyPr>
          <a:lstStyle/>
          <a:p>
            <a:r>
              <a:rPr lang="en-US" sz="800" dirty="0"/>
              <a:t>Source: </a:t>
            </a:r>
            <a:r>
              <a:rPr lang="en-US" sz="800" dirty="0">
                <a:effectLst/>
              </a:rPr>
              <a:t>CMMC Glossary, </a:t>
            </a:r>
            <a:r>
              <a:rPr lang="en-US" sz="800" dirty="0">
                <a:effectLst/>
                <a:ea typeface="Calibri" panose="020F0502020204030204" pitchFamily="34" charset="0"/>
                <a:cs typeface="Times New Roman" panose="02020603050405020304" pitchFamily="18" charset="0"/>
              </a:rPr>
              <a:t>https://dodcio.defense.gov/Portals/0/Documents/CMMC/Glossary_MasterV2.0_FINAL_202111217_508.pdf</a:t>
            </a:r>
            <a:r>
              <a:rPr lang="en-US" sz="800" dirty="0">
                <a:solidFill>
                  <a:schemeClr val="tx1">
                    <a:lumMod val="75000"/>
                    <a:lumOff val="25000"/>
                  </a:schemeClr>
                </a:solidFill>
              </a:rPr>
              <a:t> </a:t>
            </a:r>
          </a:p>
        </p:txBody>
      </p:sp>
      <p:sp>
        <p:nvSpPr>
          <p:cNvPr id="2" name="Footer Placeholder 3">
            <a:extLst>
              <a:ext uri="{FF2B5EF4-FFF2-40B4-BE49-F238E27FC236}">
                <a16:creationId xmlns:a16="http://schemas.microsoft.com/office/drawing/2014/main" id="{6C4CBA63-A976-E6C9-7B20-60A11BBE18B9}"/>
              </a:ext>
            </a:extLst>
          </p:cNvPr>
          <p:cNvSpPr>
            <a:spLocks noGrp="1"/>
          </p:cNvSpPr>
          <p:nvPr>
            <p:ph type="ftr" sz="quarter" idx="11"/>
          </p:nvPr>
        </p:nvSpPr>
        <p:spPr>
          <a:xfrm>
            <a:off x="469778" y="6576368"/>
            <a:ext cx="1338828" cy="230832"/>
          </a:xfrm>
        </p:spPr>
        <p:txBody>
          <a:bodyPr wrap="none" anchor="b" anchorCtr="1">
            <a:spAutoFit/>
          </a:bodyPr>
          <a:lstStyle/>
          <a:p>
            <a:r>
              <a:rPr lang="en-US" dirty="0"/>
              <a:t>Cyber/CMMC Training</a:t>
            </a:r>
          </a:p>
        </p:txBody>
      </p:sp>
    </p:spTree>
    <p:extLst>
      <p:ext uri="{BB962C8B-B14F-4D97-AF65-F5344CB8AC3E}">
        <p14:creationId xmlns:p14="http://schemas.microsoft.com/office/powerpoint/2010/main" val="3474997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BCD8977-B073-4460-AE63-2BD9EC7B16E4}" type="slidenum">
              <a:rPr lang="en-US" smtClean="0"/>
              <a:t>12</a:t>
            </a:fld>
            <a:endParaRPr lang="en-US" dirty="0"/>
          </a:p>
        </p:txBody>
      </p:sp>
      <p:sp>
        <p:nvSpPr>
          <p:cNvPr id="5" name="TextBox 4"/>
          <p:cNvSpPr txBox="1"/>
          <p:nvPr/>
        </p:nvSpPr>
        <p:spPr>
          <a:xfrm>
            <a:off x="476518" y="868104"/>
            <a:ext cx="9237753" cy="4539704"/>
          </a:xfrm>
          <a:prstGeom prst="rect">
            <a:avLst/>
          </a:prstGeom>
          <a:noFill/>
        </p:spPr>
        <p:txBody>
          <a:bodyPr wrap="square" rtlCol="0">
            <a:spAutoFit/>
          </a:bodyPr>
          <a:lstStyle/>
          <a:p>
            <a:r>
              <a:rPr lang="en-US" sz="1400" b="1" u="sng" dirty="0"/>
              <a:t>Security Assessment (CA): </a:t>
            </a:r>
            <a:r>
              <a:rPr lang="en-US" sz="1400" dirty="0"/>
              <a:t>A security requirement assessment is the testing and/or evaluation of the management, operational, and technical security requirements on a system to determine the extent to which the requirements are implemented correctly, operating as intended, and producing the desired outcome with respect to meeting the security requirements for the system. Source*</a:t>
            </a:r>
          </a:p>
          <a:p>
            <a:endParaRPr lang="en-US" sz="1400" b="1" u="sng" dirty="0"/>
          </a:p>
          <a:p>
            <a:r>
              <a:rPr lang="en-US" sz="1400" b="1" u="sng" dirty="0"/>
              <a:t>Social engineering</a:t>
            </a:r>
            <a:r>
              <a:rPr lang="en-US" sz="1400" dirty="0"/>
              <a:t>:  The practice of psychologically manipulating people into performing actions or divulging information that could compromise security.</a:t>
            </a:r>
          </a:p>
          <a:p>
            <a:endParaRPr lang="en-US" sz="900" dirty="0"/>
          </a:p>
          <a:p>
            <a:r>
              <a:rPr lang="en-US" sz="1400" b="1" u="sng" dirty="0"/>
              <a:t>Spear phishing emails</a:t>
            </a:r>
            <a:r>
              <a:rPr lang="en-US" sz="1400" dirty="0"/>
              <a:t>:  A</a:t>
            </a:r>
            <a:r>
              <a:rPr lang="en-US" sz="1400" kern="0" dirty="0"/>
              <a:t> method by which attackers (organized perpetrators out for financial gain, trade secrets or national security information) target specific individuals or organizations seeking unauthorized access to data.</a:t>
            </a:r>
          </a:p>
          <a:p>
            <a:endParaRPr lang="en-US" sz="1400" b="1" u="sng" kern="0" dirty="0"/>
          </a:p>
          <a:p>
            <a:r>
              <a:rPr lang="en-US" sz="1400" b="1" u="sng" kern="0" dirty="0"/>
              <a:t>Supply chain: </a:t>
            </a:r>
            <a:r>
              <a:rPr lang="en-US" sz="1400" dirty="0"/>
              <a:t>A system of organizations, people, activities, information, and resources, possibly international in scope, that provides products or services to consumers. Source: CNSSI 4009</a:t>
            </a:r>
          </a:p>
          <a:p>
            <a:endParaRPr lang="en-US" sz="1400" b="1" u="sng" dirty="0"/>
          </a:p>
          <a:p>
            <a:r>
              <a:rPr lang="en-US" sz="1400" b="1" u="sng" dirty="0"/>
              <a:t>System and Communication Protection (SC): </a:t>
            </a:r>
            <a:r>
              <a:rPr lang="en-US" sz="1400" dirty="0"/>
              <a:t>System and communications protection requirements provide an array of safeguards for the system, including the confidentiality information at rest and in transit. System and communications protection also establishes boundaries that restrict access to publicly accessible information within a system. Using boundary protections, a company can monitor and control communications at external boundaries as well as key internal boundaries within the system.</a:t>
            </a:r>
            <a:r>
              <a:rPr lang="en-US" sz="1400" b="1" dirty="0"/>
              <a:t> </a:t>
            </a:r>
            <a:r>
              <a:rPr lang="en-US" sz="1400" dirty="0"/>
              <a:t>Source*</a:t>
            </a:r>
            <a:endParaRPr lang="en-US" sz="1400" u="sng" dirty="0"/>
          </a:p>
          <a:p>
            <a:endParaRPr lang="en-US" sz="1400" b="1" u="sng" kern="0" dirty="0"/>
          </a:p>
        </p:txBody>
      </p:sp>
      <p:sp>
        <p:nvSpPr>
          <p:cNvPr id="6" name="Title 1">
            <a:extLst>
              <a:ext uri="{FF2B5EF4-FFF2-40B4-BE49-F238E27FC236}">
                <a16:creationId xmlns:a16="http://schemas.microsoft.com/office/drawing/2014/main" id="{7E7B95D2-2CC3-4196-A3A8-71DBD33283E7}"/>
              </a:ext>
            </a:extLst>
          </p:cNvPr>
          <p:cNvSpPr txBox="1">
            <a:spLocks/>
          </p:cNvSpPr>
          <p:nvPr/>
        </p:nvSpPr>
        <p:spPr>
          <a:xfrm>
            <a:off x="763772" y="17122"/>
            <a:ext cx="10515600" cy="864961"/>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dirty="0"/>
              <a:t>Glossary (cont’d)</a:t>
            </a:r>
            <a:endParaRPr lang="en-US" sz="2000" dirty="0">
              <a:solidFill>
                <a:srgbClr val="FF0000"/>
              </a:solidFill>
            </a:endParaRPr>
          </a:p>
        </p:txBody>
      </p:sp>
      <p:pic>
        <p:nvPicPr>
          <p:cNvPr id="7" name="Picture 6">
            <a:extLst>
              <a:ext uri="{FF2B5EF4-FFF2-40B4-BE49-F238E27FC236}">
                <a16:creationId xmlns:a16="http://schemas.microsoft.com/office/drawing/2014/main" id="{265B52A7-E6B1-45B1-A336-98ECEA45BF1A}"/>
              </a:ext>
            </a:extLst>
          </p:cNvPr>
          <p:cNvPicPr>
            <a:picLocks noChangeAspect="1"/>
          </p:cNvPicPr>
          <p:nvPr/>
        </p:nvPicPr>
        <p:blipFill>
          <a:blip r:embed="rId3"/>
          <a:stretch>
            <a:fillRect/>
          </a:stretch>
        </p:blipFill>
        <p:spPr>
          <a:xfrm>
            <a:off x="10831599" y="5953125"/>
            <a:ext cx="1371600" cy="904875"/>
          </a:xfrm>
          <a:prstGeom prst="rect">
            <a:avLst/>
          </a:prstGeom>
          <a:ln>
            <a:noFill/>
          </a:ln>
          <a:effectLst>
            <a:outerShdw blurRad="292100" dist="139700" dir="2700000" algn="tl" rotWithShape="0">
              <a:srgbClr val="333333">
                <a:alpha val="65000"/>
              </a:srgbClr>
            </a:outerShdw>
            <a:softEdge rad="76200"/>
          </a:effectLst>
        </p:spPr>
      </p:pic>
      <p:sp>
        <p:nvSpPr>
          <p:cNvPr id="11" name="TextBox 10">
            <a:extLst>
              <a:ext uri="{FF2B5EF4-FFF2-40B4-BE49-F238E27FC236}">
                <a16:creationId xmlns:a16="http://schemas.microsoft.com/office/drawing/2014/main" id="{8BA1A711-BD22-4131-A28D-3436AA4F06C7}"/>
              </a:ext>
            </a:extLst>
          </p:cNvPr>
          <p:cNvSpPr txBox="1"/>
          <p:nvPr/>
        </p:nvSpPr>
        <p:spPr>
          <a:xfrm>
            <a:off x="4718304" y="6494443"/>
            <a:ext cx="5142385" cy="338554"/>
          </a:xfrm>
          <a:prstGeom prst="rect">
            <a:avLst/>
          </a:prstGeom>
          <a:noFill/>
        </p:spPr>
        <p:txBody>
          <a:bodyPr wrap="square" rtlCol="0">
            <a:spAutoFit/>
          </a:bodyPr>
          <a:lstStyle/>
          <a:p>
            <a:r>
              <a:rPr lang="en-US" sz="800" dirty="0"/>
              <a:t>Source: </a:t>
            </a:r>
            <a:r>
              <a:rPr lang="en-US" sz="800" dirty="0">
                <a:effectLst/>
              </a:rPr>
              <a:t>CMMC Glossary, </a:t>
            </a:r>
            <a:r>
              <a:rPr lang="en-US" sz="800" dirty="0">
                <a:effectLst/>
                <a:ea typeface="Calibri" panose="020F0502020204030204" pitchFamily="34" charset="0"/>
                <a:cs typeface="Times New Roman" panose="02020603050405020304" pitchFamily="18" charset="0"/>
              </a:rPr>
              <a:t>https://dodcio.defense.gov/Portals/0/Documents/CMMC/Glossary_MasterV2.0_FINAL_202111217_508.pdf</a:t>
            </a:r>
            <a:r>
              <a:rPr lang="en-US" sz="800" dirty="0">
                <a:solidFill>
                  <a:schemeClr val="tx1">
                    <a:lumMod val="75000"/>
                    <a:lumOff val="25000"/>
                  </a:schemeClr>
                </a:solidFill>
              </a:rPr>
              <a:t> </a:t>
            </a:r>
          </a:p>
        </p:txBody>
      </p:sp>
      <p:sp>
        <p:nvSpPr>
          <p:cNvPr id="2" name="TextBox 1">
            <a:extLst>
              <a:ext uri="{FF2B5EF4-FFF2-40B4-BE49-F238E27FC236}">
                <a16:creationId xmlns:a16="http://schemas.microsoft.com/office/drawing/2014/main" id="{B57C3FFC-DA02-CB21-F6B1-09330AE24FD2}"/>
              </a:ext>
            </a:extLst>
          </p:cNvPr>
          <p:cNvSpPr txBox="1"/>
          <p:nvPr/>
        </p:nvSpPr>
        <p:spPr>
          <a:xfrm>
            <a:off x="3676650" y="6178378"/>
            <a:ext cx="5318815" cy="369332"/>
          </a:xfrm>
          <a:prstGeom prst="rect">
            <a:avLst/>
          </a:prstGeom>
          <a:noFill/>
        </p:spPr>
        <p:txBody>
          <a:bodyPr wrap="square" rtlCol="0">
            <a:spAutoFit/>
          </a:bodyPr>
          <a:lstStyle/>
          <a:p>
            <a:r>
              <a:rPr lang="en-US" sz="900" dirty="0"/>
              <a:t>*</a:t>
            </a:r>
            <a:r>
              <a:rPr lang="en-US" sz="900" dirty="0">
                <a:effectLst/>
              </a:rPr>
              <a:t>https://www.acq.osd.mil/asda/dpc/cp/cyber/docs/safeguarding/DoD-Guidance-for-Reviewing-System-Security-Plans-and-the-NIST-SP-800-11-6-2018.pdf</a:t>
            </a:r>
            <a:endParaRPr lang="en-US" sz="900" dirty="0"/>
          </a:p>
        </p:txBody>
      </p:sp>
      <p:sp>
        <p:nvSpPr>
          <p:cNvPr id="4" name="Footer Placeholder 3">
            <a:extLst>
              <a:ext uri="{FF2B5EF4-FFF2-40B4-BE49-F238E27FC236}">
                <a16:creationId xmlns:a16="http://schemas.microsoft.com/office/drawing/2014/main" id="{19CF38D4-42D7-47C9-BEC4-26E3A45EC21A}"/>
              </a:ext>
            </a:extLst>
          </p:cNvPr>
          <p:cNvSpPr>
            <a:spLocks noGrp="1"/>
          </p:cNvSpPr>
          <p:nvPr>
            <p:ph type="ftr" sz="quarter" idx="11"/>
          </p:nvPr>
        </p:nvSpPr>
        <p:spPr>
          <a:xfrm>
            <a:off x="469778" y="6576368"/>
            <a:ext cx="1338828" cy="230832"/>
          </a:xfrm>
        </p:spPr>
        <p:txBody>
          <a:bodyPr wrap="none" anchor="b" anchorCtr="1">
            <a:spAutoFit/>
          </a:bodyPr>
          <a:lstStyle/>
          <a:p>
            <a:r>
              <a:rPr lang="en-US" dirty="0"/>
              <a:t>Cyber/CMMC Training</a:t>
            </a:r>
          </a:p>
        </p:txBody>
      </p:sp>
    </p:spTree>
    <p:extLst>
      <p:ext uri="{BB962C8B-B14F-4D97-AF65-F5344CB8AC3E}">
        <p14:creationId xmlns:p14="http://schemas.microsoft.com/office/powerpoint/2010/main" val="1602344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BCD8977-B073-4460-AE63-2BD9EC7B16E4}" type="slidenum">
              <a:rPr lang="en-US" smtClean="0"/>
              <a:t>13</a:t>
            </a:fld>
            <a:endParaRPr lang="en-US" dirty="0"/>
          </a:p>
        </p:txBody>
      </p:sp>
      <p:sp>
        <p:nvSpPr>
          <p:cNvPr id="5" name="TextBox 4"/>
          <p:cNvSpPr txBox="1"/>
          <p:nvPr/>
        </p:nvSpPr>
        <p:spPr>
          <a:xfrm>
            <a:off x="476518" y="991673"/>
            <a:ext cx="9080437" cy="4401205"/>
          </a:xfrm>
          <a:prstGeom prst="rect">
            <a:avLst/>
          </a:prstGeom>
          <a:noFill/>
        </p:spPr>
        <p:txBody>
          <a:bodyPr wrap="square" rtlCol="0">
            <a:spAutoFit/>
          </a:bodyPr>
          <a:lstStyle/>
          <a:p>
            <a:r>
              <a:rPr lang="en-US" sz="1400" b="1" u="sng" dirty="0"/>
              <a:t>System and Information Integrity (SI): </a:t>
            </a:r>
            <a:r>
              <a:rPr lang="en-US" sz="1400" dirty="0"/>
              <a:t>System and information integrity provides assurance that the information being accessed has not been meddled with or damaged by an error in the system. </a:t>
            </a:r>
            <a:endParaRPr lang="en-US" sz="1400" b="1" dirty="0"/>
          </a:p>
          <a:p>
            <a:endParaRPr lang="en-US" sz="1400" dirty="0"/>
          </a:p>
          <a:p>
            <a:r>
              <a:rPr lang="en-US" sz="1400" b="1" u="sng" dirty="0"/>
              <a:t>System Security Plan: </a:t>
            </a:r>
            <a:r>
              <a:rPr lang="en-US" sz="1400" dirty="0"/>
              <a:t>The formal document prepared by the information system owner (or common security controls owner for inherited controls) that provides an overview of the security requirements for the system and describes the security controls in place or planned for meeting those requirements. The plan can also contain as supporting appendices or as references, other key security-related documents such as a risk assessment, privacy impact assessment, system interconnection agreements, contingency plan, security configurations, configuration management plan, and incident response plan. Source: CNSSI 4009</a:t>
            </a:r>
          </a:p>
          <a:p>
            <a:endParaRPr lang="en-US" sz="1400" b="1" u="sng" dirty="0"/>
          </a:p>
          <a:p>
            <a:r>
              <a:rPr lang="en-US" sz="1400" b="1" u="sng" dirty="0"/>
              <a:t>Threat: </a:t>
            </a:r>
            <a:r>
              <a:rPr lang="en-US" sz="1400" dirty="0"/>
              <a:t>Any circumstance or event with the potential to adversely impact organizational operations (including mission, functions, image, or reputation), organizational assets, individuals, other organizations, or the Nation through an information system via unauthorized access, destruction, disclosure, modification of information, and/or denial of service. Source: NIST SP 800-30 Rev 1</a:t>
            </a:r>
          </a:p>
          <a:p>
            <a:endParaRPr lang="en-US" sz="1400" dirty="0"/>
          </a:p>
          <a:p>
            <a:r>
              <a:rPr lang="en-US" sz="1400" b="1" u="sng" dirty="0"/>
              <a:t>Threat actor</a:t>
            </a:r>
            <a:r>
              <a:rPr lang="en-US" sz="1400" dirty="0"/>
              <a:t>: An individual or a group posing a threat. Source: NIST SP 800-150 </a:t>
            </a:r>
          </a:p>
          <a:p>
            <a:endParaRPr lang="en-US" sz="1400" b="1" u="sng" kern="0" dirty="0"/>
          </a:p>
          <a:p>
            <a:r>
              <a:rPr lang="en-US" sz="1400" b="1" u="sng" kern="0" dirty="0"/>
              <a:t>Vulnerability: </a:t>
            </a:r>
            <a:r>
              <a:rPr lang="en-US" sz="1400" dirty="0"/>
              <a:t>Weakness in an information system, system security procedures, internal controls, or implementation that could be exploited by a threat source. Source: NIST SP 800-30 Rev 1</a:t>
            </a:r>
            <a:endParaRPr lang="en-US" sz="1400" b="1" u="sng" kern="0" dirty="0"/>
          </a:p>
          <a:p>
            <a:endParaRPr lang="en-US" sz="1400" b="1" u="sng" kern="0" dirty="0"/>
          </a:p>
        </p:txBody>
      </p:sp>
      <p:sp>
        <p:nvSpPr>
          <p:cNvPr id="6" name="Title 1">
            <a:extLst>
              <a:ext uri="{FF2B5EF4-FFF2-40B4-BE49-F238E27FC236}">
                <a16:creationId xmlns:a16="http://schemas.microsoft.com/office/drawing/2014/main" id="{7E7B95D2-2CC3-4196-A3A8-71DBD33283E7}"/>
              </a:ext>
            </a:extLst>
          </p:cNvPr>
          <p:cNvSpPr txBox="1">
            <a:spLocks/>
          </p:cNvSpPr>
          <p:nvPr/>
        </p:nvSpPr>
        <p:spPr>
          <a:xfrm>
            <a:off x="763772" y="17122"/>
            <a:ext cx="10515600" cy="864961"/>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dirty="0"/>
              <a:t>Glossary (cont’d)</a:t>
            </a:r>
            <a:endParaRPr lang="en-US" sz="2000" dirty="0">
              <a:solidFill>
                <a:srgbClr val="FF0000"/>
              </a:solidFill>
            </a:endParaRPr>
          </a:p>
        </p:txBody>
      </p:sp>
      <p:pic>
        <p:nvPicPr>
          <p:cNvPr id="7" name="Picture 6">
            <a:extLst>
              <a:ext uri="{FF2B5EF4-FFF2-40B4-BE49-F238E27FC236}">
                <a16:creationId xmlns:a16="http://schemas.microsoft.com/office/drawing/2014/main" id="{F8460003-2E33-48DD-8328-7CF2BF98055D}"/>
              </a:ext>
            </a:extLst>
          </p:cNvPr>
          <p:cNvPicPr>
            <a:picLocks noChangeAspect="1"/>
          </p:cNvPicPr>
          <p:nvPr/>
        </p:nvPicPr>
        <p:blipFill>
          <a:blip r:embed="rId3"/>
          <a:stretch>
            <a:fillRect/>
          </a:stretch>
        </p:blipFill>
        <p:spPr>
          <a:xfrm>
            <a:off x="10831599" y="5953125"/>
            <a:ext cx="1371600" cy="904875"/>
          </a:xfrm>
          <a:prstGeom prst="rect">
            <a:avLst/>
          </a:prstGeom>
          <a:ln>
            <a:noFill/>
          </a:ln>
          <a:effectLst>
            <a:outerShdw blurRad="292100" dist="139700" dir="2700000" algn="tl" rotWithShape="0">
              <a:srgbClr val="333333">
                <a:alpha val="65000"/>
              </a:srgbClr>
            </a:outerShdw>
            <a:softEdge rad="76200"/>
          </a:effectLst>
        </p:spPr>
      </p:pic>
      <p:sp>
        <p:nvSpPr>
          <p:cNvPr id="11" name="TextBox 10">
            <a:extLst>
              <a:ext uri="{FF2B5EF4-FFF2-40B4-BE49-F238E27FC236}">
                <a16:creationId xmlns:a16="http://schemas.microsoft.com/office/drawing/2014/main" id="{8D628944-63D3-4129-9084-E686D7605624}"/>
              </a:ext>
            </a:extLst>
          </p:cNvPr>
          <p:cNvSpPr txBox="1"/>
          <p:nvPr/>
        </p:nvSpPr>
        <p:spPr>
          <a:xfrm>
            <a:off x="4718304" y="6494443"/>
            <a:ext cx="5142385" cy="338554"/>
          </a:xfrm>
          <a:prstGeom prst="rect">
            <a:avLst/>
          </a:prstGeom>
          <a:noFill/>
        </p:spPr>
        <p:txBody>
          <a:bodyPr wrap="square" rtlCol="0">
            <a:spAutoFit/>
          </a:bodyPr>
          <a:lstStyle/>
          <a:p>
            <a:r>
              <a:rPr lang="en-US" sz="800" dirty="0"/>
              <a:t>Source: </a:t>
            </a:r>
            <a:r>
              <a:rPr lang="en-US" sz="800" dirty="0">
                <a:effectLst/>
              </a:rPr>
              <a:t>CMMC Glossary, </a:t>
            </a:r>
            <a:r>
              <a:rPr lang="en-US" sz="800" dirty="0">
                <a:effectLst/>
                <a:ea typeface="Calibri" panose="020F0502020204030204" pitchFamily="34" charset="0"/>
                <a:cs typeface="Times New Roman" panose="02020603050405020304" pitchFamily="18" charset="0"/>
              </a:rPr>
              <a:t>https://dodcio.defense.gov/Portals/0/Documents/CMMC/Glossary_MasterV2.0_FINAL_202111217_508.pdf</a:t>
            </a:r>
            <a:r>
              <a:rPr lang="en-US" sz="800" dirty="0">
                <a:solidFill>
                  <a:schemeClr val="tx1">
                    <a:lumMod val="75000"/>
                    <a:lumOff val="25000"/>
                  </a:schemeClr>
                </a:solidFill>
              </a:rPr>
              <a:t> </a:t>
            </a:r>
          </a:p>
        </p:txBody>
      </p:sp>
      <p:sp>
        <p:nvSpPr>
          <p:cNvPr id="2" name="TextBox 1">
            <a:extLst>
              <a:ext uri="{FF2B5EF4-FFF2-40B4-BE49-F238E27FC236}">
                <a16:creationId xmlns:a16="http://schemas.microsoft.com/office/drawing/2014/main" id="{B6E1CD22-129B-5D8D-7BDE-27ABBF7BD0D1}"/>
              </a:ext>
            </a:extLst>
          </p:cNvPr>
          <p:cNvSpPr txBox="1"/>
          <p:nvPr/>
        </p:nvSpPr>
        <p:spPr>
          <a:xfrm>
            <a:off x="3676650" y="6178378"/>
            <a:ext cx="5318815" cy="369332"/>
          </a:xfrm>
          <a:prstGeom prst="rect">
            <a:avLst/>
          </a:prstGeom>
          <a:noFill/>
        </p:spPr>
        <p:txBody>
          <a:bodyPr wrap="square" rtlCol="0">
            <a:spAutoFit/>
          </a:bodyPr>
          <a:lstStyle/>
          <a:p>
            <a:r>
              <a:rPr lang="en-US" sz="900" dirty="0"/>
              <a:t>*</a:t>
            </a:r>
            <a:r>
              <a:rPr lang="en-US" sz="900" dirty="0">
                <a:effectLst/>
              </a:rPr>
              <a:t>https://www.acq.osd.mil/asda/dpc/cp/cyber/docs/safeguarding/DoD-Guidance-for-Reviewing-System-Security-Plans-and-the-NIST-SP-800-11-6-2018.pdf</a:t>
            </a:r>
            <a:endParaRPr lang="en-US" sz="900" dirty="0"/>
          </a:p>
        </p:txBody>
      </p:sp>
      <p:sp>
        <p:nvSpPr>
          <p:cNvPr id="4" name="Footer Placeholder 3">
            <a:extLst>
              <a:ext uri="{FF2B5EF4-FFF2-40B4-BE49-F238E27FC236}">
                <a16:creationId xmlns:a16="http://schemas.microsoft.com/office/drawing/2014/main" id="{685E4311-94E9-4C01-A7D1-94C78F0397AC}"/>
              </a:ext>
            </a:extLst>
          </p:cNvPr>
          <p:cNvSpPr>
            <a:spLocks noGrp="1"/>
          </p:cNvSpPr>
          <p:nvPr>
            <p:ph type="ftr" sz="quarter" idx="11"/>
          </p:nvPr>
        </p:nvSpPr>
        <p:spPr>
          <a:xfrm>
            <a:off x="469778" y="6576368"/>
            <a:ext cx="1338828" cy="230832"/>
          </a:xfrm>
        </p:spPr>
        <p:txBody>
          <a:bodyPr wrap="none" anchor="b" anchorCtr="1">
            <a:spAutoFit/>
          </a:bodyPr>
          <a:lstStyle/>
          <a:p>
            <a:r>
              <a:rPr lang="en-US" dirty="0"/>
              <a:t>Cyber/CMMC Training</a:t>
            </a:r>
          </a:p>
        </p:txBody>
      </p:sp>
    </p:spTree>
    <p:extLst>
      <p:ext uri="{BB962C8B-B14F-4D97-AF65-F5344CB8AC3E}">
        <p14:creationId xmlns:p14="http://schemas.microsoft.com/office/powerpoint/2010/main" val="3240342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1803-FA78-47AF-8E0F-54B003569749}"/>
              </a:ext>
            </a:extLst>
          </p:cNvPr>
          <p:cNvSpPr>
            <a:spLocks noGrp="1"/>
          </p:cNvSpPr>
          <p:nvPr>
            <p:ph type="title"/>
          </p:nvPr>
        </p:nvSpPr>
        <p:spPr>
          <a:xfrm>
            <a:off x="838200" y="365126"/>
            <a:ext cx="10515600" cy="749300"/>
          </a:xfrm>
        </p:spPr>
        <p:txBody>
          <a:bodyPr/>
          <a:lstStyle/>
          <a:p>
            <a:r>
              <a:rPr lang="en-US" dirty="0"/>
              <a:t>Acronym Guide</a:t>
            </a:r>
          </a:p>
        </p:txBody>
      </p:sp>
      <p:sp>
        <p:nvSpPr>
          <p:cNvPr id="3" name="Content Placeholder 2">
            <a:extLst>
              <a:ext uri="{FF2B5EF4-FFF2-40B4-BE49-F238E27FC236}">
                <a16:creationId xmlns:a16="http://schemas.microsoft.com/office/drawing/2014/main" id="{F039F47F-C73E-4C0B-8A09-927BBFBE8986}"/>
              </a:ext>
            </a:extLst>
          </p:cNvPr>
          <p:cNvSpPr>
            <a:spLocks noGrp="1"/>
          </p:cNvSpPr>
          <p:nvPr>
            <p:ph idx="1"/>
          </p:nvPr>
        </p:nvSpPr>
        <p:spPr>
          <a:xfrm>
            <a:off x="838201" y="1098462"/>
            <a:ext cx="4811038" cy="4967288"/>
          </a:xfrm>
        </p:spPr>
        <p:txBody>
          <a:bodyPr>
            <a:noAutofit/>
          </a:bodyPr>
          <a:lstStyle/>
          <a:p>
            <a:pPr marL="0" indent="0">
              <a:buNone/>
            </a:pPr>
            <a:r>
              <a:rPr lang="en-US" sz="1200" b="1" dirty="0"/>
              <a:t>AC: </a:t>
            </a:r>
            <a:r>
              <a:rPr lang="en-US" sz="1200" dirty="0"/>
              <a:t>Access Control</a:t>
            </a:r>
          </a:p>
          <a:p>
            <a:pPr marL="0" indent="0">
              <a:buNone/>
            </a:pPr>
            <a:r>
              <a:rPr lang="en-US" sz="1200" b="1" dirty="0"/>
              <a:t>AU: </a:t>
            </a:r>
            <a:r>
              <a:rPr lang="en-US" sz="1200" dirty="0"/>
              <a:t>Audit and Accountability</a:t>
            </a:r>
          </a:p>
          <a:p>
            <a:pPr marL="0" indent="0">
              <a:buNone/>
            </a:pPr>
            <a:r>
              <a:rPr lang="en-US" sz="1200" b="1" dirty="0"/>
              <a:t>AT: </a:t>
            </a:r>
            <a:r>
              <a:rPr lang="en-US" sz="1200" dirty="0"/>
              <a:t>Awareness and Training</a:t>
            </a:r>
          </a:p>
          <a:p>
            <a:pPr marL="0" indent="0">
              <a:buNone/>
            </a:pPr>
            <a:r>
              <a:rPr lang="en-US" sz="1200" b="1" dirty="0"/>
              <a:t>C3PAO: </a:t>
            </a:r>
            <a:r>
              <a:rPr lang="en-US" sz="1200" dirty="0"/>
              <a:t>CMMC Third-Party Assessment Organization </a:t>
            </a:r>
          </a:p>
          <a:p>
            <a:pPr marL="0" indent="0">
              <a:buNone/>
            </a:pPr>
            <a:r>
              <a:rPr lang="en-US" sz="1200" b="1" dirty="0"/>
              <a:t>CA: </a:t>
            </a:r>
            <a:r>
              <a:rPr lang="en-US" sz="1200" dirty="0"/>
              <a:t>Security Assessment</a:t>
            </a:r>
          </a:p>
          <a:p>
            <a:pPr marL="0" indent="0">
              <a:buNone/>
            </a:pPr>
            <a:r>
              <a:rPr lang="en-US" sz="1200" b="1" dirty="0"/>
              <a:t>CCP: </a:t>
            </a:r>
            <a:r>
              <a:rPr lang="en-US" sz="1200" dirty="0"/>
              <a:t>Certified CMMC Professional</a:t>
            </a:r>
          </a:p>
          <a:p>
            <a:pPr marL="0" indent="0">
              <a:buNone/>
            </a:pPr>
            <a:r>
              <a:rPr lang="en-US" sz="1200" b="1" dirty="0"/>
              <a:t>CFR: </a:t>
            </a:r>
            <a:r>
              <a:rPr lang="en-US" sz="1200" dirty="0"/>
              <a:t>Code of Federal Regulations</a:t>
            </a:r>
          </a:p>
          <a:p>
            <a:pPr marL="0" indent="0">
              <a:buNone/>
            </a:pPr>
            <a:r>
              <a:rPr lang="en-US" sz="1200" b="1" dirty="0"/>
              <a:t>CM: </a:t>
            </a:r>
            <a:r>
              <a:rPr lang="en-US" sz="1200" dirty="0"/>
              <a:t>Configuration Management</a:t>
            </a:r>
            <a:endParaRPr lang="en-US" sz="1200" b="1" dirty="0"/>
          </a:p>
          <a:p>
            <a:pPr marL="0" indent="0">
              <a:buNone/>
            </a:pPr>
            <a:r>
              <a:rPr lang="en-US" sz="1200" b="1" dirty="0"/>
              <a:t>CMMC: </a:t>
            </a:r>
            <a:r>
              <a:rPr lang="en-US" sz="1200" dirty="0"/>
              <a:t>Cybersecurity Maturity Model Certification</a:t>
            </a:r>
          </a:p>
          <a:p>
            <a:pPr marL="0" indent="0">
              <a:buNone/>
            </a:pPr>
            <a:r>
              <a:rPr lang="en-US" sz="1200" b="1" dirty="0"/>
              <a:t>CDI: </a:t>
            </a:r>
            <a:r>
              <a:rPr lang="en-US" sz="1200" dirty="0"/>
              <a:t>Covered Defense Information</a:t>
            </a:r>
          </a:p>
          <a:p>
            <a:pPr marL="0" indent="0">
              <a:buNone/>
            </a:pPr>
            <a:r>
              <a:rPr lang="en-US" sz="1200" b="1" dirty="0"/>
              <a:t>CUI: </a:t>
            </a:r>
            <a:r>
              <a:rPr lang="en-US" sz="1200" dirty="0"/>
              <a:t>Controlled Unclassified Information</a:t>
            </a:r>
          </a:p>
          <a:p>
            <a:pPr marL="0" indent="0">
              <a:buNone/>
            </a:pPr>
            <a:r>
              <a:rPr lang="en-US" sz="1200" b="1" dirty="0"/>
              <a:t>DCMA: </a:t>
            </a:r>
            <a:r>
              <a:rPr lang="en-US" sz="1200" dirty="0"/>
              <a:t>Defense Contract Management Agency</a:t>
            </a:r>
          </a:p>
          <a:p>
            <a:pPr marL="0" indent="0">
              <a:buNone/>
            </a:pPr>
            <a:r>
              <a:rPr lang="en-US" sz="1200" b="1" dirty="0"/>
              <a:t>DIB: </a:t>
            </a:r>
            <a:r>
              <a:rPr lang="en-US" sz="1200" dirty="0"/>
              <a:t>Defense Industrial Base</a:t>
            </a:r>
          </a:p>
          <a:p>
            <a:pPr marL="0" indent="0">
              <a:buNone/>
            </a:pPr>
            <a:r>
              <a:rPr lang="en-US" sz="1200" dirty="0"/>
              <a:t>DIBCAC: Defense Industrial Base Cyber Assessment Center</a:t>
            </a:r>
          </a:p>
          <a:p>
            <a:pPr marL="0" indent="0">
              <a:buNone/>
            </a:pPr>
            <a:r>
              <a:rPr lang="en-US" sz="1200" b="1" dirty="0"/>
              <a:t>DFARS: </a:t>
            </a:r>
            <a:r>
              <a:rPr lang="en-US" sz="1200" dirty="0"/>
              <a:t>Defense Federal Acquisition Regulation Supplement</a:t>
            </a:r>
          </a:p>
          <a:p>
            <a:pPr marL="0" indent="0">
              <a:buNone/>
            </a:pPr>
            <a:r>
              <a:rPr lang="en-US" sz="1200" b="1" dirty="0"/>
              <a:t>DoD: </a:t>
            </a:r>
            <a:r>
              <a:rPr lang="en-US" sz="1200" dirty="0"/>
              <a:t>Department of Defense</a:t>
            </a:r>
          </a:p>
          <a:p>
            <a:pPr marL="0" indent="0">
              <a:buNone/>
            </a:pPr>
            <a:r>
              <a:rPr lang="en-US" sz="1200" b="1" dirty="0"/>
              <a:t>DoD CUI: </a:t>
            </a:r>
            <a:r>
              <a:rPr lang="en-US" sz="1200" dirty="0"/>
              <a:t>Department of Defense Controlled Unclassified Information</a:t>
            </a:r>
          </a:p>
        </p:txBody>
      </p:sp>
      <p:sp>
        <p:nvSpPr>
          <p:cNvPr id="5" name="Slide Number Placeholder 4">
            <a:extLst>
              <a:ext uri="{FF2B5EF4-FFF2-40B4-BE49-F238E27FC236}">
                <a16:creationId xmlns:a16="http://schemas.microsoft.com/office/drawing/2014/main" id="{809C240A-8D36-4CE6-A03C-3C16B388270C}"/>
              </a:ext>
            </a:extLst>
          </p:cNvPr>
          <p:cNvSpPr>
            <a:spLocks noGrp="1"/>
          </p:cNvSpPr>
          <p:nvPr>
            <p:ph type="sldNum" sz="quarter" idx="12"/>
          </p:nvPr>
        </p:nvSpPr>
        <p:spPr/>
        <p:txBody>
          <a:bodyPr/>
          <a:lstStyle/>
          <a:p>
            <a:fld id="{EBCD8977-B073-4460-AE63-2BD9EC7B16E4}" type="slidenum">
              <a:rPr lang="en-US" smtClean="0"/>
              <a:t>14</a:t>
            </a:fld>
            <a:endParaRPr lang="en-US" dirty="0"/>
          </a:p>
        </p:txBody>
      </p:sp>
      <p:sp>
        <p:nvSpPr>
          <p:cNvPr id="6" name="Content Placeholder 2">
            <a:extLst>
              <a:ext uri="{FF2B5EF4-FFF2-40B4-BE49-F238E27FC236}">
                <a16:creationId xmlns:a16="http://schemas.microsoft.com/office/drawing/2014/main" id="{D7BD4968-6D7C-4C11-AB3E-85C928CB1E29}"/>
              </a:ext>
            </a:extLst>
          </p:cNvPr>
          <p:cNvSpPr txBox="1">
            <a:spLocks/>
          </p:cNvSpPr>
          <p:nvPr/>
        </p:nvSpPr>
        <p:spPr>
          <a:xfrm>
            <a:off x="5862719" y="1098462"/>
            <a:ext cx="4940473" cy="51466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300" b="1" dirty="0"/>
              <a:t>FAR: </a:t>
            </a:r>
            <a:r>
              <a:rPr lang="en-US" sz="1300" dirty="0"/>
              <a:t>Federal Acquisition Regulation</a:t>
            </a:r>
          </a:p>
          <a:p>
            <a:pPr marL="0" indent="0">
              <a:buFont typeface="Arial" panose="020B0604020202020204" pitchFamily="34" charset="0"/>
              <a:buNone/>
            </a:pPr>
            <a:r>
              <a:rPr lang="en-US" sz="1300" b="1" dirty="0"/>
              <a:t>FCI: </a:t>
            </a:r>
            <a:r>
              <a:rPr lang="en-US" sz="1300" dirty="0"/>
              <a:t>Federal Contract Information</a:t>
            </a:r>
          </a:p>
          <a:p>
            <a:pPr marL="0" indent="0">
              <a:buFont typeface="Arial" panose="020B0604020202020204" pitchFamily="34" charset="0"/>
              <a:buNone/>
            </a:pPr>
            <a:r>
              <a:rPr lang="en-US" sz="1300" b="1" dirty="0"/>
              <a:t>IA: </a:t>
            </a:r>
            <a:r>
              <a:rPr lang="en-US" sz="1300" dirty="0"/>
              <a:t>Identification and Authentication</a:t>
            </a:r>
          </a:p>
          <a:p>
            <a:pPr marL="0" indent="0">
              <a:buFont typeface="Arial" panose="020B0604020202020204" pitchFamily="34" charset="0"/>
              <a:buNone/>
            </a:pPr>
            <a:r>
              <a:rPr lang="en-US" sz="1300" b="1" dirty="0"/>
              <a:t>IR: </a:t>
            </a:r>
            <a:r>
              <a:rPr lang="en-US" sz="1300" dirty="0"/>
              <a:t>Incident Response</a:t>
            </a:r>
          </a:p>
          <a:p>
            <a:pPr marL="0" indent="0">
              <a:buFont typeface="Arial" panose="020B0604020202020204" pitchFamily="34" charset="0"/>
              <a:buNone/>
            </a:pPr>
            <a:r>
              <a:rPr lang="en-US" sz="1300" b="1" dirty="0"/>
              <a:t>IT: </a:t>
            </a:r>
            <a:r>
              <a:rPr lang="en-US" sz="1300" dirty="0"/>
              <a:t>Information Technology</a:t>
            </a:r>
          </a:p>
          <a:p>
            <a:pPr marL="0" indent="0">
              <a:buFont typeface="Arial" panose="020B0604020202020204" pitchFamily="34" charset="0"/>
              <a:buNone/>
            </a:pPr>
            <a:r>
              <a:rPr lang="en-US" sz="1300" b="1" dirty="0"/>
              <a:t>MA: </a:t>
            </a:r>
            <a:r>
              <a:rPr lang="en-US" sz="1300" dirty="0"/>
              <a:t>Maintenance</a:t>
            </a:r>
          </a:p>
          <a:p>
            <a:pPr marL="0" indent="0">
              <a:buFont typeface="Arial" panose="020B0604020202020204" pitchFamily="34" charset="0"/>
              <a:buNone/>
            </a:pPr>
            <a:r>
              <a:rPr lang="en-US" sz="1300" b="1" dirty="0"/>
              <a:t>MP: </a:t>
            </a:r>
            <a:r>
              <a:rPr lang="en-US" sz="1300" dirty="0"/>
              <a:t>Media Protection</a:t>
            </a:r>
          </a:p>
          <a:p>
            <a:pPr marL="0" indent="0">
              <a:buFont typeface="Arial" panose="020B0604020202020204" pitchFamily="34" charset="0"/>
              <a:buNone/>
            </a:pPr>
            <a:r>
              <a:rPr lang="en-US" sz="1300" b="1" dirty="0"/>
              <a:t>OSC: </a:t>
            </a:r>
            <a:r>
              <a:rPr lang="en-US" sz="1300" dirty="0"/>
              <a:t>Organizations Seeking Certification</a:t>
            </a:r>
          </a:p>
          <a:p>
            <a:pPr marL="0" indent="0">
              <a:buFont typeface="Arial" panose="020B0604020202020204" pitchFamily="34" charset="0"/>
              <a:buNone/>
            </a:pPr>
            <a:r>
              <a:rPr lang="en-US" sz="1300" b="1" dirty="0"/>
              <a:t>PS: </a:t>
            </a:r>
            <a:r>
              <a:rPr lang="en-US" sz="1300" dirty="0"/>
              <a:t>Personnel Security</a:t>
            </a:r>
          </a:p>
          <a:p>
            <a:pPr marL="0" indent="0">
              <a:buFont typeface="Arial" panose="020B0604020202020204" pitchFamily="34" charset="0"/>
              <a:buNone/>
            </a:pPr>
            <a:r>
              <a:rPr lang="en-US" sz="1300" b="1" dirty="0"/>
              <a:t>PE: </a:t>
            </a:r>
            <a:r>
              <a:rPr lang="en-US" sz="1300" dirty="0"/>
              <a:t>Physical Protection</a:t>
            </a:r>
          </a:p>
          <a:p>
            <a:pPr marL="0" indent="0">
              <a:buFont typeface="Arial" panose="020B0604020202020204" pitchFamily="34" charset="0"/>
              <a:buNone/>
            </a:pPr>
            <a:r>
              <a:rPr lang="en-US" sz="1300" b="1" dirty="0"/>
              <a:t>POAM: </a:t>
            </a:r>
            <a:r>
              <a:rPr lang="en-US" sz="1300" dirty="0"/>
              <a:t>Plan of Action and Milestones</a:t>
            </a:r>
          </a:p>
          <a:p>
            <a:pPr marL="0" indent="0">
              <a:buFont typeface="Arial" panose="020B0604020202020204" pitchFamily="34" charset="0"/>
              <a:buNone/>
            </a:pPr>
            <a:r>
              <a:rPr lang="en-US" sz="1300" b="1" dirty="0"/>
              <a:t>RA: </a:t>
            </a:r>
            <a:r>
              <a:rPr lang="en-US" sz="1300" dirty="0"/>
              <a:t>Risk Assessment</a:t>
            </a:r>
          </a:p>
          <a:p>
            <a:pPr marL="0" indent="0">
              <a:buFont typeface="Arial" panose="020B0604020202020204" pitchFamily="34" charset="0"/>
              <a:buNone/>
            </a:pPr>
            <a:r>
              <a:rPr lang="en-US" sz="1300" b="1" dirty="0"/>
              <a:t>RP: </a:t>
            </a:r>
            <a:r>
              <a:rPr lang="en-US" sz="1300" dirty="0"/>
              <a:t>Registered Practitioner</a:t>
            </a:r>
          </a:p>
          <a:p>
            <a:pPr marL="0" indent="0">
              <a:buNone/>
            </a:pPr>
            <a:r>
              <a:rPr lang="en-US" sz="1300" b="1" dirty="0"/>
              <a:t>RPO: </a:t>
            </a:r>
            <a:r>
              <a:rPr lang="en-US" sz="1300" dirty="0"/>
              <a:t>Registered Provider Organization</a:t>
            </a:r>
          </a:p>
          <a:p>
            <a:pPr marL="0" indent="0">
              <a:buFont typeface="Arial" panose="020B0604020202020204" pitchFamily="34" charset="0"/>
              <a:buNone/>
            </a:pPr>
            <a:r>
              <a:rPr lang="en-US" sz="1300" b="1" dirty="0"/>
              <a:t>SC: </a:t>
            </a:r>
            <a:r>
              <a:rPr lang="en-US" sz="1300" dirty="0"/>
              <a:t>System and Communications Protection</a:t>
            </a:r>
          </a:p>
          <a:p>
            <a:pPr marL="0" indent="0">
              <a:buFont typeface="Arial" panose="020B0604020202020204" pitchFamily="34" charset="0"/>
              <a:buNone/>
            </a:pPr>
            <a:r>
              <a:rPr lang="en-US" sz="1300" b="1" dirty="0"/>
              <a:t>SPRS: </a:t>
            </a:r>
            <a:r>
              <a:rPr lang="en-US" sz="1300" dirty="0"/>
              <a:t>Supplier Performance Risk System</a:t>
            </a:r>
          </a:p>
          <a:p>
            <a:pPr marL="0" indent="0">
              <a:buFont typeface="Arial" panose="020B0604020202020204" pitchFamily="34" charset="0"/>
              <a:buNone/>
            </a:pPr>
            <a:r>
              <a:rPr lang="en-US" sz="1300" b="1" dirty="0"/>
              <a:t>SI: </a:t>
            </a:r>
            <a:r>
              <a:rPr lang="en-US" sz="1300" dirty="0"/>
              <a:t>System and Information Integrity</a:t>
            </a:r>
          </a:p>
          <a:p>
            <a:pPr marL="0" indent="0">
              <a:buFont typeface="Arial" panose="020B0604020202020204" pitchFamily="34" charset="0"/>
              <a:buNone/>
            </a:pPr>
            <a:r>
              <a:rPr lang="en-US" sz="1300" b="1" dirty="0"/>
              <a:t>SSP: </a:t>
            </a:r>
            <a:r>
              <a:rPr lang="en-US" sz="1300" dirty="0"/>
              <a:t>System Security Plan</a:t>
            </a:r>
          </a:p>
          <a:p>
            <a:pPr marL="0" indent="0">
              <a:buFont typeface="Arial" panose="020B0604020202020204" pitchFamily="34" charset="0"/>
              <a:buNone/>
            </a:pPr>
            <a:endParaRPr lang="en-US" sz="1300" dirty="0"/>
          </a:p>
        </p:txBody>
      </p:sp>
      <p:pic>
        <p:nvPicPr>
          <p:cNvPr id="7" name="Picture 6">
            <a:extLst>
              <a:ext uri="{FF2B5EF4-FFF2-40B4-BE49-F238E27FC236}">
                <a16:creationId xmlns:a16="http://schemas.microsoft.com/office/drawing/2014/main" id="{2808FA1C-5352-4349-B1BE-CA734FBCB648}"/>
              </a:ext>
            </a:extLst>
          </p:cNvPr>
          <p:cNvPicPr>
            <a:picLocks noChangeAspect="1"/>
          </p:cNvPicPr>
          <p:nvPr/>
        </p:nvPicPr>
        <p:blipFill>
          <a:blip r:embed="rId2"/>
          <a:stretch>
            <a:fillRect/>
          </a:stretch>
        </p:blipFill>
        <p:spPr>
          <a:xfrm>
            <a:off x="10831599" y="5953125"/>
            <a:ext cx="1371600" cy="904875"/>
          </a:xfrm>
          <a:prstGeom prst="rect">
            <a:avLst/>
          </a:prstGeom>
          <a:ln>
            <a:noFill/>
          </a:ln>
          <a:effectLst>
            <a:outerShdw blurRad="292100" dist="139700" dir="2700000" algn="tl" rotWithShape="0">
              <a:srgbClr val="333333">
                <a:alpha val="65000"/>
              </a:srgbClr>
            </a:outerShdw>
            <a:softEdge rad="76200"/>
          </a:effectLst>
        </p:spPr>
      </p:pic>
      <p:sp>
        <p:nvSpPr>
          <p:cNvPr id="4" name="Footer Placeholder 3">
            <a:extLst>
              <a:ext uri="{FF2B5EF4-FFF2-40B4-BE49-F238E27FC236}">
                <a16:creationId xmlns:a16="http://schemas.microsoft.com/office/drawing/2014/main" id="{EB44E23B-E68D-2E03-3002-C69DD42994B0}"/>
              </a:ext>
            </a:extLst>
          </p:cNvPr>
          <p:cNvSpPr>
            <a:spLocks noGrp="1"/>
          </p:cNvSpPr>
          <p:nvPr>
            <p:ph type="ftr" sz="quarter" idx="11"/>
          </p:nvPr>
        </p:nvSpPr>
        <p:spPr>
          <a:xfrm>
            <a:off x="469778" y="6576368"/>
            <a:ext cx="1338828" cy="230832"/>
          </a:xfrm>
        </p:spPr>
        <p:txBody>
          <a:bodyPr wrap="none" anchor="b" anchorCtr="1">
            <a:spAutoFit/>
          </a:bodyPr>
          <a:lstStyle/>
          <a:p>
            <a:r>
              <a:rPr lang="en-US" dirty="0"/>
              <a:t>Cyber/CMMC Training</a:t>
            </a:r>
          </a:p>
        </p:txBody>
      </p:sp>
    </p:spTree>
    <p:extLst>
      <p:ext uri="{BB962C8B-B14F-4D97-AF65-F5344CB8AC3E}">
        <p14:creationId xmlns:p14="http://schemas.microsoft.com/office/powerpoint/2010/main" val="22863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C787B-6C1B-4F77-AB9F-BCBBF8AF03A9}"/>
              </a:ext>
            </a:extLst>
          </p:cNvPr>
          <p:cNvSpPr>
            <a:spLocks noGrp="1"/>
          </p:cNvSpPr>
          <p:nvPr>
            <p:ph type="title"/>
          </p:nvPr>
        </p:nvSpPr>
        <p:spPr>
          <a:xfrm>
            <a:off x="28487" y="266270"/>
            <a:ext cx="10515600" cy="768350"/>
          </a:xfrm>
        </p:spPr>
        <p:txBody>
          <a:bodyPr/>
          <a:lstStyle/>
          <a:p>
            <a:r>
              <a:rPr lang="en-US" dirty="0"/>
              <a:t>Resources Available for More Information</a:t>
            </a:r>
          </a:p>
        </p:txBody>
      </p:sp>
      <p:sp>
        <p:nvSpPr>
          <p:cNvPr id="3" name="Content Placeholder 2">
            <a:extLst>
              <a:ext uri="{FF2B5EF4-FFF2-40B4-BE49-F238E27FC236}">
                <a16:creationId xmlns:a16="http://schemas.microsoft.com/office/drawing/2014/main" id="{31D5F42D-818B-4A3F-A7A1-3BBE1EE03286}"/>
              </a:ext>
            </a:extLst>
          </p:cNvPr>
          <p:cNvSpPr>
            <a:spLocks noGrp="1"/>
          </p:cNvSpPr>
          <p:nvPr>
            <p:ph idx="1"/>
          </p:nvPr>
        </p:nvSpPr>
        <p:spPr>
          <a:xfrm>
            <a:off x="0" y="855265"/>
            <a:ext cx="11455400" cy="5634604"/>
          </a:xfrm>
        </p:spPr>
        <p:txBody>
          <a:bodyPr>
            <a:noAutofit/>
          </a:bodyPr>
          <a:lstStyle/>
          <a:p>
            <a:pPr marL="0" indent="0">
              <a:buNone/>
            </a:pPr>
            <a:r>
              <a:rPr lang="en-US" sz="1600" dirty="0"/>
              <a:t>The following resources provides additional information and the latest news related to CMMC and cybersecurity. We recommend you reference these resources for the latest information and guidance on CMMC and cybersecurity.</a:t>
            </a:r>
          </a:p>
          <a:p>
            <a:pPr lvl="1"/>
            <a:r>
              <a:rPr lang="en-US" dirty="0"/>
              <a:t>DoD CMMC page: </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https://dodcio.defense.gov/CMMC/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dirty="0"/>
              <a:t>DIB SCC Cyber Assist site: </a:t>
            </a:r>
            <a:r>
              <a:rPr lang="en-US" u="sng" dirty="0">
                <a:hlinkClick r:id="rId3"/>
              </a:rPr>
              <a:t>https://ndisac.org/dibscc/cyberassist/cybersecurity-maturity-model-certification/</a:t>
            </a:r>
            <a:r>
              <a:rPr lang="en-US" u="sng" dirty="0"/>
              <a:t> </a:t>
            </a:r>
          </a:p>
          <a:p>
            <a:pPr lvl="1"/>
            <a:r>
              <a:rPr lang="en-US" dirty="0"/>
              <a:t>CMMC Level 1: </a:t>
            </a:r>
            <a:r>
              <a:rPr lang="en-US" dirty="0">
                <a:hlinkClick r:id="rId4"/>
              </a:rPr>
              <a:t>https://ndisac.org/dibscc/cyberassist/cybersecurity-maturity-model-certification/level-1/</a:t>
            </a:r>
            <a:endParaRPr lang="en-US" dirty="0"/>
          </a:p>
          <a:p>
            <a:pPr lvl="1"/>
            <a:r>
              <a:rPr lang="en-US" dirty="0"/>
              <a:t>CMMC AB Town Halls: </a:t>
            </a:r>
            <a:r>
              <a:rPr lang="en-US" dirty="0">
                <a:hlinkClick r:id="rId5"/>
              </a:rPr>
              <a:t>https://cmmcab.org/#townhall</a:t>
            </a:r>
            <a:r>
              <a:rPr lang="en-US" dirty="0"/>
              <a:t> </a:t>
            </a:r>
          </a:p>
          <a:p>
            <a:pPr lvl="1"/>
            <a:r>
              <a:rPr lang="en-US" dirty="0"/>
              <a:t>SEI CMMC Website: </a:t>
            </a:r>
            <a:r>
              <a:rPr lang="en-US" dirty="0">
                <a:hlinkClick r:id="rId6"/>
              </a:rPr>
              <a:t>https://www.sei.cmu.edu/go/cmmc</a:t>
            </a:r>
            <a:endParaRPr lang="en-US" dirty="0"/>
          </a:p>
          <a:p>
            <a:pPr lvl="1"/>
            <a:r>
              <a:rPr lang="en-US" dirty="0"/>
              <a:t>Supplier Performance Risk System: </a:t>
            </a:r>
            <a:r>
              <a:rPr lang="en-US" dirty="0">
                <a:hlinkClick r:id="rId7"/>
              </a:rPr>
              <a:t>https://www.sprs.csd.disa.mil/</a:t>
            </a:r>
            <a:r>
              <a:rPr lang="en-US" dirty="0"/>
              <a:t> </a:t>
            </a:r>
          </a:p>
          <a:p>
            <a:pPr lvl="1"/>
            <a:r>
              <a:rPr lang="en-US" dirty="0"/>
              <a:t>CMMC Self-Assessment Guide (Level 1): </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8"/>
              </a:rPr>
              <a:t>https://dodcio.defense.gov/Portals/0/Documents/CMMC/AG_Level1_V2.0_FinalDraft_20211210_508.pdf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dirty="0"/>
              <a:t>CMMC Self-Assessment Guide (Level 2): </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9"/>
              </a:rPr>
              <a:t>https://dodcio.defense.gov/Portals/0/Documents/CMMC/AG_Level2_MasterV2.0_FINAL_202112016_508.pdf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dirty="0"/>
              <a:t>NIST Risk Management Framework Training:  </a:t>
            </a:r>
            <a:r>
              <a:rPr lang="en-US" u="sng" dirty="0">
                <a:hlinkClick r:id="rId10"/>
              </a:rPr>
              <a:t>https://csrc.nist.gov/Projects/risk-management/rmf-training</a:t>
            </a:r>
            <a:endParaRPr lang="en-US" dirty="0"/>
          </a:p>
          <a:p>
            <a:pPr marL="740664" lvl="1" indent="-285750"/>
            <a:r>
              <a:rPr lang="en-US" dirty="0"/>
              <a:t>National Archives (NARA) CUI Information: </a:t>
            </a:r>
            <a:r>
              <a:rPr lang="en-US" dirty="0">
                <a:hlinkClick r:id="rId11"/>
              </a:rPr>
              <a:t>https://www.archives.gov/cui</a:t>
            </a:r>
            <a:endParaRPr lang="en-US" dirty="0"/>
          </a:p>
          <a:p>
            <a:pPr marL="740664" lvl="1" indent="-285750"/>
            <a:r>
              <a:rPr lang="en-US" dirty="0"/>
              <a:t>CUI Program Blog: </a:t>
            </a:r>
            <a:r>
              <a:rPr lang="en-US" dirty="0">
                <a:hlinkClick r:id="rId12"/>
              </a:rPr>
              <a:t>https://isoo.blogs.archives.gov/</a:t>
            </a:r>
            <a:endParaRPr lang="en-US" dirty="0"/>
          </a:p>
          <a:p>
            <a:pPr marL="740664" lvl="1" indent="-285750"/>
            <a:r>
              <a:rPr lang="en-US" dirty="0"/>
              <a:t>Federal Register: </a:t>
            </a:r>
            <a:r>
              <a:rPr lang="en-US" dirty="0">
                <a:hlinkClick r:id="rId13"/>
              </a:rPr>
              <a:t>https://www.federalregister.gov/</a:t>
            </a:r>
            <a:endParaRPr lang="en-US" dirty="0"/>
          </a:p>
        </p:txBody>
      </p:sp>
      <p:sp>
        <p:nvSpPr>
          <p:cNvPr id="5" name="Slide Number Placeholder 4">
            <a:extLst>
              <a:ext uri="{FF2B5EF4-FFF2-40B4-BE49-F238E27FC236}">
                <a16:creationId xmlns:a16="http://schemas.microsoft.com/office/drawing/2014/main" id="{D2A61354-C082-4D8C-A10A-2FAFF671052A}"/>
              </a:ext>
            </a:extLst>
          </p:cNvPr>
          <p:cNvSpPr>
            <a:spLocks noGrp="1"/>
          </p:cNvSpPr>
          <p:nvPr>
            <p:ph type="sldNum" sz="quarter" idx="12"/>
          </p:nvPr>
        </p:nvSpPr>
        <p:spPr/>
        <p:txBody>
          <a:bodyPr/>
          <a:lstStyle/>
          <a:p>
            <a:fld id="{EBCD8977-B073-4460-AE63-2BD9EC7B16E4}" type="slidenum">
              <a:rPr lang="en-US" smtClean="0"/>
              <a:t>15</a:t>
            </a:fld>
            <a:endParaRPr lang="en-US" dirty="0"/>
          </a:p>
        </p:txBody>
      </p:sp>
      <p:pic>
        <p:nvPicPr>
          <p:cNvPr id="6" name="Picture 5">
            <a:extLst>
              <a:ext uri="{FF2B5EF4-FFF2-40B4-BE49-F238E27FC236}">
                <a16:creationId xmlns:a16="http://schemas.microsoft.com/office/drawing/2014/main" id="{DB6E3527-B162-4242-89C9-C801E2E1F716}"/>
              </a:ext>
            </a:extLst>
          </p:cNvPr>
          <p:cNvPicPr>
            <a:picLocks noChangeAspect="1"/>
          </p:cNvPicPr>
          <p:nvPr/>
        </p:nvPicPr>
        <p:blipFill>
          <a:blip r:embed="rId14"/>
          <a:stretch>
            <a:fillRect/>
          </a:stretch>
        </p:blipFill>
        <p:spPr>
          <a:xfrm>
            <a:off x="10831599" y="5953125"/>
            <a:ext cx="1371600" cy="904875"/>
          </a:xfrm>
          <a:prstGeom prst="rect">
            <a:avLst/>
          </a:prstGeom>
          <a:ln>
            <a:noFill/>
          </a:ln>
          <a:effectLst>
            <a:outerShdw blurRad="292100" dist="139700" dir="2700000" algn="tl" rotWithShape="0">
              <a:srgbClr val="333333">
                <a:alpha val="65000"/>
              </a:srgbClr>
            </a:outerShdw>
            <a:softEdge rad="76200"/>
          </a:effectLst>
        </p:spPr>
      </p:pic>
      <p:sp>
        <p:nvSpPr>
          <p:cNvPr id="4" name="Footer Placeholder 3">
            <a:extLst>
              <a:ext uri="{FF2B5EF4-FFF2-40B4-BE49-F238E27FC236}">
                <a16:creationId xmlns:a16="http://schemas.microsoft.com/office/drawing/2014/main" id="{EDE2AF06-E57F-055D-CF5F-3163E00D4665}"/>
              </a:ext>
            </a:extLst>
          </p:cNvPr>
          <p:cNvSpPr>
            <a:spLocks noGrp="1"/>
          </p:cNvSpPr>
          <p:nvPr>
            <p:ph type="ftr" sz="quarter" idx="11"/>
          </p:nvPr>
        </p:nvSpPr>
        <p:spPr>
          <a:xfrm>
            <a:off x="469778" y="6576368"/>
            <a:ext cx="1338828" cy="230832"/>
          </a:xfrm>
        </p:spPr>
        <p:txBody>
          <a:bodyPr wrap="none" anchor="b" anchorCtr="1">
            <a:spAutoFit/>
          </a:bodyPr>
          <a:lstStyle/>
          <a:p>
            <a:r>
              <a:rPr lang="en-US" dirty="0"/>
              <a:t>Cyber/CMMC Training</a:t>
            </a:r>
          </a:p>
        </p:txBody>
      </p:sp>
    </p:spTree>
    <p:extLst>
      <p:ext uri="{BB962C8B-B14F-4D97-AF65-F5344CB8AC3E}">
        <p14:creationId xmlns:p14="http://schemas.microsoft.com/office/powerpoint/2010/main" val="3734611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5946-D004-41DD-B983-780EE0083BB1}"/>
              </a:ext>
            </a:extLst>
          </p:cNvPr>
          <p:cNvSpPr>
            <a:spLocks noGrp="1"/>
          </p:cNvSpPr>
          <p:nvPr>
            <p:ph type="title"/>
          </p:nvPr>
        </p:nvSpPr>
        <p:spPr>
          <a:xfrm>
            <a:off x="130427" y="250824"/>
            <a:ext cx="10515600" cy="625476"/>
          </a:xfrm>
        </p:spPr>
        <p:txBody>
          <a:bodyPr>
            <a:normAutofit fontScale="90000"/>
          </a:bodyPr>
          <a:lstStyle/>
          <a:p>
            <a:r>
              <a:rPr lang="en-US" sz="3600" dirty="0"/>
              <a:t>Resources Available for More Information (cont’d.)</a:t>
            </a:r>
          </a:p>
        </p:txBody>
      </p:sp>
      <p:sp>
        <p:nvSpPr>
          <p:cNvPr id="3" name="Content Placeholder 2">
            <a:extLst>
              <a:ext uri="{FF2B5EF4-FFF2-40B4-BE49-F238E27FC236}">
                <a16:creationId xmlns:a16="http://schemas.microsoft.com/office/drawing/2014/main" id="{FE4AEE8D-26A9-44A0-A2C8-9A7964C338D1}"/>
              </a:ext>
            </a:extLst>
          </p:cNvPr>
          <p:cNvSpPr>
            <a:spLocks noGrp="1"/>
          </p:cNvSpPr>
          <p:nvPr>
            <p:ph idx="1"/>
          </p:nvPr>
        </p:nvSpPr>
        <p:spPr>
          <a:xfrm>
            <a:off x="395748" y="876300"/>
            <a:ext cx="10515600" cy="5616669"/>
          </a:xfrm>
        </p:spPr>
        <p:txBody>
          <a:bodyPr>
            <a:noAutofit/>
          </a:bodyPr>
          <a:lstStyle/>
          <a:p>
            <a:pPr marL="240020" indent="-285750">
              <a:lnSpc>
                <a:spcPct val="100000"/>
              </a:lnSpc>
              <a:spcBef>
                <a:spcPts val="300"/>
              </a:spcBef>
            </a:pPr>
            <a:r>
              <a:rPr lang="en-US" sz="1600" dirty="0"/>
              <a:t>Capability Maturity Model Integration (CMMI): </a:t>
            </a:r>
            <a:r>
              <a:rPr lang="en-US" sz="1600" dirty="0">
                <a:hlinkClick r:id="rId3"/>
              </a:rPr>
              <a:t>https://cmmiinstitute.com</a:t>
            </a:r>
            <a:endParaRPr lang="en-US" sz="1600" dirty="0"/>
          </a:p>
          <a:p>
            <a:pPr marL="240020" indent="-285750">
              <a:lnSpc>
                <a:spcPct val="100000"/>
              </a:lnSpc>
              <a:spcBef>
                <a:spcPts val="300"/>
              </a:spcBef>
            </a:pPr>
            <a:r>
              <a:rPr lang="fr-FR" sz="1600" dirty="0"/>
              <a:t>CERT </a:t>
            </a:r>
            <a:r>
              <a:rPr lang="fr-FR" sz="1600" dirty="0" err="1"/>
              <a:t>Resilience</a:t>
            </a:r>
            <a:r>
              <a:rPr lang="fr-FR" sz="1600" dirty="0"/>
              <a:t> Management Model (CERT-RMM): </a:t>
            </a:r>
            <a:r>
              <a:rPr lang="fr-FR" sz="1600" dirty="0">
                <a:hlinkClick r:id="rId4"/>
              </a:rPr>
              <a:t>https://cert.org/resilience</a:t>
            </a:r>
            <a:endParaRPr lang="fr-FR" sz="1600" dirty="0"/>
          </a:p>
          <a:p>
            <a:pPr marL="240020" indent="-285750">
              <a:lnSpc>
                <a:spcPct val="100000"/>
              </a:lnSpc>
              <a:spcBef>
                <a:spcPts val="300"/>
              </a:spcBef>
            </a:pPr>
            <a:r>
              <a:rPr lang="fr-FR" sz="1600" dirty="0"/>
              <a:t>National </a:t>
            </a:r>
            <a:r>
              <a:rPr lang="fr-FR" sz="1600" dirty="0" err="1"/>
              <a:t>Defense</a:t>
            </a:r>
            <a:r>
              <a:rPr lang="fr-FR" sz="1600" dirty="0"/>
              <a:t> Information Sharing and </a:t>
            </a:r>
            <a:r>
              <a:rPr lang="fr-FR" sz="1600" dirty="0" err="1"/>
              <a:t>Analysis</a:t>
            </a:r>
            <a:r>
              <a:rPr lang="fr-FR" sz="1600" dirty="0"/>
              <a:t> Center (NDISAC): </a:t>
            </a:r>
            <a:r>
              <a:rPr lang="fr-FR" sz="1600" dirty="0">
                <a:hlinkClick r:id="rId5"/>
              </a:rPr>
              <a:t>https://ndisac.org/</a:t>
            </a:r>
            <a:endParaRPr lang="fr-FR" sz="1600" dirty="0"/>
          </a:p>
          <a:p>
            <a:pPr marL="240020" indent="-285750">
              <a:lnSpc>
                <a:spcPct val="100000"/>
              </a:lnSpc>
              <a:spcBef>
                <a:spcPts val="300"/>
              </a:spcBef>
            </a:pPr>
            <a:r>
              <a:rPr lang="en-US" sz="1600" dirty="0"/>
              <a:t>NIST News Feb. 2021: </a:t>
            </a:r>
            <a:r>
              <a:rPr lang="en-US" sz="1600" dirty="0">
                <a:hlinkClick r:id="rId6"/>
              </a:rPr>
              <a:t>https://www.nist.gov/news-events/news/2021/02/nist-offers-tools-help-defend-against-state-sponsored-hackers</a:t>
            </a:r>
            <a:r>
              <a:rPr lang="en-US" sz="1600" dirty="0"/>
              <a:t>  </a:t>
            </a:r>
          </a:p>
          <a:p>
            <a:pPr>
              <a:lnSpc>
                <a:spcPct val="100000"/>
              </a:lnSpc>
              <a:spcBef>
                <a:spcPts val="300"/>
              </a:spcBef>
            </a:pPr>
            <a:r>
              <a:rPr lang="en-US" sz="1600" dirty="0"/>
              <a:t>National Institutes of Standards and Technology (NIST) - Cybersecurity: </a:t>
            </a:r>
            <a:r>
              <a:rPr lang="en-US" sz="1600" dirty="0">
                <a:hlinkClick r:id="rId7"/>
              </a:rPr>
              <a:t>https://www.nist.gov/cybersecurity</a:t>
            </a:r>
            <a:r>
              <a:rPr lang="en-US" sz="1600" dirty="0"/>
              <a:t> </a:t>
            </a:r>
          </a:p>
          <a:p>
            <a:pPr>
              <a:lnSpc>
                <a:spcPct val="100000"/>
              </a:lnSpc>
              <a:spcBef>
                <a:spcPts val="300"/>
              </a:spcBef>
            </a:pPr>
            <a:r>
              <a:rPr lang="en-US" sz="1600" dirty="0"/>
              <a:t>Center for Internet Security (CIS): </a:t>
            </a:r>
            <a:r>
              <a:rPr lang="en-US" sz="1600" dirty="0">
                <a:hlinkClick r:id="rId8"/>
              </a:rPr>
              <a:t>https://www.cisecurity.org/</a:t>
            </a:r>
            <a:r>
              <a:rPr lang="en-US" sz="1600" dirty="0"/>
              <a:t> </a:t>
            </a:r>
          </a:p>
          <a:p>
            <a:pPr>
              <a:lnSpc>
                <a:spcPct val="100000"/>
              </a:lnSpc>
              <a:spcBef>
                <a:spcPts val="300"/>
              </a:spcBef>
            </a:pPr>
            <a:r>
              <a:rPr lang="en-US" sz="1600" dirty="0"/>
              <a:t>Federal Trade Commission, Cybersecurity for Small Business: </a:t>
            </a:r>
            <a:r>
              <a:rPr lang="en-US" sz="1600" dirty="0">
                <a:hlinkClick r:id="rId9"/>
              </a:rPr>
              <a:t>https://www.ftc.gov/system/files/attachments/cybersecurity-small-business/cybersecuirty_sb_factsheets_all.pdf</a:t>
            </a:r>
            <a:r>
              <a:rPr lang="en-US" sz="1600" dirty="0"/>
              <a:t> </a:t>
            </a:r>
          </a:p>
          <a:p>
            <a:pPr>
              <a:lnSpc>
                <a:spcPct val="100000"/>
              </a:lnSpc>
              <a:spcBef>
                <a:spcPts val="300"/>
              </a:spcBef>
            </a:pPr>
            <a:r>
              <a:rPr lang="en-US" sz="1600" dirty="0"/>
              <a:t>Department of Homeland Security (DHS): </a:t>
            </a:r>
            <a:r>
              <a:rPr lang="en-US" sz="1600" dirty="0">
                <a:hlinkClick r:id="rId10"/>
              </a:rPr>
              <a:t>https://www.dhs.gov/</a:t>
            </a:r>
            <a:r>
              <a:rPr lang="en-US" sz="1600" dirty="0"/>
              <a:t> </a:t>
            </a:r>
          </a:p>
          <a:p>
            <a:pPr>
              <a:lnSpc>
                <a:spcPct val="100000"/>
              </a:lnSpc>
              <a:spcBef>
                <a:spcPts val="300"/>
              </a:spcBef>
            </a:pPr>
            <a:r>
              <a:rPr lang="en-US" sz="1600" dirty="0"/>
              <a:t>Cybersecurity &amp; Infrastructure Security Agency (CISA): </a:t>
            </a:r>
            <a:r>
              <a:rPr lang="en-US" sz="1600" dirty="0">
                <a:hlinkClick r:id="rId11"/>
              </a:rPr>
              <a:t>https://www.cisa.gov/</a:t>
            </a:r>
            <a:r>
              <a:rPr lang="en-US" sz="1600" dirty="0"/>
              <a:t> </a:t>
            </a:r>
          </a:p>
          <a:p>
            <a:pPr>
              <a:lnSpc>
                <a:spcPct val="100000"/>
              </a:lnSpc>
              <a:spcBef>
                <a:spcPts val="300"/>
              </a:spcBef>
            </a:pPr>
            <a:r>
              <a:rPr lang="en-US" sz="1600" dirty="0"/>
              <a:t>U.S. Computer Emergency Readiness Team: </a:t>
            </a:r>
            <a:r>
              <a:rPr lang="en-US" sz="1600" dirty="0">
                <a:hlinkClick r:id="rId12"/>
              </a:rPr>
              <a:t>https://us-cert.cisa.gov/</a:t>
            </a:r>
            <a:r>
              <a:rPr lang="en-US" sz="1600" dirty="0"/>
              <a:t> </a:t>
            </a:r>
          </a:p>
          <a:p>
            <a:pPr>
              <a:lnSpc>
                <a:spcPct val="100000"/>
              </a:lnSpc>
              <a:spcBef>
                <a:spcPts val="300"/>
              </a:spcBef>
            </a:pPr>
            <a:r>
              <a:rPr lang="en-US" sz="1600" dirty="0"/>
              <a:t>Small Business Administration: </a:t>
            </a:r>
            <a:r>
              <a:rPr lang="en-US" sz="1600" dirty="0">
                <a:hlinkClick r:id="rId13"/>
              </a:rPr>
              <a:t>https://www.sba.gov/</a:t>
            </a:r>
            <a:r>
              <a:rPr lang="en-US" sz="1600" dirty="0"/>
              <a:t> </a:t>
            </a:r>
          </a:p>
          <a:p>
            <a:pPr>
              <a:lnSpc>
                <a:spcPct val="100000"/>
              </a:lnSpc>
              <a:spcBef>
                <a:spcPts val="300"/>
              </a:spcBef>
            </a:pPr>
            <a:r>
              <a:rPr lang="en-US" sz="1600" dirty="0"/>
              <a:t>Cloud Computing FAQs: </a:t>
            </a:r>
            <a:r>
              <a:rPr lang="en-US" sz="1600" dirty="0">
                <a:hlinkClick r:id="rId14"/>
              </a:rPr>
              <a:t>https://ndisac.org/dibscc/cyberassist/awareness/cloud-computing-faqs/</a:t>
            </a:r>
            <a:r>
              <a:rPr lang="en-US" sz="1600" dirty="0"/>
              <a:t> </a:t>
            </a:r>
          </a:p>
          <a:p>
            <a:pPr>
              <a:lnSpc>
                <a:spcPct val="100000"/>
              </a:lnSpc>
              <a:spcBef>
                <a:spcPts val="300"/>
              </a:spcBef>
            </a:pPr>
            <a:r>
              <a:rPr lang="en-US" sz="1600" dirty="0"/>
              <a:t>National Cyber Security Centre (Information for Small and medium sized </a:t>
            </a:r>
            <a:r>
              <a:rPr lang="en-US" sz="1600" dirty="0" err="1"/>
              <a:t>organisations</a:t>
            </a:r>
            <a:r>
              <a:rPr lang="en-US" sz="1600" dirty="0"/>
              <a:t>): </a:t>
            </a:r>
            <a:r>
              <a:rPr lang="en-US" sz="1600" dirty="0">
                <a:hlinkClick r:id="rId15"/>
              </a:rPr>
              <a:t>Small &amp; medium sized </a:t>
            </a:r>
            <a:r>
              <a:rPr lang="en-US" sz="1600" dirty="0" err="1">
                <a:hlinkClick r:id="rId15"/>
              </a:rPr>
              <a:t>organisations</a:t>
            </a:r>
            <a:r>
              <a:rPr lang="en-US" sz="1600" dirty="0">
                <a:hlinkClick r:id="rId15"/>
              </a:rPr>
              <a:t> - NCSC.GOV.UK</a:t>
            </a:r>
            <a:endParaRPr lang="en-US" sz="1600" dirty="0"/>
          </a:p>
          <a:p>
            <a:pPr>
              <a:lnSpc>
                <a:spcPct val="100000"/>
              </a:lnSpc>
              <a:spcBef>
                <a:spcPts val="300"/>
              </a:spcBef>
            </a:pPr>
            <a:r>
              <a:rPr lang="en-US" sz="1600" u="sng" dirty="0">
                <a:solidFill>
                  <a:srgbClr val="1F89C1"/>
                </a:solidFill>
                <a:effectLst/>
                <a:ea typeface="Times New Roman" panose="02020603050405020304" pitchFamily="18" charset="0"/>
                <a:hlinkClick r:id="rId16" tooltip="https://www.nist.gov/itl/smallbusinesscyber/guidance-topic/ransomware"/>
              </a:rPr>
              <a:t>Protecting Your Small Business: Ransomware</a:t>
            </a:r>
            <a:r>
              <a:rPr lang="en-US" sz="1600" dirty="0">
                <a:solidFill>
                  <a:srgbClr val="000000"/>
                </a:solidFill>
                <a:effectLst/>
                <a:ea typeface="Times New Roman" panose="02020603050405020304" pitchFamily="18" charset="0"/>
              </a:rPr>
              <a:t> </a:t>
            </a:r>
          </a:p>
          <a:p>
            <a:pPr>
              <a:lnSpc>
                <a:spcPct val="100000"/>
              </a:lnSpc>
              <a:spcBef>
                <a:spcPts val="300"/>
              </a:spcBef>
            </a:pPr>
            <a:r>
              <a:rPr lang="en-US" sz="1600" u="sng" dirty="0">
                <a:solidFill>
                  <a:srgbClr val="1F89C1"/>
                </a:solidFill>
                <a:effectLst/>
                <a:ea typeface="Times New Roman" panose="02020603050405020304" pitchFamily="18" charset="0"/>
                <a:hlinkClick r:id="rId17" tooltip="https://www.nist.gov/itl/smallbusinesscyber/guidance-topic/phishing"/>
              </a:rPr>
              <a:t>Protecting Your Small Business: Phishing</a:t>
            </a:r>
            <a:r>
              <a:rPr lang="en-US" sz="1600" dirty="0">
                <a:solidFill>
                  <a:srgbClr val="000000"/>
                </a:solidFill>
                <a:effectLst/>
                <a:ea typeface="Times New Roman" panose="02020603050405020304" pitchFamily="18" charset="0"/>
              </a:rPr>
              <a:t> </a:t>
            </a:r>
            <a:endParaRPr lang="en-US" sz="1600" dirty="0">
              <a:solidFill>
                <a:srgbClr val="000000"/>
              </a:solidFill>
              <a:ea typeface="Times New Roman" panose="02020603050405020304" pitchFamily="18" charset="0"/>
            </a:endParaRPr>
          </a:p>
          <a:p>
            <a:pPr>
              <a:lnSpc>
                <a:spcPct val="100000"/>
              </a:lnSpc>
              <a:spcBef>
                <a:spcPts val="300"/>
              </a:spcBef>
            </a:pPr>
            <a:r>
              <a:rPr lang="en-US" sz="1600" u="sng" dirty="0">
                <a:solidFill>
                  <a:srgbClr val="1F89C1"/>
                </a:solidFill>
                <a:effectLst/>
                <a:ea typeface="Times New Roman" panose="02020603050405020304" pitchFamily="18" charset="0"/>
                <a:hlinkClick r:id="rId18" tooltip="https://www.nist.gov/itl/smallbusinesscyber/guidance-topic/multi-factor-authentication"/>
              </a:rPr>
              <a:t>Protecting Your Small Business: Multi-Factor Authentication</a:t>
            </a:r>
            <a:r>
              <a:rPr lang="en-US" sz="1600" dirty="0">
                <a:solidFill>
                  <a:srgbClr val="000000"/>
                </a:solidFill>
                <a:effectLst/>
                <a:ea typeface="Times New Roman" panose="02020603050405020304" pitchFamily="18" charset="0"/>
              </a:rPr>
              <a:t> </a:t>
            </a:r>
          </a:p>
          <a:p>
            <a:pPr>
              <a:lnSpc>
                <a:spcPct val="100000"/>
              </a:lnSpc>
              <a:spcBef>
                <a:spcPts val="300"/>
              </a:spcBef>
            </a:pPr>
            <a:endParaRPr lang="en-US" sz="1600" dirty="0"/>
          </a:p>
          <a:p>
            <a:pPr marL="0" indent="0">
              <a:lnSpc>
                <a:spcPct val="100000"/>
              </a:lnSpc>
              <a:spcBef>
                <a:spcPts val="300"/>
              </a:spcBef>
              <a:buNone/>
            </a:pPr>
            <a:endParaRPr lang="en-US" sz="1600" dirty="0"/>
          </a:p>
        </p:txBody>
      </p:sp>
      <p:sp>
        <p:nvSpPr>
          <p:cNvPr id="5" name="Slide Number Placeholder 4">
            <a:extLst>
              <a:ext uri="{FF2B5EF4-FFF2-40B4-BE49-F238E27FC236}">
                <a16:creationId xmlns:a16="http://schemas.microsoft.com/office/drawing/2014/main" id="{018DB312-EB38-40A8-A306-09596ECBCD4B}"/>
              </a:ext>
            </a:extLst>
          </p:cNvPr>
          <p:cNvSpPr>
            <a:spLocks noGrp="1"/>
          </p:cNvSpPr>
          <p:nvPr>
            <p:ph type="sldNum" sz="quarter" idx="12"/>
          </p:nvPr>
        </p:nvSpPr>
        <p:spPr/>
        <p:txBody>
          <a:bodyPr/>
          <a:lstStyle/>
          <a:p>
            <a:fld id="{EBCD8977-B073-4460-AE63-2BD9EC7B16E4}" type="slidenum">
              <a:rPr lang="en-US" smtClean="0"/>
              <a:t>16</a:t>
            </a:fld>
            <a:endParaRPr lang="en-US" dirty="0"/>
          </a:p>
        </p:txBody>
      </p:sp>
      <p:pic>
        <p:nvPicPr>
          <p:cNvPr id="6" name="Picture 5">
            <a:extLst>
              <a:ext uri="{FF2B5EF4-FFF2-40B4-BE49-F238E27FC236}">
                <a16:creationId xmlns:a16="http://schemas.microsoft.com/office/drawing/2014/main" id="{299D978F-3750-49BA-B2C3-9775E97CE6EA}"/>
              </a:ext>
            </a:extLst>
          </p:cNvPr>
          <p:cNvPicPr>
            <a:picLocks noChangeAspect="1"/>
          </p:cNvPicPr>
          <p:nvPr/>
        </p:nvPicPr>
        <p:blipFill>
          <a:blip r:embed="rId19"/>
          <a:stretch>
            <a:fillRect/>
          </a:stretch>
        </p:blipFill>
        <p:spPr>
          <a:xfrm>
            <a:off x="10831599" y="5953125"/>
            <a:ext cx="1371600" cy="904875"/>
          </a:xfrm>
          <a:prstGeom prst="rect">
            <a:avLst/>
          </a:prstGeom>
          <a:ln>
            <a:noFill/>
          </a:ln>
          <a:effectLst>
            <a:outerShdw blurRad="292100" dist="139700" dir="2700000" algn="tl" rotWithShape="0">
              <a:srgbClr val="333333">
                <a:alpha val="65000"/>
              </a:srgbClr>
            </a:outerShdw>
            <a:softEdge rad="76200"/>
          </a:effectLst>
        </p:spPr>
      </p:pic>
      <p:sp>
        <p:nvSpPr>
          <p:cNvPr id="4" name="Footer Placeholder 3">
            <a:extLst>
              <a:ext uri="{FF2B5EF4-FFF2-40B4-BE49-F238E27FC236}">
                <a16:creationId xmlns:a16="http://schemas.microsoft.com/office/drawing/2014/main" id="{23ED8CC6-96C1-5D91-422A-2562FE3898F3}"/>
              </a:ext>
            </a:extLst>
          </p:cNvPr>
          <p:cNvSpPr>
            <a:spLocks noGrp="1"/>
          </p:cNvSpPr>
          <p:nvPr>
            <p:ph type="ftr" sz="quarter" idx="11"/>
          </p:nvPr>
        </p:nvSpPr>
        <p:spPr>
          <a:xfrm>
            <a:off x="469778" y="6576368"/>
            <a:ext cx="1338828" cy="230832"/>
          </a:xfrm>
        </p:spPr>
        <p:txBody>
          <a:bodyPr wrap="none" anchor="b" anchorCtr="1">
            <a:spAutoFit/>
          </a:bodyPr>
          <a:lstStyle/>
          <a:p>
            <a:r>
              <a:rPr lang="en-US" dirty="0"/>
              <a:t>Cyber/CMMC Training</a:t>
            </a:r>
          </a:p>
        </p:txBody>
      </p:sp>
    </p:spTree>
    <p:extLst>
      <p:ext uri="{BB962C8B-B14F-4D97-AF65-F5344CB8AC3E}">
        <p14:creationId xmlns:p14="http://schemas.microsoft.com/office/powerpoint/2010/main" val="3278293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1E48D-3970-497A-A357-85B16DEDE936}"/>
              </a:ext>
            </a:extLst>
          </p:cNvPr>
          <p:cNvSpPr>
            <a:spLocks noGrp="1"/>
          </p:cNvSpPr>
          <p:nvPr>
            <p:ph type="title"/>
          </p:nvPr>
        </p:nvSpPr>
        <p:spPr>
          <a:xfrm>
            <a:off x="838200" y="365126"/>
            <a:ext cx="10515600" cy="915988"/>
          </a:xfrm>
        </p:spPr>
        <p:txBody>
          <a:bodyPr/>
          <a:lstStyle/>
          <a:p>
            <a:r>
              <a:rPr lang="en-US" dirty="0"/>
              <a:t>Agenda</a:t>
            </a:r>
          </a:p>
        </p:txBody>
      </p:sp>
      <p:sp>
        <p:nvSpPr>
          <p:cNvPr id="3" name="Content Placeholder 2">
            <a:extLst>
              <a:ext uri="{FF2B5EF4-FFF2-40B4-BE49-F238E27FC236}">
                <a16:creationId xmlns:a16="http://schemas.microsoft.com/office/drawing/2014/main" id="{D6230783-92D8-4AAC-A20E-5C2D3426C6BB}"/>
              </a:ext>
            </a:extLst>
          </p:cNvPr>
          <p:cNvSpPr>
            <a:spLocks noGrp="1"/>
          </p:cNvSpPr>
          <p:nvPr>
            <p:ph idx="1"/>
          </p:nvPr>
        </p:nvSpPr>
        <p:spPr>
          <a:xfrm>
            <a:off x="838200" y="1460500"/>
            <a:ext cx="10515600" cy="4716463"/>
          </a:xfrm>
        </p:spPr>
        <p:txBody>
          <a:bodyPr>
            <a:normAutofit/>
          </a:bodyPr>
          <a:lstStyle/>
          <a:p>
            <a:r>
              <a:rPr lang="en-US" dirty="0"/>
              <a:t>Module 1: Cybersecurity: Why it is Important?</a:t>
            </a:r>
          </a:p>
          <a:p>
            <a:r>
              <a:rPr lang="en-US" dirty="0"/>
              <a:t>Module 2: Cybersecurity Maturity Model Certification</a:t>
            </a:r>
          </a:p>
          <a:p>
            <a:r>
              <a:rPr lang="en-US" dirty="0"/>
              <a:t>Module 3: Assessment Process - Interim</a:t>
            </a:r>
          </a:p>
          <a:p>
            <a:r>
              <a:rPr lang="en-US" dirty="0"/>
              <a:t>Module 4: Incident Reporting</a:t>
            </a:r>
          </a:p>
          <a:p>
            <a:r>
              <a:rPr lang="en-US" dirty="0"/>
              <a:t>Module 5: Cybersecurity Best Practices</a:t>
            </a:r>
          </a:p>
          <a:p>
            <a:r>
              <a:rPr lang="en-US" dirty="0"/>
              <a:t>Module 6: Risk Management</a:t>
            </a:r>
          </a:p>
          <a:p>
            <a:r>
              <a:rPr lang="en-US" dirty="0">
                <a:highlight>
                  <a:srgbClr val="FFFF00"/>
                </a:highlight>
              </a:rPr>
              <a:t>Resource Guide: Glossary, Acronym Guide and Resources for Additional Information</a:t>
            </a:r>
          </a:p>
          <a:p>
            <a:r>
              <a:rPr lang="en-US" dirty="0"/>
              <a:t>CMMC Domains</a:t>
            </a:r>
          </a:p>
          <a:p>
            <a:r>
              <a:rPr lang="en-US" dirty="0"/>
              <a:t>Survey</a:t>
            </a:r>
          </a:p>
        </p:txBody>
      </p:sp>
      <p:sp>
        <p:nvSpPr>
          <p:cNvPr id="5" name="Slide Number Placeholder 4">
            <a:extLst>
              <a:ext uri="{FF2B5EF4-FFF2-40B4-BE49-F238E27FC236}">
                <a16:creationId xmlns:a16="http://schemas.microsoft.com/office/drawing/2014/main" id="{74221916-8EB0-4821-AA57-B3269EA0087F}"/>
              </a:ext>
            </a:extLst>
          </p:cNvPr>
          <p:cNvSpPr>
            <a:spLocks noGrp="1"/>
          </p:cNvSpPr>
          <p:nvPr>
            <p:ph type="sldNum" sz="quarter" idx="12"/>
          </p:nvPr>
        </p:nvSpPr>
        <p:spPr/>
        <p:txBody>
          <a:bodyPr/>
          <a:lstStyle/>
          <a:p>
            <a:fld id="{EBCD8977-B073-4460-AE63-2BD9EC7B16E4}" type="slidenum">
              <a:rPr lang="en-US"/>
              <a:pPr/>
              <a:t>2</a:t>
            </a:fld>
            <a:endParaRPr lang="en-US"/>
          </a:p>
        </p:txBody>
      </p:sp>
      <p:pic>
        <p:nvPicPr>
          <p:cNvPr id="6" name="Picture 5">
            <a:extLst>
              <a:ext uri="{FF2B5EF4-FFF2-40B4-BE49-F238E27FC236}">
                <a16:creationId xmlns:a16="http://schemas.microsoft.com/office/drawing/2014/main" id="{98A335F2-7C01-44A5-88B5-9603A55B0AD5}"/>
              </a:ext>
            </a:extLst>
          </p:cNvPr>
          <p:cNvPicPr>
            <a:picLocks noChangeAspect="1"/>
          </p:cNvPicPr>
          <p:nvPr/>
        </p:nvPicPr>
        <p:blipFill>
          <a:blip r:embed="rId2"/>
          <a:stretch>
            <a:fillRect/>
          </a:stretch>
        </p:blipFill>
        <p:spPr>
          <a:xfrm>
            <a:off x="10831599" y="5953125"/>
            <a:ext cx="1371600" cy="904875"/>
          </a:xfrm>
          <a:prstGeom prst="rect">
            <a:avLst/>
          </a:prstGeom>
          <a:ln>
            <a:noFill/>
          </a:ln>
          <a:effectLst>
            <a:outerShdw blurRad="292100" dist="139700" dir="2700000" algn="tl" rotWithShape="0">
              <a:srgbClr val="333333">
                <a:alpha val="65000"/>
              </a:srgbClr>
            </a:outerShdw>
            <a:softEdge rad="76200"/>
          </a:effectLst>
        </p:spPr>
      </p:pic>
      <p:sp>
        <p:nvSpPr>
          <p:cNvPr id="4" name="Footer Placeholder 3">
            <a:extLst>
              <a:ext uri="{FF2B5EF4-FFF2-40B4-BE49-F238E27FC236}">
                <a16:creationId xmlns:a16="http://schemas.microsoft.com/office/drawing/2014/main" id="{EE434125-99F0-DA1A-05DD-A4052A0986E0}"/>
              </a:ext>
            </a:extLst>
          </p:cNvPr>
          <p:cNvSpPr>
            <a:spLocks noGrp="1"/>
          </p:cNvSpPr>
          <p:nvPr>
            <p:ph type="ftr" sz="quarter" idx="11"/>
          </p:nvPr>
        </p:nvSpPr>
        <p:spPr>
          <a:xfrm>
            <a:off x="469778" y="6576368"/>
            <a:ext cx="1338828" cy="230832"/>
          </a:xfrm>
        </p:spPr>
        <p:txBody>
          <a:bodyPr wrap="none" anchor="b" anchorCtr="1">
            <a:spAutoFit/>
          </a:bodyPr>
          <a:lstStyle/>
          <a:p>
            <a:r>
              <a:rPr lang="en-US" dirty="0"/>
              <a:t>Cyber/CMMC Training</a:t>
            </a:r>
          </a:p>
        </p:txBody>
      </p:sp>
    </p:spTree>
    <p:extLst>
      <p:ext uri="{BB962C8B-B14F-4D97-AF65-F5344CB8AC3E}">
        <p14:creationId xmlns:p14="http://schemas.microsoft.com/office/powerpoint/2010/main" val="307939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46F8C-98F6-4344-9DB5-D5FB21E57125}"/>
              </a:ext>
            </a:extLst>
          </p:cNvPr>
          <p:cNvSpPr>
            <a:spLocks noGrp="1"/>
          </p:cNvSpPr>
          <p:nvPr>
            <p:ph type="title"/>
          </p:nvPr>
        </p:nvSpPr>
        <p:spPr>
          <a:xfrm>
            <a:off x="590835" y="2700867"/>
            <a:ext cx="8874443" cy="1826581"/>
          </a:xfrm>
        </p:spPr>
        <p:txBody>
          <a:bodyPr/>
          <a:lstStyle/>
          <a:p>
            <a:r>
              <a:rPr lang="en-US" dirty="0"/>
              <a:t>Resource Guide</a:t>
            </a:r>
          </a:p>
        </p:txBody>
      </p:sp>
      <p:sp>
        <p:nvSpPr>
          <p:cNvPr id="3" name="Text Placeholder 2">
            <a:extLst>
              <a:ext uri="{FF2B5EF4-FFF2-40B4-BE49-F238E27FC236}">
                <a16:creationId xmlns:a16="http://schemas.microsoft.com/office/drawing/2014/main" id="{6ECF858D-EF6C-4F40-85C7-1614602B3527}"/>
              </a:ext>
            </a:extLst>
          </p:cNvPr>
          <p:cNvSpPr>
            <a:spLocks noGrp="1"/>
          </p:cNvSpPr>
          <p:nvPr>
            <p:ph type="body" idx="1"/>
          </p:nvPr>
        </p:nvSpPr>
        <p:spPr>
          <a:xfrm>
            <a:off x="615550" y="4490372"/>
            <a:ext cx="8596668" cy="687109"/>
          </a:xfrm>
        </p:spPr>
        <p:txBody>
          <a:bodyPr/>
          <a:lstStyle/>
          <a:p>
            <a:r>
              <a:rPr lang="en-US" dirty="0"/>
              <a:t>Glossary, Acronym Guide and Additional Resources for More Information</a:t>
            </a:r>
          </a:p>
        </p:txBody>
      </p:sp>
      <p:sp>
        <p:nvSpPr>
          <p:cNvPr id="5" name="Slide Number Placeholder 4">
            <a:extLst>
              <a:ext uri="{FF2B5EF4-FFF2-40B4-BE49-F238E27FC236}">
                <a16:creationId xmlns:a16="http://schemas.microsoft.com/office/drawing/2014/main" id="{942CBD3C-9127-448E-A851-3994FF0B7740}"/>
              </a:ext>
            </a:extLst>
          </p:cNvPr>
          <p:cNvSpPr>
            <a:spLocks noGrp="1"/>
          </p:cNvSpPr>
          <p:nvPr>
            <p:ph type="sldNum" sz="quarter" idx="12"/>
          </p:nvPr>
        </p:nvSpPr>
        <p:spPr/>
        <p:txBody>
          <a:bodyPr/>
          <a:lstStyle/>
          <a:p>
            <a:fld id="{EBCD8977-B073-4460-AE63-2BD9EC7B16E4}" type="slidenum">
              <a:rPr lang="en-US" smtClean="0"/>
              <a:t>3</a:t>
            </a:fld>
            <a:endParaRPr lang="en-US" dirty="0"/>
          </a:p>
        </p:txBody>
      </p:sp>
      <p:pic>
        <p:nvPicPr>
          <p:cNvPr id="6" name="Picture 5">
            <a:extLst>
              <a:ext uri="{FF2B5EF4-FFF2-40B4-BE49-F238E27FC236}">
                <a16:creationId xmlns:a16="http://schemas.microsoft.com/office/drawing/2014/main" id="{347523B5-A683-4983-874F-50F41B4BEF9A}"/>
              </a:ext>
            </a:extLst>
          </p:cNvPr>
          <p:cNvPicPr>
            <a:picLocks noChangeAspect="1"/>
          </p:cNvPicPr>
          <p:nvPr/>
        </p:nvPicPr>
        <p:blipFill>
          <a:blip r:embed="rId2"/>
          <a:stretch>
            <a:fillRect/>
          </a:stretch>
        </p:blipFill>
        <p:spPr>
          <a:xfrm>
            <a:off x="10831599" y="5953125"/>
            <a:ext cx="1371600" cy="904875"/>
          </a:xfrm>
          <a:prstGeom prst="rect">
            <a:avLst/>
          </a:prstGeom>
          <a:ln>
            <a:noFill/>
          </a:ln>
          <a:effectLst>
            <a:outerShdw blurRad="292100" dist="139700" dir="2700000" algn="tl" rotWithShape="0">
              <a:srgbClr val="333333">
                <a:alpha val="65000"/>
              </a:srgbClr>
            </a:outerShdw>
            <a:softEdge rad="76200"/>
          </a:effectLst>
        </p:spPr>
      </p:pic>
      <p:sp>
        <p:nvSpPr>
          <p:cNvPr id="4" name="Footer Placeholder 3">
            <a:extLst>
              <a:ext uri="{FF2B5EF4-FFF2-40B4-BE49-F238E27FC236}">
                <a16:creationId xmlns:a16="http://schemas.microsoft.com/office/drawing/2014/main" id="{D8EFFDC5-52B2-7854-F9BA-3B6A7C649F53}"/>
              </a:ext>
            </a:extLst>
          </p:cNvPr>
          <p:cNvSpPr>
            <a:spLocks noGrp="1"/>
          </p:cNvSpPr>
          <p:nvPr>
            <p:ph type="ftr" sz="quarter" idx="11"/>
          </p:nvPr>
        </p:nvSpPr>
        <p:spPr>
          <a:xfrm>
            <a:off x="469778" y="6576368"/>
            <a:ext cx="1338828" cy="230832"/>
          </a:xfrm>
        </p:spPr>
        <p:txBody>
          <a:bodyPr wrap="none" anchor="b" anchorCtr="1">
            <a:spAutoFit/>
          </a:bodyPr>
          <a:lstStyle/>
          <a:p>
            <a:r>
              <a:rPr lang="en-US" dirty="0"/>
              <a:t>Cyber/CMMC Training</a:t>
            </a:r>
          </a:p>
        </p:txBody>
      </p:sp>
    </p:spTree>
    <p:extLst>
      <p:ext uri="{BB962C8B-B14F-4D97-AF65-F5344CB8AC3E}">
        <p14:creationId xmlns:p14="http://schemas.microsoft.com/office/powerpoint/2010/main" val="4269466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8F6EE-8E34-49E0-B5EC-20DFA084DA99}"/>
              </a:ext>
            </a:extLst>
          </p:cNvPr>
          <p:cNvSpPr>
            <a:spLocks noGrp="1"/>
          </p:cNvSpPr>
          <p:nvPr>
            <p:ph type="title"/>
          </p:nvPr>
        </p:nvSpPr>
        <p:spPr>
          <a:xfrm>
            <a:off x="498917" y="364278"/>
            <a:ext cx="8596668" cy="840059"/>
          </a:xfrm>
        </p:spPr>
        <p:txBody>
          <a:bodyPr/>
          <a:lstStyle/>
          <a:p>
            <a:r>
              <a:rPr lang="en-US" dirty="0"/>
              <a:t>Disclaimer and Overview</a:t>
            </a:r>
          </a:p>
        </p:txBody>
      </p:sp>
      <p:sp>
        <p:nvSpPr>
          <p:cNvPr id="3" name="Content Placeholder 2">
            <a:extLst>
              <a:ext uri="{FF2B5EF4-FFF2-40B4-BE49-F238E27FC236}">
                <a16:creationId xmlns:a16="http://schemas.microsoft.com/office/drawing/2014/main" id="{C9E761D3-6E31-4269-9A5B-DEB822394285}"/>
              </a:ext>
            </a:extLst>
          </p:cNvPr>
          <p:cNvSpPr>
            <a:spLocks noGrp="1"/>
          </p:cNvSpPr>
          <p:nvPr>
            <p:ph idx="1"/>
          </p:nvPr>
        </p:nvSpPr>
        <p:spPr>
          <a:xfrm>
            <a:off x="687124" y="1360145"/>
            <a:ext cx="8914073" cy="4979882"/>
          </a:xfrm>
        </p:spPr>
        <p:txBody>
          <a:bodyPr>
            <a:normAutofit fontScale="92500" lnSpcReduction="20000"/>
          </a:bodyPr>
          <a:lstStyle/>
          <a:p>
            <a:r>
              <a:rPr lang="en-US" dirty="0">
                <a:effectLst/>
                <a:ea typeface="Times New Roman" panose="02020603050405020304" pitchFamily="18" charset="0"/>
              </a:rPr>
              <a:t>The intent of this training is to build awareness for Defense Industrial Base (DIB) suppliers of the likely requirements of the Cybersecurity Maturity Model Certification (CMMC) and their obligation to meet FAR 52.204-21 (basic cyber hygiene) and DFARS 252.204-7012 (specialized data handling and protection requirements).</a:t>
            </a:r>
            <a:endParaRPr lang="en-US" dirty="0"/>
          </a:p>
          <a:p>
            <a:r>
              <a:rPr lang="en-US" dirty="0"/>
              <a:t>This training is self-paced and intended for a range of roles and responsibilities including, but not limited to, executives, project managers and technical staff from organizations seeking certification (OSC) and need to comply with CMMC. Currently, CMMC does not apply to any contractor.</a:t>
            </a:r>
          </a:p>
          <a:p>
            <a:r>
              <a:rPr lang="en-US" dirty="0"/>
              <a:t>Note: Completion of this training DOES NOT certify your organization. This training is intended for the purposes of providing awareness of the subjects outlined above.</a:t>
            </a:r>
          </a:p>
          <a:p>
            <a:r>
              <a:rPr lang="en-US" dirty="0"/>
              <a:t>The DIB Sector Coordinating Council (SCC) Supply Chain Task Force does not take responsibility for suppliers’ certification by the CMMC 3rd Party Assessment Organization (C3PAO).</a:t>
            </a:r>
          </a:p>
          <a:p>
            <a:r>
              <a:rPr lang="en-US" dirty="0"/>
              <a:t>This training focuses on U.S. regulations and industry best practices:</a:t>
            </a:r>
          </a:p>
          <a:p>
            <a:pPr lvl="1"/>
            <a:r>
              <a:rPr lang="en-US" dirty="0">
                <a:effectLst/>
              </a:rPr>
              <a:t>U.S. Department of Defense (DoD) Chief Information Officer (CIO) </a:t>
            </a:r>
            <a:r>
              <a:rPr lang="en-US" dirty="0"/>
              <a:t>Cybersecurity Maturity Model Certification (CMMC) Information</a:t>
            </a:r>
          </a:p>
          <a:p>
            <a:pPr lvl="1"/>
            <a:r>
              <a:rPr lang="en-US" dirty="0"/>
              <a:t>National Institute of Standards &amp; Technologies (NIST) publications</a:t>
            </a:r>
          </a:p>
          <a:p>
            <a:pPr lvl="1"/>
            <a:r>
              <a:rPr lang="en-US" dirty="0"/>
              <a:t>National Archives &amp; Records Administration (NARA) definitions</a:t>
            </a:r>
          </a:p>
          <a:p>
            <a:pPr lvl="1"/>
            <a:r>
              <a:rPr lang="en-US" dirty="0"/>
              <a:t>DIB SCC Supply Chain Task Force – </a:t>
            </a:r>
            <a:r>
              <a:rPr lang="en-US" dirty="0" err="1"/>
              <a:t>CyberAssist</a:t>
            </a:r>
            <a:r>
              <a:rPr lang="en-US" dirty="0"/>
              <a:t> website</a:t>
            </a:r>
          </a:p>
        </p:txBody>
      </p:sp>
      <p:sp>
        <p:nvSpPr>
          <p:cNvPr id="5" name="Slide Number Placeholder 4">
            <a:extLst>
              <a:ext uri="{FF2B5EF4-FFF2-40B4-BE49-F238E27FC236}">
                <a16:creationId xmlns:a16="http://schemas.microsoft.com/office/drawing/2014/main" id="{5C041CD4-597A-4DD0-B10E-07983346772E}"/>
              </a:ext>
            </a:extLst>
          </p:cNvPr>
          <p:cNvSpPr>
            <a:spLocks noGrp="1"/>
          </p:cNvSpPr>
          <p:nvPr>
            <p:ph type="sldNum" sz="quarter" idx="12"/>
          </p:nvPr>
        </p:nvSpPr>
        <p:spPr/>
        <p:txBody>
          <a:bodyPr/>
          <a:lstStyle/>
          <a:p>
            <a:fld id="{EBCD8977-B073-4460-AE63-2BD9EC7B16E4}" type="slidenum">
              <a:rPr lang="en-US"/>
              <a:pPr/>
              <a:t>4</a:t>
            </a:fld>
            <a:endParaRPr lang="en-US"/>
          </a:p>
        </p:txBody>
      </p:sp>
      <p:pic>
        <p:nvPicPr>
          <p:cNvPr id="6" name="Picture 5">
            <a:extLst>
              <a:ext uri="{FF2B5EF4-FFF2-40B4-BE49-F238E27FC236}">
                <a16:creationId xmlns:a16="http://schemas.microsoft.com/office/drawing/2014/main" id="{9EDDC60C-7E51-4907-A376-B45F46DBBE30}"/>
              </a:ext>
            </a:extLst>
          </p:cNvPr>
          <p:cNvPicPr>
            <a:picLocks noChangeAspect="1"/>
          </p:cNvPicPr>
          <p:nvPr/>
        </p:nvPicPr>
        <p:blipFill>
          <a:blip r:embed="rId3"/>
          <a:stretch>
            <a:fillRect/>
          </a:stretch>
        </p:blipFill>
        <p:spPr>
          <a:xfrm>
            <a:off x="10831599" y="5953125"/>
            <a:ext cx="1371600" cy="904875"/>
          </a:xfrm>
          <a:prstGeom prst="rect">
            <a:avLst/>
          </a:prstGeom>
          <a:ln>
            <a:noFill/>
          </a:ln>
          <a:effectLst>
            <a:outerShdw blurRad="292100" dist="139700" dir="2700000" algn="tl" rotWithShape="0">
              <a:srgbClr val="333333">
                <a:alpha val="65000"/>
              </a:srgbClr>
            </a:outerShdw>
            <a:softEdge rad="76200"/>
          </a:effectLst>
        </p:spPr>
      </p:pic>
      <p:sp>
        <p:nvSpPr>
          <p:cNvPr id="4" name="TextBox 3">
            <a:extLst>
              <a:ext uri="{FF2B5EF4-FFF2-40B4-BE49-F238E27FC236}">
                <a16:creationId xmlns:a16="http://schemas.microsoft.com/office/drawing/2014/main" id="{A2A68308-3371-4E34-8D38-CEBC661F2E66}"/>
              </a:ext>
            </a:extLst>
          </p:cNvPr>
          <p:cNvSpPr txBox="1"/>
          <p:nvPr/>
        </p:nvSpPr>
        <p:spPr>
          <a:xfrm>
            <a:off x="5945624" y="165582"/>
            <a:ext cx="3526057" cy="1092607"/>
          </a:xfrm>
          <a:prstGeom prst="rect">
            <a:avLst/>
          </a:prstGeom>
          <a:noFill/>
        </p:spPr>
        <p:txBody>
          <a:bodyPr wrap="square" rtlCol="0">
            <a:spAutoFit/>
          </a:bodyPr>
          <a:lstStyle/>
          <a:p>
            <a:r>
              <a:rPr lang="en-US" sz="1300" b="1" dirty="0">
                <a:solidFill>
                  <a:srgbClr val="FF0000"/>
                </a:solidFill>
              </a:rPr>
              <a:t>Note: CMMC is still going through the rule-making process and certain aspects and requirements may change. Refer to the</a:t>
            </a:r>
            <a:r>
              <a:rPr lang="en-US" sz="1300" b="1" i="1" dirty="0">
                <a:solidFill>
                  <a:srgbClr val="FF0000"/>
                </a:solidFill>
              </a:rPr>
              <a:t> Resources Guide </a:t>
            </a:r>
            <a:r>
              <a:rPr lang="en-US" sz="1300" b="1" dirty="0">
                <a:solidFill>
                  <a:srgbClr val="FF0000"/>
                </a:solidFill>
              </a:rPr>
              <a:t>provided in this training for the most updated information.</a:t>
            </a:r>
          </a:p>
        </p:txBody>
      </p:sp>
      <p:sp>
        <p:nvSpPr>
          <p:cNvPr id="7" name="Footer Placeholder 3">
            <a:extLst>
              <a:ext uri="{FF2B5EF4-FFF2-40B4-BE49-F238E27FC236}">
                <a16:creationId xmlns:a16="http://schemas.microsoft.com/office/drawing/2014/main" id="{EE4B908F-C1AD-E9F3-B684-851D33F92500}"/>
              </a:ext>
            </a:extLst>
          </p:cNvPr>
          <p:cNvSpPr>
            <a:spLocks noGrp="1"/>
          </p:cNvSpPr>
          <p:nvPr>
            <p:ph type="ftr" sz="quarter" idx="11"/>
          </p:nvPr>
        </p:nvSpPr>
        <p:spPr>
          <a:xfrm>
            <a:off x="469778" y="6576368"/>
            <a:ext cx="1338828" cy="230832"/>
          </a:xfrm>
        </p:spPr>
        <p:txBody>
          <a:bodyPr wrap="none" anchor="b" anchorCtr="1">
            <a:spAutoFit/>
          </a:bodyPr>
          <a:lstStyle/>
          <a:p>
            <a:r>
              <a:rPr lang="en-US" dirty="0"/>
              <a:t>Cyber/CMMC Training</a:t>
            </a:r>
          </a:p>
        </p:txBody>
      </p:sp>
    </p:spTree>
    <p:extLst>
      <p:ext uri="{BB962C8B-B14F-4D97-AF65-F5344CB8AC3E}">
        <p14:creationId xmlns:p14="http://schemas.microsoft.com/office/powerpoint/2010/main" val="3119035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BCD8977-B073-4460-AE63-2BD9EC7B16E4}" type="slidenum">
              <a:rPr lang="en-US" smtClean="0"/>
              <a:t>5</a:t>
            </a:fld>
            <a:endParaRPr lang="en-US" dirty="0"/>
          </a:p>
        </p:txBody>
      </p:sp>
      <p:sp>
        <p:nvSpPr>
          <p:cNvPr id="4" name="Title 1">
            <a:extLst>
              <a:ext uri="{FF2B5EF4-FFF2-40B4-BE49-F238E27FC236}">
                <a16:creationId xmlns:a16="http://schemas.microsoft.com/office/drawing/2014/main" id="{7E7B95D2-2CC3-4196-A3A8-71DBD33283E7}"/>
              </a:ext>
            </a:extLst>
          </p:cNvPr>
          <p:cNvSpPr txBox="1">
            <a:spLocks/>
          </p:cNvSpPr>
          <p:nvPr/>
        </p:nvSpPr>
        <p:spPr>
          <a:xfrm>
            <a:off x="763772" y="17122"/>
            <a:ext cx="10515600" cy="864961"/>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dirty="0"/>
              <a:t>Glossary</a:t>
            </a:r>
            <a:endParaRPr lang="en-US" sz="2000" dirty="0">
              <a:solidFill>
                <a:srgbClr val="FF0000"/>
              </a:solidFill>
            </a:endParaRPr>
          </a:p>
        </p:txBody>
      </p:sp>
      <p:sp>
        <p:nvSpPr>
          <p:cNvPr id="5" name="TextBox 4"/>
          <p:cNvSpPr txBox="1"/>
          <p:nvPr/>
        </p:nvSpPr>
        <p:spPr>
          <a:xfrm>
            <a:off x="476519" y="882083"/>
            <a:ext cx="9267556" cy="4401205"/>
          </a:xfrm>
          <a:prstGeom prst="rect">
            <a:avLst/>
          </a:prstGeom>
          <a:noFill/>
        </p:spPr>
        <p:txBody>
          <a:bodyPr wrap="square" rtlCol="0">
            <a:spAutoFit/>
          </a:bodyPr>
          <a:lstStyle/>
          <a:p>
            <a:r>
              <a:rPr lang="en-US" sz="1400" b="1" u="sng" dirty="0"/>
              <a:t>Access Control (AC): </a:t>
            </a:r>
            <a:r>
              <a:rPr lang="en-US" sz="1400" dirty="0"/>
              <a:t>The process of granting or denying specific requests to: </a:t>
            </a:r>
          </a:p>
          <a:p>
            <a:pPr marL="285750" indent="-285750">
              <a:buFont typeface="Arial" panose="020B0604020202020204" pitchFamily="34" charset="0"/>
              <a:buChar char="•"/>
            </a:pPr>
            <a:r>
              <a:rPr lang="en-US" sz="1400" dirty="0"/>
              <a:t>obtain and use information and related information processing services; and </a:t>
            </a:r>
          </a:p>
          <a:p>
            <a:pPr marL="285750" indent="-285750">
              <a:buFont typeface="Arial" panose="020B0604020202020204" pitchFamily="34" charset="0"/>
              <a:buChar char="•"/>
            </a:pPr>
            <a:r>
              <a:rPr lang="en-US" sz="1400" dirty="0"/>
              <a:t>enter specific physical facilities (e.g., federal buildings, military establishments, border crossing entrances).</a:t>
            </a:r>
          </a:p>
          <a:p>
            <a:r>
              <a:rPr lang="en-US" sz="1400" dirty="0"/>
              <a:t>Source: FIPS 201, CNSSI 4009</a:t>
            </a:r>
            <a:endParaRPr lang="en-US" sz="1400" b="1" u="sng" dirty="0"/>
          </a:p>
          <a:p>
            <a:endParaRPr lang="en-US" sz="1400" b="1" u="sng" dirty="0"/>
          </a:p>
          <a:p>
            <a:r>
              <a:rPr lang="en-US" sz="1400" b="1" u="sng" dirty="0"/>
              <a:t>Advanced Persistent Threat (APT): </a:t>
            </a:r>
            <a:r>
              <a:rPr lang="en-US" sz="1400" dirty="0"/>
              <a:t>An adversary that possesses sophisticated levels of expertise and significant resources which allow it to create opportunities to achieve its objectives by using multiple attack vectors (e.g., cyber, physical, and deception). These objectives typically include establishing and extending footholds within the information technology infrastructure of the targeted organizations for purposes of exfiltrating information, undermining or impeding critical aspects of a mission, program, or organization; or positioning itself to carry out these objectives in the future. The advanced persistent threat:</a:t>
            </a:r>
          </a:p>
          <a:p>
            <a:pPr marL="285750" indent="-285750">
              <a:buFont typeface="Arial" panose="020B0604020202020204" pitchFamily="34" charset="0"/>
              <a:buChar char="•"/>
            </a:pPr>
            <a:r>
              <a:rPr lang="en-US" sz="1400" dirty="0"/>
              <a:t>pursues its objectives repeatedly over an extended period of time,</a:t>
            </a:r>
          </a:p>
          <a:p>
            <a:pPr marL="285750" indent="-285750">
              <a:buFont typeface="Arial" panose="020B0604020202020204" pitchFamily="34" charset="0"/>
              <a:buChar char="•"/>
            </a:pPr>
            <a:r>
              <a:rPr lang="en-US" sz="1400" dirty="0"/>
              <a:t>adapts to defenders’ efforts to resist it, and</a:t>
            </a:r>
          </a:p>
          <a:p>
            <a:pPr marL="285750" indent="-285750">
              <a:buFont typeface="Arial" panose="020B0604020202020204" pitchFamily="34" charset="0"/>
              <a:buChar char="•"/>
            </a:pPr>
            <a:r>
              <a:rPr lang="en-US" sz="1400" dirty="0"/>
              <a:t>is determined to maintain the level of interaction needed to execute its objectives.</a:t>
            </a:r>
          </a:p>
          <a:p>
            <a:r>
              <a:rPr lang="en-US" sz="1400" dirty="0"/>
              <a:t>Source: NIST SP 800-39</a:t>
            </a:r>
            <a:endParaRPr lang="en-US" sz="1400" b="1" u="sng" dirty="0"/>
          </a:p>
          <a:p>
            <a:endParaRPr lang="en-US" sz="1400" b="1" u="sng" dirty="0"/>
          </a:p>
          <a:p>
            <a:r>
              <a:rPr lang="en-US" sz="1400" b="1" u="sng" dirty="0"/>
              <a:t>Assessment: </a:t>
            </a:r>
            <a:r>
              <a:rPr lang="en-US" sz="1400" dirty="0"/>
              <a:t>The testing or evaluation of security controls to determine the extent to which the controls are implemented correctly, operating as intended, and producing the desired outcome with respect to meeting the security requirements for an information system or organization. Source: NIST SP 800-37 Rev. 2 </a:t>
            </a:r>
          </a:p>
          <a:p>
            <a:endParaRPr lang="en-US" sz="1400" dirty="0"/>
          </a:p>
        </p:txBody>
      </p:sp>
      <p:pic>
        <p:nvPicPr>
          <p:cNvPr id="6" name="Picture 5">
            <a:extLst>
              <a:ext uri="{FF2B5EF4-FFF2-40B4-BE49-F238E27FC236}">
                <a16:creationId xmlns:a16="http://schemas.microsoft.com/office/drawing/2014/main" id="{1BC949FF-4DD2-472A-9896-0A7E5557A66D}"/>
              </a:ext>
            </a:extLst>
          </p:cNvPr>
          <p:cNvPicPr>
            <a:picLocks noChangeAspect="1"/>
          </p:cNvPicPr>
          <p:nvPr/>
        </p:nvPicPr>
        <p:blipFill>
          <a:blip r:embed="rId3"/>
          <a:stretch>
            <a:fillRect/>
          </a:stretch>
        </p:blipFill>
        <p:spPr>
          <a:xfrm>
            <a:off x="10831599" y="5953125"/>
            <a:ext cx="1371600" cy="904875"/>
          </a:xfrm>
          <a:prstGeom prst="rect">
            <a:avLst/>
          </a:prstGeom>
          <a:ln>
            <a:noFill/>
          </a:ln>
          <a:effectLst>
            <a:outerShdw blurRad="292100" dist="139700" dir="2700000" algn="tl" rotWithShape="0">
              <a:srgbClr val="333333">
                <a:alpha val="65000"/>
              </a:srgbClr>
            </a:outerShdw>
            <a:softEdge rad="76200"/>
          </a:effectLst>
        </p:spPr>
      </p:pic>
      <p:sp>
        <p:nvSpPr>
          <p:cNvPr id="7" name="TextBox 6">
            <a:extLst>
              <a:ext uri="{FF2B5EF4-FFF2-40B4-BE49-F238E27FC236}">
                <a16:creationId xmlns:a16="http://schemas.microsoft.com/office/drawing/2014/main" id="{26717E30-3478-4AD6-84F7-53B84F1E8CBD}"/>
              </a:ext>
            </a:extLst>
          </p:cNvPr>
          <p:cNvSpPr txBox="1"/>
          <p:nvPr/>
        </p:nvSpPr>
        <p:spPr>
          <a:xfrm>
            <a:off x="4718304" y="6494443"/>
            <a:ext cx="5142385" cy="338554"/>
          </a:xfrm>
          <a:prstGeom prst="rect">
            <a:avLst/>
          </a:prstGeom>
          <a:noFill/>
        </p:spPr>
        <p:txBody>
          <a:bodyPr wrap="square" rtlCol="0">
            <a:spAutoFit/>
          </a:bodyPr>
          <a:lstStyle/>
          <a:p>
            <a:r>
              <a:rPr lang="en-US" sz="800" dirty="0"/>
              <a:t>Source: </a:t>
            </a:r>
            <a:r>
              <a:rPr lang="en-US" sz="800" dirty="0">
                <a:effectLst/>
              </a:rPr>
              <a:t>CMMC Glossary, </a:t>
            </a:r>
            <a:r>
              <a:rPr lang="en-US" sz="800" dirty="0">
                <a:effectLst/>
                <a:ea typeface="Calibri" panose="020F0502020204030204" pitchFamily="34" charset="0"/>
                <a:cs typeface="Times New Roman" panose="02020603050405020304" pitchFamily="18" charset="0"/>
              </a:rPr>
              <a:t>https://dodcio.defense.gov/Portals/0/Documents/CMMC/Glossary_MasterV2.0_FINAL_202111217_508.pdf</a:t>
            </a:r>
            <a:r>
              <a:rPr lang="en-US" sz="800" dirty="0">
                <a:solidFill>
                  <a:schemeClr val="tx1">
                    <a:lumMod val="75000"/>
                    <a:lumOff val="25000"/>
                  </a:schemeClr>
                </a:solidFill>
              </a:rPr>
              <a:t> </a:t>
            </a:r>
          </a:p>
        </p:txBody>
      </p:sp>
      <p:sp>
        <p:nvSpPr>
          <p:cNvPr id="2" name="Footer Placeholder 3">
            <a:extLst>
              <a:ext uri="{FF2B5EF4-FFF2-40B4-BE49-F238E27FC236}">
                <a16:creationId xmlns:a16="http://schemas.microsoft.com/office/drawing/2014/main" id="{41036F37-86D4-C1CF-C586-5DF8F19E55E1}"/>
              </a:ext>
            </a:extLst>
          </p:cNvPr>
          <p:cNvSpPr>
            <a:spLocks noGrp="1"/>
          </p:cNvSpPr>
          <p:nvPr>
            <p:ph type="ftr" sz="quarter" idx="11"/>
          </p:nvPr>
        </p:nvSpPr>
        <p:spPr>
          <a:xfrm>
            <a:off x="469778" y="6576368"/>
            <a:ext cx="1338828" cy="230832"/>
          </a:xfrm>
        </p:spPr>
        <p:txBody>
          <a:bodyPr wrap="none" anchor="b" anchorCtr="1">
            <a:spAutoFit/>
          </a:bodyPr>
          <a:lstStyle/>
          <a:p>
            <a:r>
              <a:rPr lang="en-US" dirty="0"/>
              <a:t>Cyber/CMMC Training</a:t>
            </a:r>
          </a:p>
        </p:txBody>
      </p:sp>
    </p:spTree>
    <p:extLst>
      <p:ext uri="{BB962C8B-B14F-4D97-AF65-F5344CB8AC3E}">
        <p14:creationId xmlns:p14="http://schemas.microsoft.com/office/powerpoint/2010/main" val="1879633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BCD8977-B073-4460-AE63-2BD9EC7B16E4}" type="slidenum">
              <a:rPr lang="en-US" smtClean="0"/>
              <a:t>6</a:t>
            </a:fld>
            <a:endParaRPr lang="en-US" dirty="0"/>
          </a:p>
        </p:txBody>
      </p:sp>
      <p:sp>
        <p:nvSpPr>
          <p:cNvPr id="4" name="Title 1">
            <a:extLst>
              <a:ext uri="{FF2B5EF4-FFF2-40B4-BE49-F238E27FC236}">
                <a16:creationId xmlns:a16="http://schemas.microsoft.com/office/drawing/2014/main" id="{7E7B95D2-2CC3-4196-A3A8-71DBD33283E7}"/>
              </a:ext>
            </a:extLst>
          </p:cNvPr>
          <p:cNvSpPr txBox="1">
            <a:spLocks/>
          </p:cNvSpPr>
          <p:nvPr/>
        </p:nvSpPr>
        <p:spPr>
          <a:xfrm>
            <a:off x="763772" y="17122"/>
            <a:ext cx="10515600" cy="864961"/>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dirty="0"/>
              <a:t>Glossary (cont’d)</a:t>
            </a:r>
            <a:endParaRPr lang="en-US" sz="2000" dirty="0">
              <a:solidFill>
                <a:srgbClr val="FF0000"/>
              </a:solidFill>
            </a:endParaRPr>
          </a:p>
        </p:txBody>
      </p:sp>
      <p:sp>
        <p:nvSpPr>
          <p:cNvPr id="5" name="TextBox 4"/>
          <p:cNvSpPr txBox="1"/>
          <p:nvPr/>
        </p:nvSpPr>
        <p:spPr>
          <a:xfrm>
            <a:off x="476518" y="823453"/>
            <a:ext cx="10150293" cy="5262979"/>
          </a:xfrm>
          <a:prstGeom prst="rect">
            <a:avLst/>
          </a:prstGeom>
          <a:noFill/>
        </p:spPr>
        <p:txBody>
          <a:bodyPr wrap="square" rtlCol="0">
            <a:spAutoFit/>
          </a:bodyPr>
          <a:lstStyle/>
          <a:p>
            <a:r>
              <a:rPr lang="en-US" sz="1400" b="1" u="sng" dirty="0"/>
              <a:t>Audit and Accountability (AU): </a:t>
            </a:r>
            <a:r>
              <a:rPr lang="en-US" sz="1400" dirty="0"/>
              <a:t>Companies should create, protect, and retain system audit records to the extent needed to enable the monitoring, analysis, investigation, and reporting of unlawful, unauthorized, or inappropriate system activity and ensure that the actions of users can be uniquely traced to those users so they can be held accountable. Source*</a:t>
            </a:r>
            <a:endParaRPr lang="en-US" sz="1400" b="1" dirty="0"/>
          </a:p>
          <a:p>
            <a:endParaRPr lang="en-US" sz="1400" b="1" u="sng" dirty="0"/>
          </a:p>
          <a:p>
            <a:r>
              <a:rPr lang="en-US" sz="1400" b="1" u="sng" dirty="0"/>
              <a:t>Availability: </a:t>
            </a:r>
            <a:r>
              <a:rPr lang="en-US" sz="1400" dirty="0"/>
              <a:t>Ensuring timely and reliable access to and use of information. Timely, reliable access to data and information services for authorized users. Source: CNSSI 4009</a:t>
            </a:r>
          </a:p>
          <a:p>
            <a:endParaRPr lang="en-US" sz="1400" dirty="0"/>
          </a:p>
          <a:p>
            <a:r>
              <a:rPr lang="en-US" sz="1400" b="1" u="sng" dirty="0"/>
              <a:t>Awareness and Training (AT): </a:t>
            </a:r>
            <a:r>
              <a:rPr lang="en-US" sz="1400" dirty="0"/>
              <a:t>The purpose of information security awareness, training, and education is to enhance security by raising awareness of the need to protect system resources, developing skills and knowledge so system users can perform their jobs more securely, and building in-depth knowledge as needed to design, implement, or operate security programs for organizations and systems. Source*</a:t>
            </a:r>
            <a:endParaRPr lang="en-US" sz="1400" b="1" dirty="0"/>
          </a:p>
          <a:p>
            <a:endParaRPr lang="en-US" sz="1400" b="1" u="sng" dirty="0"/>
          </a:p>
          <a:p>
            <a:r>
              <a:rPr lang="en-US" sz="1400" b="1" u="sng" dirty="0"/>
              <a:t>Confidentiality: </a:t>
            </a:r>
            <a:r>
              <a:rPr lang="en-US" sz="1400" dirty="0"/>
              <a:t>Preserving authorized restrictions on information access and disclosure, including means for protecting personal privacy and proprietary information. Source: 44 U.S. Code Sec 3542</a:t>
            </a:r>
          </a:p>
          <a:p>
            <a:endParaRPr lang="en-US" sz="1400" b="1" u="sng" dirty="0"/>
          </a:p>
          <a:p>
            <a:r>
              <a:rPr lang="en-US" sz="1400" b="1" u="sng" dirty="0"/>
              <a:t>Configuration Management (CM): </a:t>
            </a:r>
            <a:r>
              <a:rPr lang="en-US" sz="1400" dirty="0"/>
              <a:t>A collection of activities focused on establishing and maintaining the integrity of information technology products and systems, through control of processes for initializing, changing, and monitoring the configurations of those products and systems throughout the system development life cycle. Source: NIST SP 800-53 Rev 5</a:t>
            </a:r>
            <a:endParaRPr lang="en-US" sz="1400" b="1" u="sng" dirty="0"/>
          </a:p>
          <a:p>
            <a:endParaRPr lang="en-US" sz="1400" b="1" u="sng" dirty="0"/>
          </a:p>
          <a:p>
            <a:r>
              <a:rPr lang="en-US" sz="1400" b="1" u="sng" dirty="0"/>
              <a:t>Controlled Unclassified Information (CUI): </a:t>
            </a:r>
            <a:r>
              <a:rPr lang="en-US" sz="1400" dirty="0"/>
              <a:t>Information that requires safeguarding or dissemination controls pursuant to and consistent with law, regulations, and government-wide policies, excluding information that is classified under Executive Order 13526, Classified National Security Information, December 29, 2009, or any predecessor or successor order, or the Atomic Energy Act of 1954, as amended. Source: E.O. 13556 (adapted)</a:t>
            </a:r>
          </a:p>
          <a:p>
            <a:endParaRPr lang="en-US" sz="1400" b="1" u="sng" dirty="0"/>
          </a:p>
        </p:txBody>
      </p:sp>
      <p:pic>
        <p:nvPicPr>
          <p:cNvPr id="6" name="Picture 5">
            <a:extLst>
              <a:ext uri="{FF2B5EF4-FFF2-40B4-BE49-F238E27FC236}">
                <a16:creationId xmlns:a16="http://schemas.microsoft.com/office/drawing/2014/main" id="{A3BDC1D9-42EC-49A3-BA49-5D665224124C}"/>
              </a:ext>
            </a:extLst>
          </p:cNvPr>
          <p:cNvPicPr>
            <a:picLocks noChangeAspect="1"/>
          </p:cNvPicPr>
          <p:nvPr/>
        </p:nvPicPr>
        <p:blipFill>
          <a:blip r:embed="rId3"/>
          <a:stretch>
            <a:fillRect/>
          </a:stretch>
        </p:blipFill>
        <p:spPr>
          <a:xfrm>
            <a:off x="10831599" y="5953125"/>
            <a:ext cx="1371600" cy="904875"/>
          </a:xfrm>
          <a:prstGeom prst="rect">
            <a:avLst/>
          </a:prstGeom>
          <a:ln>
            <a:noFill/>
          </a:ln>
          <a:effectLst>
            <a:outerShdw blurRad="292100" dist="139700" dir="2700000" algn="tl" rotWithShape="0">
              <a:srgbClr val="333333">
                <a:alpha val="65000"/>
              </a:srgbClr>
            </a:outerShdw>
            <a:softEdge rad="76200"/>
          </a:effectLst>
        </p:spPr>
      </p:pic>
      <p:sp>
        <p:nvSpPr>
          <p:cNvPr id="10" name="TextBox 9">
            <a:extLst>
              <a:ext uri="{FF2B5EF4-FFF2-40B4-BE49-F238E27FC236}">
                <a16:creationId xmlns:a16="http://schemas.microsoft.com/office/drawing/2014/main" id="{7F7A1C57-77BE-4BFB-B021-C54071199E53}"/>
              </a:ext>
            </a:extLst>
          </p:cNvPr>
          <p:cNvSpPr txBox="1"/>
          <p:nvPr/>
        </p:nvSpPr>
        <p:spPr>
          <a:xfrm>
            <a:off x="4718304" y="6494443"/>
            <a:ext cx="5142385" cy="338554"/>
          </a:xfrm>
          <a:prstGeom prst="rect">
            <a:avLst/>
          </a:prstGeom>
          <a:noFill/>
        </p:spPr>
        <p:txBody>
          <a:bodyPr wrap="square" rtlCol="0">
            <a:spAutoFit/>
          </a:bodyPr>
          <a:lstStyle/>
          <a:p>
            <a:r>
              <a:rPr lang="en-US" sz="800" dirty="0"/>
              <a:t>Source: </a:t>
            </a:r>
            <a:r>
              <a:rPr lang="en-US" sz="800" dirty="0">
                <a:effectLst/>
              </a:rPr>
              <a:t>CMMC Glossary, </a:t>
            </a:r>
            <a:r>
              <a:rPr lang="en-US" sz="800" dirty="0">
                <a:effectLst/>
                <a:ea typeface="Calibri" panose="020F0502020204030204" pitchFamily="34" charset="0"/>
                <a:cs typeface="Times New Roman" panose="02020603050405020304" pitchFamily="18" charset="0"/>
              </a:rPr>
              <a:t>https://dodcio.defense.gov/Portals/0/Documents/CMMC/Glossary_MasterV2.0_FINAL_202111217_508.pdf</a:t>
            </a:r>
            <a:r>
              <a:rPr lang="en-US" sz="800" dirty="0">
                <a:solidFill>
                  <a:schemeClr val="tx1">
                    <a:lumMod val="75000"/>
                    <a:lumOff val="25000"/>
                  </a:schemeClr>
                </a:solidFill>
              </a:rPr>
              <a:t> </a:t>
            </a:r>
          </a:p>
        </p:txBody>
      </p:sp>
      <p:sp>
        <p:nvSpPr>
          <p:cNvPr id="7" name="Footer Placeholder 3">
            <a:extLst>
              <a:ext uri="{FF2B5EF4-FFF2-40B4-BE49-F238E27FC236}">
                <a16:creationId xmlns:a16="http://schemas.microsoft.com/office/drawing/2014/main" id="{6C8F3E38-F5EB-1432-2B3A-C592CD0D40F3}"/>
              </a:ext>
            </a:extLst>
          </p:cNvPr>
          <p:cNvSpPr>
            <a:spLocks noGrp="1"/>
          </p:cNvSpPr>
          <p:nvPr>
            <p:ph type="ftr" sz="quarter" idx="11"/>
          </p:nvPr>
        </p:nvSpPr>
        <p:spPr>
          <a:xfrm>
            <a:off x="469778" y="6576368"/>
            <a:ext cx="1338828" cy="230832"/>
          </a:xfrm>
        </p:spPr>
        <p:txBody>
          <a:bodyPr wrap="none" anchor="b" anchorCtr="1">
            <a:spAutoFit/>
          </a:bodyPr>
          <a:lstStyle/>
          <a:p>
            <a:r>
              <a:rPr lang="en-US" dirty="0"/>
              <a:t>Cyber/CMMC Training</a:t>
            </a:r>
          </a:p>
        </p:txBody>
      </p:sp>
      <p:sp>
        <p:nvSpPr>
          <p:cNvPr id="9" name="TextBox 8">
            <a:extLst>
              <a:ext uri="{FF2B5EF4-FFF2-40B4-BE49-F238E27FC236}">
                <a16:creationId xmlns:a16="http://schemas.microsoft.com/office/drawing/2014/main" id="{36F1430B-D1BD-4786-3CEA-B9D298B0520E}"/>
              </a:ext>
            </a:extLst>
          </p:cNvPr>
          <p:cNvSpPr txBox="1"/>
          <p:nvPr/>
        </p:nvSpPr>
        <p:spPr>
          <a:xfrm>
            <a:off x="3676650" y="6178378"/>
            <a:ext cx="5318815" cy="369332"/>
          </a:xfrm>
          <a:prstGeom prst="rect">
            <a:avLst/>
          </a:prstGeom>
          <a:noFill/>
        </p:spPr>
        <p:txBody>
          <a:bodyPr wrap="square" rtlCol="0">
            <a:spAutoFit/>
          </a:bodyPr>
          <a:lstStyle/>
          <a:p>
            <a:r>
              <a:rPr lang="en-US" sz="900" dirty="0"/>
              <a:t>*</a:t>
            </a:r>
            <a:r>
              <a:rPr lang="en-US" sz="900" dirty="0">
                <a:effectLst/>
              </a:rPr>
              <a:t>https://www.acq.osd.mil/asda/dpc/cp/cyber/docs/safeguarding/DoD-Guidance-for-Reviewing-System-Security-Plans-and-the-NIST-SP-800-11-6-2018.pdf</a:t>
            </a:r>
            <a:endParaRPr lang="en-US" sz="900" dirty="0"/>
          </a:p>
        </p:txBody>
      </p:sp>
    </p:spTree>
    <p:extLst>
      <p:ext uri="{BB962C8B-B14F-4D97-AF65-F5344CB8AC3E}">
        <p14:creationId xmlns:p14="http://schemas.microsoft.com/office/powerpoint/2010/main" val="4021555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BCD8977-B073-4460-AE63-2BD9EC7B16E4}" type="slidenum">
              <a:rPr lang="en-US" smtClean="0"/>
              <a:t>7</a:t>
            </a:fld>
            <a:endParaRPr lang="en-US" dirty="0"/>
          </a:p>
        </p:txBody>
      </p:sp>
      <p:sp>
        <p:nvSpPr>
          <p:cNvPr id="5" name="TextBox 4"/>
          <p:cNvSpPr txBox="1"/>
          <p:nvPr/>
        </p:nvSpPr>
        <p:spPr>
          <a:xfrm>
            <a:off x="476518" y="991672"/>
            <a:ext cx="9257417" cy="6463308"/>
          </a:xfrm>
          <a:prstGeom prst="rect">
            <a:avLst/>
          </a:prstGeom>
          <a:noFill/>
        </p:spPr>
        <p:txBody>
          <a:bodyPr wrap="square" rtlCol="0">
            <a:spAutoFit/>
          </a:bodyPr>
          <a:lstStyle/>
          <a:p>
            <a:r>
              <a:rPr lang="en-US" sz="1400" b="1" u="sng" dirty="0"/>
              <a:t>Contractor (Defense Contractor):  </a:t>
            </a:r>
            <a:r>
              <a:rPr lang="en-US" sz="1400" dirty="0"/>
              <a:t>Any individual, firm, corporation, partnership, association, or other legal non-Federal entity that enters into a contract directly with the DoD to furnish services, supplies, or construction. Source: 32 C.F.R. 158.3</a:t>
            </a:r>
          </a:p>
          <a:p>
            <a:endParaRPr lang="en-US" sz="1400" b="1" u="sng" dirty="0"/>
          </a:p>
          <a:p>
            <a:r>
              <a:rPr lang="en-US" sz="1400" b="1" u="sng" dirty="0"/>
              <a:t>Covered Defense Information (CDI): </a:t>
            </a:r>
            <a:r>
              <a:rPr lang="en-US" sz="1400" dirty="0"/>
              <a:t>A term used to identify information that requires protection under DFARS Clause 252.204-7012. Unclassified controlled technical information (CTI) or other information, as described in the CUI Registry, that requires safeguarding or dissemination controls pursuant to and consistent with law, regulations, and Government wide policies and is:</a:t>
            </a:r>
          </a:p>
          <a:p>
            <a:pPr marL="285750" indent="-285750">
              <a:buFont typeface="Arial" panose="020B0604020202020204" pitchFamily="34" charset="0"/>
              <a:buChar char="•"/>
            </a:pPr>
            <a:r>
              <a:rPr lang="en-US" sz="1400" dirty="0"/>
              <a:t>Marked or otherwise identified in the contract, task order, or delivery order and provided to contractor by or on behalf of, DoD in support of the performance of the contract; OR</a:t>
            </a:r>
          </a:p>
          <a:p>
            <a:pPr marL="285750" indent="-285750">
              <a:buFont typeface="Arial" panose="020B0604020202020204" pitchFamily="34" charset="0"/>
              <a:buChar char="•"/>
            </a:pPr>
            <a:r>
              <a:rPr lang="en-US" sz="1400" dirty="0"/>
              <a:t>Collected, developed, received, transmitted, used, or stored by—or on behalf of—the contractor in support of the performance of the contract.</a:t>
            </a:r>
          </a:p>
          <a:p>
            <a:r>
              <a:rPr lang="en-US" sz="1400" dirty="0"/>
              <a:t>Source: DFARS Clause 252.204-7012</a:t>
            </a:r>
            <a:endParaRPr lang="en-US" sz="1200" dirty="0"/>
          </a:p>
          <a:p>
            <a:endParaRPr lang="en-US" sz="1400" b="1" u="sng" dirty="0"/>
          </a:p>
          <a:p>
            <a:r>
              <a:rPr lang="en-US" sz="1400" b="1" u="sng" dirty="0"/>
              <a:t>Cybersecurity: </a:t>
            </a:r>
            <a:r>
              <a:rPr lang="en-US" sz="1400" dirty="0"/>
              <a:t>Prevention of damage to, protection of, and restoration of computers, electronic communications systems, electronic communications services, wire communication, and electronic communication, including information contained therein, to ensure its availability, integrity, authentication, confidentiality, and nonrepudiation. Source: NSPD-54/HSPD-23</a:t>
            </a:r>
            <a:endParaRPr lang="en-US" sz="1400" b="1" u="sng" dirty="0"/>
          </a:p>
          <a:p>
            <a:endParaRPr lang="en-US" sz="1400" b="1" u="sng" dirty="0"/>
          </a:p>
          <a:p>
            <a:r>
              <a:rPr lang="en-US" sz="1400" b="1" u="sng" dirty="0"/>
              <a:t>Defense Industrial Base (DIB): </a:t>
            </a:r>
            <a:r>
              <a:rPr lang="en-US" sz="1400" dirty="0"/>
              <a:t>The worldwide industrial complex that enables research and development, as well as design, production, delivery, and maintenance of military weapons systems, subsystems, and components or parts, to meet U.S. military requirements. Source: DIB Sector-Specific Plan, DHS CISA</a:t>
            </a:r>
            <a:endParaRPr lang="en-US" sz="1400" b="1" u="sng" dirty="0"/>
          </a:p>
          <a:p>
            <a:endParaRPr lang="en-US" sz="1400" b="1" u="sng" dirty="0"/>
          </a:p>
          <a:p>
            <a:r>
              <a:rPr lang="en-US" sz="1400" b="1" u="sng" dirty="0"/>
              <a:t>Event:</a:t>
            </a:r>
            <a:r>
              <a:rPr lang="en-US" sz="1400" dirty="0"/>
              <a:t> Any observable occurrence in a system and/or network. Events sometimes provide indication that an incident is occurring. Source: CNSSI 4009</a:t>
            </a:r>
          </a:p>
          <a:p>
            <a:endParaRPr lang="en-US" sz="1600" dirty="0"/>
          </a:p>
          <a:p>
            <a:endParaRPr lang="en-US" sz="1600" b="1" u="sng" dirty="0"/>
          </a:p>
          <a:p>
            <a:endParaRPr lang="en-US" sz="1600" b="1" u="sng" dirty="0"/>
          </a:p>
          <a:p>
            <a:endParaRPr lang="en-US" sz="1600" b="1" u="sng" kern="0" dirty="0"/>
          </a:p>
        </p:txBody>
      </p:sp>
      <p:sp>
        <p:nvSpPr>
          <p:cNvPr id="6" name="Title 1">
            <a:extLst>
              <a:ext uri="{FF2B5EF4-FFF2-40B4-BE49-F238E27FC236}">
                <a16:creationId xmlns:a16="http://schemas.microsoft.com/office/drawing/2014/main" id="{7E7B95D2-2CC3-4196-A3A8-71DBD33283E7}"/>
              </a:ext>
            </a:extLst>
          </p:cNvPr>
          <p:cNvSpPr txBox="1">
            <a:spLocks/>
          </p:cNvSpPr>
          <p:nvPr/>
        </p:nvSpPr>
        <p:spPr>
          <a:xfrm>
            <a:off x="763772" y="17122"/>
            <a:ext cx="10515600" cy="864961"/>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dirty="0"/>
              <a:t>Glossary (cont’d)</a:t>
            </a:r>
            <a:endParaRPr lang="en-US" sz="2000" dirty="0">
              <a:solidFill>
                <a:srgbClr val="FF0000"/>
              </a:solidFill>
            </a:endParaRPr>
          </a:p>
        </p:txBody>
      </p:sp>
      <p:pic>
        <p:nvPicPr>
          <p:cNvPr id="7" name="Picture 6">
            <a:extLst>
              <a:ext uri="{FF2B5EF4-FFF2-40B4-BE49-F238E27FC236}">
                <a16:creationId xmlns:a16="http://schemas.microsoft.com/office/drawing/2014/main" id="{BAA9C5B3-3FB3-4EDD-9026-231656672BAA}"/>
              </a:ext>
            </a:extLst>
          </p:cNvPr>
          <p:cNvPicPr>
            <a:picLocks noChangeAspect="1"/>
          </p:cNvPicPr>
          <p:nvPr/>
        </p:nvPicPr>
        <p:blipFill>
          <a:blip r:embed="rId3"/>
          <a:stretch>
            <a:fillRect/>
          </a:stretch>
        </p:blipFill>
        <p:spPr>
          <a:xfrm>
            <a:off x="10831599" y="5953125"/>
            <a:ext cx="1371600" cy="904875"/>
          </a:xfrm>
          <a:prstGeom prst="rect">
            <a:avLst/>
          </a:prstGeom>
          <a:ln>
            <a:noFill/>
          </a:ln>
          <a:effectLst>
            <a:outerShdw blurRad="292100" dist="139700" dir="2700000" algn="tl" rotWithShape="0">
              <a:srgbClr val="333333">
                <a:alpha val="65000"/>
              </a:srgbClr>
            </a:outerShdw>
            <a:softEdge rad="76200"/>
          </a:effectLst>
        </p:spPr>
      </p:pic>
      <p:sp>
        <p:nvSpPr>
          <p:cNvPr id="10" name="TextBox 9">
            <a:extLst>
              <a:ext uri="{FF2B5EF4-FFF2-40B4-BE49-F238E27FC236}">
                <a16:creationId xmlns:a16="http://schemas.microsoft.com/office/drawing/2014/main" id="{F50A170B-1CAD-42B3-BD74-F6875A7083F5}"/>
              </a:ext>
            </a:extLst>
          </p:cNvPr>
          <p:cNvSpPr txBox="1"/>
          <p:nvPr/>
        </p:nvSpPr>
        <p:spPr>
          <a:xfrm>
            <a:off x="4718304" y="6494443"/>
            <a:ext cx="5142385" cy="338554"/>
          </a:xfrm>
          <a:prstGeom prst="rect">
            <a:avLst/>
          </a:prstGeom>
          <a:noFill/>
        </p:spPr>
        <p:txBody>
          <a:bodyPr wrap="square" rtlCol="0">
            <a:spAutoFit/>
          </a:bodyPr>
          <a:lstStyle/>
          <a:p>
            <a:r>
              <a:rPr lang="en-US" sz="800" dirty="0"/>
              <a:t>Source: </a:t>
            </a:r>
            <a:r>
              <a:rPr lang="en-US" sz="800" dirty="0">
                <a:effectLst/>
              </a:rPr>
              <a:t>CMMC Glossary, </a:t>
            </a:r>
            <a:r>
              <a:rPr lang="en-US" sz="800" dirty="0">
                <a:effectLst/>
                <a:ea typeface="Calibri" panose="020F0502020204030204" pitchFamily="34" charset="0"/>
                <a:cs typeface="Times New Roman" panose="02020603050405020304" pitchFamily="18" charset="0"/>
              </a:rPr>
              <a:t>https://dodcio.defense.gov/Portals/0/Documents/CMMC/Glossary_MasterV2.0_FINAL_202111217_508.pdf</a:t>
            </a:r>
            <a:r>
              <a:rPr lang="en-US" sz="800" dirty="0">
                <a:solidFill>
                  <a:schemeClr val="tx1">
                    <a:lumMod val="75000"/>
                    <a:lumOff val="25000"/>
                  </a:schemeClr>
                </a:solidFill>
              </a:rPr>
              <a:t> </a:t>
            </a:r>
          </a:p>
        </p:txBody>
      </p:sp>
      <p:sp>
        <p:nvSpPr>
          <p:cNvPr id="2" name="Footer Placeholder 3">
            <a:extLst>
              <a:ext uri="{FF2B5EF4-FFF2-40B4-BE49-F238E27FC236}">
                <a16:creationId xmlns:a16="http://schemas.microsoft.com/office/drawing/2014/main" id="{A54AF0A8-829E-2572-ACFF-2B78799DF850}"/>
              </a:ext>
            </a:extLst>
          </p:cNvPr>
          <p:cNvSpPr>
            <a:spLocks noGrp="1"/>
          </p:cNvSpPr>
          <p:nvPr>
            <p:ph type="ftr" sz="quarter" idx="11"/>
          </p:nvPr>
        </p:nvSpPr>
        <p:spPr>
          <a:xfrm>
            <a:off x="469778" y="6576368"/>
            <a:ext cx="1338828" cy="230832"/>
          </a:xfrm>
        </p:spPr>
        <p:txBody>
          <a:bodyPr wrap="none" anchor="b" anchorCtr="1">
            <a:spAutoFit/>
          </a:bodyPr>
          <a:lstStyle/>
          <a:p>
            <a:r>
              <a:rPr lang="en-US" dirty="0"/>
              <a:t>Cyber/CMMC Training</a:t>
            </a:r>
          </a:p>
        </p:txBody>
      </p:sp>
    </p:spTree>
    <p:extLst>
      <p:ext uri="{BB962C8B-B14F-4D97-AF65-F5344CB8AC3E}">
        <p14:creationId xmlns:p14="http://schemas.microsoft.com/office/powerpoint/2010/main" val="118021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BCD8977-B073-4460-AE63-2BD9EC7B16E4}" type="slidenum">
              <a:rPr lang="en-US" smtClean="0"/>
              <a:t>8</a:t>
            </a:fld>
            <a:endParaRPr lang="en-US" dirty="0"/>
          </a:p>
        </p:txBody>
      </p:sp>
      <p:sp>
        <p:nvSpPr>
          <p:cNvPr id="5" name="TextBox 4"/>
          <p:cNvSpPr txBox="1"/>
          <p:nvPr/>
        </p:nvSpPr>
        <p:spPr>
          <a:xfrm>
            <a:off x="476519" y="775773"/>
            <a:ext cx="9218088" cy="4616648"/>
          </a:xfrm>
          <a:prstGeom prst="rect">
            <a:avLst/>
          </a:prstGeom>
          <a:noFill/>
        </p:spPr>
        <p:txBody>
          <a:bodyPr wrap="square" rtlCol="0">
            <a:spAutoFit/>
          </a:bodyPr>
          <a:lstStyle/>
          <a:p>
            <a:r>
              <a:rPr lang="en-US" sz="1400" b="1" u="sng" dirty="0"/>
              <a:t>Federal Contract Information (FCI): </a:t>
            </a:r>
            <a:r>
              <a:rPr lang="en-US" sz="1400" dirty="0"/>
              <a:t>Federal contract information means information, not intended for public release, that is provided by or generated for the Government under a contract to develop or deliver a product or service to the Government, but not including information provided by the Government to the public (such as on public websites) or simple transactional information, such as necessary to process payments. Source: 48 CFR § 52.204-21</a:t>
            </a:r>
          </a:p>
          <a:p>
            <a:endParaRPr lang="en-US" sz="1400" b="1" u="sng" dirty="0"/>
          </a:p>
          <a:p>
            <a:r>
              <a:rPr lang="en-US" sz="1400" b="1" u="sng" dirty="0"/>
              <a:t>Hacktivists: </a:t>
            </a:r>
            <a:r>
              <a:rPr lang="en-US" sz="1400" dirty="0"/>
              <a:t>Can be similar in expertise to rogue actors, or can bring more expertise… but </a:t>
            </a:r>
            <a:r>
              <a:rPr lang="en-US" sz="1400" b="1" dirty="0"/>
              <a:t>Organized around a cause</a:t>
            </a:r>
          </a:p>
          <a:p>
            <a:endParaRPr lang="en-US" sz="1400" b="1" dirty="0"/>
          </a:p>
          <a:p>
            <a:r>
              <a:rPr lang="en-US" sz="1400" b="1" u="sng" dirty="0"/>
              <a:t>Identification and Authentication (IA): </a:t>
            </a:r>
            <a:r>
              <a:rPr lang="en-US" sz="1400" dirty="0"/>
              <a:t>Identification and authentication is a technical measure that prevents unauthorized individuals or processes from entering a system. Identification and authentication is a critical building block of information security since it is the basis for most types of access control and for establishing user accountability. Source*</a:t>
            </a:r>
            <a:endParaRPr lang="en-US" sz="1400" b="1" u="sng" dirty="0"/>
          </a:p>
          <a:p>
            <a:endParaRPr lang="en-US" sz="1400" b="1" u="sng" dirty="0"/>
          </a:p>
          <a:p>
            <a:r>
              <a:rPr lang="en-US" sz="1400" b="1" u="sng" dirty="0"/>
              <a:t>Incident: </a:t>
            </a:r>
            <a:r>
              <a:rPr lang="en-US" sz="1400" dirty="0"/>
              <a:t>An occurrence that actually or potentially jeopardizes the confidentiality, integrity, or availability of a system or the information the system processes, stores, or transmits or that constitutes a violation or imminent threat of violation of security policies, security procedures, or acceptable use policies. Source: NIST SP 800-171 Rev 2</a:t>
            </a:r>
          </a:p>
          <a:p>
            <a:endParaRPr lang="en-US" sz="1400" dirty="0"/>
          </a:p>
          <a:p>
            <a:r>
              <a:rPr lang="en-US" sz="1400" b="1" u="sng" dirty="0"/>
              <a:t>Incident Response (IR): </a:t>
            </a:r>
            <a:r>
              <a:rPr lang="en-US" sz="1400" dirty="0">
                <a:effectLst/>
              </a:rPr>
              <a:t>The actions the organization takes to prevent or contain the impact of an incident to the organization while it is occurring or shortly after it has occurred. Source: CERT RMM v1.2</a:t>
            </a:r>
            <a:endParaRPr lang="en-US" sz="1400" b="1" u="sng" dirty="0"/>
          </a:p>
        </p:txBody>
      </p:sp>
      <p:sp>
        <p:nvSpPr>
          <p:cNvPr id="6" name="Title 1">
            <a:extLst>
              <a:ext uri="{FF2B5EF4-FFF2-40B4-BE49-F238E27FC236}">
                <a16:creationId xmlns:a16="http://schemas.microsoft.com/office/drawing/2014/main" id="{7E7B95D2-2CC3-4196-A3A8-71DBD33283E7}"/>
              </a:ext>
            </a:extLst>
          </p:cNvPr>
          <p:cNvSpPr txBox="1">
            <a:spLocks/>
          </p:cNvSpPr>
          <p:nvPr/>
        </p:nvSpPr>
        <p:spPr>
          <a:xfrm>
            <a:off x="763772" y="17122"/>
            <a:ext cx="10515600" cy="864961"/>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dirty="0"/>
              <a:t>Glossary (cont’d)</a:t>
            </a:r>
            <a:endParaRPr lang="en-US" sz="2000" dirty="0">
              <a:solidFill>
                <a:srgbClr val="FF0000"/>
              </a:solidFill>
            </a:endParaRPr>
          </a:p>
        </p:txBody>
      </p:sp>
      <p:pic>
        <p:nvPicPr>
          <p:cNvPr id="7" name="Picture 6">
            <a:extLst>
              <a:ext uri="{FF2B5EF4-FFF2-40B4-BE49-F238E27FC236}">
                <a16:creationId xmlns:a16="http://schemas.microsoft.com/office/drawing/2014/main" id="{3F911E3D-B11A-48C4-BE2A-007845053E9C}"/>
              </a:ext>
            </a:extLst>
          </p:cNvPr>
          <p:cNvPicPr>
            <a:picLocks noChangeAspect="1"/>
          </p:cNvPicPr>
          <p:nvPr/>
        </p:nvPicPr>
        <p:blipFill>
          <a:blip r:embed="rId3"/>
          <a:stretch>
            <a:fillRect/>
          </a:stretch>
        </p:blipFill>
        <p:spPr>
          <a:xfrm>
            <a:off x="10831599" y="5953125"/>
            <a:ext cx="1371600" cy="904875"/>
          </a:xfrm>
          <a:prstGeom prst="rect">
            <a:avLst/>
          </a:prstGeom>
          <a:ln>
            <a:noFill/>
          </a:ln>
          <a:effectLst>
            <a:outerShdw blurRad="292100" dist="139700" dir="2700000" algn="tl" rotWithShape="0">
              <a:srgbClr val="333333">
                <a:alpha val="65000"/>
              </a:srgbClr>
            </a:outerShdw>
            <a:softEdge rad="76200"/>
          </a:effectLst>
        </p:spPr>
      </p:pic>
      <p:sp>
        <p:nvSpPr>
          <p:cNvPr id="10" name="TextBox 9">
            <a:extLst>
              <a:ext uri="{FF2B5EF4-FFF2-40B4-BE49-F238E27FC236}">
                <a16:creationId xmlns:a16="http://schemas.microsoft.com/office/drawing/2014/main" id="{E663E1B8-7685-4FDF-B1ED-B38AFF57ABE1}"/>
              </a:ext>
            </a:extLst>
          </p:cNvPr>
          <p:cNvSpPr txBox="1"/>
          <p:nvPr/>
        </p:nvSpPr>
        <p:spPr>
          <a:xfrm>
            <a:off x="4718304" y="6494443"/>
            <a:ext cx="5142385" cy="338554"/>
          </a:xfrm>
          <a:prstGeom prst="rect">
            <a:avLst/>
          </a:prstGeom>
          <a:noFill/>
        </p:spPr>
        <p:txBody>
          <a:bodyPr wrap="square" rtlCol="0">
            <a:spAutoFit/>
          </a:bodyPr>
          <a:lstStyle/>
          <a:p>
            <a:r>
              <a:rPr lang="en-US" sz="800" dirty="0"/>
              <a:t>Source: </a:t>
            </a:r>
            <a:r>
              <a:rPr lang="en-US" sz="800" dirty="0">
                <a:effectLst/>
              </a:rPr>
              <a:t>CMMC Glossary, </a:t>
            </a:r>
            <a:r>
              <a:rPr lang="en-US" sz="800" dirty="0">
                <a:effectLst/>
                <a:ea typeface="Calibri" panose="020F0502020204030204" pitchFamily="34" charset="0"/>
                <a:cs typeface="Times New Roman" panose="02020603050405020304" pitchFamily="18" charset="0"/>
              </a:rPr>
              <a:t>https://dodcio.defense.gov/Portals/0/Documents/CMMC/Glossary_MasterV2.0_FINAL_202111217_508.pdf</a:t>
            </a:r>
            <a:r>
              <a:rPr lang="en-US" sz="800" dirty="0">
                <a:solidFill>
                  <a:schemeClr val="tx1">
                    <a:lumMod val="75000"/>
                    <a:lumOff val="25000"/>
                  </a:schemeClr>
                </a:solidFill>
              </a:rPr>
              <a:t> </a:t>
            </a:r>
          </a:p>
        </p:txBody>
      </p:sp>
      <p:sp>
        <p:nvSpPr>
          <p:cNvPr id="2" name="Footer Placeholder 3">
            <a:extLst>
              <a:ext uri="{FF2B5EF4-FFF2-40B4-BE49-F238E27FC236}">
                <a16:creationId xmlns:a16="http://schemas.microsoft.com/office/drawing/2014/main" id="{B7448F9D-8B03-ACF2-1DA8-4804C1DCA88F}"/>
              </a:ext>
            </a:extLst>
          </p:cNvPr>
          <p:cNvSpPr>
            <a:spLocks noGrp="1"/>
          </p:cNvSpPr>
          <p:nvPr>
            <p:ph type="ftr" sz="quarter" idx="11"/>
          </p:nvPr>
        </p:nvSpPr>
        <p:spPr>
          <a:xfrm>
            <a:off x="469778" y="6576368"/>
            <a:ext cx="1338828" cy="230832"/>
          </a:xfrm>
        </p:spPr>
        <p:txBody>
          <a:bodyPr wrap="none" anchor="b" anchorCtr="1">
            <a:spAutoFit/>
          </a:bodyPr>
          <a:lstStyle/>
          <a:p>
            <a:r>
              <a:rPr lang="en-US" dirty="0"/>
              <a:t>Cyber/CMMC Training</a:t>
            </a:r>
          </a:p>
        </p:txBody>
      </p:sp>
      <p:sp>
        <p:nvSpPr>
          <p:cNvPr id="4" name="TextBox 3">
            <a:extLst>
              <a:ext uri="{FF2B5EF4-FFF2-40B4-BE49-F238E27FC236}">
                <a16:creationId xmlns:a16="http://schemas.microsoft.com/office/drawing/2014/main" id="{3FC5CB94-E1FF-3857-AF77-6D6A8BC14AEF}"/>
              </a:ext>
            </a:extLst>
          </p:cNvPr>
          <p:cNvSpPr txBox="1"/>
          <p:nvPr/>
        </p:nvSpPr>
        <p:spPr>
          <a:xfrm>
            <a:off x="3676650" y="6178378"/>
            <a:ext cx="5318815" cy="369332"/>
          </a:xfrm>
          <a:prstGeom prst="rect">
            <a:avLst/>
          </a:prstGeom>
          <a:noFill/>
        </p:spPr>
        <p:txBody>
          <a:bodyPr wrap="square" rtlCol="0">
            <a:spAutoFit/>
          </a:bodyPr>
          <a:lstStyle/>
          <a:p>
            <a:r>
              <a:rPr lang="en-US" sz="900" dirty="0"/>
              <a:t>*</a:t>
            </a:r>
            <a:r>
              <a:rPr lang="en-US" sz="900" dirty="0">
                <a:effectLst/>
              </a:rPr>
              <a:t>https://www.acq.osd.mil/asda/dpc/cp/cyber/docs/safeguarding/DoD-Guidance-for-Reviewing-System-Security-Plans-and-the-NIST-SP-800-11-6-2018.pdf</a:t>
            </a:r>
            <a:endParaRPr lang="en-US" sz="900" dirty="0"/>
          </a:p>
        </p:txBody>
      </p:sp>
    </p:spTree>
    <p:extLst>
      <p:ext uri="{BB962C8B-B14F-4D97-AF65-F5344CB8AC3E}">
        <p14:creationId xmlns:p14="http://schemas.microsoft.com/office/powerpoint/2010/main" val="3288663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BCD8977-B073-4460-AE63-2BD9EC7B16E4}" type="slidenum">
              <a:rPr lang="en-US" smtClean="0"/>
              <a:t>9</a:t>
            </a:fld>
            <a:endParaRPr lang="en-US" dirty="0"/>
          </a:p>
        </p:txBody>
      </p:sp>
      <p:sp>
        <p:nvSpPr>
          <p:cNvPr id="5" name="TextBox 4"/>
          <p:cNvSpPr txBox="1"/>
          <p:nvPr/>
        </p:nvSpPr>
        <p:spPr>
          <a:xfrm>
            <a:off x="476518" y="775772"/>
            <a:ext cx="9080437" cy="5693866"/>
          </a:xfrm>
          <a:prstGeom prst="rect">
            <a:avLst/>
          </a:prstGeom>
          <a:noFill/>
        </p:spPr>
        <p:txBody>
          <a:bodyPr wrap="square" rtlCol="0">
            <a:spAutoFit/>
          </a:bodyPr>
          <a:lstStyle/>
          <a:p>
            <a:r>
              <a:rPr lang="en-US" sz="1400" b="1" u="sng" dirty="0"/>
              <a:t>Integrity: </a:t>
            </a:r>
            <a:r>
              <a:rPr lang="en-US" sz="1400" dirty="0"/>
              <a:t>The security objective that generates the requirement for protection against either intentional or accidental attempts to violate data integrity (the property that data has not been altered in an unauthorized manner) or system integrity (the quality that a system has when it performs its intended function in an unimpaired manner, free from unauthorized manipulation). Source: NIST SP 800-33</a:t>
            </a:r>
          </a:p>
          <a:p>
            <a:endParaRPr lang="en-US" sz="1400" b="1" u="sng" dirty="0"/>
          </a:p>
          <a:p>
            <a:r>
              <a:rPr lang="en-US" sz="1400" b="1" u="sng" dirty="0"/>
              <a:t>Information System: </a:t>
            </a:r>
            <a:r>
              <a:rPr lang="en-US" sz="1400" dirty="0"/>
              <a:t>A discrete set of information resources organized for the collection, processing, maintenance, use, sharing, dissemination, or disposition of information. Source: NIST 800-171 Rev 2</a:t>
            </a:r>
          </a:p>
          <a:p>
            <a:endParaRPr lang="en-US" sz="1400" b="1" u="sng" dirty="0"/>
          </a:p>
          <a:p>
            <a:r>
              <a:rPr lang="en-US" sz="1400" b="1" u="sng" dirty="0"/>
              <a:t>Insider Threat: </a:t>
            </a:r>
            <a:r>
              <a:rPr lang="en-US" sz="1400" dirty="0"/>
              <a:t>The threat that an insider will use her/his authorized access, wittingly or unwittingly, to do harm to the security of the organization or the United States. This threat can include damage to the United States through espionage, terrorism, unauthorized disclosure, or through the loss or degradation of departmental resources or capabilities. Source: CNSSD No. 504 (adapted)</a:t>
            </a:r>
            <a:endParaRPr lang="en-US" sz="1400" b="1" u="sng" dirty="0"/>
          </a:p>
          <a:p>
            <a:endParaRPr lang="en-US" sz="1400" b="1" u="sng" dirty="0"/>
          </a:p>
          <a:p>
            <a:r>
              <a:rPr lang="en-US" sz="1400" b="1" u="sng" dirty="0"/>
              <a:t>Maintenance: </a:t>
            </a:r>
            <a:r>
              <a:rPr lang="en-US" sz="1400" dirty="0"/>
              <a:t>Any act that either prevents the failure or malfunction of equipment or restores its operating capability. Source: NIST SP 800-82 Rev 2</a:t>
            </a:r>
          </a:p>
          <a:p>
            <a:endParaRPr lang="en-US" sz="1400" dirty="0"/>
          </a:p>
          <a:p>
            <a:r>
              <a:rPr lang="en-US" sz="1400" b="1" u="sng" dirty="0"/>
              <a:t>Maintenance (MA): </a:t>
            </a:r>
            <a:r>
              <a:rPr lang="en-US" sz="1400" dirty="0"/>
              <a:t>Companies should perform periodic and timely maintenance on company systems and provide effective controls on the tools, techniques, mechanisms, and personnel used to conduct system maintenance. Source*</a:t>
            </a:r>
            <a:endParaRPr lang="en-US" sz="1400" b="1" dirty="0"/>
          </a:p>
          <a:p>
            <a:endParaRPr lang="en-US" sz="1400" b="1" u="sng" dirty="0"/>
          </a:p>
          <a:p>
            <a:r>
              <a:rPr lang="en-US" sz="1400" b="1" u="sng" dirty="0"/>
              <a:t>Media Protection (MP): </a:t>
            </a:r>
            <a:r>
              <a:rPr lang="en-US" sz="1400" dirty="0"/>
              <a:t>Media protection is a requirement that addresses the defense of system media, which can be described as both digital and nondigital. Media protections can restrict access and make media available to authorized personnel only, apply security labels to sensitive information, and provide instructions on how to remove information from media so that the information cannot be retrieved or reconstructed. Source*</a:t>
            </a:r>
            <a:endParaRPr lang="en-US" sz="1400" b="1" dirty="0"/>
          </a:p>
          <a:p>
            <a:endParaRPr lang="en-US" sz="1400" b="1" u="sng" dirty="0"/>
          </a:p>
        </p:txBody>
      </p:sp>
      <p:sp>
        <p:nvSpPr>
          <p:cNvPr id="6" name="Title 1">
            <a:extLst>
              <a:ext uri="{FF2B5EF4-FFF2-40B4-BE49-F238E27FC236}">
                <a16:creationId xmlns:a16="http://schemas.microsoft.com/office/drawing/2014/main" id="{7E7B95D2-2CC3-4196-A3A8-71DBD33283E7}"/>
              </a:ext>
            </a:extLst>
          </p:cNvPr>
          <p:cNvSpPr txBox="1">
            <a:spLocks/>
          </p:cNvSpPr>
          <p:nvPr/>
        </p:nvSpPr>
        <p:spPr>
          <a:xfrm>
            <a:off x="763772" y="17122"/>
            <a:ext cx="10515600" cy="864961"/>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dirty="0"/>
              <a:t>Glossary (cont’d)</a:t>
            </a:r>
            <a:endParaRPr lang="en-US" sz="2000" dirty="0">
              <a:solidFill>
                <a:srgbClr val="FF0000"/>
              </a:solidFill>
            </a:endParaRPr>
          </a:p>
        </p:txBody>
      </p:sp>
      <p:pic>
        <p:nvPicPr>
          <p:cNvPr id="7" name="Picture 6">
            <a:extLst>
              <a:ext uri="{FF2B5EF4-FFF2-40B4-BE49-F238E27FC236}">
                <a16:creationId xmlns:a16="http://schemas.microsoft.com/office/drawing/2014/main" id="{46FB1F45-ECF7-4383-9B7A-84DC073E1BFB}"/>
              </a:ext>
            </a:extLst>
          </p:cNvPr>
          <p:cNvPicPr>
            <a:picLocks noChangeAspect="1"/>
          </p:cNvPicPr>
          <p:nvPr/>
        </p:nvPicPr>
        <p:blipFill>
          <a:blip r:embed="rId3"/>
          <a:stretch>
            <a:fillRect/>
          </a:stretch>
        </p:blipFill>
        <p:spPr>
          <a:xfrm>
            <a:off x="10831599" y="5953125"/>
            <a:ext cx="1371600" cy="904875"/>
          </a:xfrm>
          <a:prstGeom prst="rect">
            <a:avLst/>
          </a:prstGeom>
          <a:ln>
            <a:noFill/>
          </a:ln>
          <a:effectLst>
            <a:outerShdw blurRad="292100" dist="139700" dir="2700000" algn="tl" rotWithShape="0">
              <a:srgbClr val="333333">
                <a:alpha val="65000"/>
              </a:srgbClr>
            </a:outerShdw>
            <a:softEdge rad="76200"/>
          </a:effectLst>
        </p:spPr>
      </p:pic>
      <p:sp>
        <p:nvSpPr>
          <p:cNvPr id="11" name="TextBox 10">
            <a:extLst>
              <a:ext uri="{FF2B5EF4-FFF2-40B4-BE49-F238E27FC236}">
                <a16:creationId xmlns:a16="http://schemas.microsoft.com/office/drawing/2014/main" id="{517260F1-32E0-4132-AB2C-4240CBB135AB}"/>
              </a:ext>
            </a:extLst>
          </p:cNvPr>
          <p:cNvSpPr txBox="1"/>
          <p:nvPr/>
        </p:nvSpPr>
        <p:spPr>
          <a:xfrm>
            <a:off x="4718304" y="6494443"/>
            <a:ext cx="5142385" cy="338554"/>
          </a:xfrm>
          <a:prstGeom prst="rect">
            <a:avLst/>
          </a:prstGeom>
          <a:noFill/>
        </p:spPr>
        <p:txBody>
          <a:bodyPr wrap="square" rtlCol="0">
            <a:spAutoFit/>
          </a:bodyPr>
          <a:lstStyle/>
          <a:p>
            <a:r>
              <a:rPr lang="en-US" sz="800" dirty="0"/>
              <a:t>Source: </a:t>
            </a:r>
            <a:r>
              <a:rPr lang="en-US" sz="800" dirty="0">
                <a:effectLst/>
              </a:rPr>
              <a:t>CMMC Glossary, </a:t>
            </a:r>
            <a:r>
              <a:rPr lang="en-US" sz="800" dirty="0">
                <a:effectLst/>
                <a:ea typeface="Calibri" panose="020F0502020204030204" pitchFamily="34" charset="0"/>
                <a:cs typeface="Times New Roman" panose="02020603050405020304" pitchFamily="18" charset="0"/>
              </a:rPr>
              <a:t>https://dodcio.defense.gov/Portals/0/Documents/CMMC/Glossary_MasterV2.0_FINAL_202111217_508.pdf</a:t>
            </a:r>
            <a:r>
              <a:rPr lang="en-US" sz="800" dirty="0">
                <a:solidFill>
                  <a:schemeClr val="tx1">
                    <a:lumMod val="75000"/>
                    <a:lumOff val="25000"/>
                  </a:schemeClr>
                </a:solidFill>
              </a:rPr>
              <a:t> </a:t>
            </a:r>
          </a:p>
        </p:txBody>
      </p:sp>
      <p:sp>
        <p:nvSpPr>
          <p:cNvPr id="2" name="Footer Placeholder 3">
            <a:extLst>
              <a:ext uri="{FF2B5EF4-FFF2-40B4-BE49-F238E27FC236}">
                <a16:creationId xmlns:a16="http://schemas.microsoft.com/office/drawing/2014/main" id="{AA42CB38-3E49-EBA8-9B85-97EA560F87CF}"/>
              </a:ext>
            </a:extLst>
          </p:cNvPr>
          <p:cNvSpPr>
            <a:spLocks noGrp="1"/>
          </p:cNvSpPr>
          <p:nvPr>
            <p:ph type="ftr" sz="quarter" idx="11"/>
          </p:nvPr>
        </p:nvSpPr>
        <p:spPr>
          <a:xfrm>
            <a:off x="469778" y="6576368"/>
            <a:ext cx="1338828" cy="230832"/>
          </a:xfrm>
        </p:spPr>
        <p:txBody>
          <a:bodyPr wrap="none" anchor="b" anchorCtr="1">
            <a:spAutoFit/>
          </a:bodyPr>
          <a:lstStyle/>
          <a:p>
            <a:r>
              <a:rPr lang="en-US" dirty="0"/>
              <a:t>Cyber/CMMC Training</a:t>
            </a:r>
          </a:p>
        </p:txBody>
      </p:sp>
      <p:sp>
        <p:nvSpPr>
          <p:cNvPr id="4" name="TextBox 3">
            <a:extLst>
              <a:ext uri="{FF2B5EF4-FFF2-40B4-BE49-F238E27FC236}">
                <a16:creationId xmlns:a16="http://schemas.microsoft.com/office/drawing/2014/main" id="{84854D0D-E1B4-29FF-9C9A-ED86E8C79A28}"/>
              </a:ext>
            </a:extLst>
          </p:cNvPr>
          <p:cNvSpPr txBox="1"/>
          <p:nvPr/>
        </p:nvSpPr>
        <p:spPr>
          <a:xfrm>
            <a:off x="3676650" y="6178378"/>
            <a:ext cx="5318815" cy="369332"/>
          </a:xfrm>
          <a:prstGeom prst="rect">
            <a:avLst/>
          </a:prstGeom>
          <a:noFill/>
        </p:spPr>
        <p:txBody>
          <a:bodyPr wrap="square" rtlCol="0">
            <a:spAutoFit/>
          </a:bodyPr>
          <a:lstStyle/>
          <a:p>
            <a:r>
              <a:rPr lang="en-US" sz="900" dirty="0"/>
              <a:t>*</a:t>
            </a:r>
            <a:r>
              <a:rPr lang="en-US" sz="900" dirty="0">
                <a:effectLst/>
              </a:rPr>
              <a:t>https://www.acq.osd.mil/asda/dpc/cp/cyber/docs/safeguarding/DoD-Guidance-for-Reviewing-System-Security-Plans-and-the-NIST-SP-800-11-6-2018.pdf</a:t>
            </a:r>
            <a:endParaRPr lang="en-US" sz="900" dirty="0"/>
          </a:p>
        </p:txBody>
      </p:sp>
    </p:spTree>
    <p:extLst>
      <p:ext uri="{BB962C8B-B14F-4D97-AF65-F5344CB8AC3E}">
        <p14:creationId xmlns:p14="http://schemas.microsoft.com/office/powerpoint/2010/main" val="2899821019"/>
      </p:ext>
    </p:extLst>
  </p:cSld>
  <p:clrMapOvr>
    <a:masterClrMapping/>
  </p:clrMapOvr>
</p:sld>
</file>

<file path=ppt/theme/theme1.xml><?xml version="1.0" encoding="utf-8"?>
<a:theme xmlns:a="http://schemas.openxmlformats.org/drawingml/2006/main" name="Facet">
  <a:themeElements>
    <a:clrScheme name="Custom 12">
      <a:dk1>
        <a:sysClr val="windowText" lastClr="000000"/>
      </a:dk1>
      <a:lt1>
        <a:sysClr val="window" lastClr="FFFFFF"/>
      </a:lt1>
      <a:dk2>
        <a:srgbClr val="2C3C43"/>
      </a:dk2>
      <a:lt2>
        <a:srgbClr val="EBEBEB"/>
      </a:lt2>
      <a:accent1>
        <a:srgbClr val="002060"/>
      </a:accent1>
      <a:accent2>
        <a:srgbClr val="E6B91E"/>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3de9faa6-9fe1-49b3-9a08-227a296b54a6}" enabled="1" method="Privileged" siteId="{d5fe813e-0caa-432a-b2ac-d555aa91bd1c}" contentBits="0" removed="0"/>
</clbl:labelList>
</file>

<file path=docProps/app.xml><?xml version="1.0" encoding="utf-8"?>
<Properties xmlns="http://schemas.openxmlformats.org/officeDocument/2006/extended-properties" xmlns:vt="http://schemas.openxmlformats.org/officeDocument/2006/docPropsVTypes">
  <Template>Theme1</Template>
  <TotalTime>150782</TotalTime>
  <Words>4045</Words>
  <Application>Microsoft Office PowerPoint</Application>
  <PresentationFormat>Widescreen</PresentationFormat>
  <Paragraphs>261</Paragraphs>
  <Slides>16</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Defense Industrial Base (DIB) Sector Coordinating Council (SCC)  Supply Chain Cyber Training</vt:lpstr>
      <vt:lpstr>Agenda</vt:lpstr>
      <vt:lpstr>Resource Guide</vt:lpstr>
      <vt:lpstr>Disclaimer and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Acronym Guide</vt:lpstr>
      <vt:lpstr>Resources Available for More Information</vt:lpstr>
      <vt:lpstr>Resources Available for More Information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Defense Industrial Base  Supply Chain Cyber Training</dc:title>
  <dc:creator/>
  <cp:keywords>Unrestricted</cp:keywords>
  <cp:lastModifiedBy>Stevens, Mary Kay [USA]</cp:lastModifiedBy>
  <cp:revision>936</cp:revision>
  <dcterms:created xsi:type="dcterms:W3CDTF">2021-03-04T18:31:47Z</dcterms:created>
  <dcterms:modified xsi:type="dcterms:W3CDTF">2023-03-20T19:51:08Z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M SIP Document Sensitivity">
    <vt:lpwstr/>
  </property>
  <property fmtid="{D5CDD505-2E9C-101B-9397-08002B2CF9AE}" pid="3" name="Document Author">
    <vt:lpwstr>US\e337530</vt:lpwstr>
  </property>
  <property fmtid="{D5CDD505-2E9C-101B-9397-08002B2CF9AE}" pid="4" name="Document Sensitivity">
    <vt:lpwstr>1</vt:lpwstr>
  </property>
  <property fmtid="{D5CDD505-2E9C-101B-9397-08002B2CF9AE}" pid="5" name="ThirdParty">
    <vt:lpwstr/>
  </property>
  <property fmtid="{D5CDD505-2E9C-101B-9397-08002B2CF9AE}" pid="6" name="OCI Restriction">
    <vt:bool>false</vt:bool>
  </property>
  <property fmtid="{D5CDD505-2E9C-101B-9397-08002B2CF9AE}" pid="7" name="OCI Additional Info">
    <vt:lpwstr/>
  </property>
  <property fmtid="{D5CDD505-2E9C-101B-9397-08002B2CF9AE}" pid="8" name="Allow Header Overwrite">
    <vt:bool>true</vt:bool>
  </property>
  <property fmtid="{D5CDD505-2E9C-101B-9397-08002B2CF9AE}" pid="9" name="Allow Footer Overwrite">
    <vt:bool>true</vt:bool>
  </property>
  <property fmtid="{D5CDD505-2E9C-101B-9397-08002B2CF9AE}" pid="10" name="Multiple Selected">
    <vt:lpwstr>-1</vt:lpwstr>
  </property>
  <property fmtid="{D5CDD505-2E9C-101B-9397-08002B2CF9AE}" pid="11" name="SIPLongWording">
    <vt:lpwstr>_x000d_
_x000d_
</vt:lpwstr>
  </property>
  <property fmtid="{D5CDD505-2E9C-101B-9397-08002B2CF9AE}" pid="12" name="ExpCountry">
    <vt:lpwstr/>
  </property>
  <property fmtid="{D5CDD505-2E9C-101B-9397-08002B2CF9AE}" pid="13" name="TextBoxAndDropdownValues">
    <vt:lpwstr/>
  </property>
</Properties>
</file>