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4" r:id="rId3"/>
    <p:sldId id="260" r:id="rId4"/>
    <p:sldId id="263" r:id="rId5"/>
    <p:sldId id="267" r:id="rId6"/>
    <p:sldId id="270" r:id="rId7"/>
    <p:sldId id="266" r:id="rId8"/>
    <p:sldId id="268" r:id="rId9"/>
    <p:sldId id="262" r:id="rId10"/>
    <p:sldId id="269" r:id="rId11"/>
    <p:sldId id="261" r:id="rId12"/>
  </p:sldIdLst>
  <p:sldSz cx="9144000" cy="6858000" type="screen4x3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4"/>
            <p14:sldId id="260"/>
            <p14:sldId id="263"/>
            <p14:sldId id="267"/>
            <p14:sldId id="270"/>
            <p14:sldId id="266"/>
            <p14:sldId id="268"/>
            <p14:sldId id="262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5319" autoAdjust="0"/>
  </p:normalViewPr>
  <p:slideViewPr>
    <p:cSldViewPr snapToGrid="0" snapToObjects="1">
      <p:cViewPr varScale="1">
        <p:scale>
          <a:sx n="81" d="100"/>
          <a:sy n="81" d="100"/>
        </p:scale>
        <p:origin x="1435" y="6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qing Yan" userId="b38728bc-07b0-4042-9de7-2af5f63a681d" providerId="ADAL" clId="{ADE4D57D-EC99-4B22-8680-2C302FF55802}"/>
    <pc:docChg chg="modSld">
      <pc:chgData name="Jinqing Yan" userId="b38728bc-07b0-4042-9de7-2af5f63a681d" providerId="ADAL" clId="{ADE4D57D-EC99-4B22-8680-2C302FF55802}" dt="2019-12-18T02:01:39.741" v="1" actId="20577"/>
      <pc:docMkLst>
        <pc:docMk/>
      </pc:docMkLst>
      <pc:sldChg chg="modSp">
        <pc:chgData name="Jinqing Yan" userId="b38728bc-07b0-4042-9de7-2af5f63a681d" providerId="ADAL" clId="{ADE4D57D-EC99-4B22-8680-2C302FF55802}" dt="2019-12-18T02:01:39.741" v="1" actId="20577"/>
        <pc:sldMkLst>
          <pc:docMk/>
          <pc:sldMk cId="2854981257" sldId="263"/>
        </pc:sldMkLst>
        <pc:spChg chg="mod">
          <ac:chgData name="Jinqing Yan" userId="b38728bc-07b0-4042-9de7-2af5f63a681d" providerId="ADAL" clId="{ADE4D57D-EC99-4B22-8680-2C302FF55802}" dt="2019-12-18T02:01:39.741" v="1" actId="20577"/>
          <ac:spMkLst>
            <pc:docMk/>
            <pc:sldMk cId="2854981257" sldId="263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2016-07-26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C4AF-7AB4-46B7-B849-DBE15CAFDC77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6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1E1E6-AC97-40CA-9F13-59C2BBA472D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2016-07-26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DAECE-943D-4DC0-B7A9-396556CD687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2016-07-26  |  Page </a:t>
            </a:r>
            <a:fld id="{4CE3D00D-43DA-4DC2-8320-4D6478050ADA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3446" y="1563780"/>
            <a:ext cx="8351839" cy="2839491"/>
          </a:xfrm>
        </p:spPr>
        <p:txBody>
          <a:bodyPr/>
          <a:lstStyle/>
          <a:p>
            <a:r>
              <a:rPr lang="en-US" dirty="0"/>
              <a:t>H248 Stream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31412" y="2877390"/>
            <a:ext cx="8355014" cy="1386001"/>
          </a:xfrm>
        </p:spPr>
        <p:txBody>
          <a:bodyPr/>
          <a:lstStyle/>
          <a:p>
            <a:r>
              <a:rPr lang="en-US" dirty="0"/>
              <a:t>Topology &amp;&amp; RV &amp;&amp; 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6522" y="5285994"/>
            <a:ext cx="2424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Jinqing Yan</a:t>
            </a:r>
          </a:p>
          <a:p>
            <a:r>
              <a:rPr lang="en-US" dirty="0"/>
              <a:t>07/29/2016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Format Negotiation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699" y="1187525"/>
            <a:ext cx="6261511" cy="34102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2">
            <a:normAutofit/>
          </a:bodyPr>
          <a:lstStyle/>
          <a:p>
            <a:r>
              <a:rPr lang="en-US" sz="900" dirty="0">
                <a:latin typeface="+mn-lt"/>
              </a:rPr>
              <a:t>!/2 [123.123.123.4]:55555 T = 10003 {</a:t>
            </a:r>
          </a:p>
          <a:p>
            <a:r>
              <a:rPr lang="en-US" sz="900" dirty="0">
                <a:latin typeface="+mn-lt"/>
              </a:rPr>
              <a:t>C = $ {A = 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 {M {</a:t>
            </a:r>
          </a:p>
          <a:p>
            <a:r>
              <a:rPr lang="en-US" sz="900" dirty="0">
                <a:latin typeface="+mn-lt"/>
              </a:rPr>
              <a:t>ST = 1 {O {MO=SR, RV=ON, RG=ON},</a:t>
            </a:r>
          </a:p>
          <a:p>
            <a:r>
              <a:rPr lang="en-US" sz="900" dirty="0">
                <a:latin typeface="+mn-lt"/>
              </a:rPr>
              <a:t>L { v=0 c=IN IP4 $ </a:t>
            </a:r>
          </a:p>
          <a:p>
            <a:r>
              <a:rPr lang="en-US" sz="900" dirty="0">
                <a:latin typeface="+mn-lt"/>
              </a:rPr>
              <a:t>    m=audio $ RTP/AVP 0 8 18 100 110</a:t>
            </a:r>
          </a:p>
          <a:p>
            <a:r>
              <a:rPr lang="en-US" sz="900" dirty="0">
                <a:latin typeface="+mn-lt"/>
              </a:rPr>
              <a:t>    a=rtpmap:100 telephone-event/8000</a:t>
            </a:r>
          </a:p>
          <a:p>
            <a:r>
              <a:rPr lang="en-US" sz="900" dirty="0">
                <a:latin typeface="+mn-lt"/>
              </a:rPr>
              <a:t>    a=rtpmap:110 AMR/8000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},</a:t>
            </a:r>
          </a:p>
          <a:p>
            <a:r>
              <a:rPr lang="en-US" sz="900" dirty="0">
                <a:latin typeface="+mn-lt"/>
              </a:rPr>
              <a:t>R {v=0 c=IN IP4 </a:t>
            </a:r>
            <a:r>
              <a:rPr lang="en-US" sz="900" dirty="0"/>
              <a:t>192.168.1.35</a:t>
            </a:r>
            <a:r>
              <a:rPr lang="en-US" sz="900" dirty="0">
                <a:latin typeface="+mn-lt"/>
              </a:rPr>
              <a:t> </a:t>
            </a:r>
          </a:p>
          <a:p>
            <a:r>
              <a:rPr lang="en-US" sz="900" dirty="0">
                <a:latin typeface="+mn-lt"/>
              </a:rPr>
              <a:t>    m=audio $ </a:t>
            </a:r>
            <a:r>
              <a:rPr lang="en-US" sz="900">
                <a:latin typeface="+mn-lt"/>
              </a:rPr>
              <a:t>RTP/AVP 0 100 </a:t>
            </a:r>
            <a:r>
              <a:rPr lang="en-US" sz="900" dirty="0">
                <a:latin typeface="+mn-lt"/>
              </a:rPr>
              <a:t>18 </a:t>
            </a:r>
            <a:r>
              <a:rPr lang="en-US" sz="900">
                <a:latin typeface="+mn-lt"/>
              </a:rPr>
              <a:t>110 120</a:t>
            </a:r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    a=rtpmap:110 telephone-event/8000   </a:t>
            </a:r>
          </a:p>
          <a:p>
            <a:r>
              <a:rPr lang="en-US" sz="900" dirty="0">
                <a:latin typeface="+mn-lt"/>
              </a:rPr>
              <a:t>    a=rtpmap:120 AMR/8000</a:t>
            </a:r>
          </a:p>
          <a:p>
            <a:r>
              <a:rPr lang="en-US" sz="900" dirty="0">
                <a:latin typeface="+mn-lt"/>
              </a:rPr>
              <a:t>    a=rtpmap:100 PCMA/8000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}}}}},</a:t>
            </a:r>
          </a:p>
          <a:p>
            <a:r>
              <a:rPr lang="en-US" sz="900" dirty="0">
                <a:latin typeface="+mn-lt"/>
              </a:rPr>
              <a:t>A=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/$/ream1/${M{</a:t>
            </a:r>
          </a:p>
          <a:p>
            <a:r>
              <a:rPr lang="en-US" sz="900" dirty="0">
                <a:latin typeface="+mn-lt"/>
              </a:rPr>
              <a:t>ST=1{</a:t>
            </a:r>
            <a:r>
              <a:rPr lang="en-US" sz="900" dirty="0"/>
              <a:t>O {MO=SR, RV=ON, RG=ON},</a:t>
            </a:r>
          </a:p>
          <a:p>
            <a:r>
              <a:rPr lang="en-US" sz="900" dirty="0"/>
              <a:t>L { v=0 c=IN IP4 $ </a:t>
            </a:r>
          </a:p>
          <a:p>
            <a:r>
              <a:rPr lang="en-US" sz="900" dirty="0"/>
              <a:t>    m=audio $ RTP/AVP 0 8 18 100 110</a:t>
            </a:r>
          </a:p>
          <a:p>
            <a:r>
              <a:rPr lang="en-US" sz="900" dirty="0"/>
              <a:t>    a=rtpmap:100 telephone-event/8000</a:t>
            </a:r>
          </a:p>
          <a:p>
            <a:r>
              <a:rPr lang="en-US" sz="900" dirty="0"/>
              <a:t>    a=rtpmap:110 AMR-WB/16000</a:t>
            </a:r>
          </a:p>
          <a:p>
            <a:r>
              <a:rPr lang="en-US" sz="900" dirty="0"/>
              <a:t>    a=ptime:20</a:t>
            </a:r>
          </a:p>
          <a:p>
            <a:r>
              <a:rPr lang="en-US" sz="900" dirty="0"/>
              <a:t>},</a:t>
            </a:r>
          </a:p>
          <a:p>
            <a:r>
              <a:rPr lang="en-US" sz="900" dirty="0"/>
              <a:t>R {v=0 c=IN IP4 192.168.1.35 </a:t>
            </a:r>
          </a:p>
          <a:p>
            <a:r>
              <a:rPr lang="en-US" sz="900" dirty="0"/>
              <a:t>    m=audio $ RTP/AVP 0 100 18 110 120</a:t>
            </a:r>
          </a:p>
          <a:p>
            <a:r>
              <a:rPr lang="en-US" sz="900" dirty="0"/>
              <a:t>    a=rtpmap:110 telephone-event/8000   </a:t>
            </a:r>
          </a:p>
          <a:p>
            <a:r>
              <a:rPr lang="en-US" sz="900" dirty="0"/>
              <a:t>    a=rtpmap:120 AMR-WB/16000</a:t>
            </a:r>
          </a:p>
          <a:p>
            <a:r>
              <a:rPr lang="en-US" sz="900" dirty="0"/>
              <a:t>    a=rtpmap:100 PCMA/8000</a:t>
            </a:r>
          </a:p>
          <a:p>
            <a:r>
              <a:rPr lang="en-US" sz="900" dirty="0"/>
              <a:t>    a=ptime:20</a:t>
            </a:r>
          </a:p>
          <a:p>
            <a:r>
              <a:rPr lang="en-US" sz="900" dirty="0"/>
              <a:t>}</a:t>
            </a:r>
            <a:r>
              <a:rPr lang="en-US" sz="900" dirty="0">
                <a:latin typeface="+mn-lt"/>
              </a:rPr>
              <a:t>}}}}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445454" y="4312173"/>
            <a:ext cx="4226379" cy="1888895"/>
            <a:chOff x="1926771" y="2971319"/>
            <a:chExt cx="4226379" cy="1888895"/>
          </a:xfrm>
        </p:grpSpPr>
        <p:sp>
          <p:nvSpPr>
            <p:cNvPr id="25" name="Oval 24"/>
            <p:cNvSpPr/>
            <p:nvPr/>
          </p:nvSpPr>
          <p:spPr bwMode="auto">
            <a:xfrm>
              <a:off x="3008541" y="4012744"/>
              <a:ext cx="465364" cy="26125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276725" y="4012744"/>
              <a:ext cx="465364" cy="269421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1926771" y="3347357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739" y="3206719"/>
              <a:ext cx="840580" cy="22965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785" y="3249693"/>
              <a:ext cx="756557" cy="229656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 bwMode="auto">
            <a:xfrm>
              <a:off x="2835388" y="2971319"/>
              <a:ext cx="2139042" cy="584228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dsp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driver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835388" y="3853543"/>
              <a:ext cx="2139042" cy="522514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>
              <a:endCxn id="25" idx="2"/>
            </p:cNvCxnSpPr>
            <p:nvPr/>
          </p:nvCxnSpPr>
          <p:spPr bwMode="auto">
            <a:xfrm>
              <a:off x="2579914" y="4143372"/>
              <a:ext cx="428627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25" idx="6"/>
              <a:endCxn id="26" idx="2"/>
            </p:cNvCxnSpPr>
            <p:nvPr/>
          </p:nvCxnSpPr>
          <p:spPr bwMode="auto">
            <a:xfrm>
              <a:off x="3473905" y="4143373"/>
              <a:ext cx="802820" cy="40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6" idx="6"/>
            </p:cNvCxnSpPr>
            <p:nvPr/>
          </p:nvCxnSpPr>
          <p:spPr bwMode="auto">
            <a:xfrm flipV="1">
              <a:off x="4742089" y="4143372"/>
              <a:ext cx="646340" cy="40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159579" y="3555547"/>
              <a:ext cx="8164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3331029" y="3555547"/>
              <a:ext cx="0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4422322" y="3558949"/>
              <a:ext cx="8164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4593772" y="3558949"/>
              <a:ext cx="0" cy="2979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Line Callout 1 (No Border) 38"/>
            <p:cNvSpPr/>
            <p:nvPr/>
          </p:nvSpPr>
          <p:spPr bwMode="auto">
            <a:xfrm>
              <a:off x="5238750" y="2971319"/>
              <a:ext cx="914400" cy="306324"/>
            </a:xfrm>
            <a:prstGeom prst="callout1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/>
                <a:t>codec list</a:t>
              </a:r>
            </a:p>
          </p:txBody>
        </p:sp>
        <p:sp>
          <p:nvSpPr>
            <p:cNvPr id="40" name="Line Callout 1 (No Border) 39"/>
            <p:cNvSpPr/>
            <p:nvPr/>
          </p:nvSpPr>
          <p:spPr bwMode="auto">
            <a:xfrm>
              <a:off x="3695701" y="4571995"/>
              <a:ext cx="914400" cy="288219"/>
            </a:xfrm>
            <a:prstGeom prst="callout1">
              <a:avLst>
                <a:gd name="adj1" fmla="val 18750"/>
                <a:gd name="adj2" fmla="val -8333"/>
                <a:gd name="adj3" fmla="val -96722"/>
                <a:gd name="adj4" fmla="val -46369"/>
              </a:avLst>
            </a:prstGeom>
            <a:solidFill>
              <a:schemeClr val="accent3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dsp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channel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1201" y="3999384"/>
              <a:ext cx="6335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audio/</a:t>
              </a:r>
              <a:r>
                <a:rPr lang="en-US" sz="900" dirty="0" err="1"/>
                <a:t>rtp</a:t>
              </a:r>
              <a:endParaRPr lang="en-US" sz="9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74999" y="3581434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conf</a:t>
              </a:r>
              <a:endParaRPr lang="en-US" sz="9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4074" y="3564236"/>
              <a:ext cx="1063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pt</a:t>
              </a:r>
              <a:r>
                <a:rPr lang="en-US" sz="900" dirty="0"/>
                <a:t> value </a:t>
              </a:r>
              <a:r>
                <a:rPr lang="en-US" sz="900" dirty="0" err="1"/>
                <a:t>unmatch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3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5768" y="1407190"/>
            <a:ext cx="8351839" cy="3852000"/>
          </a:xfrm>
        </p:spPr>
        <p:txBody>
          <a:bodyPr/>
          <a:lstStyle/>
          <a:p>
            <a:r>
              <a:rPr lang="en-US" dirty="0"/>
              <a:t>H248 Basic</a:t>
            </a:r>
          </a:p>
          <a:p>
            <a:r>
              <a:rPr lang="en-US" dirty="0"/>
              <a:t>Stream Topology</a:t>
            </a:r>
          </a:p>
          <a:p>
            <a:r>
              <a:rPr lang="en-US" dirty="0"/>
              <a:t>SDP for H248</a:t>
            </a:r>
          </a:p>
          <a:p>
            <a:r>
              <a:rPr lang="en-US" dirty="0"/>
              <a:t>RV and RG</a:t>
            </a:r>
          </a:p>
          <a:p>
            <a:r>
              <a:rPr lang="en-US" dirty="0"/>
              <a:t>Media Format Negotiation</a:t>
            </a:r>
          </a:p>
        </p:txBody>
      </p:sp>
    </p:spTree>
    <p:extLst>
      <p:ext uri="{BB962C8B-B14F-4D97-AF65-F5344CB8AC3E}">
        <p14:creationId xmlns:p14="http://schemas.microsoft.com/office/powerpoint/2010/main" val="12555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H248 Basic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49117" y="1750654"/>
            <a:ext cx="7239662" cy="31866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ransaction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766708" y="5878747"/>
            <a:ext cx="310243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0365" y="5821567"/>
            <a:ext cx="182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3691110" y="3347357"/>
            <a:ext cx="1420586" cy="8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1359673" y="2228850"/>
            <a:ext cx="2297927" cy="2318657"/>
            <a:chOff x="1359673" y="2228850"/>
            <a:chExt cx="2297927" cy="2318657"/>
          </a:xfrm>
        </p:grpSpPr>
        <p:sp>
          <p:nvSpPr>
            <p:cNvPr id="6" name="Rectangle 5"/>
            <p:cNvSpPr/>
            <p:nvPr/>
          </p:nvSpPr>
          <p:spPr bwMode="auto">
            <a:xfrm>
              <a:off x="1359673" y="2228850"/>
              <a:ext cx="2297927" cy="23186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Action1 / ctx</a:t>
              </a:r>
              <a:r>
                <a:rPr lang="en-US" sz="1400" dirty="0"/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59525" y="2620735"/>
              <a:ext cx="2098221" cy="636815"/>
              <a:chOff x="1477735" y="2898321"/>
              <a:chExt cx="2098221" cy="767443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" name="Group 23"/>
            <p:cNvGrpSpPr/>
            <p:nvPr/>
          </p:nvGrpSpPr>
          <p:grpSpPr>
            <a:xfrm>
              <a:off x="1446759" y="3812627"/>
              <a:ext cx="2098221" cy="636815"/>
              <a:chOff x="1477735" y="2898321"/>
              <a:chExt cx="2098221" cy="767443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" name="Group 30"/>
          <p:cNvGrpSpPr/>
          <p:nvPr/>
        </p:nvGrpSpPr>
        <p:grpSpPr>
          <a:xfrm>
            <a:off x="5143500" y="2130785"/>
            <a:ext cx="2297927" cy="2318657"/>
            <a:chOff x="1359673" y="2228850"/>
            <a:chExt cx="2297927" cy="2318657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359673" y="2228850"/>
              <a:ext cx="2297927" cy="23186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ActionN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/ </a:t>
              </a: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ctx</a:t>
              </a:r>
              <a:r>
                <a:rPr lang="en-US" sz="1400" dirty="0" err="1"/>
                <a:t>N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459525" y="2620735"/>
              <a:ext cx="2098221" cy="636815"/>
              <a:chOff x="1477735" y="2898321"/>
              <a:chExt cx="2098221" cy="767443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1446759" y="3812627"/>
              <a:ext cx="2098221" cy="636815"/>
              <a:chOff x="1477735" y="2898321"/>
              <a:chExt cx="2098221" cy="767443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1477735" y="2898321"/>
                <a:ext cx="2098221" cy="76744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77981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234294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3074833" y="3131002"/>
                <a:ext cx="310243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 bwMode="auto">
              <a:xfrm>
                <a:off x="2661557" y="3282043"/>
                <a:ext cx="35106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5" name="Oval 44"/>
          <p:cNvSpPr/>
          <p:nvPr/>
        </p:nvSpPr>
        <p:spPr bwMode="auto">
          <a:xfrm>
            <a:off x="5624350" y="5317483"/>
            <a:ext cx="685804" cy="2449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0584" y="5253687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35860"/>
            <a:ext cx="7494588" cy="1085371"/>
          </a:xfrm>
        </p:spPr>
        <p:txBody>
          <a:bodyPr/>
          <a:lstStyle/>
          <a:p>
            <a:r>
              <a:rPr lang="en-US" dirty="0"/>
              <a:t>H248 Basic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211" y="1066109"/>
            <a:ext cx="7519307" cy="232371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err="1">
                <a:latin typeface="+mn-lt"/>
              </a:rPr>
              <a:t>MediaDescriptor</a:t>
            </a:r>
            <a:r>
              <a:rPr lang="en-US" sz="1000" dirty="0">
                <a:latin typeface="+mn-lt"/>
              </a:rPr>
              <a:t> ::= SEQUENCE</a:t>
            </a:r>
          </a:p>
          <a:p>
            <a:r>
              <a:rPr lang="en-US" sz="1000" dirty="0">
                <a:latin typeface="+mn-lt"/>
              </a:rPr>
              <a:t>{</a:t>
            </a:r>
          </a:p>
          <a:p>
            <a:r>
              <a:rPr lang="en-US" sz="1000" dirty="0" err="1">
                <a:latin typeface="+mn-lt"/>
              </a:rPr>
              <a:t>termStateDescr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TerminationStateDescriptor</a:t>
            </a:r>
            <a:r>
              <a:rPr lang="en-US" sz="1000" dirty="0">
                <a:latin typeface="+mn-lt"/>
              </a:rPr>
              <a:t> OPTIONAL,</a:t>
            </a:r>
          </a:p>
          <a:p>
            <a:r>
              <a:rPr lang="en-US" sz="1000" dirty="0">
                <a:latin typeface="+mn-lt"/>
              </a:rPr>
              <a:t>streams CHOICE</a:t>
            </a:r>
          </a:p>
          <a:p>
            <a:r>
              <a:rPr lang="en-US" sz="1000" dirty="0">
                <a:latin typeface="+mn-lt"/>
              </a:rPr>
              <a:t>{</a:t>
            </a:r>
          </a:p>
          <a:p>
            <a:r>
              <a:rPr lang="en-US" sz="1000" b="1" dirty="0" err="1">
                <a:latin typeface="+mn-lt"/>
              </a:rPr>
              <a:t>oneStream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b="1" dirty="0" err="1">
                <a:latin typeface="+mn-lt"/>
              </a:rPr>
              <a:t>StreamParms</a:t>
            </a:r>
            <a:r>
              <a:rPr lang="en-US" sz="1000" b="1" dirty="0">
                <a:latin typeface="+mn-lt"/>
              </a:rPr>
              <a:t>,</a:t>
            </a:r>
          </a:p>
          <a:p>
            <a:r>
              <a:rPr lang="en-US" sz="1000" b="1" dirty="0" err="1">
                <a:latin typeface="+mn-lt"/>
              </a:rPr>
              <a:t>multiStream</a:t>
            </a:r>
            <a:r>
              <a:rPr lang="en-US" sz="1000" b="1" dirty="0">
                <a:latin typeface="+mn-lt"/>
              </a:rPr>
              <a:t> SEQUENCE OF </a:t>
            </a:r>
            <a:r>
              <a:rPr lang="en-US" sz="1000" b="1" dirty="0" err="1">
                <a:latin typeface="+mn-lt"/>
              </a:rPr>
              <a:t>StreamDescriptor</a:t>
            </a:r>
            <a:endParaRPr lang="en-US" sz="1000" b="1" dirty="0">
              <a:latin typeface="+mn-lt"/>
            </a:endParaRPr>
          </a:p>
          <a:p>
            <a:r>
              <a:rPr lang="en-US" sz="1000" dirty="0">
                <a:latin typeface="+mn-lt"/>
              </a:rPr>
              <a:t>} OPTIONAL,</a:t>
            </a:r>
          </a:p>
          <a:p>
            <a:r>
              <a:rPr lang="en-US" sz="1000" dirty="0">
                <a:latin typeface="+mn-lt"/>
              </a:rPr>
              <a:t>...</a:t>
            </a:r>
          </a:p>
          <a:p>
            <a:r>
              <a:rPr lang="en-US" sz="1000" dirty="0">
                <a:latin typeface="+mn-lt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210" y="3556555"/>
            <a:ext cx="7519307" cy="272382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numCol="2">
            <a:spAutoFit/>
          </a:bodyPr>
          <a:lstStyle/>
          <a:p>
            <a:r>
              <a:rPr lang="en-US" sz="900" dirty="0" err="1">
                <a:latin typeface="+mn-lt"/>
              </a:rPr>
              <a:t>StreamDescriptor</a:t>
            </a:r>
            <a:r>
              <a:rPr lang="en-US" sz="900" dirty="0">
                <a:latin typeface="+mn-lt"/>
              </a:rPr>
              <a:t> ::= SEQUENCE</a:t>
            </a:r>
          </a:p>
          <a:p>
            <a:r>
              <a:rPr lang="en-US" sz="900" dirty="0">
                <a:latin typeface="+mn-lt"/>
              </a:rPr>
              <a:t>{</a:t>
            </a:r>
          </a:p>
          <a:p>
            <a:r>
              <a:rPr lang="en-US" sz="900" b="1" dirty="0" err="1">
                <a:latin typeface="+mn-lt"/>
              </a:rPr>
              <a:t>streamID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StreamID</a:t>
            </a:r>
            <a:r>
              <a:rPr lang="en-US" sz="900" b="1" dirty="0">
                <a:latin typeface="+mn-lt"/>
              </a:rPr>
              <a:t>,</a:t>
            </a:r>
          </a:p>
          <a:p>
            <a:r>
              <a:rPr lang="en-US" sz="900" dirty="0" err="1">
                <a:latin typeface="+mn-lt"/>
              </a:rPr>
              <a:t>streamParms</a:t>
            </a:r>
            <a:r>
              <a:rPr lang="en-US" sz="900" dirty="0">
                <a:latin typeface="+mn-lt"/>
              </a:rPr>
              <a:t> </a:t>
            </a:r>
            <a:r>
              <a:rPr lang="en-US" sz="900" dirty="0" err="1">
                <a:latin typeface="+mn-lt"/>
              </a:rPr>
              <a:t>StreamParms</a:t>
            </a:r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}</a:t>
            </a:r>
          </a:p>
          <a:p>
            <a:r>
              <a:rPr lang="en-US" sz="900" dirty="0" err="1">
                <a:latin typeface="+mn-lt"/>
              </a:rPr>
              <a:t>StreamParms</a:t>
            </a:r>
            <a:r>
              <a:rPr lang="en-US" sz="900" dirty="0">
                <a:latin typeface="+mn-lt"/>
              </a:rPr>
              <a:t> ::= SEQUENCE</a:t>
            </a:r>
          </a:p>
          <a:p>
            <a:r>
              <a:rPr lang="en-US" sz="900" dirty="0">
                <a:latin typeface="+mn-lt"/>
              </a:rPr>
              <a:t>{</a:t>
            </a:r>
          </a:p>
          <a:p>
            <a:r>
              <a:rPr lang="en-US" sz="900" dirty="0" err="1">
                <a:latin typeface="+mn-lt"/>
              </a:rPr>
              <a:t>localControlDescriptor</a:t>
            </a:r>
            <a:r>
              <a:rPr lang="en-US" sz="900" dirty="0">
                <a:latin typeface="+mn-lt"/>
              </a:rPr>
              <a:t> </a:t>
            </a:r>
            <a:r>
              <a:rPr lang="en-US" sz="900" dirty="0" err="1">
                <a:latin typeface="+mn-lt"/>
              </a:rPr>
              <a:t>LocalControlDescriptor</a:t>
            </a:r>
            <a:r>
              <a:rPr lang="en-US" sz="900" dirty="0">
                <a:latin typeface="+mn-lt"/>
              </a:rPr>
              <a:t> OPTIONAL,</a:t>
            </a:r>
          </a:p>
          <a:p>
            <a:r>
              <a:rPr lang="en-US" sz="900" b="1" dirty="0" err="1">
                <a:latin typeface="+mn-lt"/>
              </a:rPr>
              <a:t>localDescriptor</a:t>
            </a:r>
            <a:r>
              <a:rPr lang="en-US" sz="900" b="1" dirty="0">
                <a:latin typeface="+mn-lt"/>
              </a:rPr>
              <a:t>         </a:t>
            </a:r>
            <a:r>
              <a:rPr lang="en-US" sz="900" dirty="0" err="1">
                <a:latin typeface="+mn-lt"/>
              </a:rPr>
              <a:t>LocalRemoteDescriptor</a:t>
            </a:r>
            <a:r>
              <a:rPr lang="en-US" sz="900" dirty="0">
                <a:latin typeface="+mn-lt"/>
              </a:rPr>
              <a:t> OPTIONAL,</a:t>
            </a:r>
          </a:p>
          <a:p>
            <a:r>
              <a:rPr lang="en-US" sz="900" b="1" dirty="0" err="1">
                <a:latin typeface="+mn-lt"/>
              </a:rPr>
              <a:t>remoteDescriptor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dirty="0">
                <a:latin typeface="+mn-lt"/>
              </a:rPr>
              <a:t>     </a:t>
            </a:r>
            <a:r>
              <a:rPr lang="en-US" sz="900" dirty="0" err="1">
                <a:latin typeface="+mn-lt"/>
              </a:rPr>
              <a:t>LocalRemoteDescriptor</a:t>
            </a:r>
            <a:r>
              <a:rPr lang="en-US" sz="900" dirty="0">
                <a:latin typeface="+mn-lt"/>
              </a:rPr>
              <a:t> OPTIONAL,</a:t>
            </a:r>
          </a:p>
          <a:p>
            <a:r>
              <a:rPr lang="en-US" sz="900" dirty="0">
                <a:latin typeface="+mn-lt"/>
              </a:rPr>
              <a:t>...</a:t>
            </a:r>
          </a:p>
          <a:p>
            <a:r>
              <a:rPr lang="en-US" sz="900" dirty="0">
                <a:latin typeface="+mn-lt"/>
              </a:rPr>
              <a:t>}</a:t>
            </a:r>
          </a:p>
          <a:p>
            <a:endParaRPr lang="en-US" sz="900" dirty="0">
              <a:latin typeface="+mn-lt"/>
            </a:endParaRPr>
          </a:p>
          <a:p>
            <a:r>
              <a:rPr lang="en-US" sz="900" dirty="0" err="1">
                <a:latin typeface="+mn-lt"/>
              </a:rPr>
              <a:t>LocalControlDescriptor</a:t>
            </a:r>
            <a:r>
              <a:rPr lang="en-US" sz="900" dirty="0">
                <a:latin typeface="+mn-lt"/>
              </a:rPr>
              <a:t> ::= SEQUENCE</a:t>
            </a:r>
          </a:p>
          <a:p>
            <a:r>
              <a:rPr lang="en-US" sz="900" dirty="0">
                <a:latin typeface="+mn-lt"/>
              </a:rPr>
              <a:t>{</a:t>
            </a:r>
          </a:p>
          <a:p>
            <a:r>
              <a:rPr lang="en-US" sz="900" b="1" dirty="0" err="1">
                <a:latin typeface="+mn-lt"/>
              </a:rPr>
              <a:t>streamMode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StreamMode</a:t>
            </a:r>
            <a:r>
              <a:rPr lang="en-US" sz="900" b="1" dirty="0">
                <a:latin typeface="+mn-lt"/>
              </a:rPr>
              <a:t> OPTIONAL,</a:t>
            </a:r>
          </a:p>
          <a:p>
            <a:r>
              <a:rPr lang="en-US" sz="900" b="1" dirty="0" err="1">
                <a:latin typeface="+mn-lt"/>
              </a:rPr>
              <a:t>reserveValue</a:t>
            </a:r>
            <a:r>
              <a:rPr lang="en-US" sz="900" b="1" dirty="0">
                <a:latin typeface="+mn-lt"/>
              </a:rPr>
              <a:t> BOOLEAN OPTIONAL,      %% ON/OFF</a:t>
            </a:r>
          </a:p>
          <a:p>
            <a:r>
              <a:rPr lang="en-US" sz="900" b="1" dirty="0" err="1">
                <a:latin typeface="+mn-lt"/>
              </a:rPr>
              <a:t>reserveGroup</a:t>
            </a:r>
            <a:r>
              <a:rPr lang="en-US" sz="900" b="1" dirty="0">
                <a:latin typeface="+mn-lt"/>
              </a:rPr>
              <a:t> BOOLEAN OPTIONAL,    %% ON/OFF</a:t>
            </a:r>
          </a:p>
          <a:p>
            <a:r>
              <a:rPr lang="en-US" sz="900" dirty="0" err="1">
                <a:latin typeface="+mn-lt"/>
              </a:rPr>
              <a:t>propertyParms</a:t>
            </a:r>
            <a:r>
              <a:rPr lang="en-US" sz="900" dirty="0">
                <a:latin typeface="+mn-lt"/>
              </a:rPr>
              <a:t> SEQUENCE OF </a:t>
            </a:r>
            <a:r>
              <a:rPr lang="en-US" sz="900" dirty="0" err="1">
                <a:latin typeface="+mn-lt"/>
              </a:rPr>
              <a:t>PropertyParm</a:t>
            </a:r>
            <a:r>
              <a:rPr lang="en-US" sz="900" dirty="0">
                <a:latin typeface="+mn-lt"/>
              </a:rPr>
              <a:t>,</a:t>
            </a:r>
          </a:p>
          <a:p>
            <a:r>
              <a:rPr lang="en-US" sz="900" dirty="0">
                <a:latin typeface="+mn-lt"/>
              </a:rPr>
              <a:t>...</a:t>
            </a:r>
          </a:p>
          <a:p>
            <a:r>
              <a:rPr lang="en-US" sz="9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98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086" y="43846"/>
            <a:ext cx="7494588" cy="1085371"/>
          </a:xfrm>
        </p:spPr>
        <p:txBody>
          <a:bodyPr/>
          <a:lstStyle/>
          <a:p>
            <a:r>
              <a:rPr lang="en-US" dirty="0"/>
              <a:t>Stream Topology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42965" y="2970337"/>
            <a:ext cx="2552698" cy="947057"/>
            <a:chOff x="402773" y="1738993"/>
            <a:chExt cx="2552698" cy="947057"/>
          </a:xfrm>
        </p:grpSpPr>
        <p:sp>
          <p:nvSpPr>
            <p:cNvPr id="4" name="Rectangle 3"/>
            <p:cNvSpPr/>
            <p:nvPr/>
          </p:nvSpPr>
          <p:spPr bwMode="auto">
            <a:xfrm>
              <a:off x="808265" y="1738993"/>
              <a:ext cx="1600200" cy="947057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ctx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004209" y="2077811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15888" y="2077811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7"/>
            <p:cNvCxnSpPr>
              <a:stCxn id="6" idx="6"/>
            </p:cNvCxnSpPr>
            <p:nvPr/>
          </p:nvCxnSpPr>
          <p:spPr bwMode="auto">
            <a:xfrm>
              <a:off x="2226130" y="2220686"/>
              <a:ext cx="7293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 bwMode="auto">
            <a:xfrm flipH="1" flipV="1">
              <a:off x="402773" y="2212522"/>
              <a:ext cx="601436" cy="81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stCxn id="5" idx="6"/>
              <a:endCxn id="6" idx="2"/>
            </p:cNvCxnSpPr>
            <p:nvPr/>
          </p:nvCxnSpPr>
          <p:spPr bwMode="auto">
            <a:xfrm>
              <a:off x="1314451" y="2220686"/>
              <a:ext cx="6014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16" name="Oval 15"/>
          <p:cNvSpPr/>
          <p:nvPr/>
        </p:nvSpPr>
        <p:spPr bwMode="auto">
          <a:xfrm>
            <a:off x="5117914" y="4211818"/>
            <a:ext cx="310242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8156" y="4154638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SEP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720919" y="1451145"/>
            <a:ext cx="2552698" cy="1991750"/>
            <a:chOff x="5248843" y="3729858"/>
            <a:chExt cx="2552698" cy="19917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654335" y="3729858"/>
              <a:ext cx="1600200" cy="157187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ctx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850279" y="4068676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761958" y="4068676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37" idx="6"/>
            </p:cNvCxnSpPr>
            <p:nvPr/>
          </p:nvCxnSpPr>
          <p:spPr bwMode="auto">
            <a:xfrm>
              <a:off x="7072200" y="4211551"/>
              <a:ext cx="7293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9" name="Straight Arrow Connector 38"/>
            <p:cNvCxnSpPr>
              <a:stCxn id="36" idx="2"/>
            </p:cNvCxnSpPr>
            <p:nvPr/>
          </p:nvCxnSpPr>
          <p:spPr bwMode="auto">
            <a:xfrm flipH="1" flipV="1">
              <a:off x="5248843" y="4203387"/>
              <a:ext cx="601436" cy="81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36" idx="6"/>
              <a:endCxn id="37" idx="2"/>
            </p:cNvCxnSpPr>
            <p:nvPr/>
          </p:nvCxnSpPr>
          <p:spPr bwMode="auto">
            <a:xfrm>
              <a:off x="6160521" y="4211551"/>
              <a:ext cx="6014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5855726" y="4756642"/>
              <a:ext cx="310242" cy="28575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/>
            <p:cNvCxnSpPr>
              <a:stCxn id="36" idx="4"/>
              <a:endCxn id="41" idx="0"/>
            </p:cNvCxnSpPr>
            <p:nvPr/>
          </p:nvCxnSpPr>
          <p:spPr bwMode="auto">
            <a:xfrm>
              <a:off x="6005400" y="4354426"/>
              <a:ext cx="5447" cy="4022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005400" y="5042392"/>
              <a:ext cx="5447" cy="6700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257306" y="5444609"/>
              <a:ext cx="81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LI mode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51129" y="1429256"/>
            <a:ext cx="2487382" cy="1224056"/>
            <a:chOff x="665389" y="2008919"/>
            <a:chExt cx="2487382" cy="1224056"/>
          </a:xfrm>
        </p:grpSpPr>
        <p:grpSp>
          <p:nvGrpSpPr>
            <p:cNvPr id="19" name="Group 18"/>
            <p:cNvGrpSpPr/>
            <p:nvPr/>
          </p:nvGrpSpPr>
          <p:grpSpPr>
            <a:xfrm>
              <a:off x="1051835" y="2008919"/>
              <a:ext cx="1600200" cy="947057"/>
              <a:chOff x="808265" y="1738993"/>
              <a:chExt cx="1600200" cy="947057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808265" y="1738993"/>
                <a:ext cx="1600200" cy="947057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ctx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004209" y="2077811"/>
                <a:ext cx="310242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915888" y="2077811"/>
                <a:ext cx="310242" cy="28575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29" name="Straight Arrow Connector 28"/>
            <p:cNvCxnSpPr>
              <a:stCxn id="21" idx="2"/>
            </p:cNvCxnSpPr>
            <p:nvPr/>
          </p:nvCxnSpPr>
          <p:spPr bwMode="auto">
            <a:xfrm flipH="1">
              <a:off x="665389" y="2490612"/>
              <a:ext cx="58239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endCxn id="22" idx="6"/>
            </p:cNvCxnSpPr>
            <p:nvPr/>
          </p:nvCxnSpPr>
          <p:spPr bwMode="auto">
            <a:xfrm flipH="1">
              <a:off x="2469700" y="2490612"/>
              <a:ext cx="68307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2" idx="2"/>
              <a:endCxn id="21" idx="6"/>
            </p:cNvCxnSpPr>
            <p:nvPr/>
          </p:nvCxnSpPr>
          <p:spPr bwMode="auto">
            <a:xfrm flipH="1">
              <a:off x="1558021" y="2490612"/>
              <a:ext cx="60143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140915" y="2955976"/>
              <a:ext cx="1189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one-way mode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25355" y="3978340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both-way mode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1364785" y="4582650"/>
            <a:ext cx="1600200" cy="1244194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ctx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560729" y="4921467"/>
            <a:ext cx="310242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472408" y="4921467"/>
            <a:ext cx="310242" cy="2857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55"/>
          <p:cNvCxnSpPr>
            <a:stCxn id="55" idx="6"/>
          </p:cNvCxnSpPr>
          <p:nvPr/>
        </p:nvCxnSpPr>
        <p:spPr bwMode="auto">
          <a:xfrm>
            <a:off x="2782650" y="5064342"/>
            <a:ext cx="72934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Straight Arrow Connector 56"/>
          <p:cNvCxnSpPr>
            <a:stCxn id="54" idx="2"/>
          </p:cNvCxnSpPr>
          <p:nvPr/>
        </p:nvCxnSpPr>
        <p:spPr bwMode="auto">
          <a:xfrm flipH="1" flipV="1">
            <a:off x="959293" y="5056178"/>
            <a:ext cx="601436" cy="81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Straight Arrow Connector 57"/>
          <p:cNvCxnSpPr>
            <a:stCxn id="54" idx="6"/>
            <a:endCxn id="55" idx="2"/>
          </p:cNvCxnSpPr>
          <p:nvPr/>
        </p:nvCxnSpPr>
        <p:spPr bwMode="auto">
          <a:xfrm>
            <a:off x="1870971" y="5064342"/>
            <a:ext cx="6014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1577032" y="5426042"/>
            <a:ext cx="310242" cy="28575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488711" y="5426042"/>
            <a:ext cx="310242" cy="28575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Arrow Connector 60"/>
          <p:cNvCxnSpPr>
            <a:stCxn id="60" idx="6"/>
          </p:cNvCxnSpPr>
          <p:nvPr/>
        </p:nvCxnSpPr>
        <p:spPr bwMode="auto">
          <a:xfrm>
            <a:off x="2798953" y="5568917"/>
            <a:ext cx="72934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Straight Arrow Connector 61"/>
          <p:cNvCxnSpPr>
            <a:stCxn id="59" idx="2"/>
          </p:cNvCxnSpPr>
          <p:nvPr/>
        </p:nvCxnSpPr>
        <p:spPr bwMode="auto">
          <a:xfrm flipH="1" flipV="1">
            <a:off x="975596" y="5560753"/>
            <a:ext cx="601436" cy="81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Straight Arrow Connector 62"/>
          <p:cNvCxnSpPr>
            <a:stCxn id="59" idx="6"/>
            <a:endCxn id="60" idx="2"/>
          </p:cNvCxnSpPr>
          <p:nvPr/>
        </p:nvCxnSpPr>
        <p:spPr bwMode="auto">
          <a:xfrm>
            <a:off x="1887274" y="5568917"/>
            <a:ext cx="6014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560729" y="583396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multi-streams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118878" y="4707148"/>
            <a:ext cx="310242" cy="28575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3612" y="4649968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SEP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76149" y="5064342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SEP: stream endpoint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2163536" y="5207217"/>
            <a:ext cx="0" cy="2572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540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086" y="43846"/>
            <a:ext cx="7494588" cy="1085371"/>
          </a:xfrm>
        </p:spPr>
        <p:txBody>
          <a:bodyPr/>
          <a:lstStyle/>
          <a:p>
            <a:r>
              <a:rPr lang="en-US" dirty="0"/>
              <a:t>Stream Topology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408464" y="1363436"/>
            <a:ext cx="2971800" cy="5470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408464" y="2343151"/>
            <a:ext cx="2971800" cy="702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err="1"/>
              <a:t>megaco</a:t>
            </a:r>
            <a:r>
              <a:rPr lang="en-US" sz="1100" dirty="0"/>
              <a:t>/context</a:t>
            </a:r>
            <a:endParaRPr kumimoji="0" lang="en-US" sz="11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71800" y="2606448"/>
            <a:ext cx="383722" cy="3184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cmd1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407353" y="2579915"/>
            <a:ext cx="342900" cy="3184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cmd2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408464" y="4212771"/>
            <a:ext cx="2971800" cy="123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045279" y="4310743"/>
            <a:ext cx="1714500" cy="35922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Controller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43200" y="4882243"/>
            <a:ext cx="947058" cy="35106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131129" y="4882243"/>
            <a:ext cx="996043" cy="35106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824842" y="4959803"/>
            <a:ext cx="146958" cy="19594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3412670" y="4959803"/>
            <a:ext cx="174172" cy="1959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848224" y="4959802"/>
            <a:ext cx="174172" cy="19594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4233181" y="4952320"/>
            <a:ext cx="174172" cy="1959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9760" y="143688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halfcall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171951" y="143688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halfcall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0"/>
            <a:endCxn id="7" idx="2"/>
          </p:cNvCxnSpPr>
          <p:nvPr/>
        </p:nvCxnSpPr>
        <p:spPr bwMode="auto">
          <a:xfrm>
            <a:off x="3894364" y="1363436"/>
            <a:ext cx="0" cy="54700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3763438" y="1918637"/>
            <a:ext cx="310243" cy="42451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3774325" y="3045278"/>
            <a:ext cx="299356" cy="1167493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stCxn id="25" idx="6"/>
            <a:endCxn id="68" idx="2"/>
          </p:cNvCxnSpPr>
          <p:nvPr/>
        </p:nvCxnSpPr>
        <p:spPr bwMode="auto">
          <a:xfrm>
            <a:off x="2971800" y="5057775"/>
            <a:ext cx="4408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endCxn id="71" idx="2"/>
          </p:cNvCxnSpPr>
          <p:nvPr/>
        </p:nvCxnSpPr>
        <p:spPr bwMode="auto">
          <a:xfrm flipV="1">
            <a:off x="3586842" y="5050292"/>
            <a:ext cx="646339" cy="74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4407353" y="5067300"/>
            <a:ext cx="4408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Arc 46"/>
          <p:cNvSpPr/>
          <p:nvPr/>
        </p:nvSpPr>
        <p:spPr bwMode="auto">
          <a:xfrm rot="17757945" flipH="1" flipV="1">
            <a:off x="1151972" y="-319749"/>
            <a:ext cx="6238622" cy="5342851"/>
          </a:xfrm>
          <a:prstGeom prst="arc">
            <a:avLst>
              <a:gd name="adj1" fmla="val 19190802"/>
              <a:gd name="adj2" fmla="val 0"/>
            </a:avLst>
          </a:prstGeom>
          <a:noFill/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5" name="Straight Connector 74"/>
          <p:cNvCxnSpPr>
            <a:endCxn id="25" idx="2"/>
          </p:cNvCxnSpPr>
          <p:nvPr/>
        </p:nvCxnSpPr>
        <p:spPr bwMode="auto">
          <a:xfrm>
            <a:off x="2065564" y="5050291"/>
            <a:ext cx="759278" cy="74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 bwMode="auto">
          <a:xfrm>
            <a:off x="5037364" y="5067980"/>
            <a:ext cx="783770" cy="74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33658" y="4873196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path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04377" y="3331030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 path / h248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6007197" y="5380292"/>
            <a:ext cx="174172" cy="19594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65122" y="5330014"/>
            <a:ext cx="2105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network resource: </a:t>
            </a:r>
            <a:r>
              <a:rPr lang="en-US" sz="1000" dirty="0" err="1"/>
              <a:t>bandwidth,QoS</a:t>
            </a:r>
            <a:endParaRPr lang="en-US" sz="1000" dirty="0"/>
          </a:p>
        </p:txBody>
      </p:sp>
      <p:sp>
        <p:nvSpPr>
          <p:cNvPr id="83" name="Oval 82"/>
          <p:cNvSpPr/>
          <p:nvPr/>
        </p:nvSpPr>
        <p:spPr bwMode="auto">
          <a:xfrm>
            <a:off x="6015361" y="5733401"/>
            <a:ext cx="174172" cy="1959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81369" y="5682855"/>
            <a:ext cx="2220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DSP resource: transcoding, EC, NG</a:t>
            </a:r>
          </a:p>
        </p:txBody>
      </p:sp>
    </p:spTree>
    <p:extLst>
      <p:ext uri="{BB962C8B-B14F-4D97-AF65-F5344CB8AC3E}">
        <p14:creationId xmlns:p14="http://schemas.microsoft.com/office/powerpoint/2010/main" val="2438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555072"/>
            <a:ext cx="8351839" cy="3852000"/>
          </a:xfrm>
        </p:spPr>
        <p:txBody>
          <a:bodyPr/>
          <a:lstStyle/>
          <a:p>
            <a:r>
              <a:rPr lang="en-US" sz="2000" dirty="0"/>
              <a:t>A single session description MUST NOT include more than one media description ("m=" line).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 for H248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0636" y="2269202"/>
            <a:ext cx="2449285" cy="12772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pPr marL="0" indent="0">
              <a:buNone/>
            </a:pPr>
            <a:r>
              <a:rPr lang="en-US" sz="1100" dirty="0"/>
              <a:t>m=audio 1000 </a:t>
            </a:r>
            <a:r>
              <a:rPr lang="en-US" sz="1100" dirty="0" err="1"/>
              <a:t>rtp</a:t>
            </a:r>
            <a:r>
              <a:rPr lang="en-US" sz="1100" dirty="0"/>
              <a:t>/</a:t>
            </a:r>
            <a:r>
              <a:rPr lang="en-US" sz="1100" dirty="0" err="1"/>
              <a:t>avp</a:t>
            </a:r>
            <a:r>
              <a:rPr lang="en-US" sz="1100" dirty="0"/>
              <a:t> 0</a:t>
            </a:r>
          </a:p>
          <a:p>
            <a:r>
              <a:rPr lang="en-US" sz="1100" dirty="0"/>
              <a:t>m=video 62537 RTP/SAVPF 100</a:t>
            </a:r>
          </a:p>
          <a:p>
            <a:r>
              <a:rPr lang="en-US" sz="1100" dirty="0"/>
              <a:t>a=rtpmap:99 H264/90000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0248" y="3707281"/>
            <a:ext cx="2982346" cy="280076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Stream=1 {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pPr marL="0" indent="0">
              <a:buNone/>
            </a:pPr>
            <a:r>
              <a:rPr lang="en-US" sz="1100" dirty="0"/>
              <a:t>m=audio 1000 </a:t>
            </a:r>
            <a:r>
              <a:rPr lang="en-US" sz="1100" dirty="0" err="1"/>
              <a:t>rtp</a:t>
            </a:r>
            <a:r>
              <a:rPr lang="en-US" sz="1100" dirty="0"/>
              <a:t>/</a:t>
            </a:r>
            <a:r>
              <a:rPr lang="en-US" sz="1100" dirty="0" err="1"/>
              <a:t>avp</a:t>
            </a:r>
            <a:r>
              <a:rPr lang="en-US" sz="1100" dirty="0"/>
              <a:t> 0</a:t>
            </a:r>
          </a:p>
          <a:p>
            <a:r>
              <a:rPr lang="en-US" sz="1100" dirty="0"/>
              <a:t>},</a:t>
            </a:r>
          </a:p>
          <a:p>
            <a:r>
              <a:rPr lang="en-US" sz="1100" dirty="0"/>
              <a:t>Stream=2{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r>
              <a:rPr lang="en-US" sz="1100" dirty="0"/>
              <a:t>m=video 62537 RTP/SAVPF 100</a:t>
            </a:r>
          </a:p>
          <a:p>
            <a:r>
              <a:rPr lang="en-US" sz="1100" dirty="0"/>
              <a:t>a=rtpmap:99 H264/90000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498" y="4089159"/>
            <a:ext cx="2982346" cy="229293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Stream=1 {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pPr marL="0" indent="0">
              <a:buNone/>
            </a:pPr>
            <a:r>
              <a:rPr lang="en-US" sz="1100" dirty="0"/>
              <a:t>m=audio 1000 </a:t>
            </a:r>
            <a:r>
              <a:rPr lang="en-US" sz="1100" dirty="0" err="1"/>
              <a:t>rtp</a:t>
            </a:r>
            <a:r>
              <a:rPr lang="en-US" sz="1100" dirty="0"/>
              <a:t>/</a:t>
            </a:r>
            <a:r>
              <a:rPr lang="en-US" sz="1100" dirty="0" err="1"/>
              <a:t>avp</a:t>
            </a:r>
            <a:r>
              <a:rPr lang="en-US" sz="1100" dirty="0"/>
              <a:t> 0</a:t>
            </a:r>
          </a:p>
          <a:p>
            <a:pPr marL="0" indent="0">
              <a:buNone/>
            </a:pPr>
            <a:r>
              <a:rPr lang="en-US" sz="1100" dirty="0"/>
              <a:t>v=0 </a:t>
            </a:r>
          </a:p>
          <a:p>
            <a:pPr marL="0" indent="0">
              <a:buNone/>
            </a:pPr>
            <a:r>
              <a:rPr lang="en-US" sz="1100" dirty="0"/>
              <a:t>c=IN IP4 10.10.10.1</a:t>
            </a:r>
          </a:p>
          <a:p>
            <a:r>
              <a:rPr lang="en-US" sz="1100" dirty="0"/>
              <a:t>m=video 62537 RTP/SAVPF 100</a:t>
            </a:r>
          </a:p>
          <a:p>
            <a:r>
              <a:rPr lang="en-US" sz="1100" dirty="0"/>
              <a:t>a=rtpmap:99 H264/90000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718707" y="3546475"/>
            <a:ext cx="179614" cy="54268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Bent-Up Arrow 10"/>
          <p:cNvSpPr/>
          <p:nvPr/>
        </p:nvSpPr>
        <p:spPr bwMode="auto">
          <a:xfrm flipV="1">
            <a:off x="4359729" y="2770294"/>
            <a:ext cx="2155371" cy="879137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337105"/>
            <a:ext cx="8351839" cy="3852000"/>
          </a:xfrm>
        </p:spPr>
        <p:txBody>
          <a:bodyPr/>
          <a:lstStyle/>
          <a:p>
            <a:r>
              <a:rPr lang="en-US" dirty="0"/>
              <a:t>Reserve Resource Value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Reserve Resource Group</a:t>
            </a:r>
          </a:p>
          <a:p>
            <a:pPr marL="357187" lvl="1" indent="0">
              <a:buNone/>
            </a:pPr>
            <a:r>
              <a:rPr lang="en-US" sz="12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RV=ON &amp;&amp; RG=ON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9143" y="3971943"/>
            <a:ext cx="2857500" cy="24583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57187" lvl="1" indent="0">
              <a:buNone/>
            </a:pPr>
            <a:r>
              <a:rPr lang="en-US" sz="1200" dirty="0"/>
              <a:t>    </a:t>
            </a:r>
            <a:r>
              <a:rPr lang="en-US" sz="1050" dirty="0"/>
              <a:t>v=0</a:t>
            </a:r>
          </a:p>
          <a:p>
            <a:pPr marL="357187" lvl="1" indent="0">
              <a:buNone/>
            </a:pPr>
            <a:r>
              <a:rPr lang="en-US" sz="1050" dirty="0"/>
              <a:t>    c=IN IP4 $</a:t>
            </a:r>
          </a:p>
          <a:p>
            <a:pPr marL="357187" lvl="1" indent="0">
              <a:buNone/>
            </a:pPr>
            <a:r>
              <a:rPr lang="en-US" sz="1050" dirty="0"/>
              <a:t>    m=audio $ RTP/AVP 0 8 18 100 110</a:t>
            </a:r>
          </a:p>
          <a:p>
            <a:pPr marL="357187" lvl="1" indent="0">
              <a:buNone/>
            </a:pPr>
            <a:r>
              <a:rPr lang="en-US" sz="1050" dirty="0"/>
              <a:t>    a=rtpmap:100 telephone-event/8000</a:t>
            </a:r>
          </a:p>
          <a:p>
            <a:pPr marL="357187" lvl="1" indent="0">
              <a:buNone/>
            </a:pPr>
            <a:r>
              <a:rPr lang="en-US" sz="1050" dirty="0"/>
              <a:t>    a=rtpmap:110 AMR/8000</a:t>
            </a:r>
          </a:p>
          <a:p>
            <a:pPr marL="357187" lvl="1" indent="0">
              <a:buNone/>
            </a:pPr>
            <a:r>
              <a:rPr lang="en-US" sz="1050" dirty="0"/>
              <a:t>    a=ptime:20</a:t>
            </a:r>
          </a:p>
          <a:p>
            <a:pPr marL="357187" lvl="1" indent="0">
              <a:buNone/>
            </a:pPr>
            <a:r>
              <a:rPr lang="en-US" sz="1050" dirty="0"/>
              <a:t>    v=0 </a:t>
            </a:r>
          </a:p>
          <a:p>
            <a:pPr marL="357187" lvl="1" indent="0">
              <a:buNone/>
            </a:pPr>
            <a:r>
              <a:rPr lang="en-US" sz="1050" dirty="0"/>
              <a:t>    c=IN IP4 $</a:t>
            </a:r>
          </a:p>
          <a:p>
            <a:pPr marL="357187" lvl="1" indent="0">
              <a:buNone/>
            </a:pPr>
            <a:r>
              <a:rPr lang="en-US" sz="1050" dirty="0"/>
              <a:t>    m=image $ </a:t>
            </a:r>
            <a:r>
              <a:rPr lang="en-US" sz="1050" dirty="0" err="1"/>
              <a:t>udptl</a:t>
            </a:r>
            <a:r>
              <a:rPr lang="en-US" sz="1050" dirty="0"/>
              <a:t> t38 </a:t>
            </a:r>
          </a:p>
          <a:p>
            <a:pPr marL="357187" lvl="1" indent="0">
              <a:buNone/>
            </a:pPr>
            <a:r>
              <a:rPr lang="en-US" sz="1050" dirty="0"/>
              <a:t>    a=T38UdpRedundancy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4842" y="1855895"/>
            <a:ext cx="2832827" cy="13849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/>
              <a:t>    v=0 </a:t>
            </a:r>
          </a:p>
          <a:p>
            <a:pPr marL="0" indent="0">
              <a:buNone/>
            </a:pPr>
            <a:r>
              <a:rPr lang="en-US" sz="1200" dirty="0"/>
              <a:t>    c=IN IP4 $</a:t>
            </a:r>
          </a:p>
          <a:p>
            <a:pPr marL="0" indent="0">
              <a:buNone/>
            </a:pPr>
            <a:r>
              <a:rPr lang="en-US" sz="1200" dirty="0"/>
              <a:t>    m=audio $ RTP/AVP 0 8 18 100 110</a:t>
            </a:r>
          </a:p>
          <a:p>
            <a:pPr marL="0" indent="0">
              <a:buNone/>
            </a:pPr>
            <a:r>
              <a:rPr lang="en-US" sz="1200" dirty="0"/>
              <a:t>    a=rtpmap:100 telephone-event/8000</a:t>
            </a:r>
          </a:p>
          <a:p>
            <a:pPr marL="0" indent="0">
              <a:buNone/>
            </a:pPr>
            <a:r>
              <a:rPr lang="en-US" sz="1200" dirty="0"/>
              <a:t>    a=rtpmap:110 AMR/8000</a:t>
            </a:r>
          </a:p>
        </p:txBody>
      </p:sp>
    </p:spTree>
    <p:extLst>
      <p:ext uri="{BB962C8B-B14F-4D97-AF65-F5344CB8AC3E}">
        <p14:creationId xmlns:p14="http://schemas.microsoft.com/office/powerpoint/2010/main" val="12974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Format Negotiation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8807" y="1325083"/>
            <a:ext cx="6261511" cy="48389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2">
            <a:normAutofit/>
          </a:bodyPr>
          <a:lstStyle/>
          <a:p>
            <a:r>
              <a:rPr lang="en-US" sz="900" dirty="0">
                <a:latin typeface="+mn-lt"/>
              </a:rPr>
              <a:t>!/2 [123.123.123.4]:55555 T = 10003 {</a:t>
            </a:r>
          </a:p>
          <a:p>
            <a:r>
              <a:rPr lang="en-US" sz="900" dirty="0">
                <a:latin typeface="+mn-lt"/>
              </a:rPr>
              <a:t>C = $ {A = 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 {M {</a:t>
            </a:r>
          </a:p>
          <a:p>
            <a:r>
              <a:rPr lang="en-US" sz="900" dirty="0">
                <a:latin typeface="+mn-lt"/>
              </a:rPr>
              <a:t>ST = 1 {O {MO=SR, RV=ON, RG=ON},</a:t>
            </a:r>
          </a:p>
          <a:p>
            <a:r>
              <a:rPr lang="en-US" sz="900" dirty="0">
                <a:latin typeface="+mn-lt"/>
              </a:rPr>
              <a:t>L { v=0 c=IN IP4 $ </a:t>
            </a:r>
          </a:p>
          <a:p>
            <a:r>
              <a:rPr lang="en-US" sz="900" dirty="0">
                <a:latin typeface="+mn-lt"/>
              </a:rPr>
              <a:t>    m=audio $ RTP/AVP 0 8 18 100 110</a:t>
            </a:r>
          </a:p>
          <a:p>
            <a:r>
              <a:rPr lang="en-US" sz="900" dirty="0">
                <a:latin typeface="+mn-lt"/>
              </a:rPr>
              <a:t>    a=rtpmap:100 telephone-event/8000</a:t>
            </a:r>
          </a:p>
          <a:p>
            <a:r>
              <a:rPr lang="en-US" sz="900" dirty="0">
                <a:latin typeface="+mn-lt"/>
              </a:rPr>
              <a:t>    a=rtpmap:110 AMR/8000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    v=0  </a:t>
            </a:r>
            <a:r>
              <a:rPr lang="it-IT" sz="900" dirty="0">
                <a:latin typeface="+mn-lt"/>
              </a:rPr>
              <a:t>o=- 0 0 IN IP4 192.168.1.35 </a:t>
            </a:r>
            <a:r>
              <a:rPr lang="en-US" sz="900" dirty="0">
                <a:latin typeface="+mn-lt"/>
              </a:rPr>
              <a:t>s=-</a:t>
            </a:r>
          </a:p>
          <a:p>
            <a:r>
              <a:rPr lang="en-US" sz="900" dirty="0">
                <a:latin typeface="+mn-lt"/>
              </a:rPr>
              <a:t>    c=IN IP4 $</a:t>
            </a:r>
          </a:p>
          <a:p>
            <a:r>
              <a:rPr lang="en-US" sz="900" dirty="0">
                <a:latin typeface="+mn-lt"/>
              </a:rPr>
              <a:t>    m=image $ </a:t>
            </a:r>
            <a:r>
              <a:rPr lang="en-US" sz="900" dirty="0" err="1">
                <a:latin typeface="+mn-lt"/>
              </a:rPr>
              <a:t>udptl</a:t>
            </a:r>
            <a:r>
              <a:rPr lang="en-US" sz="900" dirty="0">
                <a:latin typeface="+mn-lt"/>
              </a:rPr>
              <a:t> t38 </a:t>
            </a:r>
          </a:p>
          <a:p>
            <a:r>
              <a:rPr lang="en-US" sz="900" dirty="0">
                <a:latin typeface="+mn-lt"/>
              </a:rPr>
              <a:t>    a=T38UdpRedundancy</a:t>
            </a:r>
          </a:p>
          <a:p>
            <a:r>
              <a:rPr lang="en-US" sz="900" dirty="0">
                <a:latin typeface="+mn-lt"/>
              </a:rPr>
              <a:t>  },</a:t>
            </a:r>
          </a:p>
          <a:p>
            <a:r>
              <a:rPr lang="en-US" sz="900" dirty="0">
                <a:latin typeface="+mn-lt"/>
              </a:rPr>
              <a:t>R {v=0 c=IN IP4 </a:t>
            </a:r>
            <a:r>
              <a:rPr lang="en-US" sz="900" dirty="0"/>
              <a:t>192.168.1.35</a:t>
            </a:r>
            <a:r>
              <a:rPr lang="en-US" sz="900" dirty="0">
                <a:latin typeface="+mn-lt"/>
              </a:rPr>
              <a:t> </a:t>
            </a:r>
          </a:p>
          <a:p>
            <a:r>
              <a:rPr lang="en-US" sz="900" dirty="0">
                <a:latin typeface="+mn-lt"/>
              </a:rPr>
              <a:t>    m=audio $ RTP/AVP 0 100 18 110 120</a:t>
            </a:r>
          </a:p>
          <a:p>
            <a:r>
              <a:rPr lang="en-US" sz="900" dirty="0">
                <a:latin typeface="+mn-lt"/>
              </a:rPr>
              <a:t>    a=rtpmap:110 telephone-event/8000   </a:t>
            </a:r>
          </a:p>
          <a:p>
            <a:r>
              <a:rPr lang="en-US" sz="900" dirty="0">
                <a:latin typeface="+mn-lt"/>
              </a:rPr>
              <a:t>    a=rtpmap:120 AMR/8000</a:t>
            </a:r>
          </a:p>
          <a:p>
            <a:r>
              <a:rPr lang="en-US" sz="900" dirty="0">
                <a:latin typeface="+mn-lt"/>
              </a:rPr>
              <a:t>    a=rtpmap:100 PCMA/8000</a:t>
            </a:r>
          </a:p>
          <a:p>
            <a:r>
              <a:rPr lang="en-US" sz="900" dirty="0">
                <a:latin typeface="+mn-lt"/>
              </a:rPr>
              <a:t>    a=ptime:20</a:t>
            </a:r>
          </a:p>
          <a:p>
            <a:r>
              <a:rPr lang="en-US" sz="900" dirty="0">
                <a:latin typeface="+mn-lt"/>
              </a:rPr>
              <a:t>    v=0  c=IN IP4 192.168.1.35    </a:t>
            </a:r>
          </a:p>
          <a:p>
            <a:r>
              <a:rPr lang="en-US" sz="900" dirty="0">
                <a:latin typeface="+mn-lt"/>
              </a:rPr>
              <a:t>    m=image 2255 </a:t>
            </a:r>
            <a:r>
              <a:rPr lang="en-US" sz="900" dirty="0" err="1">
                <a:latin typeface="+mn-lt"/>
              </a:rPr>
              <a:t>udptl</a:t>
            </a:r>
            <a:r>
              <a:rPr lang="en-US" sz="900" dirty="0">
                <a:latin typeface="+mn-lt"/>
              </a:rPr>
              <a:t> t38 </a:t>
            </a:r>
          </a:p>
          <a:p>
            <a:r>
              <a:rPr lang="en-US" sz="900" dirty="0">
                <a:latin typeface="+mn-lt"/>
              </a:rPr>
              <a:t>    a=T38UdpRedundancy</a:t>
            </a:r>
          </a:p>
          <a:p>
            <a:r>
              <a:rPr lang="en-US" sz="900" dirty="0">
                <a:latin typeface="+mn-lt"/>
              </a:rPr>
              <a:t>}}},</a:t>
            </a:r>
          </a:p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ST=2{O{MO=SR, RV=OFF, RG=OFF},</a:t>
            </a:r>
          </a:p>
          <a:p>
            <a:r>
              <a:rPr lang="en-US" sz="900" dirty="0">
                <a:latin typeface="+mn-lt"/>
              </a:rPr>
              <a:t>L{  v=0 c=IN IP4 $ </a:t>
            </a:r>
          </a:p>
          <a:p>
            <a:r>
              <a:rPr lang="en-US" sz="900" dirty="0">
                <a:latin typeface="+mn-lt"/>
              </a:rPr>
              <a:t>    m=video $ RTP/SAVPF 99 120</a:t>
            </a:r>
          </a:p>
          <a:p>
            <a:r>
              <a:rPr lang="en-US" sz="900" dirty="0">
                <a:latin typeface="+mn-lt"/>
              </a:rPr>
              <a:t>    a=rtpmap:99 H264/90000</a:t>
            </a:r>
          </a:p>
          <a:p>
            <a:r>
              <a:rPr lang="en-US" sz="900" dirty="0">
                <a:latin typeface="+mn-lt"/>
              </a:rPr>
              <a:t>    a=fmtp:99 profile-level-id=4d0028;packetization-mode=1</a:t>
            </a:r>
          </a:p>
          <a:p>
            <a:r>
              <a:rPr lang="en-US" sz="900" dirty="0">
                <a:latin typeface="+mn-lt"/>
              </a:rPr>
              <a:t>    a=rtpmap:120 VP8/90000</a:t>
            </a:r>
          </a:p>
          <a:p>
            <a:r>
              <a:rPr lang="en-US" sz="900" dirty="0">
                <a:latin typeface="+mn-lt"/>
              </a:rPr>
              <a:t>},</a:t>
            </a:r>
          </a:p>
          <a:p>
            <a:r>
              <a:rPr lang="en-US" sz="900" dirty="0">
                <a:latin typeface="+mn-lt"/>
              </a:rPr>
              <a:t>R{   </a:t>
            </a:r>
            <a:r>
              <a:rPr lang="en-US" sz="900" dirty="0"/>
              <a:t>v=0 c=IN IP4 10.10.10.5 </a:t>
            </a:r>
          </a:p>
          <a:p>
            <a:r>
              <a:rPr lang="en-US" sz="900" dirty="0"/>
              <a:t>    m=video 62537 RTP/SAVPF 99 120</a:t>
            </a:r>
          </a:p>
          <a:p>
            <a:r>
              <a:rPr lang="en-US" sz="900" dirty="0"/>
              <a:t>    c= IN IP4 24.23.204.141</a:t>
            </a:r>
          </a:p>
          <a:p>
            <a:r>
              <a:rPr lang="en-US" sz="900" dirty="0"/>
              <a:t>    a=rtpmap:99 H264/90000</a:t>
            </a:r>
          </a:p>
          <a:p>
            <a:r>
              <a:rPr lang="en-US" sz="900" dirty="0"/>
              <a:t>    a=fmtp:99 profile-level-id=4d0028;packetization-mode=1</a:t>
            </a:r>
          </a:p>
          <a:p>
            <a:r>
              <a:rPr lang="en-US" sz="900" dirty="0"/>
              <a:t>    a=rtpmap:120 VP8/90000</a:t>
            </a:r>
          </a:p>
          <a:p>
            <a:r>
              <a:rPr lang="en-US" sz="900" dirty="0">
                <a:latin typeface="+mn-lt"/>
              </a:rPr>
              <a:t>}}},</a:t>
            </a:r>
          </a:p>
          <a:p>
            <a:r>
              <a:rPr lang="en-US" sz="900" dirty="0">
                <a:latin typeface="+mn-lt"/>
              </a:rPr>
              <a:t>A=</a:t>
            </a:r>
            <a:r>
              <a:rPr lang="en-US" sz="900" dirty="0" err="1">
                <a:latin typeface="+mn-lt"/>
              </a:rPr>
              <a:t>ip</a:t>
            </a:r>
            <a:r>
              <a:rPr lang="en-US" sz="900" dirty="0">
                <a:latin typeface="+mn-lt"/>
              </a:rPr>
              <a:t>/$/ream1/${M{</a:t>
            </a:r>
          </a:p>
          <a:p>
            <a:r>
              <a:rPr lang="en-US" sz="900" dirty="0">
                <a:latin typeface="+mn-lt"/>
              </a:rPr>
              <a:t>ST=1{……},</a:t>
            </a:r>
          </a:p>
          <a:p>
            <a:r>
              <a:rPr lang="en-US" sz="900" dirty="0">
                <a:latin typeface="+mn-lt"/>
              </a:rPr>
              <a:t>ST=2 {……}}}}</a:t>
            </a:r>
          </a:p>
        </p:txBody>
      </p:sp>
    </p:spTree>
    <p:extLst>
      <p:ext uri="{BB962C8B-B14F-4D97-AF65-F5344CB8AC3E}">
        <p14:creationId xmlns:p14="http://schemas.microsoft.com/office/powerpoint/2010/main" val="4196343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878</TotalTime>
  <Words>1090</Words>
  <Application>Microsoft Office PowerPoint</Application>
  <PresentationFormat>On-screen Show (4:3)</PresentationFormat>
  <Paragraphs>233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Ericsson Capital TT</vt:lpstr>
      <vt:lpstr>PresentationTemplate2011</vt:lpstr>
      <vt:lpstr>H248 Stream</vt:lpstr>
      <vt:lpstr>PowerPoint Presentation</vt:lpstr>
      <vt:lpstr>H248 Basic</vt:lpstr>
      <vt:lpstr>H248 Basic</vt:lpstr>
      <vt:lpstr>Stream Topology</vt:lpstr>
      <vt:lpstr>Stream Topology</vt:lpstr>
      <vt:lpstr>SDP for H248</vt:lpstr>
      <vt:lpstr>RV=ON &amp;&amp; RG=ON</vt:lpstr>
      <vt:lpstr>Media Format Negotiation</vt:lpstr>
      <vt:lpstr>Media Format Negotiation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dc:description>Rev PA1</dc:description>
  <cp:lastModifiedBy>Jinqing Yan</cp:lastModifiedBy>
  <cp:revision>31</cp:revision>
  <dcterms:created xsi:type="dcterms:W3CDTF">2016-07-26T00:02:32Z</dcterms:created>
  <dcterms:modified xsi:type="dcterms:W3CDTF">2019-12-18T02:01:50Z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Arial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2016-07-26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2016-07-26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