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83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5" r:id="rId13"/>
    <p:sldId id="274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8" r:id="rId24"/>
    <p:sldId id="276" r:id="rId25"/>
    <p:sldId id="279" r:id="rId26"/>
    <p:sldId id="284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qing Yan" initials="JY" lastIdx="1" clrIdx="0">
    <p:extLst>
      <p:ext uri="{19B8F6BF-5375-455C-9EA6-DF929625EA0E}">
        <p15:presenceInfo xmlns:p15="http://schemas.microsoft.com/office/powerpoint/2012/main" userId="S::jinqing.yan@ericsson.com::b38728bc-07b0-4042-9de7-2af5f63a68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2" autoAdjust="0"/>
    <p:restoredTop sz="91468" autoAdjust="0"/>
  </p:normalViewPr>
  <p:slideViewPr>
    <p:cSldViewPr snapToGrid="0">
      <p:cViewPr varScale="1">
        <p:scale>
          <a:sx n="78" d="100"/>
          <a:sy n="78" d="100"/>
        </p:scale>
        <p:origin x="10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B9089-0CCB-42F4-B6CC-D5F9C48FD07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3CEE5-1879-4BE8-8F0B-463628A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3CEE5-1879-4BE8-8F0B-463628A093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9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3CEE5-1879-4BE8-8F0B-463628A093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3CEE5-1879-4BE8-8F0B-463628A093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3CEE5-1879-4BE8-8F0B-463628A093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3CEE5-1879-4BE8-8F0B-463628A09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eyajinq@ssekilx5347-bitbake-dev:~/code/linux-4.4$ cat </a:t>
            </a:r>
            <a:r>
              <a:rPr lang="en-US" b="1" i="1" dirty="0"/>
              <a:t>/proc/sys/net/ipv4/</a:t>
            </a:r>
            <a:r>
              <a:rPr lang="en-US" b="1" i="1" dirty="0" err="1"/>
              <a:t>tcp_max_tw_buckets</a:t>
            </a:r>
            <a:r>
              <a:rPr lang="en-US" b="1" i="1" dirty="0"/>
              <a:t>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crash&gt; </a:t>
            </a:r>
            <a:r>
              <a:rPr lang="en-US" i="1" dirty="0" err="1"/>
              <a:t>kmem</a:t>
            </a:r>
            <a:r>
              <a:rPr lang="en-US" i="1" dirty="0"/>
              <a:t> -s request_sock_TCPv6  </a:t>
            </a:r>
          </a:p>
          <a:p>
            <a:pPr marL="0" indent="0">
              <a:buNone/>
            </a:pPr>
            <a:r>
              <a:rPr lang="en-US" i="1" dirty="0"/>
              <a:t>CACHE            NAME                 OBJSIZE  ALLOCATED     TOTAL  SLABS  SSIZE</a:t>
            </a:r>
          </a:p>
          <a:p>
            <a:pPr marL="0" indent="0">
              <a:buNone/>
            </a:pPr>
            <a:r>
              <a:rPr lang="en-US" i="1" dirty="0"/>
              <a:t>ffff881d20cc3ac0 request_sock_TCPv6       320         11       624     52     4k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crash&gt; </a:t>
            </a:r>
            <a:r>
              <a:rPr lang="en-US" i="1" dirty="0" err="1"/>
              <a:t>kmem</a:t>
            </a:r>
            <a:r>
              <a:rPr lang="en-US" i="1" dirty="0"/>
              <a:t> -s tw_sock_TCPv6        </a:t>
            </a:r>
          </a:p>
          <a:p>
            <a:pPr marL="0" indent="0">
              <a:buNone/>
            </a:pPr>
            <a:r>
              <a:rPr lang="en-US" i="1" dirty="0"/>
              <a:t>CACHE            NAME                 OBJSIZE  </a:t>
            </a:r>
            <a:r>
              <a:rPr lang="en-US" i="1" dirty="0">
                <a:solidFill>
                  <a:srgbClr val="FF0000"/>
                </a:solidFill>
              </a:rPr>
              <a:t>ALLOCATED</a:t>
            </a:r>
            <a:r>
              <a:rPr lang="en-US" i="1" dirty="0"/>
              <a:t>     TOTAL  SLABS  SSIZE</a:t>
            </a:r>
          </a:p>
          <a:p>
            <a:pPr marL="0" indent="0">
              <a:buNone/>
            </a:pPr>
            <a:r>
              <a:rPr lang="en-US" i="1" dirty="0"/>
              <a:t>ffff881d20cc3a00 tw_sock_TCPv6            264        </a:t>
            </a:r>
            <a:r>
              <a:rPr lang="en-US" i="1" dirty="0">
                <a:solidFill>
                  <a:srgbClr val="FF0000"/>
                </a:solidFill>
              </a:rPr>
              <a:t>133</a:t>
            </a:r>
            <a:r>
              <a:rPr lang="en-US" i="1" dirty="0"/>
              <a:t>       375     25     4k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crash&gt; p </a:t>
            </a:r>
            <a:r>
              <a:rPr lang="en-US" i="1" dirty="0" err="1"/>
              <a:t>tcp_death_row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tcp_death_row</a:t>
            </a:r>
            <a:r>
              <a:rPr lang="en-US" i="1" dirty="0"/>
              <a:t> = $5 = {    </a:t>
            </a:r>
          </a:p>
          <a:p>
            <a:pPr marL="0" indent="0">
              <a:buNone/>
            </a:pPr>
            <a:r>
              <a:rPr lang="en-US" b="1" i="1" dirty="0"/>
              <a:t>  </a:t>
            </a:r>
            <a:r>
              <a:rPr lang="en-US" b="1" i="1" dirty="0" err="1"/>
              <a:t>tw_count</a:t>
            </a:r>
            <a:r>
              <a:rPr lang="en-US" b="1" i="1" dirty="0"/>
              <a:t> = {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    counter = 132   &lt; 133</a:t>
            </a:r>
          </a:p>
          <a:p>
            <a:pPr marL="0" indent="0">
              <a:buNone/>
            </a:pPr>
            <a:r>
              <a:rPr lang="en-US" b="1" i="1" dirty="0"/>
              <a:t>  }, </a:t>
            </a:r>
          </a:p>
          <a:p>
            <a:pPr marL="0" indent="0">
              <a:buNone/>
            </a:pPr>
            <a:r>
              <a:rPr lang="en-US" i="1" dirty="0"/>
              <a:t>  </a:t>
            </a:r>
            <a:r>
              <a:rPr lang="en-US" i="1" dirty="0" err="1"/>
              <a:t>hashinfo</a:t>
            </a:r>
            <a:r>
              <a:rPr lang="en-US" i="1" dirty="0"/>
              <a:t> = 0xffffffff823e03c0 &lt;</a:t>
            </a:r>
            <a:r>
              <a:rPr lang="en-US" i="1" dirty="0" err="1"/>
              <a:t>tcp_hashinfo</a:t>
            </a:r>
            <a:r>
              <a:rPr lang="en-US" i="1" dirty="0"/>
              <a:t>&gt;, </a:t>
            </a:r>
          </a:p>
          <a:p>
            <a:pPr marL="0" indent="0">
              <a:buNone/>
            </a:pPr>
            <a:r>
              <a:rPr lang="en-US" i="1" dirty="0"/>
              <a:t>  </a:t>
            </a:r>
            <a:r>
              <a:rPr lang="en-US" i="1" dirty="0" err="1"/>
              <a:t>sysctl_tw_recycle</a:t>
            </a:r>
            <a:r>
              <a:rPr lang="en-US" i="1" dirty="0"/>
              <a:t> = 0, 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err="1"/>
              <a:t>sysctl_max_tw_buckets</a:t>
            </a:r>
            <a:r>
              <a:rPr lang="en-US" b="1" i="1" dirty="0"/>
              <a:t> = 720000</a:t>
            </a:r>
          </a:p>
          <a:p>
            <a:endParaRPr lang="en-US" dirty="0"/>
          </a:p>
          <a:p>
            <a:r>
              <a:rPr lang="en-US" sz="1200" dirty="0"/>
              <a:t>struct </a:t>
            </a:r>
            <a:r>
              <a:rPr lang="en-US" sz="1200" dirty="0" err="1"/>
              <a:t>inet_timewait_death_row</a:t>
            </a:r>
            <a:r>
              <a:rPr lang="en-US" sz="1200" dirty="0"/>
              <a:t>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atomic_t</a:t>
            </a:r>
            <a:r>
              <a:rPr lang="en-US" sz="1200" dirty="0"/>
              <a:t>		</a:t>
            </a:r>
            <a:r>
              <a:rPr lang="en-US" sz="1200" dirty="0" err="1"/>
              <a:t>tw_count</a:t>
            </a:r>
            <a:r>
              <a:rPr lang="en-US" sz="1200" dirty="0"/>
              <a:t>;      </a:t>
            </a:r>
            <a:r>
              <a:rPr lang="en-US" sz="1200" dirty="0">
                <a:highlight>
                  <a:srgbClr val="FFFF00"/>
                </a:highlight>
              </a:rPr>
              <a:t>current waiting time-out </a:t>
            </a:r>
            <a:r>
              <a:rPr lang="en-US" sz="1200" dirty="0" err="1">
                <a:highlight>
                  <a:srgbClr val="FFFF00"/>
                </a:highlight>
              </a:rPr>
              <a:t>sk</a:t>
            </a:r>
            <a:r>
              <a:rPr lang="en-US" sz="1200" dirty="0">
                <a:highlight>
                  <a:srgbClr val="FFFF00"/>
                </a:highlight>
              </a:rPr>
              <a:t> count</a:t>
            </a:r>
          </a:p>
          <a:p>
            <a:endParaRPr lang="en-US" sz="1200" dirty="0"/>
          </a:p>
          <a:p>
            <a:r>
              <a:rPr lang="en-US" sz="1200" dirty="0"/>
              <a:t>	struct </a:t>
            </a:r>
            <a:r>
              <a:rPr lang="en-US" sz="1200" dirty="0" err="1"/>
              <a:t>inet_hashinfo</a:t>
            </a:r>
            <a:r>
              <a:rPr lang="en-US" sz="1200" dirty="0"/>
              <a:t> 	*</a:t>
            </a:r>
            <a:r>
              <a:rPr lang="en-US" sz="1200" dirty="0" err="1"/>
              <a:t>hashinfo</a:t>
            </a:r>
            <a:r>
              <a:rPr lang="en-US" sz="1200" dirty="0"/>
              <a:t> ____</a:t>
            </a:r>
            <a:r>
              <a:rPr lang="en-US" sz="1200" dirty="0" err="1"/>
              <a:t>cacheline_aligned_in_smp</a:t>
            </a:r>
            <a:r>
              <a:rPr lang="en-US" sz="1200" dirty="0"/>
              <a:t>;</a:t>
            </a:r>
          </a:p>
          <a:p>
            <a:r>
              <a:rPr lang="en-US" sz="1200" dirty="0"/>
              <a:t>	int	_</a:t>
            </a:r>
            <a:r>
              <a:rPr lang="en-US" sz="1200" dirty="0" err="1"/>
              <a:t>max_tw_buckets</a:t>
            </a:r>
            <a:r>
              <a:rPr lang="en-US" sz="1200" dirty="0"/>
              <a:t>;        </a:t>
            </a:r>
            <a:r>
              <a:rPr lang="en-US" sz="1200" dirty="0">
                <a:highlight>
                  <a:srgbClr val="FFFF00"/>
                </a:highlight>
              </a:rPr>
              <a:t>the </a:t>
            </a:r>
            <a:r>
              <a:rPr lang="en-US" sz="1200" dirty="0" err="1">
                <a:highlight>
                  <a:srgbClr val="FFFF00"/>
                </a:highlight>
              </a:rPr>
              <a:t>sysctl</a:t>
            </a:r>
            <a:r>
              <a:rPr lang="en-US" sz="1200" dirty="0">
                <a:highlight>
                  <a:srgbClr val="FFFF00"/>
                </a:highlight>
              </a:rPr>
              <a:t> parameter</a:t>
            </a:r>
          </a:p>
          <a:p>
            <a:r>
              <a:rPr lang="en-US" sz="1200" dirty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3CEE5-1879-4BE8-8F0B-463628A093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3CEE5-1879-4BE8-8F0B-463628A093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85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3CEE5-1879-4BE8-8F0B-463628A093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3CEE5-1879-4BE8-8F0B-463628A093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EFB7-6E03-46FD-9FFF-44FE12B82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C5172-8E72-4A8C-985C-039AA49E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67D58-6B82-4F8C-B36B-0F1BE1FB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90D4-B024-4C45-AFC3-361F361E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E3EE-90A1-4EC6-A4C0-C20B6431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277A-2773-403C-8714-61AC91C2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9E978-5DEC-4BD2-B479-CBB3829F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7890-B9C1-422A-AD58-20FB708F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7048-1FF1-404E-8F98-81CCFBD3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FA236-E6D4-4012-A1E5-3A1C7875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427D5-355B-4B99-9F9B-6E2EF0847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30650-1755-4775-8A69-E00291944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988D5-458D-480E-AE96-29CCBBA8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A435-5FDB-4102-8573-0F94341D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C3A4-596A-47C1-94AD-FDD4663B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EC40-1461-4515-A83E-39A60B58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045B-BAE3-4543-A5B0-67DB95E4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0F2F-2B02-4D48-BA31-385793D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4F10-FC7C-4CDE-BEE4-3BC07D5C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F99D-8F6C-4783-8005-F8ACA0F6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D725-DF67-457F-A05B-153B892E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F13C-1D92-435D-A690-EE836AC5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39D5-D232-4054-B91E-CC6AA748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EF1F-4FE1-475E-9E38-94092D26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C7A2-E762-4B7A-8477-76E87211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5625-A7D0-4508-8F4D-27EFF2F9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307E-1B4B-406E-8EC4-E08358C53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75F11-763E-4C2D-88ED-7A515C2C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799B0-8341-49AC-8231-25393790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9736F-6CBA-4206-A9E7-3B132AF3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99283-2CF9-4667-90B0-2B4F5DBD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EC3B-A299-41FF-9769-31849970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01EA-17FC-43AB-9EBB-6680BF752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A97D-70EE-4065-AED5-C720B45F5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AD80B-7ABE-42D1-A814-0FF448D9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56481-712B-4FA2-BB86-0A6DDB0D4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9B1B1-233D-4306-B6AB-74970871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73E37-77EF-41C1-BE3A-ACAC46A2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E27A4-4242-40D3-8EA4-4071931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1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7D0C-6EDD-4991-8825-8A4570CE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45FD7-F123-4845-867C-777DADA5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BCE0B-7817-436C-B543-0A26AAD8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BC4E8-A98A-4508-87C7-C3B17BB4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0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3E9F8-8D0E-4F25-A5CD-997B103A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6332A-2BC9-469A-8534-ADA0216C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BA3BF-5C18-4F8F-8C5F-08C3EAE2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8899-D095-4CDB-8097-F56EA0DB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E601-1B18-473F-8D5C-1ED4678D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A78EE-610E-4664-AB1E-2126B2F88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EC857-B02B-46A7-9256-B360B3ED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F501-9A4E-4E6C-B6C1-2BD20604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FAA7D-97D8-44BF-9944-E0EE2C77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25E2-523F-41A8-9A50-97FBF5DF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054D5-CAC5-4BD9-9D00-37D1AE7D5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585F7-F2C9-471A-96EA-34E3DF801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AAEE9-EE81-4E15-A832-2D4397FC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0386E-1B1A-4714-81AF-EEC91CDA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60C28-C8CE-4967-BCBB-C241576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DC729-4AB4-44AF-97CA-9F76AA4D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BA7A9-2C39-454B-B4C4-7E6755E0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DCA6-45E5-41F5-BB79-A2E871BA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A2769-CA46-48C5-826E-E5BF7AEF074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86791-5E4D-46E3-998C-2654CC4D5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40C9-8E07-4D43-B3E5-0EAD9A51E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25700-B9F7-4657-8557-32E9EB7E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doc.opensuse.org/documentation/leap/tuning/html/book.sle.tuning/cha.tuning.kexec.html#cha.tuning.kdump.basic" TargetMode="Externa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EBAE-979A-42CE-8977-F285471D2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Panic on TMO (CSR3571821, CC-22167 )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EA5E6-32BE-4EDC-B544-7FBC04BA0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5896" y="6227251"/>
            <a:ext cx="9144000" cy="165576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832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2E2180-6E18-4FE0-9280-35B8B4B7DAD2}"/>
              </a:ext>
            </a:extLst>
          </p:cNvPr>
          <p:cNvSpPr/>
          <p:nvPr/>
        </p:nvSpPr>
        <p:spPr>
          <a:xfrm>
            <a:off x="8056630" y="112707"/>
            <a:ext cx="6096000" cy="66325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crash&gt; struct sock ffff881b8ba25000</a:t>
            </a:r>
          </a:p>
          <a:p>
            <a:r>
              <a:rPr lang="en-US" sz="1100" dirty="0"/>
              <a:t>struct sock {</a:t>
            </a:r>
          </a:p>
          <a:p>
            <a:r>
              <a:rPr lang="en-US" sz="1100" dirty="0"/>
              <a:t>  __</a:t>
            </a:r>
            <a:r>
              <a:rPr lang="en-US" sz="1100" dirty="0" err="1"/>
              <a:t>sk_common</a:t>
            </a:r>
            <a:r>
              <a:rPr lang="en-US" sz="1100" dirty="0"/>
              <a:t> = {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skc_addrpair</a:t>
            </a:r>
            <a:r>
              <a:rPr lang="en-US" sz="1100" dirty="0"/>
              <a:t> = 432346109789077631, </a:t>
            </a:r>
          </a:p>
          <a:p>
            <a:r>
              <a:rPr lang="en-US" sz="1100" dirty="0"/>
              <a:t>  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skc_daddr</a:t>
            </a:r>
            <a:r>
              <a:rPr lang="en-US" sz="1100" dirty="0"/>
              <a:t> = 100663423,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skc_rcv_saddr</a:t>
            </a:r>
            <a:r>
              <a:rPr lang="en-US" sz="1100" dirty="0"/>
              <a:t> = 100663423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}, 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skc_hash</a:t>
            </a:r>
            <a:r>
              <a:rPr lang="en-US" sz="1100" dirty="0"/>
              <a:t> = 79041017, </a:t>
            </a:r>
          </a:p>
          <a:p>
            <a:r>
              <a:rPr lang="en-US" sz="1100" dirty="0"/>
              <a:t>      skc_u16hashes = {4601, 1206}</a:t>
            </a:r>
          </a:p>
          <a:p>
            <a:r>
              <a:rPr lang="en-US" sz="1100" dirty="0"/>
              <a:t>    }, 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skc_portpair</a:t>
            </a:r>
            <a:r>
              <a:rPr lang="en-US" sz="1100" dirty="0"/>
              <a:t> = 4294540948, </a:t>
            </a:r>
          </a:p>
          <a:p>
            <a:r>
              <a:rPr lang="en-US" sz="1100" dirty="0"/>
              <a:t>     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skc_dport</a:t>
            </a:r>
            <a:r>
              <a:rPr lang="en-US" sz="1100" dirty="0"/>
              <a:t> = 32404,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skc_num</a:t>
            </a:r>
            <a:r>
              <a:rPr lang="en-US" sz="1100" dirty="0"/>
              <a:t> = 65529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}, </a:t>
            </a:r>
          </a:p>
          <a:p>
            <a:r>
              <a:rPr lang="en-US" sz="1100" b="1" dirty="0"/>
              <a:t>    </a:t>
            </a:r>
            <a:r>
              <a:rPr lang="en-US" sz="1100" b="1" dirty="0" err="1"/>
              <a:t>skc_family</a:t>
            </a:r>
            <a:r>
              <a:rPr lang="en-US" sz="1100" b="1" dirty="0"/>
              <a:t> = 10,   </a:t>
            </a:r>
            <a:r>
              <a:rPr lang="en-US" sz="1100" b="1" dirty="0" err="1"/>
              <a:t>tcp</a:t>
            </a:r>
            <a:endParaRPr lang="en-US" sz="1100" b="1" dirty="0"/>
          </a:p>
          <a:p>
            <a:r>
              <a:rPr lang="en-US" sz="1100" b="1" dirty="0"/>
              <a:t>    </a:t>
            </a:r>
            <a:r>
              <a:rPr lang="en-US" sz="1100" b="1" dirty="0" err="1"/>
              <a:t>skc_state</a:t>
            </a:r>
            <a:r>
              <a:rPr lang="en-US" sz="1100" b="1" dirty="0"/>
              <a:t> = 9 '\t’,   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skc_reuse</a:t>
            </a:r>
            <a:r>
              <a:rPr lang="en-US" sz="1100" dirty="0"/>
              <a:t> = 1 '\001', 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skc_reuseport</a:t>
            </a:r>
            <a:r>
              <a:rPr lang="en-US" sz="1100" dirty="0"/>
              <a:t> = 0 '\000', </a:t>
            </a:r>
          </a:p>
          <a:p>
            <a:r>
              <a:rPr lang="en-US" sz="1100" dirty="0"/>
              <a:t>    skc_ipv6only = 1 '\001', 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skc_net_refcnt</a:t>
            </a:r>
            <a:r>
              <a:rPr lang="en-US" sz="1100" dirty="0"/>
              <a:t> = 1 '\001', 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skc_bound_dev_if</a:t>
            </a:r>
            <a:r>
              <a:rPr lang="en-US" sz="1100" dirty="0"/>
              <a:t> = 0, 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>
                <a:highlight>
                  <a:srgbClr val="FF0000"/>
                </a:highlight>
              </a:rPr>
              <a:t>[24]      </a:t>
            </a:r>
            <a:r>
              <a:rPr lang="en-US" sz="1100" dirty="0" err="1">
                <a:highlight>
                  <a:srgbClr val="FF0000"/>
                </a:highlight>
              </a:rPr>
              <a:t>skc_bind_node</a:t>
            </a:r>
            <a:r>
              <a:rPr lang="en-US" sz="1100" dirty="0">
                <a:highlight>
                  <a:srgbClr val="FF0000"/>
                </a:highlight>
              </a:rPr>
              <a:t> = {</a:t>
            </a:r>
          </a:p>
          <a:p>
            <a:r>
              <a:rPr lang="en-US" sz="1100" dirty="0">
                <a:highlight>
                  <a:srgbClr val="FF0000"/>
                </a:highlight>
              </a:rPr>
              <a:t>        next = 0xffff881b8b9b6818, </a:t>
            </a:r>
          </a:p>
          <a:p>
            <a:r>
              <a:rPr lang="en-US" sz="1100" dirty="0">
                <a:highlight>
                  <a:srgbClr val="FF0000"/>
                </a:highlight>
              </a:rPr>
              <a:t> [32]      </a:t>
            </a:r>
            <a:r>
              <a:rPr lang="en-US" sz="1100" dirty="0" err="1">
                <a:highlight>
                  <a:srgbClr val="FF0000"/>
                </a:highlight>
              </a:rPr>
              <a:t>pprev</a:t>
            </a:r>
            <a:r>
              <a:rPr lang="en-US" sz="1100" dirty="0">
                <a:highlight>
                  <a:srgbClr val="FF0000"/>
                </a:highlight>
              </a:rPr>
              <a:t> = 0xffffff881ba67458</a:t>
            </a:r>
          </a:p>
          <a:p>
            <a:r>
              <a:rPr lang="en-US" sz="1100" dirty="0">
                <a:highlight>
                  <a:srgbClr val="FF0000"/>
                </a:highlight>
              </a:rPr>
              <a:t>      }, 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skc_portaddr_node</a:t>
            </a:r>
            <a:r>
              <a:rPr lang="en-US" sz="1100" dirty="0"/>
              <a:t> = {</a:t>
            </a:r>
          </a:p>
          <a:p>
            <a:r>
              <a:rPr lang="en-US" sz="1100" dirty="0"/>
              <a:t>        next = 0xffff881b8b9b6818,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pprev</a:t>
            </a:r>
            <a:r>
              <a:rPr lang="en-US" sz="1100" dirty="0"/>
              <a:t> = 0xffffff881ba67458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},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7F19C5-034A-4B3E-B92C-2F0F43FB474C}"/>
              </a:ext>
            </a:extLst>
          </p:cNvPr>
          <p:cNvSpPr/>
          <p:nvPr/>
        </p:nvSpPr>
        <p:spPr>
          <a:xfrm>
            <a:off x="540610" y="282140"/>
            <a:ext cx="80757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</a:rPr>
              <a:t>0xffffffff8154641e &lt;inet_put_port+78&gt;:  mov    0x18(%</a:t>
            </a:r>
            <a:r>
              <a:rPr lang="en-US" sz="1400" b="1" dirty="0" err="1">
                <a:highlight>
                  <a:srgbClr val="FFFF00"/>
                </a:highlight>
              </a:rPr>
              <a:t>rbx</a:t>
            </a:r>
            <a:r>
              <a:rPr lang="en-US" sz="1400" b="1" dirty="0">
                <a:highlight>
                  <a:srgbClr val="FFFF00"/>
                </a:highlight>
              </a:rPr>
              <a:t>),%</a:t>
            </a:r>
            <a:r>
              <a:rPr lang="en-US" sz="1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rax</a:t>
            </a:r>
            <a:endParaRPr lang="en-US" sz="1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1400" b="1" dirty="0"/>
              <a:t>0xffffffff81546422 &lt;inet_put_port+82&gt;:  mov    0x20(%</a:t>
            </a:r>
            <a:r>
              <a:rPr lang="en-US" sz="1400" b="1" dirty="0" err="1"/>
              <a:t>rbx</a:t>
            </a:r>
            <a:r>
              <a:rPr lang="en-US" sz="1400" b="1" dirty="0"/>
              <a:t>),%</a:t>
            </a:r>
            <a:r>
              <a:rPr lang="en-US" sz="1400" b="1" dirty="0" err="1"/>
              <a:t>rdx</a:t>
            </a:r>
            <a:endParaRPr lang="en-US" sz="1400" b="1" dirty="0"/>
          </a:p>
          <a:p>
            <a:r>
              <a:rPr lang="en-US" sz="1400" b="1" dirty="0"/>
              <a:t>0xffffffff81546426 &lt;inet_put_port+86&gt;:  mov    0x3c0(%</a:t>
            </a:r>
            <a:r>
              <a:rPr lang="en-US" sz="1400" b="1" dirty="0" err="1"/>
              <a:t>rbx</a:t>
            </a:r>
            <a:r>
              <a:rPr lang="en-US" sz="1400" b="1" dirty="0"/>
              <a:t>),%</a:t>
            </a:r>
            <a:r>
              <a:rPr lang="en-US" sz="1400" b="1" dirty="0" err="1"/>
              <a:t>rsi</a:t>
            </a:r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0xffffffff8154642d &lt;inet_put_port+93&gt;:  test   %</a:t>
            </a:r>
            <a:r>
              <a:rPr lang="en-US" sz="1400" dirty="0" err="1">
                <a:solidFill>
                  <a:srgbClr val="FF0000"/>
                </a:solidFill>
              </a:rPr>
              <a:t>rax</a:t>
            </a:r>
            <a:r>
              <a:rPr lang="en-US" sz="1400" dirty="0">
                <a:solidFill>
                  <a:srgbClr val="FF0000"/>
                </a:solidFill>
              </a:rPr>
              <a:t>,%</a:t>
            </a:r>
            <a:r>
              <a:rPr lang="en-US" sz="1400" dirty="0" err="1">
                <a:solidFill>
                  <a:srgbClr val="FF0000"/>
                </a:solidFill>
              </a:rPr>
              <a:t>rax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0xffffffff81546430 &lt;inet_put_port+96&gt;:  mov    %</a:t>
            </a:r>
            <a:r>
              <a:rPr lang="en-US" sz="1400" dirty="0" err="1">
                <a:solidFill>
                  <a:srgbClr val="FF0000"/>
                </a:solidFill>
              </a:rPr>
              <a:t>rax</a:t>
            </a:r>
            <a:r>
              <a:rPr lang="en-US" sz="1400" dirty="0">
                <a:solidFill>
                  <a:srgbClr val="FF0000"/>
                </a:solidFill>
              </a:rPr>
              <a:t>,(%</a:t>
            </a:r>
            <a:r>
              <a:rPr lang="en-US" sz="1400" dirty="0" err="1">
                <a:solidFill>
                  <a:srgbClr val="FF0000"/>
                </a:solidFill>
              </a:rPr>
              <a:t>rdx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10B9F-3221-4029-9B7A-4EFD0A9AE33A}"/>
              </a:ext>
            </a:extLst>
          </p:cNvPr>
          <p:cNvSpPr/>
          <p:nvPr/>
        </p:nvSpPr>
        <p:spPr>
          <a:xfrm>
            <a:off x="667194" y="163574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crash&gt; </a:t>
            </a:r>
            <a:r>
              <a:rPr lang="en-US" sz="1400" dirty="0" err="1"/>
              <a:t>whatis</a:t>
            </a:r>
            <a:r>
              <a:rPr lang="en-US" sz="1400" dirty="0"/>
              <a:t> -o </a:t>
            </a:r>
            <a:r>
              <a:rPr lang="en-US" sz="1400" dirty="0" err="1"/>
              <a:t>sock_common</a:t>
            </a:r>
            <a:endParaRPr lang="en-US" sz="1400" dirty="0"/>
          </a:p>
          <a:p>
            <a:r>
              <a:rPr lang="en-US" sz="1400" dirty="0"/>
              <a:t>struct </a:t>
            </a:r>
            <a:r>
              <a:rPr lang="en-US" sz="1400" dirty="0" err="1"/>
              <a:t>sock_common</a:t>
            </a:r>
            <a:r>
              <a:rPr lang="en-US" sz="1400" dirty="0"/>
              <a:t> {</a:t>
            </a:r>
          </a:p>
          <a:p>
            <a:r>
              <a:rPr lang="en-US" sz="1400" dirty="0"/>
              <a:t>        union {</a:t>
            </a:r>
          </a:p>
          <a:p>
            <a:r>
              <a:rPr lang="en-US" sz="1400" dirty="0"/>
              <a:t>    [0]     __</a:t>
            </a:r>
            <a:r>
              <a:rPr lang="en-US" sz="1400" dirty="0" err="1"/>
              <a:t>addrpair</a:t>
            </a:r>
            <a:r>
              <a:rPr lang="en-US" sz="1400" dirty="0"/>
              <a:t> </a:t>
            </a:r>
            <a:r>
              <a:rPr lang="en-US" sz="1400" dirty="0" err="1"/>
              <a:t>skc_addrpair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struct {</a:t>
            </a:r>
          </a:p>
          <a:p>
            <a:r>
              <a:rPr lang="en-US" sz="1400" dirty="0"/>
              <a:t>   [19] unsigned char skc_ipv6only : 1;</a:t>
            </a:r>
          </a:p>
          <a:p>
            <a:r>
              <a:rPr lang="en-US" sz="1400" dirty="0"/>
              <a:t>   [19] unsigned char </a:t>
            </a:r>
            <a:r>
              <a:rPr lang="en-US" sz="1400" dirty="0" err="1"/>
              <a:t>skc_net_refcnt</a:t>
            </a:r>
            <a:r>
              <a:rPr lang="en-US" sz="1400" dirty="0"/>
              <a:t> : 1;</a:t>
            </a:r>
          </a:p>
          <a:p>
            <a:r>
              <a:rPr lang="en-US" sz="1400" dirty="0"/>
              <a:t>   [20] int </a:t>
            </a:r>
            <a:r>
              <a:rPr lang="en-US" sz="1400" dirty="0" err="1"/>
              <a:t>skc_bound_dev_if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union {</a:t>
            </a:r>
          </a:p>
          <a:p>
            <a:r>
              <a:rPr lang="en-US" sz="1400" dirty="0">
                <a:highlight>
                  <a:srgbClr val="FFFF00"/>
                </a:highlight>
              </a:rPr>
              <a:t>   </a:t>
            </a:r>
            <a:r>
              <a:rPr lang="en-US" sz="1400" b="1" dirty="0">
                <a:highlight>
                  <a:srgbClr val="FFFF00"/>
                </a:highlight>
              </a:rPr>
              <a:t>[24]     struct </a:t>
            </a:r>
            <a:r>
              <a:rPr lang="en-US" sz="1400" b="1" dirty="0" err="1">
                <a:highlight>
                  <a:srgbClr val="FFFF00"/>
                </a:highlight>
              </a:rPr>
              <a:t>hlist_node</a:t>
            </a:r>
            <a:r>
              <a:rPr lang="en-US" sz="1400" b="1" dirty="0">
                <a:highlight>
                  <a:srgbClr val="FFFF00"/>
                </a:highlight>
              </a:rPr>
              <a:t> </a:t>
            </a:r>
            <a:r>
              <a:rPr lang="en-US" sz="1400" b="1" dirty="0" err="1">
                <a:highlight>
                  <a:srgbClr val="FFFF00"/>
                </a:highlight>
              </a:rPr>
              <a:t>skc_bind_node</a:t>
            </a:r>
            <a:r>
              <a:rPr lang="en-US" sz="1400" b="1" dirty="0">
                <a:highlight>
                  <a:srgbClr val="FFFF00"/>
                </a:highlight>
              </a:rPr>
              <a:t>;                        0x18(%</a:t>
            </a:r>
            <a:r>
              <a:rPr lang="en-US" sz="1400" b="1" dirty="0" err="1">
                <a:highlight>
                  <a:srgbClr val="FFFF00"/>
                </a:highlight>
              </a:rPr>
              <a:t>rbx</a:t>
            </a:r>
            <a:r>
              <a:rPr lang="en-US" sz="1400" b="1" dirty="0">
                <a:highlight>
                  <a:srgbClr val="FFFF00"/>
                </a:highlight>
              </a:rPr>
              <a:t>)</a:t>
            </a:r>
          </a:p>
          <a:p>
            <a:r>
              <a:rPr lang="en-US" sz="1400" dirty="0"/>
              <a:t>   [24]     struct </a:t>
            </a:r>
            <a:r>
              <a:rPr lang="en-US" sz="1400" dirty="0" err="1"/>
              <a:t>hlist_nulls_node</a:t>
            </a:r>
            <a:r>
              <a:rPr lang="en-US" sz="1400" dirty="0"/>
              <a:t> </a:t>
            </a:r>
            <a:r>
              <a:rPr lang="en-US" sz="1400" dirty="0" err="1"/>
              <a:t>skc_portaddr_node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};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40E50B-6D96-405A-88E4-9A032F3C48F7}"/>
              </a:ext>
            </a:extLst>
          </p:cNvPr>
          <p:cNvSpPr/>
          <p:nvPr/>
        </p:nvSpPr>
        <p:spPr>
          <a:xfrm>
            <a:off x="540610" y="6117402"/>
            <a:ext cx="6853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</a:t>
            </a:r>
            <a:r>
              <a:rPr lang="en-US" altLang="zh-CN" dirty="0"/>
              <a:t>have</a:t>
            </a:r>
            <a:r>
              <a:rPr lang="en-US" dirty="0"/>
              <a:t>: __</a:t>
            </a:r>
            <a:r>
              <a:rPr lang="en-US" dirty="0" err="1"/>
              <a:t>sk_del_bind_node</a:t>
            </a:r>
            <a:r>
              <a:rPr lang="en-US" dirty="0"/>
              <a:t>(</a:t>
            </a:r>
            <a:r>
              <a:rPr lang="en-US" dirty="0" err="1"/>
              <a:t>sk</a:t>
            </a:r>
            <a:r>
              <a:rPr lang="en-US" dirty="0"/>
              <a:t>)  -&gt; __</a:t>
            </a:r>
            <a:r>
              <a:rPr lang="en-US" dirty="0" err="1"/>
              <a:t>hlist_del</a:t>
            </a:r>
            <a:r>
              <a:rPr lang="en-US" dirty="0"/>
              <a:t>(&amp;</a:t>
            </a:r>
            <a:r>
              <a:rPr lang="en-US" dirty="0" err="1"/>
              <a:t>sk</a:t>
            </a:r>
            <a:r>
              <a:rPr lang="en-US" dirty="0"/>
              <a:t>-&gt;</a:t>
            </a:r>
            <a:r>
              <a:rPr lang="en-US" dirty="0" err="1"/>
              <a:t>sk_bind_node</a:t>
            </a:r>
            <a:r>
              <a:rPr lang="en-US" dirty="0"/>
              <a:t>)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2CCB3F-D22C-4B55-BC52-34B43C56D1E4}"/>
              </a:ext>
            </a:extLst>
          </p:cNvPr>
          <p:cNvSpPr/>
          <p:nvPr/>
        </p:nvSpPr>
        <p:spPr>
          <a:xfrm>
            <a:off x="774724" y="43795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crash&gt; </a:t>
            </a:r>
            <a:r>
              <a:rPr lang="en-US" sz="1400" dirty="0" err="1"/>
              <a:t>whatis</a:t>
            </a:r>
            <a:r>
              <a:rPr lang="en-US" sz="1400" dirty="0"/>
              <a:t> -o </a:t>
            </a:r>
            <a:r>
              <a:rPr lang="en-US" sz="1400" dirty="0" err="1"/>
              <a:t>hlist_node</a:t>
            </a:r>
            <a:endParaRPr lang="en-US" sz="1400" dirty="0"/>
          </a:p>
          <a:p>
            <a:r>
              <a:rPr lang="en-US" sz="1400" dirty="0"/>
              <a:t>struct </a:t>
            </a:r>
            <a:r>
              <a:rPr lang="en-US" sz="1400" dirty="0" err="1"/>
              <a:t>hlist_node</a:t>
            </a:r>
            <a:r>
              <a:rPr lang="en-US" sz="1400" dirty="0"/>
              <a:t> {</a:t>
            </a:r>
          </a:p>
          <a:p>
            <a:r>
              <a:rPr lang="en-US" sz="1400" dirty="0"/>
              <a:t>   [0] struct </a:t>
            </a:r>
            <a:r>
              <a:rPr lang="en-US" sz="1400" dirty="0" err="1"/>
              <a:t>hlist_node</a:t>
            </a:r>
            <a:r>
              <a:rPr lang="en-US" sz="1400" dirty="0"/>
              <a:t> *next;</a:t>
            </a:r>
          </a:p>
          <a:p>
            <a:r>
              <a:rPr lang="en-US" sz="1400" dirty="0"/>
              <a:t>   [</a:t>
            </a:r>
            <a:r>
              <a:rPr lang="en-US" sz="1400" dirty="0">
                <a:highlight>
                  <a:srgbClr val="FFFF00"/>
                </a:highlight>
              </a:rPr>
              <a:t>8] struct </a:t>
            </a:r>
            <a:r>
              <a:rPr lang="en-US" sz="1400" dirty="0" err="1">
                <a:highlight>
                  <a:srgbClr val="FFFF00"/>
                </a:highlight>
              </a:rPr>
              <a:t>hlist_node</a:t>
            </a:r>
            <a:r>
              <a:rPr lang="en-US" sz="1400" dirty="0">
                <a:highlight>
                  <a:srgbClr val="FFFF00"/>
                </a:highlight>
              </a:rPr>
              <a:t> **</a:t>
            </a:r>
            <a:r>
              <a:rPr lang="en-US" sz="1400" dirty="0" err="1">
                <a:highlight>
                  <a:srgbClr val="FFFF00"/>
                </a:highlight>
              </a:rPr>
              <a:t>pprev</a:t>
            </a:r>
            <a:r>
              <a:rPr lang="en-US" sz="1400" dirty="0">
                <a:highlight>
                  <a:srgbClr val="FFFF00"/>
                </a:highlight>
              </a:rPr>
              <a:t>;                                         0x20(%</a:t>
            </a:r>
            <a:r>
              <a:rPr lang="en-US" sz="1400" dirty="0" err="1">
                <a:highlight>
                  <a:srgbClr val="FFFF00"/>
                </a:highlight>
              </a:rPr>
              <a:t>rbx</a:t>
            </a:r>
            <a:r>
              <a:rPr lang="en-US" sz="1400" dirty="0">
                <a:highlight>
                  <a:srgbClr val="FFFF00"/>
                </a:highlight>
              </a:rPr>
              <a:t>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SIZE: 16</a:t>
            </a:r>
          </a:p>
        </p:txBody>
      </p:sp>
    </p:spTree>
    <p:extLst>
      <p:ext uri="{BB962C8B-B14F-4D97-AF65-F5344CB8AC3E}">
        <p14:creationId xmlns:p14="http://schemas.microsoft.com/office/powerpoint/2010/main" val="339447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D0D404-C299-4540-8D81-A01BD160FAB1}"/>
              </a:ext>
            </a:extLst>
          </p:cNvPr>
          <p:cNvSpPr/>
          <p:nvPr/>
        </p:nvSpPr>
        <p:spPr>
          <a:xfrm>
            <a:off x="793072" y="78339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614 static inline void __</a:t>
            </a:r>
            <a:r>
              <a:rPr lang="en-US" dirty="0" err="1"/>
              <a:t>hlist_del</a:t>
            </a:r>
            <a:r>
              <a:rPr lang="en-US" dirty="0"/>
              <a:t>(struct </a:t>
            </a:r>
            <a:r>
              <a:rPr lang="en-US" dirty="0" err="1"/>
              <a:t>hlist_node</a:t>
            </a:r>
            <a:r>
              <a:rPr lang="en-US" dirty="0"/>
              <a:t> *n) </a:t>
            </a:r>
          </a:p>
          <a:p>
            <a:r>
              <a:rPr lang="en-US" dirty="0"/>
              <a:t>615 {                                                    </a:t>
            </a:r>
          </a:p>
          <a:p>
            <a:r>
              <a:rPr lang="en-US" dirty="0"/>
              <a:t>616     struct </a:t>
            </a:r>
            <a:r>
              <a:rPr lang="en-US" dirty="0" err="1"/>
              <a:t>hlist_node</a:t>
            </a:r>
            <a:r>
              <a:rPr lang="en-US" dirty="0"/>
              <a:t> *next = n-&gt;next;               </a:t>
            </a:r>
          </a:p>
          <a:p>
            <a:r>
              <a:rPr lang="en-US" dirty="0"/>
              <a:t>617     struct </a:t>
            </a:r>
            <a:r>
              <a:rPr lang="en-US" dirty="0" err="1"/>
              <a:t>hlist_node</a:t>
            </a:r>
            <a:r>
              <a:rPr lang="en-US" dirty="0"/>
              <a:t> **</a:t>
            </a:r>
            <a:r>
              <a:rPr lang="en-US" dirty="0" err="1"/>
              <a:t>pprev</a:t>
            </a:r>
            <a:r>
              <a:rPr lang="en-US" dirty="0"/>
              <a:t> = n-&gt;</a:t>
            </a:r>
            <a:r>
              <a:rPr lang="en-US" dirty="0" err="1"/>
              <a:t>pprev</a:t>
            </a:r>
            <a:r>
              <a:rPr lang="en-US" dirty="0"/>
              <a:t>;            </a:t>
            </a:r>
          </a:p>
          <a:p>
            <a:r>
              <a:rPr lang="en-US" dirty="0"/>
              <a:t>618                                                      </a:t>
            </a:r>
          </a:p>
          <a:p>
            <a:r>
              <a:rPr lang="en-US" dirty="0"/>
              <a:t>619     </a:t>
            </a:r>
            <a:r>
              <a:rPr lang="en-US" dirty="0">
                <a:highlight>
                  <a:srgbClr val="FFFF00"/>
                </a:highlight>
              </a:rPr>
              <a:t>WRITE_ONCE(*</a:t>
            </a:r>
            <a:r>
              <a:rPr lang="en-US" dirty="0" err="1">
                <a:highlight>
                  <a:srgbClr val="FFFF00"/>
                </a:highlight>
              </a:rPr>
              <a:t>pprev</a:t>
            </a:r>
            <a:r>
              <a:rPr lang="en-US" dirty="0">
                <a:highlight>
                  <a:srgbClr val="FFFF00"/>
                </a:highlight>
              </a:rPr>
              <a:t>, next);                        </a:t>
            </a:r>
          </a:p>
          <a:p>
            <a:r>
              <a:rPr lang="en-US" dirty="0"/>
              <a:t>620     if (next)                                        </a:t>
            </a:r>
          </a:p>
          <a:p>
            <a:r>
              <a:rPr lang="en-US" dirty="0"/>
              <a:t>621         next-&gt;</a:t>
            </a:r>
            <a:r>
              <a:rPr lang="en-US" dirty="0" err="1"/>
              <a:t>pprev</a:t>
            </a:r>
            <a:r>
              <a:rPr lang="en-US" dirty="0"/>
              <a:t> = </a:t>
            </a:r>
            <a:r>
              <a:rPr lang="en-US" dirty="0" err="1"/>
              <a:t>pprev</a:t>
            </a:r>
            <a:r>
              <a:rPr lang="en-US" dirty="0"/>
              <a:t>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EDC99-C2F5-4B0A-AC3B-A9601C5FA611}"/>
              </a:ext>
            </a:extLst>
          </p:cNvPr>
          <p:cNvSpPr/>
          <p:nvPr/>
        </p:nvSpPr>
        <p:spPr>
          <a:xfrm>
            <a:off x="6069058" y="69697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0xffffffff8154641e &lt;inet_put_port+78&gt;:  mov    0x18(%</a:t>
            </a:r>
            <a:r>
              <a:rPr lang="en-US" sz="1600" b="1" dirty="0" err="1"/>
              <a:t>rbx</a:t>
            </a:r>
            <a:r>
              <a:rPr lang="en-US" sz="1600" b="1" dirty="0"/>
              <a:t>),%</a:t>
            </a:r>
            <a:r>
              <a:rPr lang="en-US" sz="1600" b="1" dirty="0" err="1"/>
              <a:t>rax</a:t>
            </a:r>
            <a:endParaRPr lang="en-US" sz="1600" b="1" dirty="0"/>
          </a:p>
          <a:p>
            <a:r>
              <a:rPr lang="en-US" sz="1600" b="1" dirty="0"/>
              <a:t>0xffffffff81546422 &lt;inet_put_port+82&gt;:  mov    0x20(%</a:t>
            </a:r>
            <a:r>
              <a:rPr lang="en-US" sz="1600" b="1" dirty="0" err="1"/>
              <a:t>rbx</a:t>
            </a:r>
            <a:r>
              <a:rPr lang="en-US" sz="1600" b="1" dirty="0"/>
              <a:t>),%</a:t>
            </a:r>
            <a:r>
              <a:rPr lang="en-US" sz="1600" b="1" dirty="0" err="1"/>
              <a:t>rdx</a:t>
            </a:r>
            <a:endParaRPr lang="en-US" sz="1600" b="1" dirty="0"/>
          </a:p>
          <a:p>
            <a:r>
              <a:rPr lang="en-US" sz="1600" b="1" dirty="0"/>
              <a:t>0xffffffff81546426 &lt;inet_put_port+86&gt;:  mov    0x3c0(%</a:t>
            </a:r>
            <a:r>
              <a:rPr lang="en-US" sz="1600" b="1" dirty="0" err="1"/>
              <a:t>rbx</a:t>
            </a:r>
            <a:r>
              <a:rPr lang="en-US" sz="1600" b="1" dirty="0"/>
              <a:t>),%</a:t>
            </a:r>
            <a:r>
              <a:rPr lang="en-US" sz="1600" b="1" dirty="0" err="1"/>
              <a:t>rsi</a:t>
            </a:r>
            <a:endParaRPr lang="en-US" sz="1600" b="1" dirty="0"/>
          </a:p>
          <a:p>
            <a:r>
              <a:rPr lang="en-US" sz="1600" dirty="0">
                <a:solidFill>
                  <a:srgbClr val="FF0000"/>
                </a:solidFill>
              </a:rPr>
              <a:t>0xffffffff8154642d &lt;inet_put_port+93&gt;:  test   %</a:t>
            </a:r>
            <a:r>
              <a:rPr lang="en-US" sz="1600" dirty="0" err="1">
                <a:solidFill>
                  <a:srgbClr val="FF0000"/>
                </a:solidFill>
              </a:rPr>
              <a:t>rax</a:t>
            </a:r>
            <a:r>
              <a:rPr lang="en-US" sz="1600" dirty="0">
                <a:solidFill>
                  <a:srgbClr val="FF0000"/>
                </a:solidFill>
              </a:rPr>
              <a:t>,%</a:t>
            </a:r>
            <a:r>
              <a:rPr lang="en-US" sz="1600" dirty="0" err="1">
                <a:solidFill>
                  <a:srgbClr val="FF0000"/>
                </a:solidFill>
              </a:rPr>
              <a:t>rax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0xffffffff81546430 &lt;inet_put_port+96&gt;:  mov    %</a:t>
            </a:r>
            <a:r>
              <a:rPr lang="en-US" sz="1600" dirty="0" err="1">
                <a:solidFill>
                  <a:srgbClr val="FF0000"/>
                </a:solidFill>
              </a:rPr>
              <a:t>rax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,(%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rdx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8E8AFF-727C-4815-A44F-E22C834B3BB5}"/>
              </a:ext>
            </a:extLst>
          </p:cNvPr>
          <p:cNvGrpSpPr/>
          <p:nvPr/>
        </p:nvGrpSpPr>
        <p:grpSpPr>
          <a:xfrm>
            <a:off x="610618" y="5044930"/>
            <a:ext cx="10114674" cy="1569660"/>
            <a:chOff x="639193" y="3766286"/>
            <a:chExt cx="10114674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C16274-A1A6-461F-94DE-CF760843122B}"/>
                </a:ext>
              </a:extLst>
            </p:cNvPr>
            <p:cNvSpPr txBox="1"/>
            <p:nvPr/>
          </p:nvSpPr>
          <p:spPr>
            <a:xfrm>
              <a:off x="639193" y="3766286"/>
              <a:ext cx="2542299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struct sock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b="1" dirty="0"/>
                <a:t>    struct </a:t>
              </a:r>
              <a:r>
                <a:rPr lang="en-US" sz="1200" b="1" dirty="0" err="1"/>
                <a:t>hlist_node</a:t>
              </a:r>
              <a:r>
                <a:rPr lang="en-US" sz="1200" b="1" dirty="0"/>
                <a:t> </a:t>
              </a:r>
              <a:r>
                <a:rPr lang="en-US" sz="1200" b="1" dirty="0" err="1"/>
                <a:t>skc_bind_node</a:t>
              </a:r>
              <a:endParaRPr lang="en-US" sz="1200" b="1" dirty="0"/>
            </a:p>
            <a:p>
              <a:r>
                <a:rPr lang="en-US" sz="1200" b="1" dirty="0"/>
                <a:t>{</a:t>
              </a:r>
            </a:p>
            <a:p>
              <a:r>
                <a:rPr lang="en-US" sz="1200" b="1" dirty="0"/>
                <a:t>       struct </a:t>
              </a:r>
              <a:r>
                <a:rPr lang="en-US" sz="1200" b="1" dirty="0" err="1"/>
                <a:t>hlist_node</a:t>
              </a:r>
              <a:r>
                <a:rPr lang="en-US" sz="1200" b="1" dirty="0"/>
                <a:t> *next, **</a:t>
              </a:r>
              <a:r>
                <a:rPr lang="en-US" sz="1200" b="1" dirty="0" err="1"/>
                <a:t>pprev</a:t>
              </a:r>
              <a:r>
                <a:rPr lang="en-US" sz="1200" b="1" dirty="0"/>
                <a:t>;</a:t>
              </a:r>
            </a:p>
            <a:p>
              <a:r>
                <a:rPr lang="en-US" sz="1200" b="1" dirty="0"/>
                <a:t>}</a:t>
              </a:r>
            </a:p>
            <a:p>
              <a:endParaRPr lang="en-US" sz="1200" dirty="0"/>
            </a:p>
            <a:p>
              <a:r>
                <a:rPr lang="en-US" sz="1200" dirty="0"/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212B39-E3F6-46C7-9AA7-F9F26196C31B}"/>
                </a:ext>
              </a:extLst>
            </p:cNvPr>
            <p:cNvSpPr txBox="1"/>
            <p:nvPr/>
          </p:nvSpPr>
          <p:spPr>
            <a:xfrm>
              <a:off x="4153918" y="3766286"/>
              <a:ext cx="2542299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struct sock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b="1" dirty="0"/>
                <a:t>    struct </a:t>
              </a:r>
              <a:r>
                <a:rPr lang="en-US" sz="1200" b="1" dirty="0" err="1"/>
                <a:t>hlist_node</a:t>
              </a:r>
              <a:r>
                <a:rPr lang="en-US" sz="1200" b="1" dirty="0"/>
                <a:t> </a:t>
              </a:r>
              <a:r>
                <a:rPr lang="en-US" sz="1200" b="1" dirty="0" err="1"/>
                <a:t>skc_bind_node</a:t>
              </a:r>
              <a:endParaRPr lang="en-US" sz="1200" b="1" dirty="0"/>
            </a:p>
            <a:p>
              <a:r>
                <a:rPr lang="en-US" sz="1200" b="1" dirty="0"/>
                <a:t>{</a:t>
              </a:r>
            </a:p>
            <a:p>
              <a:r>
                <a:rPr lang="en-US" sz="1200" b="1" dirty="0"/>
                <a:t>       struct </a:t>
              </a:r>
              <a:r>
                <a:rPr lang="en-US" sz="1200" b="1" dirty="0" err="1"/>
                <a:t>hlist_node</a:t>
              </a:r>
              <a:r>
                <a:rPr lang="en-US" sz="1200" b="1" dirty="0"/>
                <a:t> *next, **</a:t>
              </a:r>
              <a:r>
                <a:rPr lang="en-US" sz="1200" b="1" dirty="0" err="1"/>
                <a:t>pprev</a:t>
              </a:r>
              <a:r>
                <a:rPr lang="en-US" sz="1200" b="1" dirty="0"/>
                <a:t>;</a:t>
              </a:r>
            </a:p>
            <a:p>
              <a:r>
                <a:rPr lang="en-US" sz="1200" b="1" dirty="0"/>
                <a:t>}</a:t>
              </a:r>
            </a:p>
            <a:p>
              <a:endParaRPr lang="en-US" sz="1200" dirty="0"/>
            </a:p>
            <a:p>
              <a:r>
                <a:rPr lang="en-US" sz="1200" dirty="0"/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93E859-48FF-4BB2-940C-6A1B937B5E8C}"/>
                </a:ext>
              </a:extLst>
            </p:cNvPr>
            <p:cNvSpPr txBox="1"/>
            <p:nvPr/>
          </p:nvSpPr>
          <p:spPr>
            <a:xfrm>
              <a:off x="8211568" y="3766286"/>
              <a:ext cx="2542299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struct sock</a:t>
              </a:r>
            </a:p>
            <a:p>
              <a:r>
                <a:rPr lang="en-US" sz="1200" dirty="0"/>
                <a:t>{</a:t>
              </a:r>
            </a:p>
            <a:p>
              <a:r>
                <a:rPr lang="en-US" sz="1200" b="1" dirty="0"/>
                <a:t>    struct </a:t>
              </a:r>
              <a:r>
                <a:rPr lang="en-US" sz="1200" b="1" dirty="0" err="1"/>
                <a:t>hlist_node</a:t>
              </a:r>
              <a:r>
                <a:rPr lang="en-US" sz="1200" b="1" dirty="0"/>
                <a:t> </a:t>
              </a:r>
              <a:r>
                <a:rPr lang="en-US" sz="1200" b="1" dirty="0" err="1"/>
                <a:t>skc_bind_node</a:t>
              </a:r>
              <a:endParaRPr lang="en-US" sz="1200" b="1" dirty="0"/>
            </a:p>
            <a:p>
              <a:r>
                <a:rPr lang="en-US" sz="1200" b="1" dirty="0"/>
                <a:t>{</a:t>
              </a:r>
            </a:p>
            <a:p>
              <a:r>
                <a:rPr lang="en-US" sz="1200" b="1" dirty="0"/>
                <a:t>       struct </a:t>
              </a:r>
              <a:r>
                <a:rPr lang="en-US" sz="1200" b="1" dirty="0" err="1"/>
                <a:t>hlist_node</a:t>
              </a:r>
              <a:r>
                <a:rPr lang="en-US" sz="1200" b="1" dirty="0"/>
                <a:t> *next, **</a:t>
              </a:r>
              <a:r>
                <a:rPr lang="en-US" sz="1200" b="1" dirty="0" err="1"/>
                <a:t>pprev</a:t>
              </a:r>
              <a:r>
                <a:rPr lang="en-US" sz="1200" b="1" dirty="0"/>
                <a:t>;</a:t>
              </a:r>
            </a:p>
            <a:p>
              <a:r>
                <a:rPr lang="en-US" sz="1200" b="1" dirty="0"/>
                <a:t>}</a:t>
              </a:r>
            </a:p>
            <a:p>
              <a:endParaRPr lang="en-US" sz="1200" dirty="0"/>
            </a:p>
            <a:p>
              <a:r>
                <a:rPr lang="en-US" sz="1200" dirty="0"/>
                <a:t>}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9441C8-DDCB-4E83-8B4A-F672737C2EA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648200"/>
              <a:ext cx="14287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AC1F75-B66F-4D91-9825-31F29832DEB8}"/>
                </a:ext>
              </a:extLst>
            </p:cNvPr>
            <p:cNvCxnSpPr>
              <a:cxnSpLocks/>
            </p:cNvCxnSpPr>
            <p:nvPr/>
          </p:nvCxnSpPr>
          <p:spPr>
            <a:xfrm>
              <a:off x="6591300" y="4648200"/>
              <a:ext cx="19050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E0117-B883-484B-AACF-EF1899435A3B}"/>
              </a:ext>
            </a:extLst>
          </p:cNvPr>
          <p:cNvSpPr/>
          <p:nvPr/>
        </p:nvSpPr>
        <p:spPr>
          <a:xfrm>
            <a:off x="6124575" y="302543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[exception RIP: </a:t>
            </a:r>
            <a:r>
              <a:rPr lang="en-US" sz="1400" dirty="0">
                <a:solidFill>
                  <a:srgbClr val="FF0000"/>
                </a:solidFill>
              </a:rPr>
              <a:t>inet_put_port+96</a:t>
            </a:r>
            <a:r>
              <a:rPr lang="en-US" sz="1400" dirty="0"/>
              <a:t>]</a:t>
            </a:r>
          </a:p>
          <a:p>
            <a:r>
              <a:rPr lang="en-US" sz="1400" dirty="0"/>
              <a:t>    RIP: ffffffff81546430  RSP: ffff881dbf4039f0  RFLAGS: 00010286</a:t>
            </a:r>
          </a:p>
          <a:p>
            <a:r>
              <a:rPr lang="en-US" sz="1400" dirty="0"/>
              <a:t>    RAX: ffff881b8b9b6818  RBX: ffff881b8ba25000  RCX: 0000000000000007</a:t>
            </a:r>
          </a:p>
          <a:p>
            <a:r>
              <a:rPr lang="en-US" sz="1400" dirty="0"/>
              <a:t>    </a:t>
            </a:r>
            <a:r>
              <a:rPr lang="en-US" sz="1400" dirty="0">
                <a:highlight>
                  <a:srgbClr val="FFFF00"/>
                </a:highlight>
              </a:rPr>
              <a:t>RDX: ffffff881ba67458  </a:t>
            </a:r>
            <a:r>
              <a:rPr lang="en-US" sz="1400" dirty="0"/>
              <a:t>RSI: ffff881d21fef800  RDI: ffffc9000678bf30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E5D7DB-D5CF-4AB5-91D4-E267515BAB09}"/>
              </a:ext>
            </a:extLst>
          </p:cNvPr>
          <p:cNvSpPr/>
          <p:nvPr/>
        </p:nvSpPr>
        <p:spPr>
          <a:xfrm>
            <a:off x="793072" y="33734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skc_bind_node</a:t>
            </a:r>
            <a:r>
              <a:rPr lang="en-US" b="1" dirty="0"/>
              <a:t> = {</a:t>
            </a:r>
          </a:p>
          <a:p>
            <a:r>
              <a:rPr lang="en-US" b="1" dirty="0"/>
              <a:t>        next = 0x</a:t>
            </a:r>
            <a:r>
              <a:rPr lang="en-US" b="1" dirty="0">
                <a:solidFill>
                  <a:srgbClr val="FF0000"/>
                </a:solidFill>
              </a:rPr>
              <a:t>ffff</a:t>
            </a:r>
            <a:r>
              <a:rPr lang="en-US" b="1" dirty="0"/>
              <a:t>881b8b9b6818, </a:t>
            </a:r>
          </a:p>
          <a:p>
            <a:r>
              <a:rPr lang="en-US" b="1" dirty="0"/>
              <a:t>        </a:t>
            </a:r>
            <a:r>
              <a:rPr lang="en-US" b="1" dirty="0" err="1">
                <a:highlight>
                  <a:srgbClr val="FFFF00"/>
                </a:highlight>
              </a:rPr>
              <a:t>pprev</a:t>
            </a:r>
            <a:r>
              <a:rPr lang="en-US" b="1" dirty="0">
                <a:highlight>
                  <a:srgbClr val="FFFF00"/>
                </a:highlight>
              </a:rPr>
              <a:t> = 0x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ffffff</a:t>
            </a:r>
            <a:r>
              <a:rPr lang="en-US" b="1" dirty="0">
                <a:highlight>
                  <a:srgbClr val="FFFF00"/>
                </a:highlight>
              </a:rPr>
              <a:t>881ba67458    invalid virtual address.</a:t>
            </a:r>
          </a:p>
          <a:p>
            <a:r>
              <a:rPr lang="en-US" b="1" dirty="0"/>
              <a:t>      },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E3EC6-7CC4-43D0-BD7A-A94EF26626D8}"/>
              </a:ext>
            </a:extLst>
          </p:cNvPr>
          <p:cNvSpPr txBox="1"/>
          <p:nvPr/>
        </p:nvSpPr>
        <p:spPr>
          <a:xfrm>
            <a:off x="6124575" y="2204234"/>
            <a:ext cx="369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RDX Register has the invalid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2F97-D7A7-490A-9CA8-39BC5686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9"/>
            <a:ext cx="11196484" cy="574434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0xffffffff8154641e &lt;inet_put_port+78&gt;:  mov    0x18(%</a:t>
            </a:r>
            <a:r>
              <a:rPr lang="en-US" b="1" dirty="0" err="1">
                <a:highlight>
                  <a:srgbClr val="FFFF00"/>
                </a:highlight>
              </a:rPr>
              <a:t>rbx</a:t>
            </a:r>
            <a:r>
              <a:rPr lang="en-US" b="1" dirty="0">
                <a:highlight>
                  <a:srgbClr val="FFFF00"/>
                </a:highlight>
              </a:rPr>
              <a:t>),%</a:t>
            </a:r>
            <a:r>
              <a:rPr lang="en-US" b="1" dirty="0" err="1">
                <a:highlight>
                  <a:srgbClr val="FFFF00"/>
                </a:highlight>
              </a:rPr>
              <a:t>rax</a:t>
            </a:r>
            <a:r>
              <a:rPr lang="en-US" b="1" dirty="0">
                <a:highlight>
                  <a:srgbClr val="FFFF00"/>
                </a:highlight>
              </a:rPr>
              <a:t>                   next pointer</a:t>
            </a:r>
          </a:p>
          <a:p>
            <a:r>
              <a:rPr lang="en-US" b="1" dirty="0"/>
              <a:t>0xffffffff81546422 &lt;inet_put_port+82&gt;:  mov    0x20(%</a:t>
            </a:r>
            <a:r>
              <a:rPr lang="en-US" b="1" dirty="0" err="1"/>
              <a:t>rbx</a:t>
            </a:r>
            <a:r>
              <a:rPr lang="en-US" b="1" dirty="0"/>
              <a:t>),%</a:t>
            </a:r>
            <a:r>
              <a:rPr lang="en-US" b="1" dirty="0" err="1"/>
              <a:t>rdx</a:t>
            </a:r>
            <a:r>
              <a:rPr lang="en-US" b="1" dirty="0"/>
              <a:t>                   </a:t>
            </a:r>
            <a:r>
              <a:rPr lang="en-US" b="1" dirty="0" err="1"/>
              <a:t>pprev</a:t>
            </a:r>
            <a:r>
              <a:rPr lang="en-US" b="1" dirty="0"/>
              <a:t> pointer</a:t>
            </a:r>
          </a:p>
          <a:p>
            <a:r>
              <a:rPr lang="en-US" b="1" dirty="0"/>
              <a:t>0xffffffff81546426 &lt;inet_put_port+86&gt;:  mov    0x3c0(%</a:t>
            </a:r>
            <a:r>
              <a:rPr lang="en-US" b="1" dirty="0" err="1"/>
              <a:t>rbx</a:t>
            </a:r>
            <a:r>
              <a:rPr lang="en-US" b="1" dirty="0"/>
              <a:t>),%</a:t>
            </a:r>
            <a:r>
              <a:rPr lang="en-US" b="1" dirty="0" err="1"/>
              <a:t>rsi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0xffffffff8154642d &lt;inet_put_port+93&gt;:  test   %</a:t>
            </a:r>
            <a:r>
              <a:rPr lang="en-US" dirty="0" err="1">
                <a:solidFill>
                  <a:srgbClr val="FF0000"/>
                </a:solidFill>
              </a:rPr>
              <a:t>rax</a:t>
            </a:r>
            <a:r>
              <a:rPr lang="en-US" dirty="0">
                <a:solidFill>
                  <a:srgbClr val="FF0000"/>
                </a:solidFill>
              </a:rPr>
              <a:t>,%</a:t>
            </a:r>
            <a:r>
              <a:rPr lang="en-US" dirty="0" err="1">
                <a:solidFill>
                  <a:srgbClr val="FF0000"/>
                </a:solidFill>
              </a:rPr>
              <a:t>rax</a:t>
            </a:r>
            <a:r>
              <a:rPr lang="en-US" dirty="0">
                <a:solidFill>
                  <a:srgbClr val="FF0000"/>
                </a:solidFill>
              </a:rPr>
              <a:t>                                   check next</a:t>
            </a:r>
          </a:p>
          <a:p>
            <a:r>
              <a:rPr lang="en-US" dirty="0">
                <a:solidFill>
                  <a:srgbClr val="FF0000"/>
                </a:solidFill>
              </a:rPr>
              <a:t>0xffffffff81546430 &lt;inet_put_port+96&gt;:  mov    %</a:t>
            </a:r>
            <a:r>
              <a:rPr lang="en-US" dirty="0" err="1">
                <a:solidFill>
                  <a:srgbClr val="FF0000"/>
                </a:solidFill>
              </a:rPr>
              <a:t>rax</a:t>
            </a:r>
            <a:r>
              <a:rPr lang="en-US" dirty="0">
                <a:solidFill>
                  <a:srgbClr val="FF0000"/>
                </a:solidFill>
              </a:rPr>
              <a:t>,(%</a:t>
            </a:r>
            <a:r>
              <a:rPr lang="en-US" dirty="0" err="1">
                <a:solidFill>
                  <a:srgbClr val="FF0000"/>
                </a:solidFill>
              </a:rPr>
              <a:t>rdx</a:t>
            </a:r>
            <a:r>
              <a:rPr lang="en-US" dirty="0">
                <a:solidFill>
                  <a:srgbClr val="FF0000"/>
                </a:solidFill>
              </a:rPr>
              <a:t>)                              set next pointer to *</a:t>
            </a:r>
            <a:r>
              <a:rPr lang="en-US" dirty="0" err="1">
                <a:solidFill>
                  <a:srgbClr val="FF0000"/>
                </a:solidFill>
              </a:rPr>
              <a:t>pprev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inline void __</a:t>
            </a:r>
            <a:r>
              <a:rPr lang="en-US" dirty="0" err="1"/>
              <a:t>hlist_del</a:t>
            </a:r>
            <a:r>
              <a:rPr lang="en-US" dirty="0"/>
              <a:t>(struct </a:t>
            </a:r>
            <a:r>
              <a:rPr lang="en-US" dirty="0" err="1"/>
              <a:t>hlist_node</a:t>
            </a:r>
            <a:r>
              <a:rPr lang="en-US" dirty="0"/>
              <a:t> *n)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struct </a:t>
            </a:r>
            <a:r>
              <a:rPr lang="en-US" dirty="0" err="1"/>
              <a:t>hlist_node</a:t>
            </a:r>
            <a:r>
              <a:rPr lang="en-US" dirty="0"/>
              <a:t> *</a:t>
            </a:r>
            <a:r>
              <a:rPr lang="en-US" b="1" dirty="0"/>
              <a:t>next</a:t>
            </a:r>
            <a:r>
              <a:rPr lang="en-US" dirty="0"/>
              <a:t> = n-&gt;next;            here next= 0xffff881b8b9b6818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struct </a:t>
            </a:r>
            <a:r>
              <a:rPr lang="en-US" dirty="0" err="1"/>
              <a:t>hlist_node</a:t>
            </a:r>
            <a:r>
              <a:rPr lang="en-US" dirty="0"/>
              <a:t> **</a:t>
            </a:r>
            <a:r>
              <a:rPr lang="en-US" dirty="0" err="1"/>
              <a:t>pprev</a:t>
            </a:r>
            <a:r>
              <a:rPr lang="en-US" dirty="0"/>
              <a:t> = n-&gt;</a:t>
            </a:r>
            <a:r>
              <a:rPr lang="en-US" dirty="0" err="1"/>
              <a:t>pprev</a:t>
            </a:r>
            <a:r>
              <a:rPr lang="en-US" dirty="0"/>
              <a:t>;  </a:t>
            </a:r>
            <a:r>
              <a:rPr lang="en-US" dirty="0" err="1"/>
              <a:t>pprev</a:t>
            </a:r>
            <a:r>
              <a:rPr lang="en-US" dirty="0"/>
              <a:t>: 0xffffff881ba67458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WRITE_ONCE(*</a:t>
            </a:r>
            <a:r>
              <a:rPr lang="en-US" dirty="0" err="1">
                <a:highlight>
                  <a:srgbClr val="FF0000"/>
                </a:highlight>
              </a:rPr>
              <a:t>pprev</a:t>
            </a:r>
            <a:r>
              <a:rPr lang="en-US" dirty="0">
                <a:highlight>
                  <a:srgbClr val="FF0000"/>
                </a:highlight>
              </a:rPr>
              <a:t>, next);    *</a:t>
            </a:r>
            <a:r>
              <a:rPr lang="en-US" dirty="0" err="1">
                <a:highlight>
                  <a:srgbClr val="FF0000"/>
                </a:highlight>
              </a:rPr>
              <a:t>pprev</a:t>
            </a:r>
            <a:r>
              <a:rPr lang="en-US" dirty="0">
                <a:highlight>
                  <a:srgbClr val="FF0000"/>
                </a:highlight>
              </a:rPr>
              <a:t>= *(0xffffff881ba67458)= 0xffff881b8b9b6818    Crash Happens.</a:t>
            </a:r>
          </a:p>
          <a:p>
            <a:pPr marL="0" indent="0">
              <a:buNone/>
            </a:pPr>
            <a:r>
              <a:rPr lang="en-US" dirty="0"/>
              <a:t>	if (next)</a:t>
            </a:r>
          </a:p>
          <a:p>
            <a:pPr marL="0" indent="0">
              <a:buNone/>
            </a:pPr>
            <a:r>
              <a:rPr lang="en-US" dirty="0"/>
              <a:t>	    next-&gt;</a:t>
            </a:r>
            <a:r>
              <a:rPr lang="en-US" dirty="0" err="1"/>
              <a:t>pprev</a:t>
            </a:r>
            <a:r>
              <a:rPr lang="en-US" dirty="0"/>
              <a:t> = </a:t>
            </a:r>
            <a:r>
              <a:rPr lang="en-US" dirty="0" err="1"/>
              <a:t>pprev</a:t>
            </a:r>
            <a:r>
              <a:rPr lang="en-US" sz="2300" i="1" dirty="0"/>
              <a:t>;        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81AEE-EC8C-49E7-B133-273F3BA7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872" y="4267199"/>
            <a:ext cx="740888" cy="740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408F4-E1FB-4F0A-9209-90DE29590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6" y="1779638"/>
            <a:ext cx="683040" cy="6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543B-F04E-475A-BA21-A231A88F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75" y="2103437"/>
            <a:ext cx="10515600" cy="132556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 err="1"/>
              <a:t>pprev</a:t>
            </a:r>
            <a:r>
              <a:rPr lang="en-US" b="1" dirty="0"/>
              <a:t> = 0x</a:t>
            </a:r>
            <a:r>
              <a:rPr lang="en-US" b="1" dirty="0">
                <a:solidFill>
                  <a:srgbClr val="FF0000"/>
                </a:solidFill>
              </a:rPr>
              <a:t>ffffff</a:t>
            </a:r>
            <a:r>
              <a:rPr lang="en-US" b="1" dirty="0"/>
              <a:t>881ba67458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3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096BAB-4F5A-4827-A475-6259E0ABB3B1}"/>
              </a:ext>
            </a:extLst>
          </p:cNvPr>
          <p:cNvSpPr/>
          <p:nvPr/>
        </p:nvSpPr>
        <p:spPr>
          <a:xfrm>
            <a:off x="325387" y="69593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#6 [ffff881dbf403940] </a:t>
            </a:r>
            <a:r>
              <a:rPr lang="en-US" dirty="0" err="1"/>
              <a:t>async_page_fault</a:t>
            </a:r>
            <a:r>
              <a:rPr lang="en-US" dirty="0"/>
              <a:t> at ffffffff815fc702</a:t>
            </a:r>
          </a:p>
          <a:p>
            <a:r>
              <a:rPr lang="en-US" dirty="0"/>
              <a:t>    [exception RIP: inet_put_port+96]</a:t>
            </a:r>
          </a:p>
          <a:p>
            <a:r>
              <a:rPr lang="en-US" dirty="0"/>
              <a:t>    RIP: ffffffff81546430  RSP: ffff881dbf4039f0  RFLAGS: 00010286</a:t>
            </a:r>
          </a:p>
          <a:p>
            <a:r>
              <a:rPr lang="en-US" dirty="0"/>
              <a:t>    RAX: ffff881b8b9b6818  RBX: ffff881b8ba25000  RCX: 0000000000000007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RDX: ffffff881ba67458  </a:t>
            </a:r>
            <a:r>
              <a:rPr lang="en-US" dirty="0"/>
              <a:t>RSI: ffff881d21fef800  RDI: ffffc9000678bf30</a:t>
            </a:r>
          </a:p>
          <a:p>
            <a:r>
              <a:rPr lang="en-US" dirty="0"/>
              <a:t>    RBP: ffffc9000678bf30   R8: 00000000e6090f3e   R9: 0006000000000000</a:t>
            </a:r>
          </a:p>
          <a:p>
            <a:r>
              <a:rPr lang="en-US" dirty="0"/>
              <a:t>    R10: 0006000000000000  R11: 000000000000000b  R12: ffffffff823e03c0</a:t>
            </a:r>
          </a:p>
          <a:p>
            <a:r>
              <a:rPr lang="en-US" dirty="0"/>
              <a:t>    R13: ffff881a807748a6  R14: 0000000000000000  R15: ffff881a8077487e</a:t>
            </a:r>
          </a:p>
          <a:p>
            <a:r>
              <a:rPr lang="en-US" dirty="0"/>
              <a:t>    ORIG_RAX: </a:t>
            </a:r>
            <a:r>
              <a:rPr lang="en-US" dirty="0" err="1"/>
              <a:t>ffffffffffffffff</a:t>
            </a:r>
            <a:r>
              <a:rPr lang="en-US" dirty="0"/>
              <a:t>  CS: 0010  SS: 0018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4E089-D921-4CB7-BB0D-293760F6AA99}"/>
              </a:ext>
            </a:extLst>
          </p:cNvPr>
          <p:cNvSpPr txBox="1"/>
          <p:nvPr/>
        </p:nvSpPr>
        <p:spPr>
          <a:xfrm>
            <a:off x="6779649" y="695939"/>
            <a:ext cx="4676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The memory for struct sock is allocated from SLAB pool. </a:t>
            </a:r>
          </a:p>
          <a:p>
            <a:endParaRPr lang="en-US" dirty="0"/>
          </a:p>
          <a:p>
            <a:r>
              <a:rPr lang="en-US" dirty="0"/>
              <a:t>af_inet6.c: inet6_init -&gt; </a:t>
            </a:r>
            <a:r>
              <a:rPr lang="en-US" dirty="0" err="1"/>
              <a:t>proto_register</a:t>
            </a:r>
            <a:r>
              <a:rPr lang="en-US" dirty="0"/>
              <a:t>(&amp;tcpV6_prot) -&gt;</a:t>
            </a:r>
          </a:p>
          <a:p>
            <a:endParaRPr lang="en-US" dirty="0"/>
          </a:p>
          <a:p>
            <a:r>
              <a:rPr lang="it-IT" dirty="0"/>
              <a:t>prot-&gt;slab = kmem_cache_create_usercopy(</a:t>
            </a:r>
            <a:r>
              <a:rPr lang="en-US" altLang="zh-CN" dirty="0"/>
              <a:t>“</a:t>
            </a:r>
            <a:r>
              <a:rPr lang="it-IT" dirty="0"/>
              <a:t>request_sock_TCPv6</a:t>
            </a:r>
            <a:r>
              <a:rPr lang="en-US" dirty="0"/>
              <a:t>”</a:t>
            </a:r>
            <a:r>
              <a:rPr lang="it-IT" dirty="0"/>
              <a:t>);</a:t>
            </a:r>
          </a:p>
          <a:p>
            <a:endParaRPr lang="it-IT" dirty="0"/>
          </a:p>
          <a:p>
            <a:r>
              <a:rPr lang="en-US" dirty="0" err="1"/>
              <a:t>prot</a:t>
            </a:r>
            <a:r>
              <a:rPr lang="en-US" dirty="0"/>
              <a:t>-&gt;</a:t>
            </a:r>
            <a:r>
              <a:rPr lang="en-US" dirty="0" err="1"/>
              <a:t>twsk_prot</a:t>
            </a:r>
            <a:r>
              <a:rPr lang="en-US" dirty="0"/>
              <a:t>-&gt;</a:t>
            </a:r>
            <a:r>
              <a:rPr lang="en-US" dirty="0" err="1"/>
              <a:t>twsk_slab</a:t>
            </a:r>
            <a:r>
              <a:rPr lang="en-US" dirty="0"/>
              <a:t> =</a:t>
            </a:r>
          </a:p>
          <a:p>
            <a:r>
              <a:rPr lang="en-US" dirty="0"/>
              <a:t>	</a:t>
            </a:r>
            <a:r>
              <a:rPr lang="en-US" dirty="0" err="1"/>
              <a:t>kmem_cache_create</a:t>
            </a:r>
            <a:r>
              <a:rPr lang="en-US" dirty="0"/>
              <a:t>(“tw_sock_TCPv6”)</a:t>
            </a:r>
          </a:p>
          <a:p>
            <a:endParaRPr lang="en-US" dirty="0"/>
          </a:p>
          <a:p>
            <a:r>
              <a:rPr lang="en-US" b="1" dirty="0"/>
              <a:t>So these SLAB blocks should have </a:t>
            </a:r>
            <a:r>
              <a:rPr lang="en-US" b="1" dirty="0" err="1"/>
              <a:t>adjacement</a:t>
            </a:r>
            <a:r>
              <a:rPr lang="en-US" b="1" dirty="0"/>
              <a:t> Virtual Addresses.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BA0FE3-681F-4599-8D24-120EBC9F0538}"/>
              </a:ext>
            </a:extLst>
          </p:cNvPr>
          <p:cNvSpPr/>
          <p:nvPr/>
        </p:nvSpPr>
        <p:spPr>
          <a:xfrm>
            <a:off x="5807835" y="5574582"/>
            <a:ext cx="5753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ighlight>
                  <a:srgbClr val="00FF00"/>
                </a:highlight>
              </a:rPr>
              <a:t>So, the </a:t>
            </a:r>
            <a:r>
              <a:rPr lang="en-US" sz="2000" b="1" i="1" dirty="0" err="1">
                <a:highlight>
                  <a:srgbClr val="00FF00"/>
                </a:highlight>
              </a:rPr>
              <a:t>pprev</a:t>
            </a:r>
            <a:r>
              <a:rPr lang="en-US" sz="2000" b="1" dirty="0">
                <a:highlight>
                  <a:srgbClr val="00FF00"/>
                </a:highlight>
              </a:rPr>
              <a:t> should be overridden for some reason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29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8A8D-3F16-408B-B64D-625F5B95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323850"/>
            <a:ext cx="10782300" cy="58531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assumption from </a:t>
            </a:r>
            <a:r>
              <a:rPr lang="sv-SE" dirty="0"/>
              <a:t>Per Sundström XP is that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i="1" dirty="0"/>
              <a:t>	It looks like the corrupt pointer </a:t>
            </a:r>
            <a:r>
              <a:rPr lang="en-US" sz="2000" b="1" i="1" dirty="0">
                <a:solidFill>
                  <a:srgbClr val="FF0000"/>
                </a:solidFill>
              </a:rPr>
              <a:t>ffffff881ba67458  </a:t>
            </a:r>
            <a:r>
              <a:rPr lang="en-US" sz="2000" i="1" dirty="0"/>
              <a:t>is actually just skewed (or shifted) one byte:</a:t>
            </a:r>
          </a:p>
          <a:p>
            <a:pPr marL="0" indent="0">
              <a:buNone/>
            </a:pPr>
            <a:r>
              <a:rPr lang="en-US" sz="2000" i="1" dirty="0"/>
              <a:t>		0xffff881ba6745800 </a:t>
            </a:r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en-US" sz="2000" i="1" dirty="0"/>
              <a:t>0x</a:t>
            </a:r>
            <a:r>
              <a:rPr lang="en-US" sz="2000" i="1" dirty="0">
                <a:solidFill>
                  <a:srgbClr val="FF0000"/>
                </a:solidFill>
              </a:rPr>
              <a:t>ff</a:t>
            </a:r>
            <a:r>
              <a:rPr lang="en-US" sz="2000" i="1" dirty="0"/>
              <a:t>ffff881ba67458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crash&gt; struct sock 0xffffff881ba67458  </a:t>
            </a:r>
          </a:p>
          <a:p>
            <a:pPr marL="0" indent="0">
              <a:buNone/>
            </a:pPr>
            <a:r>
              <a:rPr lang="en-US" dirty="0"/>
              <a:t>struct sock struct: seek error: kernel virtual address: ffffff881ba67458  type: "</a:t>
            </a:r>
            <a:r>
              <a:rPr lang="en-US" dirty="0" err="1"/>
              <a:t>gdb_readmem_callback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Cannot access memory at address 0xffffff881ba67458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4A782-1A75-4F6D-AD8B-0ADF9E9D049E}"/>
              </a:ext>
            </a:extLst>
          </p:cNvPr>
          <p:cNvSpPr/>
          <p:nvPr/>
        </p:nvSpPr>
        <p:spPr>
          <a:xfrm>
            <a:off x="324464" y="240231"/>
            <a:ext cx="10982633" cy="720197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dirty="0"/>
              <a:t>crash&gt; struct sock 0xffff881ba6745800</a:t>
            </a:r>
          </a:p>
          <a:p>
            <a:r>
              <a:rPr lang="en-US" sz="1200" dirty="0"/>
              <a:t>struct sock {</a:t>
            </a:r>
          </a:p>
          <a:p>
            <a:r>
              <a:rPr lang="en-US" sz="1200" dirty="0"/>
              <a:t>  __</a:t>
            </a:r>
            <a:r>
              <a:rPr lang="en-US" sz="1200" dirty="0" err="1"/>
              <a:t>sk_common</a:t>
            </a:r>
            <a:r>
              <a:rPr lang="en-US" sz="1200" dirty="0"/>
              <a:t> = {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skc_addrpair</a:t>
            </a:r>
            <a:r>
              <a:rPr lang="en-US" sz="1200" dirty="0"/>
              <a:t> = 432346109789077631, 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skc_daddr</a:t>
            </a:r>
            <a:r>
              <a:rPr lang="en-US" sz="1200" dirty="0"/>
              <a:t> = 100663423,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skc_rcv_saddr</a:t>
            </a:r>
            <a:r>
              <a:rPr lang="en-US" sz="1200" dirty="0"/>
              <a:t> = 100663423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}, 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skc_hash</a:t>
            </a:r>
            <a:r>
              <a:rPr lang="en-US" sz="1200" dirty="0"/>
              <a:t> = 2298378904, </a:t>
            </a:r>
          </a:p>
          <a:p>
            <a:r>
              <a:rPr lang="en-US" sz="1200" dirty="0"/>
              <a:t>      skc_u16hashes = {31384, 35070}</a:t>
            </a:r>
          </a:p>
          <a:p>
            <a:r>
              <a:rPr lang="en-US" sz="1200" dirty="0"/>
              <a:t>    }, 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skc_portpair</a:t>
            </a:r>
            <a:r>
              <a:rPr lang="en-US" sz="1200" dirty="0"/>
              <a:t> = 4294553492, 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skc_dport</a:t>
            </a:r>
            <a:r>
              <a:rPr lang="en-US" sz="1200" dirty="0"/>
              <a:t> = 44948,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skc_num</a:t>
            </a:r>
            <a:r>
              <a:rPr lang="en-US" sz="1200" dirty="0"/>
              <a:t> = 65529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}, 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skc_family</a:t>
            </a:r>
            <a:r>
              <a:rPr lang="en-US" sz="1200" b="1" dirty="0"/>
              <a:t> = 10,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skc_state</a:t>
            </a:r>
            <a:r>
              <a:rPr lang="en-US" sz="1200" dirty="0"/>
              <a:t> = 1 '\001',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skc_reuse</a:t>
            </a:r>
            <a:r>
              <a:rPr lang="en-US" sz="1200" dirty="0"/>
              <a:t> = 1 '\001',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skc_reuseport</a:t>
            </a:r>
            <a:r>
              <a:rPr lang="en-US" sz="1200" dirty="0"/>
              <a:t> = 0 '\000', </a:t>
            </a:r>
          </a:p>
          <a:p>
            <a:r>
              <a:rPr lang="en-US" sz="1200" dirty="0"/>
              <a:t>    skc_ipv6only = 1 '\001',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skc_net_refcnt</a:t>
            </a:r>
            <a:r>
              <a:rPr lang="en-US" sz="1200" dirty="0"/>
              <a:t> = 1 '\001',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skc_bound_dev_if</a:t>
            </a:r>
            <a:r>
              <a:rPr lang="en-US" sz="1200" dirty="0"/>
              <a:t> = 0,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skc_bind_node</a:t>
            </a:r>
            <a:r>
              <a:rPr lang="en-US" sz="1200" dirty="0"/>
              <a:t> = {</a:t>
            </a:r>
          </a:p>
          <a:p>
            <a:r>
              <a:rPr lang="en-US" sz="1200" dirty="0"/>
              <a:t>        next = 0xffff881b8ba25017,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pprev</a:t>
            </a:r>
            <a:r>
              <a:rPr lang="en-US" sz="1200" dirty="0"/>
              <a:t> = 0xffff881bcd532818</a:t>
            </a:r>
          </a:p>
          <a:p>
            <a:r>
              <a:rPr lang="en-US" sz="1200" dirty="0"/>
              <a:t>      }, 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      </a:t>
            </a:r>
            <a:r>
              <a:rPr lang="en-US" sz="1400" b="1" dirty="0" err="1">
                <a:highlight>
                  <a:srgbClr val="FFFF00"/>
                </a:highlight>
              </a:rPr>
              <a:t>skc_portaddr_node</a:t>
            </a:r>
            <a:r>
              <a:rPr lang="en-US" sz="1400" b="1" dirty="0">
                <a:highlight>
                  <a:srgbClr val="FFFF00"/>
                </a:highlight>
              </a:rPr>
              <a:t> = {</a:t>
            </a:r>
          </a:p>
          <a:p>
            <a:r>
              <a:rPr lang="en-US" sz="1400" b="1" dirty="0">
                <a:highlight>
                  <a:srgbClr val="FFFF00"/>
                </a:highlight>
              </a:rPr>
              <a:t>        next = 0xffff881b8ba25017,    why ?  Instead of 0xffff881b8ba25018 ?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pprev</a:t>
            </a:r>
            <a:r>
              <a:rPr lang="en-US" sz="1200" dirty="0"/>
              <a:t> = 0xffff881bcd532818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}, </a:t>
            </a:r>
          </a:p>
          <a:p>
            <a:r>
              <a:rPr lang="en-US" sz="1200" dirty="0"/>
              <a:t>    </a:t>
            </a:r>
            <a:r>
              <a:rPr lang="en-US" sz="1200" b="1" dirty="0" err="1"/>
              <a:t>skc_prot</a:t>
            </a:r>
            <a:r>
              <a:rPr lang="en-US" sz="1200" b="1" dirty="0"/>
              <a:t> = 0xffffffff81f13dc0 &lt;tcpv6_prot&gt;, 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skc_net</a:t>
            </a:r>
            <a:r>
              <a:rPr lang="en-US" sz="1200" b="1" dirty="0"/>
              <a:t> = {</a:t>
            </a:r>
          </a:p>
          <a:p>
            <a:r>
              <a:rPr lang="en-US" sz="1200" b="1" dirty="0"/>
              <a:t>      net = 0xffffffff81f07e80 &lt;</a:t>
            </a:r>
            <a:r>
              <a:rPr lang="en-US" sz="1200" b="1" dirty="0" err="1"/>
              <a:t>init_net</a:t>
            </a:r>
            <a:r>
              <a:rPr lang="en-US" sz="1200" b="1" dirty="0"/>
              <a:t>&gt;</a:t>
            </a:r>
          </a:p>
          <a:p>
            <a:r>
              <a:rPr lang="en-US" sz="1200" b="1" dirty="0"/>
              <a:t>    },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8FCC3-006B-46B4-BED4-9C9A9AD6C913}"/>
              </a:ext>
            </a:extLst>
          </p:cNvPr>
          <p:cNvSpPr/>
          <p:nvPr/>
        </p:nvSpPr>
        <p:spPr>
          <a:xfrm>
            <a:off x="5338916" y="37637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crash&gt; p  &amp;(*(struct sock*)0).__</a:t>
            </a:r>
            <a:r>
              <a:rPr lang="en-US" dirty="0" err="1"/>
              <a:t>sk_common.skc_bind_node</a:t>
            </a:r>
            <a:endParaRPr lang="en-US" dirty="0"/>
          </a:p>
          <a:p>
            <a:r>
              <a:rPr lang="en-US" dirty="0"/>
              <a:t>$2 = (struct </a:t>
            </a:r>
            <a:r>
              <a:rPr lang="en-US" dirty="0" err="1"/>
              <a:t>hlist_node</a:t>
            </a:r>
            <a:r>
              <a:rPr lang="en-US" dirty="0"/>
              <a:t> *) 0x18</a:t>
            </a:r>
          </a:p>
          <a:p>
            <a:endParaRPr lang="en-US" dirty="0"/>
          </a:p>
          <a:p>
            <a:r>
              <a:rPr lang="en-US" dirty="0"/>
              <a:t>crash&gt; p/x 0xffff881ba6745</a:t>
            </a:r>
            <a:r>
              <a:rPr lang="en-US" altLang="zh-CN" dirty="0"/>
              <a:t>0</a:t>
            </a:r>
            <a:r>
              <a:rPr lang="en-US" dirty="0"/>
              <a:t>00+0x18</a:t>
            </a:r>
          </a:p>
          <a:p>
            <a:r>
              <a:rPr lang="en-US" dirty="0">
                <a:highlight>
                  <a:srgbClr val="FFFF00"/>
                </a:highlight>
              </a:rPr>
              <a:t>$4 = 0xffff881b</a:t>
            </a:r>
            <a:r>
              <a:rPr lang="en-US" altLang="zh-CN" dirty="0">
                <a:highlight>
                  <a:srgbClr val="FFFF00"/>
                </a:highlight>
              </a:rPr>
              <a:t>8ba2</a:t>
            </a:r>
            <a:r>
              <a:rPr lang="en-US" dirty="0">
                <a:highlight>
                  <a:srgbClr val="FFFF00"/>
                </a:highlight>
              </a:rPr>
              <a:t>5</a:t>
            </a:r>
            <a:r>
              <a:rPr lang="en-US" altLang="zh-CN" dirty="0"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18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0xffff881b</a:t>
            </a:r>
            <a:r>
              <a:rPr lang="en-US" altLang="zh-CN" dirty="0">
                <a:highlight>
                  <a:srgbClr val="FFFF00"/>
                </a:highlight>
              </a:rPr>
              <a:t>8ba2</a:t>
            </a:r>
            <a:r>
              <a:rPr lang="en-US" dirty="0">
                <a:highlight>
                  <a:srgbClr val="FFFF00"/>
                </a:highlight>
              </a:rPr>
              <a:t>5</a:t>
            </a:r>
            <a:r>
              <a:rPr lang="en-US" altLang="zh-CN" dirty="0"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18 - 0xffff881b</a:t>
            </a:r>
            <a:r>
              <a:rPr lang="en-US" altLang="zh-CN" dirty="0">
                <a:highlight>
                  <a:srgbClr val="FFFF00"/>
                </a:highlight>
              </a:rPr>
              <a:t>8ba2</a:t>
            </a:r>
            <a:r>
              <a:rPr lang="en-US" dirty="0">
                <a:highlight>
                  <a:srgbClr val="FFFF00"/>
                </a:highlight>
              </a:rPr>
              <a:t>5</a:t>
            </a:r>
            <a:r>
              <a:rPr lang="en-US" altLang="zh-CN" dirty="0"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17 = 1</a:t>
            </a:r>
          </a:p>
          <a:p>
            <a:r>
              <a:rPr lang="en-US" dirty="0">
                <a:highlight>
                  <a:srgbClr val="FFFF00"/>
                </a:highlight>
              </a:rPr>
              <a:t>The gap is 1.</a:t>
            </a:r>
          </a:p>
        </p:txBody>
      </p:sp>
    </p:spTree>
    <p:extLst>
      <p:ext uri="{BB962C8B-B14F-4D97-AF65-F5344CB8AC3E}">
        <p14:creationId xmlns:p14="http://schemas.microsoft.com/office/powerpoint/2010/main" val="24728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A21C-35C3-4270-9E85-53434B6D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434974"/>
            <a:ext cx="10515600" cy="62706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500" dirty="0"/>
              <a:t>A Remind from EVIP TR HX67731</a:t>
            </a:r>
          </a:p>
          <a:p>
            <a:pPr marL="0" indent="0" algn="ctr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2400" dirty="0"/>
              <a:t>EVIP misuses </a:t>
            </a:r>
            <a:r>
              <a:rPr lang="en-US" sz="2400" i="1" dirty="0" err="1"/>
              <a:t>sock_put</a:t>
            </a:r>
            <a:r>
              <a:rPr lang="en-US" sz="2400" i="1" dirty="0"/>
              <a:t>(struct sock)  </a:t>
            </a:r>
            <a:r>
              <a:rPr lang="en-US" sz="2400" dirty="0"/>
              <a:t>to dereference the count,  instead of </a:t>
            </a:r>
            <a:r>
              <a:rPr lang="en-US" sz="2400" i="1" dirty="0" err="1"/>
              <a:t>inet_twsk_put</a:t>
            </a:r>
            <a:r>
              <a:rPr lang="en-US" sz="2400" i="1" dirty="0"/>
              <a:t>(struct </a:t>
            </a:r>
            <a:r>
              <a:rPr lang="en-US" sz="2400" i="1" dirty="0" err="1"/>
              <a:t>inet_timeout_sock</a:t>
            </a:r>
            <a:r>
              <a:rPr lang="en-US" sz="2400" i="1" dirty="0"/>
              <a:t>*).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500" dirty="0"/>
              <a:t>The </a:t>
            </a:r>
            <a:r>
              <a:rPr lang="en-US" sz="2400" dirty="0"/>
              <a:t>“get” and “put” operation in kernel.</a:t>
            </a:r>
          </a:p>
          <a:p>
            <a:pPr marL="0" indent="0">
              <a:buNone/>
            </a:pPr>
            <a:r>
              <a:rPr lang="en-US" sz="2400" dirty="0"/>
              <a:t>The get would add 1 to the reference count of variable, while put will decrease the reference by 1.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socket API, it offers </a:t>
            </a:r>
            <a:r>
              <a:rPr lang="en-US" sz="2400" dirty="0" err="1"/>
              <a:t>sock_get</a:t>
            </a:r>
            <a:r>
              <a:rPr lang="en-US" sz="2400" dirty="0"/>
              <a:t> / </a:t>
            </a:r>
            <a:r>
              <a:rPr lang="en-US" sz="2400" dirty="0" err="1"/>
              <a:t>sock_put</a:t>
            </a:r>
            <a:r>
              <a:rPr lang="en-US" sz="2400" dirty="0"/>
              <a:t>  for </a:t>
            </a:r>
            <a:r>
              <a:rPr lang="en-US" sz="2400" dirty="0" err="1"/>
              <a:t>inet</a:t>
            </a:r>
            <a:r>
              <a:rPr lang="en-US" sz="2400" dirty="0"/>
              <a:t> socket and </a:t>
            </a:r>
            <a:r>
              <a:rPr lang="en-US" sz="2400" dirty="0" err="1"/>
              <a:t>inet_twsk_get</a:t>
            </a:r>
            <a:r>
              <a:rPr lang="en-US" sz="2400" dirty="0"/>
              <a:t> / </a:t>
            </a:r>
            <a:r>
              <a:rPr lang="en-US" sz="2400" dirty="0" err="1"/>
              <a:t>inet_twsk_put</a:t>
            </a:r>
            <a:r>
              <a:rPr lang="en-US" sz="2400" dirty="0"/>
              <a:t> for TCP timeout chain socket.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i="1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2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EA44-5982-412A-9D0F-BD5CFF62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6"/>
            <a:ext cx="10515600" cy="60614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dirty="0"/>
              <a:t>Impact if misusing </a:t>
            </a:r>
            <a:r>
              <a:rPr lang="en-US" sz="3800" dirty="0" err="1"/>
              <a:t>sock_put</a:t>
            </a:r>
            <a:r>
              <a:rPr lang="en-US" sz="3800" dirty="0"/>
              <a:t> to release </a:t>
            </a:r>
            <a:r>
              <a:rPr lang="en-US" sz="3800" dirty="0" err="1"/>
              <a:t>timewait</a:t>
            </a:r>
            <a:r>
              <a:rPr lang="en-US" sz="3800" dirty="0"/>
              <a:t> socket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i="1" dirty="0"/>
              <a:t>To release one </a:t>
            </a:r>
            <a:r>
              <a:rPr lang="en-US" sz="2900" i="1" dirty="0" err="1"/>
              <a:t>connectoin</a:t>
            </a:r>
            <a:r>
              <a:rPr lang="en-US" sz="2900" i="1" dirty="0"/>
              <a:t> socket slab:  </a:t>
            </a:r>
            <a:r>
              <a:rPr lang="en-US" sz="2900" dirty="0" err="1"/>
              <a:t>sock_put</a:t>
            </a:r>
            <a:r>
              <a:rPr lang="en-US" sz="2900" dirty="0"/>
              <a:t> -&gt; </a:t>
            </a:r>
            <a:r>
              <a:rPr lang="en-US" sz="2900" dirty="0" err="1"/>
              <a:t>sock_free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void </a:t>
            </a:r>
            <a:r>
              <a:rPr lang="en-US" sz="2900" dirty="0" err="1"/>
              <a:t>sk_free</a:t>
            </a:r>
            <a:r>
              <a:rPr lang="en-US" sz="2900" dirty="0"/>
              <a:t>(struct sock *</a:t>
            </a:r>
            <a:r>
              <a:rPr lang="en-US" sz="2900" dirty="0" err="1"/>
              <a:t>sk</a:t>
            </a:r>
            <a:r>
              <a:rPr lang="en-US" sz="2900" dirty="0"/>
              <a:t>)</a:t>
            </a:r>
          </a:p>
          <a:p>
            <a:pPr marL="457200" lvl="1" indent="0">
              <a:buNone/>
            </a:pPr>
            <a:r>
              <a:rPr lang="en-US" sz="2900" dirty="0"/>
              <a:t>{</a:t>
            </a:r>
          </a:p>
          <a:p>
            <a:pPr marL="457200" lvl="1" indent="0">
              <a:buNone/>
            </a:pPr>
            <a:r>
              <a:rPr lang="en-US" sz="2900" dirty="0"/>
              <a:t>		if (</a:t>
            </a:r>
            <a:r>
              <a:rPr lang="en-US" sz="2900" dirty="0" err="1"/>
              <a:t>refcount_dec_and_test</a:t>
            </a:r>
            <a:r>
              <a:rPr lang="en-US" sz="2900" b="1" dirty="0"/>
              <a:t>(&amp;</a:t>
            </a:r>
            <a:r>
              <a:rPr lang="en-US" sz="2900" b="1" dirty="0" err="1"/>
              <a:t>sk</a:t>
            </a:r>
            <a:r>
              <a:rPr lang="en-US" sz="2900" b="1" dirty="0"/>
              <a:t>-&gt;</a:t>
            </a:r>
            <a:r>
              <a:rPr lang="en-US" sz="2900" b="1" dirty="0" err="1"/>
              <a:t>sk_wmem_alloc</a:t>
            </a:r>
            <a:r>
              <a:rPr lang="en-US" sz="2900" b="1" dirty="0"/>
              <a:t>))</a:t>
            </a:r>
          </a:p>
          <a:p>
            <a:pPr marL="457200" lvl="1" indent="0">
              <a:buNone/>
            </a:pPr>
            <a:r>
              <a:rPr lang="en-US" sz="2900" dirty="0"/>
              <a:t>		__</a:t>
            </a:r>
            <a:r>
              <a:rPr lang="en-US" sz="2900" dirty="0" err="1"/>
              <a:t>sk_free</a:t>
            </a:r>
            <a:r>
              <a:rPr lang="en-US" sz="2900" dirty="0"/>
              <a:t>(</a:t>
            </a:r>
            <a:r>
              <a:rPr lang="en-US" sz="2900" dirty="0" err="1"/>
              <a:t>sk</a:t>
            </a:r>
            <a:r>
              <a:rPr lang="en-US" sz="2900" dirty="0"/>
              <a:t>);</a:t>
            </a:r>
          </a:p>
          <a:p>
            <a:pPr marL="457200" lvl="1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To release </a:t>
            </a:r>
            <a:r>
              <a:rPr lang="en-US" sz="2900" dirty="0" err="1"/>
              <a:t>timewait</a:t>
            </a:r>
            <a:r>
              <a:rPr lang="en-US" sz="2900" dirty="0"/>
              <a:t> socket:</a:t>
            </a:r>
          </a:p>
          <a:p>
            <a:pPr marL="0" indent="0">
              <a:buNone/>
            </a:pPr>
            <a:endParaRPr lang="en-US" sz="2900" dirty="0"/>
          </a:p>
          <a:p>
            <a:pPr marL="457200" lvl="1" indent="0">
              <a:buNone/>
            </a:pPr>
            <a:r>
              <a:rPr lang="en-US" sz="2900" i="1" dirty="0"/>
              <a:t>void </a:t>
            </a:r>
            <a:r>
              <a:rPr lang="en-US" sz="2900" i="1" dirty="0" err="1"/>
              <a:t>inet_twsk_put</a:t>
            </a:r>
            <a:r>
              <a:rPr lang="en-US" sz="2900" i="1" dirty="0"/>
              <a:t>(struct </a:t>
            </a:r>
            <a:r>
              <a:rPr lang="en-US" sz="2900" i="1" dirty="0" err="1"/>
              <a:t>inet_timewait_sock</a:t>
            </a:r>
            <a:r>
              <a:rPr lang="en-US" sz="2900" i="1" dirty="0"/>
              <a:t> *</a:t>
            </a:r>
            <a:r>
              <a:rPr lang="en-US" sz="2900" i="1" dirty="0" err="1"/>
              <a:t>tw</a:t>
            </a:r>
            <a:r>
              <a:rPr lang="en-US" sz="2900" i="1" dirty="0"/>
              <a:t>)</a:t>
            </a:r>
          </a:p>
          <a:p>
            <a:pPr marL="457200" lvl="1" indent="0">
              <a:buNone/>
            </a:pPr>
            <a:r>
              <a:rPr lang="en-US" sz="2900" i="1" dirty="0"/>
              <a:t>{</a:t>
            </a:r>
          </a:p>
          <a:p>
            <a:pPr marL="457200" lvl="1" indent="0">
              <a:buNone/>
            </a:pPr>
            <a:r>
              <a:rPr lang="en-US" sz="2900" i="1" dirty="0"/>
              <a:t>	if (</a:t>
            </a:r>
            <a:r>
              <a:rPr lang="en-US" sz="2900" i="1" dirty="0" err="1"/>
              <a:t>refcount_dec_and_test</a:t>
            </a:r>
            <a:r>
              <a:rPr lang="en-US" sz="2900" i="1" dirty="0"/>
              <a:t>(&amp;</a:t>
            </a:r>
            <a:r>
              <a:rPr lang="en-US" sz="2900" i="1" dirty="0" err="1"/>
              <a:t>tw</a:t>
            </a:r>
            <a:r>
              <a:rPr lang="en-US" sz="2900" i="1" dirty="0"/>
              <a:t>-&gt;</a:t>
            </a:r>
            <a:r>
              <a:rPr lang="en-US" sz="2900" b="1" i="1" dirty="0" err="1"/>
              <a:t>tw_refcnt</a:t>
            </a:r>
            <a:r>
              <a:rPr lang="en-US" sz="2900" i="1" dirty="0"/>
              <a:t>))</a:t>
            </a:r>
          </a:p>
          <a:p>
            <a:pPr marL="457200" lvl="1" indent="0">
              <a:buNone/>
            </a:pPr>
            <a:r>
              <a:rPr lang="en-US" sz="2900" i="1" dirty="0"/>
              <a:t>		</a:t>
            </a:r>
            <a:r>
              <a:rPr lang="en-US" sz="2900" i="1" dirty="0" err="1"/>
              <a:t>inet_twsk_free</a:t>
            </a:r>
            <a:r>
              <a:rPr lang="en-US" sz="2900" i="1" dirty="0"/>
              <a:t>(</a:t>
            </a:r>
            <a:r>
              <a:rPr lang="en-US" sz="2900" i="1" dirty="0" err="1"/>
              <a:t>tw</a:t>
            </a:r>
            <a:r>
              <a:rPr lang="en-US" sz="2900" i="1" dirty="0"/>
              <a:t>);</a:t>
            </a:r>
          </a:p>
          <a:p>
            <a:pPr marL="457200" lvl="1" indent="0">
              <a:buNone/>
            </a:pPr>
            <a:r>
              <a:rPr lang="en-US" sz="2900" i="1" dirty="0"/>
              <a:t>}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The </a:t>
            </a:r>
            <a:r>
              <a:rPr lang="en-US" sz="2900" dirty="0" err="1"/>
              <a:t>inet_timewait_sock</a:t>
            </a:r>
            <a:r>
              <a:rPr lang="en-US" sz="2900" dirty="0"/>
              <a:t> can be transferred from sock like:</a:t>
            </a:r>
          </a:p>
          <a:p>
            <a:pPr marL="0" indent="0">
              <a:buNone/>
            </a:pPr>
            <a:endParaRPr lang="en-US" sz="2900" dirty="0"/>
          </a:p>
          <a:p>
            <a:pPr marL="457200" lvl="1" indent="0">
              <a:buNone/>
            </a:pPr>
            <a:r>
              <a:rPr lang="en-US" sz="2900" i="1" dirty="0"/>
              <a:t>static inline struct </a:t>
            </a:r>
            <a:r>
              <a:rPr lang="en-US" sz="2900" i="1" dirty="0" err="1"/>
              <a:t>inet_timewait_sock</a:t>
            </a:r>
            <a:r>
              <a:rPr lang="en-US" sz="2900" i="1" dirty="0"/>
              <a:t> *</a:t>
            </a:r>
            <a:r>
              <a:rPr lang="en-US" sz="2900" i="1" dirty="0" err="1"/>
              <a:t>inet_twsk</a:t>
            </a:r>
            <a:r>
              <a:rPr lang="en-US" sz="2900" i="1" dirty="0"/>
              <a:t>(const struct sock *</a:t>
            </a:r>
            <a:r>
              <a:rPr lang="en-US" sz="2900" i="1" dirty="0" err="1"/>
              <a:t>sk</a:t>
            </a:r>
            <a:r>
              <a:rPr lang="en-US" sz="2900" i="1" dirty="0"/>
              <a:t>)</a:t>
            </a:r>
          </a:p>
          <a:p>
            <a:pPr marL="457200" lvl="1" indent="0">
              <a:buNone/>
            </a:pPr>
            <a:r>
              <a:rPr lang="en-US" sz="2900" i="1" dirty="0"/>
              <a:t>{</a:t>
            </a:r>
          </a:p>
          <a:p>
            <a:pPr marL="457200" lvl="1" indent="0">
              <a:buNone/>
            </a:pPr>
            <a:r>
              <a:rPr lang="en-US" sz="2900" i="1" dirty="0"/>
              <a:t>	return (struct </a:t>
            </a:r>
            <a:r>
              <a:rPr lang="en-US" sz="2900" i="1" dirty="0" err="1"/>
              <a:t>inet_timewait_sock</a:t>
            </a:r>
            <a:r>
              <a:rPr lang="en-US" sz="2900" i="1" dirty="0"/>
              <a:t> *)</a:t>
            </a:r>
            <a:r>
              <a:rPr lang="en-US" sz="2900" i="1" dirty="0" err="1"/>
              <a:t>sk</a:t>
            </a:r>
            <a:r>
              <a:rPr lang="en-US" sz="2900" i="1" dirty="0"/>
              <a:t>;</a:t>
            </a:r>
          </a:p>
          <a:p>
            <a:pPr marL="457200" lvl="1" indent="0">
              <a:buNone/>
            </a:pPr>
            <a:r>
              <a:rPr lang="en-US" sz="2900" i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5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302D12-06CD-4252-928C-75E20C2BA85C}"/>
              </a:ext>
            </a:extLst>
          </p:cNvPr>
          <p:cNvSpPr/>
          <p:nvPr/>
        </p:nvSpPr>
        <p:spPr>
          <a:xfrm>
            <a:off x="984948" y="137810"/>
            <a:ext cx="100566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crash&gt; p </a:t>
            </a:r>
            <a:r>
              <a:rPr lang="en-US" dirty="0" err="1"/>
              <a:t>sizeof</a:t>
            </a:r>
            <a:r>
              <a:rPr lang="en-US" dirty="0"/>
              <a:t>(struct </a:t>
            </a:r>
            <a:r>
              <a:rPr lang="en-US" b="1" dirty="0" err="1"/>
              <a:t>inet_timewait_sock</a:t>
            </a:r>
            <a:r>
              <a:rPr lang="en-US" dirty="0"/>
              <a:t>)</a:t>
            </a:r>
          </a:p>
          <a:p>
            <a:r>
              <a:rPr lang="en-US" dirty="0"/>
              <a:t>$6 = 240</a:t>
            </a:r>
          </a:p>
          <a:p>
            <a:endParaRPr lang="en-US" dirty="0"/>
          </a:p>
          <a:p>
            <a:r>
              <a:rPr lang="en-US" dirty="0"/>
              <a:t>crash&gt; p/d &amp;(*(struct </a:t>
            </a:r>
            <a:r>
              <a:rPr lang="en-US" dirty="0" err="1"/>
              <a:t>inet_connection_sock</a:t>
            </a:r>
            <a:r>
              <a:rPr lang="en-US" dirty="0"/>
              <a:t>*)0).</a:t>
            </a:r>
            <a:r>
              <a:rPr lang="en-US" dirty="0" err="1"/>
              <a:t>icsk_inet.sk.sk_wmem_alloc</a:t>
            </a:r>
            <a:endParaRPr lang="en-US" dirty="0"/>
          </a:p>
          <a:p>
            <a:r>
              <a:rPr lang="en-US" dirty="0"/>
              <a:t>$8 = 288</a:t>
            </a:r>
          </a:p>
          <a:p>
            <a:endParaRPr lang="en-US" dirty="0"/>
          </a:p>
          <a:p>
            <a:r>
              <a:rPr lang="en-US" dirty="0"/>
              <a:t>As previous say,  </a:t>
            </a:r>
            <a:r>
              <a:rPr lang="en-US" dirty="0" err="1"/>
              <a:t>tw</a:t>
            </a:r>
            <a:r>
              <a:rPr lang="en-US" dirty="0"/>
              <a:t> socket is allocated from SLAB, the object size in slab is :</a:t>
            </a:r>
          </a:p>
          <a:p>
            <a:endParaRPr lang="en-US" dirty="0"/>
          </a:p>
          <a:p>
            <a:r>
              <a:rPr lang="en-US" i="1" dirty="0"/>
              <a:t>crash&gt; </a:t>
            </a:r>
            <a:r>
              <a:rPr lang="en-US" i="1" dirty="0" err="1"/>
              <a:t>kmem</a:t>
            </a:r>
            <a:r>
              <a:rPr lang="en-US" i="1" dirty="0"/>
              <a:t> -s tw_sock_TCPv6        </a:t>
            </a:r>
          </a:p>
          <a:p>
            <a:r>
              <a:rPr lang="en-US" i="1" dirty="0"/>
              <a:t>CACHE            NAME                 </a:t>
            </a:r>
            <a:r>
              <a:rPr lang="en-US" i="1" dirty="0">
                <a:solidFill>
                  <a:srgbClr val="FF0000"/>
                </a:solidFill>
              </a:rPr>
              <a:t>OBJSIZE</a:t>
            </a:r>
            <a:r>
              <a:rPr lang="en-US" i="1" dirty="0"/>
              <a:t>  ALLOCATED     TOTAL  SLABS  SSIZE</a:t>
            </a:r>
          </a:p>
          <a:p>
            <a:r>
              <a:rPr lang="en-US" i="1" dirty="0"/>
              <a:t>ffff881d20cc3a00 tw_sock_TCPv6            </a:t>
            </a:r>
            <a:r>
              <a:rPr lang="en-US" i="1" dirty="0">
                <a:highlight>
                  <a:srgbClr val="FFFF00"/>
                </a:highlight>
              </a:rPr>
              <a:t>264</a:t>
            </a:r>
            <a:r>
              <a:rPr lang="en-US" i="1" dirty="0"/>
              <a:t>        133       375     25     4k</a:t>
            </a:r>
          </a:p>
          <a:p>
            <a:endParaRPr lang="en-US" dirty="0"/>
          </a:p>
          <a:p>
            <a:r>
              <a:rPr lang="en-US" b="1" dirty="0"/>
              <a:t>So offset is 288-264 = 24.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00C1C2-1D47-44A8-A19D-15069251D206}"/>
              </a:ext>
            </a:extLst>
          </p:cNvPr>
          <p:cNvGrpSpPr/>
          <p:nvPr/>
        </p:nvGrpSpPr>
        <p:grpSpPr>
          <a:xfrm>
            <a:off x="717086" y="4294942"/>
            <a:ext cx="2665212" cy="1723549"/>
            <a:chOff x="717086" y="4294942"/>
            <a:chExt cx="2665212" cy="17235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A0E84B-98D2-43F6-9F2A-EFF0C44A1325}"/>
                </a:ext>
              </a:extLst>
            </p:cNvPr>
            <p:cNvSpPr txBox="1"/>
            <p:nvPr/>
          </p:nvSpPr>
          <p:spPr>
            <a:xfrm>
              <a:off x="1161930" y="4294942"/>
              <a:ext cx="2220368" cy="172354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inet_connection_sock</a:t>
              </a:r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 err="1"/>
                <a:t>refcount_t</a:t>
              </a:r>
              <a:r>
                <a:rPr lang="en-US" sz="1400" dirty="0"/>
                <a:t> </a:t>
              </a:r>
              <a:r>
                <a:rPr lang="en-US" sz="1400" dirty="0" err="1"/>
                <a:t>sk_wmem_alloc</a:t>
              </a:r>
              <a:endParaRPr lang="en-US" sz="1400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C1EEA5-067B-4378-A384-44CF74749103}"/>
                </a:ext>
              </a:extLst>
            </p:cNvPr>
            <p:cNvSpPr txBox="1"/>
            <p:nvPr/>
          </p:nvSpPr>
          <p:spPr>
            <a:xfrm>
              <a:off x="717086" y="515671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288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D516C-F531-4F11-AA1D-CD8626309D56}"/>
              </a:ext>
            </a:extLst>
          </p:cNvPr>
          <p:cNvSpPr/>
          <p:nvPr/>
        </p:nvSpPr>
        <p:spPr>
          <a:xfrm>
            <a:off x="5063614" y="4309387"/>
            <a:ext cx="1779639" cy="814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/>
              <a:t>Inet_timewait_sock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42F64-9B10-46E8-AE30-78BBB88D3EB7}"/>
              </a:ext>
            </a:extLst>
          </p:cNvPr>
          <p:cNvSpPr/>
          <p:nvPr/>
        </p:nvSpPr>
        <p:spPr>
          <a:xfrm>
            <a:off x="5063613" y="5123184"/>
            <a:ext cx="1779639" cy="861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Inet_timewait_sock</a:t>
            </a:r>
            <a:endParaRPr lang="en-US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22184D-5A10-4388-8F12-3C02626FF8B5}"/>
              </a:ext>
            </a:extLst>
          </p:cNvPr>
          <p:cNvCxnSpPr/>
          <p:nvPr/>
        </p:nvCxnSpPr>
        <p:spPr>
          <a:xfrm>
            <a:off x="5063613" y="5310604"/>
            <a:ext cx="177963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F40AFA-B4BF-446C-88C2-8EA69D32EA7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34813" y="5310604"/>
            <a:ext cx="1543665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BA472-6CE3-484D-B42B-7F0475089B27}"/>
              </a:ext>
            </a:extLst>
          </p:cNvPr>
          <p:cNvSpPr txBox="1"/>
          <p:nvPr/>
        </p:nvSpPr>
        <p:spPr>
          <a:xfrm>
            <a:off x="4778478" y="5187494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90B6F-2C9C-47D1-8E8D-0416BDA5A1AB}"/>
              </a:ext>
            </a:extLst>
          </p:cNvPr>
          <p:cNvSpPr txBox="1"/>
          <p:nvPr/>
        </p:nvSpPr>
        <p:spPr>
          <a:xfrm>
            <a:off x="4711694" y="4984684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264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0B5C8-07DE-4EAF-9851-B396AF16E675}"/>
              </a:ext>
            </a:extLst>
          </p:cNvPr>
          <p:cNvSpPr txBox="1"/>
          <p:nvPr/>
        </p:nvSpPr>
        <p:spPr>
          <a:xfrm>
            <a:off x="7128387" y="4938517"/>
            <a:ext cx="333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what is the member of 24 offset in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inet_timewait_sock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8086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AA52-7818-4214-BB25-AA3C04BEF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735"/>
            <a:ext cx="10515600" cy="4351338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Background</a:t>
            </a:r>
          </a:p>
          <a:p>
            <a:r>
              <a:rPr lang="en-US" dirty="0">
                <a:hlinkClick r:id="rId2" action="ppaction://hlinksldjump"/>
              </a:rPr>
              <a:t>Where and why crash happens?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What is </a:t>
            </a:r>
            <a:r>
              <a:rPr lang="en-US" b="1" dirty="0" err="1">
                <a:hlinkClick r:id="rId3" action="ppaction://hlinksldjump"/>
              </a:rPr>
              <a:t>pprev</a:t>
            </a:r>
            <a:r>
              <a:rPr lang="en-US" b="1" dirty="0">
                <a:hlinkClick r:id="rId3" action="ppaction://hlinksldjump"/>
              </a:rPr>
              <a:t> = 0x</a:t>
            </a:r>
            <a:r>
              <a:rPr lang="en-US" b="1" dirty="0">
                <a:solidFill>
                  <a:srgbClr val="FF0000"/>
                </a:solidFill>
                <a:hlinkClick r:id="rId3" action="ppaction://hlinksldjump"/>
              </a:rPr>
              <a:t>ffffff</a:t>
            </a:r>
            <a:r>
              <a:rPr lang="en-US" b="1" dirty="0">
                <a:hlinkClick r:id="rId3" action="ppaction://hlinksldjump"/>
              </a:rPr>
              <a:t>881ba67458 ?</a:t>
            </a:r>
            <a:endParaRPr lang="en-US" b="1" dirty="0"/>
          </a:p>
          <a:p>
            <a:r>
              <a:rPr lang="en-US" b="1" dirty="0">
                <a:hlinkClick r:id="rId4" action="ppaction://hlinksldjump"/>
              </a:rPr>
              <a:t>How does </a:t>
            </a:r>
            <a:r>
              <a:rPr lang="en-US" b="1" dirty="0" err="1">
                <a:hlinkClick r:id="rId4" action="ppaction://hlinksldjump"/>
              </a:rPr>
              <a:t>pprev</a:t>
            </a:r>
            <a:r>
              <a:rPr lang="en-US" b="1" dirty="0">
                <a:hlinkClick r:id="rId4" action="ppaction://hlinksldjump"/>
              </a:rPr>
              <a:t> modified ?</a:t>
            </a:r>
            <a:endParaRPr lang="en-US" b="1" dirty="0"/>
          </a:p>
          <a:p>
            <a:r>
              <a:rPr lang="en-US" dirty="0">
                <a:hlinkClick r:id="rId5" action="ppaction://hlinksldjump"/>
              </a:rPr>
              <a:t>FIX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457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CD2447-AA7C-4495-924B-09D8866B3F62}"/>
              </a:ext>
            </a:extLst>
          </p:cNvPr>
          <p:cNvSpPr/>
          <p:nvPr/>
        </p:nvSpPr>
        <p:spPr>
          <a:xfrm>
            <a:off x="432620" y="95974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crash&gt; </a:t>
            </a:r>
            <a:r>
              <a:rPr lang="en-US" dirty="0" err="1"/>
              <a:t>whatis</a:t>
            </a:r>
            <a:r>
              <a:rPr lang="en-US" dirty="0"/>
              <a:t> -o </a:t>
            </a:r>
            <a:r>
              <a:rPr lang="en-US" dirty="0" err="1"/>
              <a:t>inet_timewait_sock</a:t>
            </a:r>
            <a:r>
              <a:rPr lang="en-US" dirty="0"/>
              <a:t>       </a:t>
            </a:r>
          </a:p>
          <a:p>
            <a:r>
              <a:rPr lang="en-US" dirty="0"/>
              <a:t>struct </a:t>
            </a:r>
            <a:r>
              <a:rPr lang="en-US" dirty="0" err="1"/>
              <a:t>inet_timewait_sock</a:t>
            </a:r>
            <a:r>
              <a:rPr lang="en-US" dirty="0"/>
              <a:t> {</a:t>
            </a:r>
          </a:p>
          <a:p>
            <a:r>
              <a:rPr lang="en-US" dirty="0"/>
              <a:t>    [0] </a:t>
            </a:r>
            <a:r>
              <a:rPr lang="en-US" b="1" dirty="0"/>
              <a:t>struct </a:t>
            </a:r>
            <a:r>
              <a:rPr lang="en-US" b="1" dirty="0" err="1"/>
              <a:t>sock_common</a:t>
            </a:r>
            <a:r>
              <a:rPr lang="en-US" b="1" dirty="0"/>
              <a:t> __</a:t>
            </a:r>
            <a:r>
              <a:rPr lang="en-US" b="1" dirty="0" err="1"/>
              <a:t>tw_common</a:t>
            </a:r>
            <a:r>
              <a:rPr lang="en-US" b="1" dirty="0"/>
              <a:t>;</a:t>
            </a:r>
          </a:p>
          <a:p>
            <a:r>
              <a:rPr lang="en-US" dirty="0"/>
              <a:t>  [136] int </a:t>
            </a:r>
            <a:r>
              <a:rPr lang="en-US" dirty="0" err="1"/>
              <a:t>tw_timeout</a:t>
            </a:r>
            <a:r>
              <a:rPr lang="en-US" dirty="0"/>
              <a:t>;</a:t>
            </a:r>
          </a:p>
          <a:p>
            <a:r>
              <a:rPr lang="en-US" dirty="0"/>
              <a:t>  [140] volatile unsigned char </a:t>
            </a:r>
            <a:r>
              <a:rPr lang="en-US" dirty="0" err="1"/>
              <a:t>tw_substate</a:t>
            </a:r>
            <a:r>
              <a:rPr lang="en-US" dirty="0"/>
              <a:t>;</a:t>
            </a:r>
          </a:p>
          <a:p>
            <a:r>
              <a:rPr lang="en-US" dirty="0"/>
              <a:t>  [141] unsigned char </a:t>
            </a:r>
            <a:r>
              <a:rPr lang="en-US" dirty="0" err="1"/>
              <a:t>tw_rcv_wscale</a:t>
            </a:r>
            <a:r>
              <a:rPr lang="en-US" dirty="0"/>
              <a:t>;</a:t>
            </a:r>
          </a:p>
          <a:p>
            <a:r>
              <a:rPr lang="en-US" dirty="0"/>
              <a:t>  [142] __be16 </a:t>
            </a:r>
            <a:r>
              <a:rPr lang="en-US" dirty="0" err="1"/>
              <a:t>tw_sport</a:t>
            </a:r>
            <a:r>
              <a:rPr lang="en-US" dirty="0"/>
              <a:t>;</a:t>
            </a:r>
          </a:p>
          <a:p>
            <a:r>
              <a:rPr lang="en-US" dirty="0"/>
              <a:t>  [144] unsigned int </a:t>
            </a:r>
            <a:r>
              <a:rPr lang="en-US" dirty="0" err="1"/>
              <a:t>tw_kill</a:t>
            </a:r>
            <a:r>
              <a:rPr lang="en-US" dirty="0"/>
              <a:t> : 1;</a:t>
            </a:r>
          </a:p>
          <a:p>
            <a:r>
              <a:rPr lang="en-US" dirty="0"/>
              <a:t>  [144] unsigned int </a:t>
            </a:r>
            <a:r>
              <a:rPr lang="en-US" dirty="0" err="1"/>
              <a:t>tw_transparent</a:t>
            </a:r>
            <a:r>
              <a:rPr lang="en-US" dirty="0"/>
              <a:t> : 1;</a:t>
            </a:r>
          </a:p>
          <a:p>
            <a:r>
              <a:rPr lang="en-US" dirty="0"/>
              <a:t>  [144] unsigned int </a:t>
            </a:r>
            <a:r>
              <a:rPr lang="en-US" dirty="0" err="1"/>
              <a:t>tw_flowlabel</a:t>
            </a:r>
            <a:r>
              <a:rPr lang="en-US" dirty="0"/>
              <a:t> : 20;</a:t>
            </a:r>
          </a:p>
          <a:p>
            <a:r>
              <a:rPr lang="en-US" dirty="0"/>
              <a:t>  [146] unsigned int </a:t>
            </a:r>
            <a:r>
              <a:rPr lang="en-US" dirty="0" err="1"/>
              <a:t>tw_pad</a:t>
            </a:r>
            <a:r>
              <a:rPr lang="en-US" dirty="0"/>
              <a:t> : 2;</a:t>
            </a:r>
          </a:p>
          <a:p>
            <a:r>
              <a:rPr lang="en-US" dirty="0"/>
              <a:t>  [147] unsigned int </a:t>
            </a:r>
            <a:r>
              <a:rPr lang="en-US" dirty="0" err="1"/>
              <a:t>tw_tos</a:t>
            </a:r>
            <a:r>
              <a:rPr lang="en-US" dirty="0"/>
              <a:t> : 8;</a:t>
            </a:r>
          </a:p>
          <a:p>
            <a:r>
              <a:rPr lang="en-US" dirty="0"/>
              <a:t>  [152] struct </a:t>
            </a:r>
            <a:r>
              <a:rPr lang="en-US" dirty="0" err="1"/>
              <a:t>timer_list</a:t>
            </a:r>
            <a:r>
              <a:rPr lang="en-US" dirty="0"/>
              <a:t> </a:t>
            </a:r>
            <a:r>
              <a:rPr lang="en-US" dirty="0" err="1"/>
              <a:t>tw_timer</a:t>
            </a:r>
            <a:r>
              <a:rPr lang="en-US" dirty="0"/>
              <a:t>;</a:t>
            </a:r>
          </a:p>
          <a:p>
            <a:r>
              <a:rPr lang="en-US" dirty="0"/>
              <a:t>  [232] struct </a:t>
            </a:r>
            <a:r>
              <a:rPr lang="en-US" dirty="0" err="1"/>
              <a:t>inet_bind_bucket</a:t>
            </a:r>
            <a:r>
              <a:rPr lang="en-US" dirty="0"/>
              <a:t> *</a:t>
            </a:r>
            <a:r>
              <a:rPr lang="en-US" dirty="0" err="1"/>
              <a:t>tw_tb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crash&gt; </a:t>
            </a:r>
            <a:r>
              <a:rPr lang="en-US" dirty="0" err="1"/>
              <a:t>whatis</a:t>
            </a:r>
            <a:r>
              <a:rPr lang="en-US" dirty="0"/>
              <a:t> -o </a:t>
            </a:r>
            <a:r>
              <a:rPr lang="en-US" dirty="0" err="1"/>
              <a:t>inet_connection_sock</a:t>
            </a:r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inet_connection_sock</a:t>
            </a:r>
            <a:r>
              <a:rPr lang="en-US" dirty="0"/>
              <a:t> {</a:t>
            </a:r>
          </a:p>
          <a:p>
            <a:r>
              <a:rPr lang="en-US" dirty="0"/>
              <a:t>     [0] struct </a:t>
            </a:r>
            <a:r>
              <a:rPr lang="en-US" dirty="0" err="1"/>
              <a:t>inet_sock</a:t>
            </a:r>
            <a:r>
              <a:rPr lang="en-US" dirty="0"/>
              <a:t> </a:t>
            </a:r>
            <a:r>
              <a:rPr lang="en-US" dirty="0" err="1"/>
              <a:t>icsk_inet</a:t>
            </a:r>
            <a:r>
              <a:rPr lang="en-US" dirty="0"/>
              <a:t>;</a:t>
            </a:r>
          </a:p>
          <a:p>
            <a:r>
              <a:rPr lang="en-US" dirty="0"/>
              <a:t>   [888] struct </a:t>
            </a:r>
            <a:r>
              <a:rPr lang="en-US" dirty="0" err="1"/>
              <a:t>request_sock_queue</a:t>
            </a:r>
            <a:r>
              <a:rPr lang="en-US" dirty="0"/>
              <a:t> </a:t>
            </a:r>
            <a:r>
              <a:rPr lang="en-US" dirty="0" err="1"/>
              <a:t>icsk_accept_queue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crash&gt; </a:t>
            </a:r>
            <a:r>
              <a:rPr lang="en-US" dirty="0" err="1"/>
              <a:t>whatis</a:t>
            </a:r>
            <a:r>
              <a:rPr lang="en-US" dirty="0"/>
              <a:t> -o </a:t>
            </a:r>
            <a:r>
              <a:rPr lang="en-US" dirty="0" err="1"/>
              <a:t>inet_sock</a:t>
            </a:r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inet_sock</a:t>
            </a:r>
            <a:r>
              <a:rPr lang="en-US" dirty="0"/>
              <a:t> {</a:t>
            </a:r>
          </a:p>
          <a:p>
            <a:r>
              <a:rPr lang="en-US" dirty="0"/>
              <a:t>    [0] struct sock </a:t>
            </a:r>
            <a:r>
              <a:rPr lang="en-US" dirty="0" err="1"/>
              <a:t>sk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F436F-0E58-4B8A-A2E6-EA6E54C35F7B}"/>
              </a:ext>
            </a:extLst>
          </p:cNvPr>
          <p:cNvSpPr/>
          <p:nvPr/>
        </p:nvSpPr>
        <p:spPr>
          <a:xfrm>
            <a:off x="5801032" y="22614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crash&gt; </a:t>
            </a:r>
            <a:r>
              <a:rPr lang="en-US" dirty="0" err="1"/>
              <a:t>whatis</a:t>
            </a:r>
            <a:r>
              <a:rPr lang="en-US" dirty="0"/>
              <a:t> -o sock</a:t>
            </a:r>
          </a:p>
          <a:p>
            <a:r>
              <a:rPr lang="en-US" dirty="0"/>
              <a:t>struct sock {</a:t>
            </a:r>
          </a:p>
          <a:p>
            <a:r>
              <a:rPr lang="en-US" dirty="0"/>
              <a:t>    [0] struct </a:t>
            </a:r>
            <a:r>
              <a:rPr lang="en-US" dirty="0" err="1"/>
              <a:t>sock_common</a:t>
            </a:r>
            <a:r>
              <a:rPr lang="en-US" dirty="0"/>
              <a:t> __</a:t>
            </a:r>
            <a:r>
              <a:rPr lang="en-US" dirty="0" err="1"/>
              <a:t>sk_common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crash&gt; </a:t>
            </a:r>
            <a:r>
              <a:rPr lang="en-US" b="1" dirty="0" err="1"/>
              <a:t>whatis</a:t>
            </a:r>
            <a:r>
              <a:rPr lang="en-US" b="1" dirty="0"/>
              <a:t> -o </a:t>
            </a:r>
            <a:r>
              <a:rPr lang="en-US" b="1" dirty="0" err="1"/>
              <a:t>sock_common</a:t>
            </a:r>
            <a:endParaRPr lang="en-US" b="1" dirty="0"/>
          </a:p>
          <a:p>
            <a:r>
              <a:rPr lang="en-US" dirty="0"/>
              <a:t>struct </a:t>
            </a:r>
            <a:r>
              <a:rPr lang="en-US" dirty="0" err="1"/>
              <a:t>sock_common</a:t>
            </a:r>
            <a:r>
              <a:rPr lang="en-US" dirty="0"/>
              <a:t> {</a:t>
            </a:r>
          </a:p>
          <a:p>
            <a:r>
              <a:rPr lang="en-US" dirty="0"/>
              <a:t>        union {</a:t>
            </a:r>
          </a:p>
          <a:p>
            <a:r>
              <a:rPr lang="en-US" dirty="0"/>
              <a:t>    [0]     __</a:t>
            </a:r>
            <a:r>
              <a:rPr lang="en-US" dirty="0" err="1"/>
              <a:t>addrpair</a:t>
            </a:r>
            <a:r>
              <a:rPr lang="en-US" dirty="0"/>
              <a:t> </a:t>
            </a:r>
            <a:r>
              <a:rPr lang="en-US" dirty="0" err="1"/>
              <a:t>skc_addrpair</a:t>
            </a:r>
            <a:r>
              <a:rPr lang="en-US" dirty="0"/>
              <a:t>;</a:t>
            </a:r>
          </a:p>
          <a:p>
            <a:r>
              <a:rPr lang="en-US" dirty="0"/>
              <a:t>            struct {</a:t>
            </a:r>
          </a:p>
          <a:p>
            <a:r>
              <a:rPr lang="en-US" dirty="0"/>
              <a:t>    [0]         __be32 </a:t>
            </a:r>
            <a:r>
              <a:rPr lang="en-US" dirty="0" err="1"/>
              <a:t>skc_daddr</a:t>
            </a:r>
            <a:r>
              <a:rPr lang="en-US" dirty="0"/>
              <a:t>;</a:t>
            </a:r>
          </a:p>
          <a:p>
            <a:r>
              <a:rPr lang="en-US" dirty="0"/>
              <a:t>…………………..</a:t>
            </a:r>
          </a:p>
          <a:p>
            <a:r>
              <a:rPr lang="en-US" dirty="0"/>
              <a:t>    [19] unsigned char skc_ipv6only : 1;</a:t>
            </a:r>
          </a:p>
          <a:p>
            <a:r>
              <a:rPr lang="en-US" dirty="0"/>
              <a:t>   [19] unsigned char </a:t>
            </a:r>
            <a:r>
              <a:rPr lang="en-US" dirty="0" err="1"/>
              <a:t>skc_net_refcnt</a:t>
            </a:r>
            <a:r>
              <a:rPr lang="en-US" dirty="0"/>
              <a:t> : 1;</a:t>
            </a:r>
          </a:p>
          <a:p>
            <a:r>
              <a:rPr lang="en-US" dirty="0"/>
              <a:t>   [20] int </a:t>
            </a:r>
            <a:r>
              <a:rPr lang="en-US" dirty="0" err="1"/>
              <a:t>skc_bound_dev_if</a:t>
            </a:r>
            <a:r>
              <a:rPr lang="en-US" dirty="0"/>
              <a:t>;</a:t>
            </a:r>
          </a:p>
          <a:p>
            <a:r>
              <a:rPr lang="en-US" dirty="0"/>
              <a:t>        union {</a:t>
            </a:r>
          </a:p>
          <a:p>
            <a:r>
              <a:rPr lang="en-US" dirty="0"/>
              <a:t>   </a:t>
            </a:r>
            <a:r>
              <a:rPr lang="en-US" b="1" dirty="0">
                <a:highlight>
                  <a:srgbClr val="FFFF00"/>
                </a:highlight>
              </a:rPr>
              <a:t>[24]     struct </a:t>
            </a:r>
            <a:r>
              <a:rPr lang="en-US" b="1" dirty="0" err="1">
                <a:highlight>
                  <a:srgbClr val="FFFF00"/>
                </a:highlight>
              </a:rPr>
              <a:t>hlist_node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skc_bind_node</a:t>
            </a:r>
            <a:r>
              <a:rPr lang="en-US" b="1" dirty="0">
                <a:highlight>
                  <a:srgbClr val="FFFF00"/>
                </a:highlight>
              </a:rPr>
              <a:t>;</a:t>
            </a:r>
          </a:p>
          <a:p>
            <a:r>
              <a:rPr lang="en-US" b="1" dirty="0">
                <a:highlight>
                  <a:srgbClr val="FFFF00"/>
                </a:highlight>
              </a:rPr>
              <a:t>   [24]     struct </a:t>
            </a:r>
            <a:r>
              <a:rPr lang="en-US" b="1" dirty="0" err="1">
                <a:highlight>
                  <a:srgbClr val="FFFF00"/>
                </a:highlight>
              </a:rPr>
              <a:t>hlist_nulls_node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skc_portaddr_no</a:t>
            </a:r>
            <a:r>
              <a:rPr lang="en-US" dirty="0" err="1"/>
              <a:t>de</a:t>
            </a:r>
            <a:r>
              <a:rPr lang="en-US" dirty="0"/>
              <a:t>;</a:t>
            </a:r>
          </a:p>
          <a:p>
            <a:r>
              <a:rPr lang="en-US" dirty="0"/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3749727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94C8-5331-40CD-B863-C395B0D3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3927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</a:t>
            </a:r>
            <a:r>
              <a:rPr lang="en-US" dirty="0" err="1"/>
              <a:t>refcount_dec_and_test</a:t>
            </a:r>
            <a:r>
              <a:rPr lang="en-US" dirty="0"/>
              <a:t>(&amp;</a:t>
            </a:r>
            <a:r>
              <a:rPr lang="en-US" dirty="0" err="1"/>
              <a:t>sk</a:t>
            </a:r>
            <a:r>
              <a:rPr lang="en-US" dirty="0"/>
              <a:t>-&gt;</a:t>
            </a:r>
            <a:r>
              <a:rPr lang="en-US" b="1" dirty="0" err="1"/>
              <a:t>sk_wmem_alloc</a:t>
            </a:r>
            <a:r>
              <a:rPr lang="en-US" b="1" dirty="0"/>
              <a:t>)  results into</a:t>
            </a:r>
          </a:p>
          <a:p>
            <a:pPr marL="0" indent="0">
              <a:buNone/>
            </a:pPr>
            <a:r>
              <a:rPr lang="en-US" b="1" dirty="0"/>
              <a:t>address of </a:t>
            </a:r>
            <a:r>
              <a:rPr lang="en-US" b="1" dirty="0" err="1"/>
              <a:t>skc_bind_node</a:t>
            </a:r>
            <a:r>
              <a:rPr lang="en-US" b="1" dirty="0"/>
              <a:t>  - 1 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0xffff881b</a:t>
            </a:r>
            <a:r>
              <a:rPr lang="en-US" altLang="zh-CN" dirty="0">
                <a:highlight>
                  <a:srgbClr val="FFFF00"/>
                </a:highlight>
              </a:rPr>
              <a:t>8ba2</a:t>
            </a:r>
            <a:r>
              <a:rPr lang="en-US" dirty="0">
                <a:highlight>
                  <a:srgbClr val="FFFF00"/>
                </a:highlight>
              </a:rPr>
              <a:t>5</a:t>
            </a:r>
            <a:r>
              <a:rPr lang="en-US" altLang="zh-CN" dirty="0"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18 – 1 = 0xffff881b</a:t>
            </a:r>
            <a:r>
              <a:rPr lang="en-US" altLang="zh-CN" dirty="0">
                <a:highlight>
                  <a:srgbClr val="FFFF00"/>
                </a:highlight>
              </a:rPr>
              <a:t>8ba2</a:t>
            </a:r>
            <a:r>
              <a:rPr lang="en-US" dirty="0">
                <a:highlight>
                  <a:srgbClr val="FFFF00"/>
                </a:highlight>
              </a:rPr>
              <a:t>5</a:t>
            </a:r>
            <a:r>
              <a:rPr lang="en-US" altLang="zh-CN" dirty="0"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17.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2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B339-9200-457D-80E5-E4EE7DED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3" y="18989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does </a:t>
            </a:r>
            <a:r>
              <a:rPr lang="en-US" b="1" dirty="0" err="1"/>
              <a:t>pprev</a:t>
            </a:r>
            <a:r>
              <a:rPr lang="en-US" b="1" dirty="0"/>
              <a:t> is </a:t>
            </a:r>
            <a:r>
              <a:rPr lang="en-US" b="1" dirty="0" err="1"/>
              <a:t>overriden</a:t>
            </a:r>
            <a:r>
              <a:rPr lang="en-US" b="1" dirty="0"/>
              <a:t> ?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Why </a:t>
            </a:r>
            <a:r>
              <a:rPr lang="en-US" b="1" i="1" dirty="0"/>
              <a:t>ffffff881ba67458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08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221D826-0030-4231-8EAF-0FCFACDA30BC}"/>
              </a:ext>
            </a:extLst>
          </p:cNvPr>
          <p:cNvGrpSpPr/>
          <p:nvPr/>
        </p:nvGrpSpPr>
        <p:grpSpPr>
          <a:xfrm>
            <a:off x="6009787" y="486695"/>
            <a:ext cx="2246672" cy="1297860"/>
            <a:chOff x="4242617" y="486695"/>
            <a:chExt cx="2246672" cy="1297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17772-030A-4084-92E4-415E3DA79B9B}"/>
                </a:ext>
              </a:extLst>
            </p:cNvPr>
            <p:cNvSpPr/>
            <p:nvPr/>
          </p:nvSpPr>
          <p:spPr>
            <a:xfrm>
              <a:off x="4242617" y="486695"/>
              <a:ext cx="2246671" cy="6489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0xffff881b8ba25018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B1FD4-3948-4B7A-9CA1-48283B7F6222}"/>
                </a:ext>
              </a:extLst>
            </p:cNvPr>
            <p:cNvSpPr/>
            <p:nvPr/>
          </p:nvSpPr>
          <p:spPr>
            <a:xfrm>
              <a:off x="4242618" y="1135625"/>
              <a:ext cx="2246671" cy="64893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27695E-4020-4C05-9B1C-B0E323847C66}"/>
              </a:ext>
            </a:extLst>
          </p:cNvPr>
          <p:cNvSpPr/>
          <p:nvPr/>
        </p:nvSpPr>
        <p:spPr>
          <a:xfrm>
            <a:off x="8903109" y="594850"/>
            <a:ext cx="2246671" cy="64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</a:rPr>
              <a:t>xxxxxxxxxxxx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3E4F8A-CAD9-4246-95EA-89C229E66F27}"/>
              </a:ext>
            </a:extLst>
          </p:cNvPr>
          <p:cNvSpPr/>
          <p:nvPr/>
        </p:nvSpPr>
        <p:spPr>
          <a:xfrm>
            <a:off x="8903108" y="1243780"/>
            <a:ext cx="2246671" cy="6489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xxxxxxx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76EBCA-9418-4BE5-A8D3-1D3239DD912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256459" y="486695"/>
            <a:ext cx="646649" cy="1081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CB0FB-AADE-4ECB-A01F-52679E5630D4}"/>
              </a:ext>
            </a:extLst>
          </p:cNvPr>
          <p:cNvSpPr/>
          <p:nvPr/>
        </p:nvSpPr>
        <p:spPr>
          <a:xfrm>
            <a:off x="8903108" y="225518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0xffff881b8ba25018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F5936-4743-4493-B9D1-1261C4295D6D}"/>
              </a:ext>
            </a:extLst>
          </p:cNvPr>
          <p:cNvSpPr/>
          <p:nvPr/>
        </p:nvSpPr>
        <p:spPr>
          <a:xfrm>
            <a:off x="1794489" y="301557"/>
            <a:ext cx="210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0xffff881ba6745800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54A4F9-3253-4FF4-98F0-262D054CBD4C}"/>
              </a:ext>
            </a:extLst>
          </p:cNvPr>
          <p:cNvGrpSpPr/>
          <p:nvPr/>
        </p:nvGrpSpPr>
        <p:grpSpPr>
          <a:xfrm>
            <a:off x="1875426" y="628790"/>
            <a:ext cx="2098094" cy="1081550"/>
            <a:chOff x="1176046" y="648927"/>
            <a:chExt cx="2098094" cy="1081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E7FC54-FFF4-44D8-985D-A991FC3483A9}"/>
                </a:ext>
              </a:extLst>
            </p:cNvPr>
            <p:cNvSpPr/>
            <p:nvPr/>
          </p:nvSpPr>
          <p:spPr>
            <a:xfrm>
              <a:off x="1179869" y="1189702"/>
              <a:ext cx="2094271" cy="5407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pprev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DEAD48-4343-437F-BA82-A3717CE0C3A0}"/>
                </a:ext>
              </a:extLst>
            </p:cNvPr>
            <p:cNvSpPr/>
            <p:nvPr/>
          </p:nvSpPr>
          <p:spPr>
            <a:xfrm>
              <a:off x="1176046" y="648927"/>
              <a:ext cx="2094271" cy="540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A722534-5407-4C26-A24A-3844B95FE62B}"/>
              </a:ext>
            </a:extLst>
          </p:cNvPr>
          <p:cNvSpPr/>
          <p:nvPr/>
        </p:nvSpPr>
        <p:spPr>
          <a:xfrm>
            <a:off x="808197" y="4503177"/>
            <a:ext cx="2094271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3015DF-2636-48CC-8B0D-25A5D51BB26F}"/>
              </a:ext>
            </a:extLst>
          </p:cNvPr>
          <p:cNvSpPr/>
          <p:nvPr/>
        </p:nvSpPr>
        <p:spPr>
          <a:xfrm>
            <a:off x="5486401" y="3839500"/>
            <a:ext cx="2246671" cy="64893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0xffff881b8ba25017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D6E66-A184-44CE-B81F-AA51E594F8B7}"/>
              </a:ext>
            </a:extLst>
          </p:cNvPr>
          <p:cNvSpPr/>
          <p:nvPr/>
        </p:nvSpPr>
        <p:spPr>
          <a:xfrm>
            <a:off x="5486400" y="4488430"/>
            <a:ext cx="2246671" cy="6489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E815A-BF81-4377-A51A-2C5FCAFBAFAF}"/>
              </a:ext>
            </a:extLst>
          </p:cNvPr>
          <p:cNvSpPr/>
          <p:nvPr/>
        </p:nvSpPr>
        <p:spPr>
          <a:xfrm>
            <a:off x="8819536" y="3839500"/>
            <a:ext cx="2246671" cy="64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</a:rPr>
              <a:t>xxxxxxxxxxxx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7D882-0FA1-447B-9E84-16DFF7EB5346}"/>
              </a:ext>
            </a:extLst>
          </p:cNvPr>
          <p:cNvSpPr/>
          <p:nvPr/>
        </p:nvSpPr>
        <p:spPr>
          <a:xfrm>
            <a:off x="8819535" y="4488430"/>
            <a:ext cx="2246671" cy="6489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xxxxxxx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ABBA44-A2B9-4A18-B9FA-A4D15B6F5649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7733070" y="3839500"/>
            <a:ext cx="1086465" cy="973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38D3E8C-66FB-48C6-899E-72E1F5DE4E7F}"/>
              </a:ext>
            </a:extLst>
          </p:cNvPr>
          <p:cNvSpPr/>
          <p:nvPr/>
        </p:nvSpPr>
        <p:spPr>
          <a:xfrm>
            <a:off x="8856442" y="3716422"/>
            <a:ext cx="211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0xffff881b8ba25018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FCCA16-5E88-4070-85E0-E636448492B5}"/>
              </a:ext>
            </a:extLst>
          </p:cNvPr>
          <p:cNvSpPr/>
          <p:nvPr/>
        </p:nvSpPr>
        <p:spPr>
          <a:xfrm>
            <a:off x="808198" y="3984836"/>
            <a:ext cx="2094271" cy="54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0B2AFD-D2C3-4DDE-A82B-498F606E5BCB}"/>
              </a:ext>
            </a:extLst>
          </p:cNvPr>
          <p:cNvSpPr/>
          <p:nvPr/>
        </p:nvSpPr>
        <p:spPr>
          <a:xfrm>
            <a:off x="226838" y="594850"/>
            <a:ext cx="1181059" cy="6754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highlight>
                  <a:srgbClr val="0000FF"/>
                </a:highlight>
              </a:rPr>
              <a:t>next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49E801-1D78-47E6-B4EE-7D8D8B620A79}"/>
              </a:ext>
            </a:extLst>
          </p:cNvPr>
          <p:cNvSpPr/>
          <p:nvPr/>
        </p:nvSpPr>
        <p:spPr>
          <a:xfrm>
            <a:off x="226837" y="1162115"/>
            <a:ext cx="1181059" cy="5482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pprev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0255CD-82E0-4A21-960E-113AE26101D5}"/>
              </a:ext>
            </a:extLst>
          </p:cNvPr>
          <p:cNvCxnSpPr>
            <a:stCxn id="5" idx="3"/>
          </p:cNvCxnSpPr>
          <p:nvPr/>
        </p:nvCxnSpPr>
        <p:spPr>
          <a:xfrm flipV="1">
            <a:off x="8256458" y="671361"/>
            <a:ext cx="563077" cy="13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40220CC-4CB6-470B-8809-52F8607D3D4A}"/>
              </a:ext>
            </a:extLst>
          </p:cNvPr>
          <p:cNvSpPr/>
          <p:nvPr/>
        </p:nvSpPr>
        <p:spPr>
          <a:xfrm>
            <a:off x="786217" y="3615504"/>
            <a:ext cx="210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0xffff881ba6745800</a:t>
            </a:r>
            <a:endParaRPr lang="en-US" dirty="0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4AD2D0D0-A308-498D-A487-5F049A0190AC}"/>
              </a:ext>
            </a:extLst>
          </p:cNvPr>
          <p:cNvSpPr/>
          <p:nvPr/>
        </p:nvSpPr>
        <p:spPr>
          <a:xfrm>
            <a:off x="4080387" y="2054942"/>
            <a:ext cx="350183" cy="1342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0177D7-B569-40C5-8013-27D88151EC0E}"/>
              </a:ext>
            </a:extLst>
          </p:cNvPr>
          <p:cNvSpPr txBox="1"/>
          <p:nvPr/>
        </p:nvSpPr>
        <p:spPr>
          <a:xfrm>
            <a:off x="4349757" y="2671915"/>
            <a:ext cx="612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 After </a:t>
            </a:r>
            <a:r>
              <a:rPr lang="en-US" dirty="0" err="1"/>
              <a:t>sock_put</a:t>
            </a:r>
            <a:r>
              <a:rPr lang="en-US" dirty="0"/>
              <a:t> by </a:t>
            </a:r>
            <a:r>
              <a:rPr lang="en-US" dirty="0" err="1"/>
              <a:t>evip</a:t>
            </a:r>
            <a:r>
              <a:rPr lang="en-US" dirty="0"/>
              <a:t> on </a:t>
            </a:r>
            <a:r>
              <a:rPr lang="en-US" b="1" dirty="0"/>
              <a:t>twsock1</a:t>
            </a:r>
            <a:r>
              <a:rPr lang="en-US" dirty="0"/>
              <a:t>, override sock2.next.</a:t>
            </a:r>
          </a:p>
          <a:p>
            <a:r>
              <a:rPr lang="en-US" dirty="0"/>
              <a:t>             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9355C8-ACF1-4DDE-A0D3-BF45A904888E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888402" y="3725804"/>
            <a:ext cx="597998" cy="108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8ED6364-C74E-4839-8188-7C3C88117145}"/>
              </a:ext>
            </a:extLst>
          </p:cNvPr>
          <p:cNvSpPr/>
          <p:nvPr/>
        </p:nvSpPr>
        <p:spPr>
          <a:xfrm>
            <a:off x="3683909" y="3667742"/>
            <a:ext cx="1181059" cy="7570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TW </a:t>
            </a:r>
            <a:r>
              <a:rPr lang="en-US" b="1" dirty="0" err="1"/>
              <a:t>sockx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B50E73-6B2F-4838-8843-F249E20BBCAA}"/>
              </a:ext>
            </a:extLst>
          </p:cNvPr>
          <p:cNvSpPr/>
          <p:nvPr/>
        </p:nvSpPr>
        <p:spPr>
          <a:xfrm>
            <a:off x="3683909" y="4304384"/>
            <a:ext cx="1181059" cy="757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673922-BB30-4623-952C-EDBE44C4DB7B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4864968" y="3891877"/>
            <a:ext cx="574564" cy="15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row: Down 83">
            <a:extLst>
              <a:ext uri="{FF2B5EF4-FFF2-40B4-BE49-F238E27FC236}">
                <a16:creationId xmlns:a16="http://schemas.microsoft.com/office/drawing/2014/main" id="{07499DAD-AE8F-47FD-8101-6D013B34867B}"/>
              </a:ext>
            </a:extLst>
          </p:cNvPr>
          <p:cNvSpPr/>
          <p:nvPr/>
        </p:nvSpPr>
        <p:spPr>
          <a:xfrm>
            <a:off x="4713310" y="5339849"/>
            <a:ext cx="350183" cy="1342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6B11C8-B05D-427E-B027-3896A9AB31D9}"/>
              </a:ext>
            </a:extLst>
          </p:cNvPr>
          <p:cNvSpPr/>
          <p:nvPr/>
        </p:nvSpPr>
        <p:spPr>
          <a:xfrm>
            <a:off x="5166817" y="5672736"/>
            <a:ext cx="568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timewait</a:t>
            </a:r>
            <a:r>
              <a:rPr lang="en-US" dirty="0"/>
              <a:t> </a:t>
            </a:r>
            <a:r>
              <a:rPr lang="en-US" dirty="0" err="1"/>
              <a:t>sockx</a:t>
            </a:r>
            <a:r>
              <a:rPr lang="en-US" dirty="0"/>
              <a:t> unlinked and more socket destroyed..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C7CB4-B891-415E-AEB3-6C9D7A35B00E}"/>
              </a:ext>
            </a:extLst>
          </p:cNvPr>
          <p:cNvSpPr txBox="1"/>
          <p:nvPr/>
        </p:nvSpPr>
        <p:spPr>
          <a:xfrm>
            <a:off x="4349757" y="2153260"/>
            <a:ext cx="53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twsock1 and </a:t>
            </a:r>
            <a:r>
              <a:rPr lang="en-US" altLang="zh-CN" b="1" dirty="0" err="1"/>
              <a:t>tw</a:t>
            </a:r>
            <a:r>
              <a:rPr lang="en-US" altLang="zh-CN" b="1" dirty="0"/>
              <a:t> sock2 are adjacent  virtual addresses.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AFC18-F5CC-4B5F-846B-2BFE483C4B25}"/>
              </a:ext>
            </a:extLst>
          </p:cNvPr>
          <p:cNvSpPr txBox="1"/>
          <p:nvPr/>
        </p:nvSpPr>
        <p:spPr>
          <a:xfrm>
            <a:off x="4458189" y="85309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EA877C-49F1-43E6-8D40-E61AA86C4BD2}"/>
              </a:ext>
            </a:extLst>
          </p:cNvPr>
          <p:cNvSpPr/>
          <p:nvPr/>
        </p:nvSpPr>
        <p:spPr>
          <a:xfrm>
            <a:off x="4415499" y="465951"/>
            <a:ext cx="1181059" cy="7570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TW </a:t>
            </a:r>
            <a:r>
              <a:rPr lang="en-US" b="1" dirty="0" err="1"/>
              <a:t>sockx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1F36ED-EEF3-40B0-99E2-A6F9F4B4D921}"/>
              </a:ext>
            </a:extLst>
          </p:cNvPr>
          <p:cNvSpPr/>
          <p:nvPr/>
        </p:nvSpPr>
        <p:spPr>
          <a:xfrm>
            <a:off x="4415499" y="1102593"/>
            <a:ext cx="1181059" cy="757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xxxxxx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A2755A-3A34-42AA-92D7-F13CDB92DA81}"/>
              </a:ext>
            </a:extLst>
          </p:cNvPr>
          <p:cNvCxnSpPr>
            <a:stCxn id="46" idx="3"/>
          </p:cNvCxnSpPr>
          <p:nvPr/>
        </p:nvCxnSpPr>
        <p:spPr>
          <a:xfrm flipV="1">
            <a:off x="5596558" y="486695"/>
            <a:ext cx="413229" cy="35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DFF549-C661-49DE-A9A6-CCFE326483D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596558" y="484386"/>
            <a:ext cx="413230" cy="975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FEE894-B120-405D-82D0-BB66379ABBD6}"/>
              </a:ext>
            </a:extLst>
          </p:cNvPr>
          <p:cNvSpPr/>
          <p:nvPr/>
        </p:nvSpPr>
        <p:spPr>
          <a:xfrm>
            <a:off x="275639" y="225518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highlight>
                  <a:srgbClr val="00FF00"/>
                </a:highlight>
              </a:rPr>
              <a:t>TW sock1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9E76C0-59A2-4D0E-9B15-1D9FEEBFF398}"/>
              </a:ext>
            </a:extLst>
          </p:cNvPr>
          <p:cNvSpPr/>
          <p:nvPr/>
        </p:nvSpPr>
        <p:spPr>
          <a:xfrm>
            <a:off x="6443301" y="61815"/>
            <a:ext cx="131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highlight>
                  <a:srgbClr val="00FF00"/>
                </a:highlight>
              </a:rPr>
              <a:t>tw</a:t>
            </a:r>
            <a:r>
              <a:rPr lang="en-US" sz="2400" dirty="0">
                <a:highlight>
                  <a:srgbClr val="00FF00"/>
                </a:highlight>
              </a:rPr>
              <a:t> sock</a:t>
            </a:r>
            <a:r>
              <a:rPr lang="en-US" altLang="zh-CN" sz="2400" dirty="0">
                <a:highlight>
                  <a:srgbClr val="00FF00"/>
                </a:highlight>
              </a:rPr>
              <a:t>2</a:t>
            </a:r>
            <a:endParaRPr lang="en-US" sz="2400" dirty="0">
              <a:highlight>
                <a:srgbClr val="00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08FE3-236C-4C8B-9070-8255A0B33CD6}"/>
              </a:ext>
            </a:extLst>
          </p:cNvPr>
          <p:cNvSpPr txBox="1"/>
          <p:nvPr/>
        </p:nvSpPr>
        <p:spPr>
          <a:xfrm>
            <a:off x="3924992" y="84308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…..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4712B1-9438-46A9-8CFF-CEA4FEBDB5CD}"/>
              </a:ext>
            </a:extLst>
          </p:cNvPr>
          <p:cNvSpPr txBox="1"/>
          <p:nvPr/>
        </p:nvSpPr>
        <p:spPr>
          <a:xfrm>
            <a:off x="1355858" y="878353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…..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442545-B106-48B3-A08F-9F65BEEE7B03}"/>
              </a:ext>
            </a:extLst>
          </p:cNvPr>
          <p:cNvSpPr/>
          <p:nvPr/>
        </p:nvSpPr>
        <p:spPr>
          <a:xfrm>
            <a:off x="6264206" y="3440981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Sock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6D7F1B-55F4-448A-AD4A-3CE91F9BACA2}"/>
              </a:ext>
            </a:extLst>
          </p:cNvPr>
          <p:cNvSpPr/>
          <p:nvPr/>
        </p:nvSpPr>
        <p:spPr>
          <a:xfrm>
            <a:off x="8837914" y="3690177"/>
            <a:ext cx="2246671" cy="978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CFF39B-E577-4103-8441-86B3F1870580}"/>
              </a:ext>
            </a:extLst>
          </p:cNvPr>
          <p:cNvSpPr/>
          <p:nvPr/>
        </p:nvSpPr>
        <p:spPr>
          <a:xfrm>
            <a:off x="8537996" y="3387250"/>
            <a:ext cx="21162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0xffff881b8ba25017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F10A3-796E-4B4D-B900-FD1C1385B4D7}"/>
              </a:ext>
            </a:extLst>
          </p:cNvPr>
          <p:cNvCxnSpPr>
            <a:cxnSpLocks/>
          </p:cNvCxnSpPr>
          <p:nvPr/>
        </p:nvCxnSpPr>
        <p:spPr>
          <a:xfrm flipV="1">
            <a:off x="7769978" y="3725804"/>
            <a:ext cx="1039596" cy="45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6E64DD-2455-4B63-AF75-00B411424A73}"/>
              </a:ext>
            </a:extLst>
          </p:cNvPr>
          <p:cNvSpPr txBox="1"/>
          <p:nvPr/>
        </p:nvSpPr>
        <p:spPr>
          <a:xfrm>
            <a:off x="2894937" y="413938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31EBEB-88EC-4AC0-AEE1-C6DB36CDB2AA}"/>
              </a:ext>
            </a:extLst>
          </p:cNvPr>
          <p:cNvSpPr/>
          <p:nvPr/>
        </p:nvSpPr>
        <p:spPr>
          <a:xfrm>
            <a:off x="180027" y="5407745"/>
            <a:ext cx="32826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struct </a:t>
            </a:r>
            <a:r>
              <a:rPr lang="en-US" b="1" dirty="0" err="1">
                <a:highlight>
                  <a:srgbClr val="FFFF00"/>
                </a:highlight>
              </a:rPr>
              <a:t>hlist_node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skc_bind_node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>
                <a:highlight>
                  <a:srgbClr val="FFFF00"/>
                </a:highlight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00FF"/>
                </a:highlight>
              </a:rPr>
              <a:t>    *next; </a:t>
            </a:r>
          </a:p>
          <a:p>
            <a:r>
              <a:rPr lang="en-US" b="1" dirty="0">
                <a:highlight>
                  <a:srgbClr val="00FFFF"/>
                </a:highlight>
              </a:rPr>
              <a:t>    **</a:t>
            </a:r>
            <a:r>
              <a:rPr lang="en-US" b="1" dirty="0" err="1">
                <a:highlight>
                  <a:srgbClr val="00FFFF"/>
                </a:highlight>
              </a:rPr>
              <a:t>pprev</a:t>
            </a:r>
            <a:endParaRPr lang="en-US" b="1" dirty="0">
              <a:highlight>
                <a:srgbClr val="00FFFF"/>
              </a:highlight>
            </a:endParaRPr>
          </a:p>
          <a:p>
            <a:r>
              <a:rPr lang="en-US" b="1" dirty="0">
                <a:highlight>
                  <a:srgbClr val="FFFF00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5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1185CD-F610-4497-A71D-AB72AD11BA75}"/>
              </a:ext>
            </a:extLst>
          </p:cNvPr>
          <p:cNvSpPr/>
          <p:nvPr/>
        </p:nvSpPr>
        <p:spPr>
          <a:xfrm>
            <a:off x="1217169" y="1306796"/>
            <a:ext cx="2090447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5C9B0D-C741-4CED-9F44-39B64E48428C}"/>
              </a:ext>
            </a:extLst>
          </p:cNvPr>
          <p:cNvSpPr/>
          <p:nvPr/>
        </p:nvSpPr>
        <p:spPr>
          <a:xfrm>
            <a:off x="4279919" y="603789"/>
            <a:ext cx="2246671" cy="6489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0xffff881b8ba25017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4373A-CC11-4BAA-8921-F11FECE8D4A8}"/>
              </a:ext>
            </a:extLst>
          </p:cNvPr>
          <p:cNvSpPr/>
          <p:nvPr/>
        </p:nvSpPr>
        <p:spPr>
          <a:xfrm>
            <a:off x="4279918" y="1252719"/>
            <a:ext cx="2246671" cy="6489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0xffff881ba6745800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3B67A-6219-43F2-9514-61AA137E693E}"/>
              </a:ext>
            </a:extLst>
          </p:cNvPr>
          <p:cNvSpPr/>
          <p:nvPr/>
        </p:nvSpPr>
        <p:spPr>
          <a:xfrm>
            <a:off x="7613054" y="603789"/>
            <a:ext cx="2246671" cy="64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</a:rPr>
              <a:t>xxxxxxxxxx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3AD6F0-EB99-44F4-A7DD-EDDDE7BACA29}"/>
              </a:ext>
            </a:extLst>
          </p:cNvPr>
          <p:cNvSpPr/>
          <p:nvPr/>
        </p:nvSpPr>
        <p:spPr>
          <a:xfrm>
            <a:off x="7613053" y="1252719"/>
            <a:ext cx="2246671" cy="6489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xxxx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C8ED91-8EDA-41B8-8079-AD6C08C88A6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307617" y="766021"/>
            <a:ext cx="972301" cy="811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61CF-E206-4C48-95ED-EF52287FD1C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526588" y="603789"/>
            <a:ext cx="1086465" cy="973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24940-2298-4DFD-B514-2C27B52C907F}"/>
              </a:ext>
            </a:extLst>
          </p:cNvPr>
          <p:cNvSpPr/>
          <p:nvPr/>
        </p:nvSpPr>
        <p:spPr>
          <a:xfrm>
            <a:off x="9784809" y="419123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0xffff881b8ba25018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B20CB-4DE0-461F-93FE-C8177FA09141}"/>
              </a:ext>
            </a:extLst>
          </p:cNvPr>
          <p:cNvSpPr/>
          <p:nvPr/>
        </p:nvSpPr>
        <p:spPr>
          <a:xfrm>
            <a:off x="447530" y="396689"/>
            <a:ext cx="210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</a:t>
            </a:r>
            <a:r>
              <a:rPr lang="en-US" b="1" dirty="0">
                <a:solidFill>
                  <a:srgbClr val="FF0000"/>
                </a:solidFill>
              </a:rPr>
              <a:t>ffff</a:t>
            </a:r>
            <a:r>
              <a:rPr lang="en-US" b="1" dirty="0"/>
              <a:t>881ba6745800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5E0F66-E1FA-4330-ABAC-3D69BB739470}"/>
              </a:ext>
            </a:extLst>
          </p:cNvPr>
          <p:cNvSpPr/>
          <p:nvPr/>
        </p:nvSpPr>
        <p:spPr>
          <a:xfrm>
            <a:off x="1213346" y="766021"/>
            <a:ext cx="2094271" cy="54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210A6C-6725-42D3-86C8-60A139300ACC}"/>
              </a:ext>
            </a:extLst>
          </p:cNvPr>
          <p:cNvCxnSpPr>
            <a:stCxn id="16" idx="3"/>
          </p:cNvCxnSpPr>
          <p:nvPr/>
        </p:nvCxnSpPr>
        <p:spPr>
          <a:xfrm flipV="1">
            <a:off x="3307617" y="623902"/>
            <a:ext cx="935218" cy="4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927B495-C98D-4EAF-81C8-23EDBBD7160D}"/>
              </a:ext>
            </a:extLst>
          </p:cNvPr>
          <p:cNvSpPr/>
          <p:nvPr/>
        </p:nvSpPr>
        <p:spPr>
          <a:xfrm>
            <a:off x="1069685" y="3551233"/>
            <a:ext cx="2094271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10396-A6CF-4CDE-8CB8-3A2ED9461971}"/>
              </a:ext>
            </a:extLst>
          </p:cNvPr>
          <p:cNvSpPr/>
          <p:nvPr/>
        </p:nvSpPr>
        <p:spPr>
          <a:xfrm>
            <a:off x="4132435" y="2848226"/>
            <a:ext cx="2246671" cy="6489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0xffff881b8ba25017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4B7EC6-BC67-458F-B5F8-7CF241374209}"/>
              </a:ext>
            </a:extLst>
          </p:cNvPr>
          <p:cNvSpPr/>
          <p:nvPr/>
        </p:nvSpPr>
        <p:spPr>
          <a:xfrm>
            <a:off x="4122390" y="3479056"/>
            <a:ext cx="2246671" cy="6489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0x</a:t>
            </a:r>
            <a:r>
              <a:rPr lang="en-US" b="1" dirty="0">
                <a:solidFill>
                  <a:srgbClr val="FF0000"/>
                </a:solidFill>
              </a:rPr>
              <a:t>ffff</a:t>
            </a:r>
            <a:r>
              <a:rPr lang="en-US" b="1" dirty="0"/>
              <a:t>881ba6745800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CF78EB-060F-480E-847E-6F50F010893F}"/>
              </a:ext>
            </a:extLst>
          </p:cNvPr>
          <p:cNvSpPr/>
          <p:nvPr/>
        </p:nvSpPr>
        <p:spPr>
          <a:xfrm>
            <a:off x="7465570" y="2848226"/>
            <a:ext cx="2246671" cy="64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</a:rPr>
              <a:t>xxxxxxx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4F39E-F712-493E-B59C-BA08C13029A3}"/>
              </a:ext>
            </a:extLst>
          </p:cNvPr>
          <p:cNvSpPr/>
          <p:nvPr/>
        </p:nvSpPr>
        <p:spPr>
          <a:xfrm>
            <a:off x="7465569" y="3497156"/>
            <a:ext cx="2246671" cy="64893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0xffffff881ba67458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73C0D5-9438-4B91-8B3D-9226392DF0C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941574" y="3821621"/>
            <a:ext cx="52399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F7F69BB-0C1E-4341-81C9-ED72CD83BFB0}"/>
              </a:ext>
            </a:extLst>
          </p:cNvPr>
          <p:cNvSpPr/>
          <p:nvPr/>
        </p:nvSpPr>
        <p:spPr>
          <a:xfrm>
            <a:off x="9637325" y="2791129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0xffff881b8ba25018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6B130B-FD60-4AC1-A9E6-798FF99439F1}"/>
              </a:ext>
            </a:extLst>
          </p:cNvPr>
          <p:cNvSpPr/>
          <p:nvPr/>
        </p:nvSpPr>
        <p:spPr>
          <a:xfrm>
            <a:off x="93561" y="2663560"/>
            <a:ext cx="210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</a:t>
            </a:r>
            <a:r>
              <a:rPr lang="en-US" b="1" dirty="0">
                <a:solidFill>
                  <a:srgbClr val="FF0000"/>
                </a:solidFill>
              </a:rPr>
              <a:t>ffff</a:t>
            </a:r>
            <a:r>
              <a:rPr lang="en-US" b="1" dirty="0"/>
              <a:t>881ba6745800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584F6D-35AD-4744-A6D3-8D6468EF640D}"/>
              </a:ext>
            </a:extLst>
          </p:cNvPr>
          <p:cNvSpPr/>
          <p:nvPr/>
        </p:nvSpPr>
        <p:spPr>
          <a:xfrm>
            <a:off x="1065862" y="3010458"/>
            <a:ext cx="2094271" cy="54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0xffff881b8ba25017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0EDA53-5209-4284-B49C-AEAA79B3E8E4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160133" y="2733368"/>
            <a:ext cx="4223893" cy="5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AEE4194D-B2E4-460C-9F6D-7EF462C12CC7}"/>
              </a:ext>
            </a:extLst>
          </p:cNvPr>
          <p:cNvSpPr/>
          <p:nvPr/>
        </p:nvSpPr>
        <p:spPr>
          <a:xfrm>
            <a:off x="4621450" y="2868339"/>
            <a:ext cx="1570704" cy="113928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3F9D3B-5A80-4AE4-9A78-F19BF9038082}"/>
              </a:ext>
            </a:extLst>
          </p:cNvPr>
          <p:cNvSpPr/>
          <p:nvPr/>
        </p:nvSpPr>
        <p:spPr>
          <a:xfrm>
            <a:off x="1059853" y="5763042"/>
            <a:ext cx="2094271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6A91EA-210E-4346-839C-AA53BDF740C5}"/>
              </a:ext>
            </a:extLst>
          </p:cNvPr>
          <p:cNvSpPr/>
          <p:nvPr/>
        </p:nvSpPr>
        <p:spPr>
          <a:xfrm>
            <a:off x="4621451" y="5041935"/>
            <a:ext cx="2246671" cy="64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0xffff881b8b9b681</a:t>
            </a:r>
            <a:r>
              <a:rPr lang="en-US" b="1" dirty="0"/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216A14-C0C7-4429-8186-4863BBB86976}"/>
              </a:ext>
            </a:extLst>
          </p:cNvPr>
          <p:cNvSpPr/>
          <p:nvPr/>
        </p:nvSpPr>
        <p:spPr>
          <a:xfrm>
            <a:off x="4621450" y="5690865"/>
            <a:ext cx="2246671" cy="6489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0xffffff881ba67458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8956CD-B966-4E99-93AF-9A5A14617E07}"/>
              </a:ext>
            </a:extLst>
          </p:cNvPr>
          <p:cNvSpPr/>
          <p:nvPr/>
        </p:nvSpPr>
        <p:spPr>
          <a:xfrm>
            <a:off x="2613775" y="4951879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0xffff881b8ba25018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EF5B9A-4D63-4137-A432-5583A3AF4ED6}"/>
              </a:ext>
            </a:extLst>
          </p:cNvPr>
          <p:cNvSpPr/>
          <p:nvPr/>
        </p:nvSpPr>
        <p:spPr>
          <a:xfrm>
            <a:off x="93561" y="4875369"/>
            <a:ext cx="210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</a:t>
            </a:r>
            <a:r>
              <a:rPr lang="en-US" b="1" dirty="0">
                <a:solidFill>
                  <a:srgbClr val="FF0000"/>
                </a:solidFill>
              </a:rPr>
              <a:t>ffff</a:t>
            </a:r>
            <a:r>
              <a:rPr lang="en-US" b="1" dirty="0"/>
              <a:t>881ba6745800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0ECC4D-674D-425A-BCBD-9C5848C94B48}"/>
              </a:ext>
            </a:extLst>
          </p:cNvPr>
          <p:cNvSpPr/>
          <p:nvPr/>
        </p:nvSpPr>
        <p:spPr>
          <a:xfrm>
            <a:off x="1065862" y="5222267"/>
            <a:ext cx="2094271" cy="54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0xffff881b8ba25017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BF6D73-F008-471F-9D72-CB73C77F7F5D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160133" y="4951879"/>
            <a:ext cx="1461317" cy="54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BA6527D-D53F-4650-86A6-F789051452C2}"/>
              </a:ext>
            </a:extLst>
          </p:cNvPr>
          <p:cNvSpPr/>
          <p:nvPr/>
        </p:nvSpPr>
        <p:spPr>
          <a:xfrm>
            <a:off x="9201391" y="5743153"/>
            <a:ext cx="2094271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A4299F-AF6B-416F-8732-2D4F93334407}"/>
              </a:ext>
            </a:extLst>
          </p:cNvPr>
          <p:cNvSpPr/>
          <p:nvPr/>
        </p:nvSpPr>
        <p:spPr>
          <a:xfrm>
            <a:off x="9207400" y="5202378"/>
            <a:ext cx="2094271" cy="54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52CF37-2F1D-48F0-939A-BBB6E1A99CA1}"/>
              </a:ext>
            </a:extLst>
          </p:cNvPr>
          <p:cNvCxnSpPr>
            <a:stCxn id="38" idx="3"/>
          </p:cNvCxnSpPr>
          <p:nvPr/>
        </p:nvCxnSpPr>
        <p:spPr>
          <a:xfrm flipV="1">
            <a:off x="6868122" y="5222267"/>
            <a:ext cx="2343101" cy="1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C89FB56-96D8-4D06-8A46-69D677E02242}"/>
              </a:ext>
            </a:extLst>
          </p:cNvPr>
          <p:cNvSpPr/>
          <p:nvPr/>
        </p:nvSpPr>
        <p:spPr>
          <a:xfrm>
            <a:off x="9627707" y="4787325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0xffff881b8b9b6818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6F56855-CBE7-479E-928A-DDB1FA9BC275}"/>
              </a:ext>
            </a:extLst>
          </p:cNvPr>
          <p:cNvSpPr/>
          <p:nvPr/>
        </p:nvSpPr>
        <p:spPr>
          <a:xfrm>
            <a:off x="5245725" y="2047123"/>
            <a:ext cx="484632" cy="755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CC3C0-7F74-4FDF-B599-EBC01E96B0CA}"/>
              </a:ext>
            </a:extLst>
          </p:cNvPr>
          <p:cNvSpPr txBox="1"/>
          <p:nvPr/>
        </p:nvSpPr>
        <p:spPr>
          <a:xfrm>
            <a:off x="5700902" y="2122254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 unlink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3B66AFCD-89AC-4B75-9696-8703F5A10753}"/>
              </a:ext>
            </a:extLst>
          </p:cNvPr>
          <p:cNvSpPr/>
          <p:nvPr/>
        </p:nvSpPr>
        <p:spPr>
          <a:xfrm>
            <a:off x="5096851" y="4165166"/>
            <a:ext cx="484632" cy="755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57055E-2466-459C-8FFD-3CFC40002B55}"/>
              </a:ext>
            </a:extLst>
          </p:cNvPr>
          <p:cNvSpPr txBox="1"/>
          <p:nvPr/>
        </p:nvSpPr>
        <p:spPr>
          <a:xfrm>
            <a:off x="5566507" y="4343523"/>
            <a:ext cx="406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3 next  node updated to 0xffff881b8b9b6818</a:t>
            </a:r>
            <a:endParaRPr lang="en-US" dirty="0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55A80429-26D6-4F26-97FD-7E425648D3BF}"/>
              </a:ext>
            </a:extLst>
          </p:cNvPr>
          <p:cNvSpPr/>
          <p:nvPr/>
        </p:nvSpPr>
        <p:spPr>
          <a:xfrm>
            <a:off x="6853145" y="3497156"/>
            <a:ext cx="148368" cy="6489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A88426-EF78-4085-9F50-D8791AF674DD}"/>
              </a:ext>
            </a:extLst>
          </p:cNvPr>
          <p:cNvSpPr/>
          <p:nvPr/>
        </p:nvSpPr>
        <p:spPr>
          <a:xfrm>
            <a:off x="4621450" y="4903724"/>
            <a:ext cx="2246671" cy="978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14A499-0D47-4DDE-A36D-2673E9A1C002}"/>
              </a:ext>
            </a:extLst>
          </p:cNvPr>
          <p:cNvSpPr/>
          <p:nvPr/>
        </p:nvSpPr>
        <p:spPr>
          <a:xfrm>
            <a:off x="2591999" y="4632020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0xffff881b8ba25017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C10BC0-27C6-41AC-9C8E-163DB362300B}"/>
              </a:ext>
            </a:extLst>
          </p:cNvPr>
          <p:cNvSpPr/>
          <p:nvPr/>
        </p:nvSpPr>
        <p:spPr>
          <a:xfrm>
            <a:off x="7434043" y="2715686"/>
            <a:ext cx="2246671" cy="978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E26B44-D220-469E-BCD0-1535A8E56D25}"/>
              </a:ext>
            </a:extLst>
          </p:cNvPr>
          <p:cNvSpPr/>
          <p:nvPr/>
        </p:nvSpPr>
        <p:spPr>
          <a:xfrm>
            <a:off x="9637325" y="2510251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0xffff881b8ba25017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C60CC6-1665-4181-80C4-8549D7A85757}"/>
              </a:ext>
            </a:extLst>
          </p:cNvPr>
          <p:cNvCxnSpPr>
            <a:stCxn id="7" idx="3"/>
          </p:cNvCxnSpPr>
          <p:nvPr/>
        </p:nvCxnSpPr>
        <p:spPr>
          <a:xfrm flipV="1">
            <a:off x="6526590" y="501445"/>
            <a:ext cx="1086463" cy="42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486241B-66ED-4FF4-AA90-29D997844C9E}"/>
              </a:ext>
            </a:extLst>
          </p:cNvPr>
          <p:cNvSpPr/>
          <p:nvPr/>
        </p:nvSpPr>
        <p:spPr>
          <a:xfrm>
            <a:off x="7613053" y="449454"/>
            <a:ext cx="2246671" cy="978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6AF23F-DAAC-4834-B21B-4C6280E713AB}"/>
              </a:ext>
            </a:extLst>
          </p:cNvPr>
          <p:cNvCxnSpPr>
            <a:cxnSpLocks/>
          </p:cNvCxnSpPr>
          <p:nvPr/>
        </p:nvCxnSpPr>
        <p:spPr>
          <a:xfrm flipH="1">
            <a:off x="4122390" y="6028963"/>
            <a:ext cx="52399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F24027CB-4100-4047-8290-B1E333EA0AE9}"/>
              </a:ext>
            </a:extLst>
          </p:cNvPr>
          <p:cNvSpPr/>
          <p:nvPr/>
        </p:nvSpPr>
        <p:spPr>
          <a:xfrm>
            <a:off x="3990349" y="5704498"/>
            <a:ext cx="148368" cy="6489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6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09EA3F-4C25-4418-A51C-74D57125E1A2}"/>
              </a:ext>
            </a:extLst>
          </p:cNvPr>
          <p:cNvSpPr/>
          <p:nvPr/>
        </p:nvSpPr>
        <p:spPr>
          <a:xfrm>
            <a:off x="884903" y="117693"/>
            <a:ext cx="1137592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When step 2 unlink:</a:t>
            </a:r>
          </a:p>
          <a:p>
            <a:endParaRPr lang="en-US" sz="1600" dirty="0"/>
          </a:p>
          <a:p>
            <a:r>
              <a:rPr lang="en-US" sz="1600" dirty="0"/>
              <a:t>static inline void __</a:t>
            </a:r>
            <a:r>
              <a:rPr lang="en-US" sz="1600" dirty="0" err="1"/>
              <a:t>hlist_del</a:t>
            </a:r>
            <a:r>
              <a:rPr lang="en-US" sz="1600" dirty="0"/>
              <a:t>(struct </a:t>
            </a:r>
            <a:r>
              <a:rPr lang="en-US" sz="1600" dirty="0" err="1"/>
              <a:t>hlist_node</a:t>
            </a:r>
            <a:r>
              <a:rPr lang="en-US" sz="1600" dirty="0"/>
              <a:t> *n)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struct </a:t>
            </a:r>
            <a:r>
              <a:rPr lang="en-US" sz="1600" dirty="0" err="1"/>
              <a:t>hlist_node</a:t>
            </a:r>
            <a:r>
              <a:rPr lang="en-US" sz="1600" dirty="0"/>
              <a:t> *</a:t>
            </a:r>
            <a:r>
              <a:rPr lang="en-US" sz="1600" b="1" dirty="0"/>
              <a:t>next</a:t>
            </a:r>
            <a:r>
              <a:rPr lang="en-US" sz="1600" dirty="0"/>
              <a:t> = n-&gt;next;                  here next= </a:t>
            </a:r>
            <a:r>
              <a:rPr lang="en-US" sz="1600" b="1" dirty="0"/>
              <a:t>0xffff881b8ba25017</a:t>
            </a:r>
            <a:endParaRPr lang="en-US" sz="1600" dirty="0"/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struct </a:t>
            </a:r>
            <a:r>
              <a:rPr lang="en-US" sz="1600" dirty="0" err="1"/>
              <a:t>hlist_node</a:t>
            </a:r>
            <a:r>
              <a:rPr lang="en-US" sz="1600" dirty="0"/>
              <a:t> **</a:t>
            </a:r>
            <a:r>
              <a:rPr lang="en-US" sz="1600" dirty="0" err="1"/>
              <a:t>pprev</a:t>
            </a:r>
            <a:r>
              <a:rPr lang="en-US" sz="1600" dirty="0"/>
              <a:t> = n-&gt;</a:t>
            </a:r>
            <a:r>
              <a:rPr lang="en-US" sz="1600" dirty="0" err="1"/>
              <a:t>pprev</a:t>
            </a:r>
            <a:r>
              <a:rPr lang="en-US" sz="1600" dirty="0"/>
              <a:t>;            </a:t>
            </a:r>
            <a:r>
              <a:rPr lang="en-US" sz="1600" dirty="0" err="1"/>
              <a:t>pprev</a:t>
            </a:r>
            <a:r>
              <a:rPr lang="en-US" sz="1600" dirty="0"/>
              <a:t>:   </a:t>
            </a:r>
            <a:r>
              <a:rPr lang="en-US" sz="1600" b="1" dirty="0"/>
              <a:t>0x</a:t>
            </a:r>
            <a:r>
              <a:rPr lang="en-US" sz="1600" b="1" dirty="0">
                <a:solidFill>
                  <a:srgbClr val="FF0000"/>
                </a:solidFill>
              </a:rPr>
              <a:t>ffff</a:t>
            </a:r>
            <a:r>
              <a:rPr lang="en-US" sz="1600" b="1" dirty="0"/>
              <a:t>881ba6745800</a:t>
            </a:r>
            <a:endParaRPr lang="en-US" sz="1600" dirty="0"/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	WRITE_ONCE(*</a:t>
            </a:r>
            <a:r>
              <a:rPr lang="en-US" sz="1600" dirty="0" err="1"/>
              <a:t>pprev</a:t>
            </a:r>
            <a:r>
              <a:rPr lang="en-US" sz="1600" dirty="0"/>
              <a:t>, next);                           *</a:t>
            </a:r>
            <a:r>
              <a:rPr lang="en-US" sz="1600" dirty="0" err="1"/>
              <a:t>pprev</a:t>
            </a:r>
            <a:r>
              <a:rPr lang="en-US" sz="1600" dirty="0"/>
              <a:t> = </a:t>
            </a:r>
            <a:r>
              <a:rPr lang="en-US" sz="1600" b="1" dirty="0"/>
              <a:t>0xffff881b8ba25017</a:t>
            </a:r>
            <a:endParaRPr lang="en-US" sz="1600" dirty="0"/>
          </a:p>
          <a:p>
            <a:r>
              <a:rPr lang="en-US" sz="1600" dirty="0"/>
              <a:t>	if (next)</a:t>
            </a:r>
          </a:p>
          <a:p>
            <a:r>
              <a:rPr lang="en-US" sz="1600" dirty="0"/>
              <a:t>	    </a:t>
            </a:r>
            <a:r>
              <a:rPr lang="en-US" sz="1600" b="1" dirty="0"/>
              <a:t>next-&gt;</a:t>
            </a:r>
            <a:r>
              <a:rPr lang="en-US" sz="1600" b="1" dirty="0" err="1"/>
              <a:t>pprev</a:t>
            </a:r>
            <a:r>
              <a:rPr lang="en-US" sz="1600" b="1" dirty="0"/>
              <a:t> = </a:t>
            </a:r>
            <a:r>
              <a:rPr lang="en-US" sz="1600" b="1" dirty="0" err="1"/>
              <a:t>pprev</a:t>
            </a:r>
            <a:r>
              <a:rPr lang="en-US" sz="1600" b="1" i="1" dirty="0"/>
              <a:t>;                                        (</a:t>
            </a:r>
            <a:r>
              <a:rPr lang="en-US" sz="1600" b="1" dirty="0"/>
              <a:t>0xffff881b8ba25017</a:t>
            </a:r>
            <a:r>
              <a:rPr lang="en-US" sz="1600" dirty="0"/>
              <a:t>) -&gt; </a:t>
            </a:r>
            <a:r>
              <a:rPr lang="en-US" sz="1600" dirty="0" err="1"/>
              <a:t>pprev</a:t>
            </a:r>
            <a:r>
              <a:rPr lang="en-US" sz="1600" dirty="0"/>
              <a:t> = </a:t>
            </a:r>
            <a:r>
              <a:rPr lang="en-US" sz="1600" b="1" i="1" dirty="0"/>
              <a:t>  </a:t>
            </a:r>
            <a:r>
              <a:rPr lang="en-US" sz="1600" b="1" dirty="0"/>
              <a:t>0x</a:t>
            </a:r>
            <a:r>
              <a:rPr lang="en-US" sz="1600" b="1" dirty="0">
                <a:solidFill>
                  <a:srgbClr val="FF0000"/>
                </a:solidFill>
              </a:rPr>
              <a:t>ffff</a:t>
            </a:r>
            <a:r>
              <a:rPr lang="en-US" sz="1600" b="1" dirty="0"/>
              <a:t>881ba6745800</a:t>
            </a:r>
            <a:r>
              <a:rPr lang="en-US" sz="1600" b="1" i="1" dirty="0"/>
              <a:t>    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  <a:p>
            <a:r>
              <a:rPr lang="en-US" dirty="0"/>
              <a:t>crash&gt; x/8xb 0xffff881b8ba25017  </a:t>
            </a:r>
          </a:p>
          <a:p>
            <a:r>
              <a:rPr lang="en-US" dirty="0"/>
              <a:t>0xffff881b8ba25017:     ……………………………………………………………………………</a:t>
            </a:r>
          </a:p>
          <a:p>
            <a:r>
              <a:rPr lang="en-US" dirty="0"/>
              <a:t>crash&gt; x/8xb 0xffff881b8ba25017 + 8  (fake </a:t>
            </a:r>
            <a:r>
              <a:rPr lang="en-US" dirty="0" err="1"/>
              <a:t>pprev</a:t>
            </a:r>
            <a:r>
              <a:rPr lang="en-US" dirty="0"/>
              <a:t>)</a:t>
            </a:r>
          </a:p>
          <a:p>
            <a:r>
              <a:rPr lang="en-US" dirty="0"/>
              <a:t>0xffff881b8ba2501f</a:t>
            </a:r>
            <a:r>
              <a:rPr lang="en-US" b="1" dirty="0"/>
              <a:t>:     </a:t>
            </a:r>
            <a:r>
              <a:rPr lang="en-US" b="1" dirty="0">
                <a:highlight>
                  <a:srgbClr val="FFFF00"/>
                </a:highlight>
              </a:rPr>
              <a:t>0x00  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0x58    0x74    0xa6    0x1b    0x88    0xff   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0xff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0xffff881b8ba25020</a:t>
            </a:r>
            <a:r>
              <a:rPr lang="en-US" b="1" dirty="0">
                <a:solidFill>
                  <a:srgbClr val="FF0000"/>
                </a:solidFill>
              </a:rPr>
              <a:t>:     0xff    </a:t>
            </a:r>
            <a:r>
              <a:rPr lang="en-US" b="1" dirty="0"/>
              <a:t>xxxxxxxxxxxxxxxxxxxxxxxxxxxxxxx0xff</a:t>
            </a:r>
          </a:p>
          <a:p>
            <a:endParaRPr lang="en-US" b="1" dirty="0"/>
          </a:p>
          <a:p>
            <a:r>
              <a:rPr lang="en-US" b="1" dirty="0"/>
              <a:t>After Step 3 “next”  Node updated to 0xffff881b8b9b6818 :</a:t>
            </a:r>
          </a:p>
          <a:p>
            <a:r>
              <a:rPr lang="en-US" dirty="0"/>
              <a:t>crash&gt; x/8xb 0xffff881b8ba25018</a:t>
            </a:r>
          </a:p>
          <a:p>
            <a:r>
              <a:rPr lang="en-US" dirty="0"/>
              <a:t>0xffff881b8ba25018</a:t>
            </a:r>
            <a:r>
              <a:rPr lang="en-US" b="1" dirty="0"/>
              <a:t>:     0x18    0x68    0x9b    0x8b    0x1b    0x88    0xff    </a:t>
            </a:r>
            <a:r>
              <a:rPr lang="en-US" b="1" dirty="0" err="1"/>
              <a:t>0xff</a:t>
            </a:r>
            <a:r>
              <a:rPr lang="en-US" b="1" dirty="0"/>
              <a:t>            next=0xffff881b8b9b6818</a:t>
            </a:r>
          </a:p>
          <a:p>
            <a:r>
              <a:rPr lang="en-US" dirty="0"/>
              <a:t>crash&gt; x/8xb 0xffff881b8ba25018+8</a:t>
            </a:r>
          </a:p>
          <a:p>
            <a:r>
              <a:rPr lang="en-US" dirty="0"/>
              <a:t>0xffff881b8ba25020</a:t>
            </a:r>
            <a:r>
              <a:rPr lang="en-US" b="1" dirty="0">
                <a:solidFill>
                  <a:srgbClr val="FF0000"/>
                </a:solidFill>
              </a:rPr>
              <a:t>:     0x58    0x74    0xa6    0x1b    0x88    0xff    </a:t>
            </a:r>
            <a:r>
              <a:rPr lang="en-US" b="1" dirty="0" err="1">
                <a:solidFill>
                  <a:srgbClr val="FF0000"/>
                </a:solidFill>
              </a:rPr>
              <a:t>0xff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0xff</a:t>
            </a:r>
            <a:r>
              <a:rPr lang="en-US" b="1" dirty="0">
                <a:solidFill>
                  <a:srgbClr val="FF0000"/>
                </a:solidFill>
              </a:rPr>
              <a:t>               </a:t>
            </a:r>
            <a:r>
              <a:rPr lang="en-US" b="1" dirty="0" err="1">
                <a:solidFill>
                  <a:srgbClr val="FF0000"/>
                </a:solidFill>
              </a:rPr>
              <a:t>pprev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0xffffff881ba67458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C9FC7-809F-4806-96B7-E7B9E920D36B}"/>
              </a:ext>
            </a:extLst>
          </p:cNvPr>
          <p:cNvSpPr txBox="1"/>
          <p:nvPr/>
        </p:nvSpPr>
        <p:spPr>
          <a:xfrm>
            <a:off x="8917859" y="3569110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Little Endian</a:t>
            </a:r>
          </a:p>
        </p:txBody>
      </p:sp>
    </p:spTree>
    <p:extLst>
      <p:ext uri="{BB962C8B-B14F-4D97-AF65-F5344CB8AC3E}">
        <p14:creationId xmlns:p14="http://schemas.microsoft.com/office/powerpoint/2010/main" val="5775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5D295C-70B6-4404-BB14-B64EB6CA07F1}"/>
              </a:ext>
            </a:extLst>
          </p:cNvPr>
          <p:cNvSpPr/>
          <p:nvPr/>
        </p:nvSpPr>
        <p:spPr>
          <a:xfrm>
            <a:off x="1180434" y="1482444"/>
            <a:ext cx="2094271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41D2D-771E-499F-B4ED-54C9460848E1}"/>
              </a:ext>
            </a:extLst>
          </p:cNvPr>
          <p:cNvSpPr/>
          <p:nvPr/>
        </p:nvSpPr>
        <p:spPr>
          <a:xfrm>
            <a:off x="4742032" y="761337"/>
            <a:ext cx="2246671" cy="64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0xffff881b8b9b681</a:t>
            </a:r>
            <a:r>
              <a:rPr lang="en-US" b="1" dirty="0"/>
              <a:t>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FC7FB-1B22-4515-BD29-B75BE567038F}"/>
              </a:ext>
            </a:extLst>
          </p:cNvPr>
          <p:cNvSpPr/>
          <p:nvPr/>
        </p:nvSpPr>
        <p:spPr>
          <a:xfrm>
            <a:off x="4742031" y="1410267"/>
            <a:ext cx="2246671" cy="6489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0xffffff881ba67458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A9449-C8A4-4EB7-9EF0-14B745271F2C}"/>
              </a:ext>
            </a:extLst>
          </p:cNvPr>
          <p:cNvSpPr/>
          <p:nvPr/>
        </p:nvSpPr>
        <p:spPr>
          <a:xfrm>
            <a:off x="2734356" y="671281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0xffff881b8ba25018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C4CD5-4713-4FFF-BD5B-21D929C17DD8}"/>
              </a:ext>
            </a:extLst>
          </p:cNvPr>
          <p:cNvSpPr/>
          <p:nvPr/>
        </p:nvSpPr>
        <p:spPr>
          <a:xfrm>
            <a:off x="214142" y="594771"/>
            <a:ext cx="210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</a:t>
            </a:r>
            <a:r>
              <a:rPr lang="en-US" b="1" dirty="0">
                <a:solidFill>
                  <a:srgbClr val="FF0000"/>
                </a:solidFill>
              </a:rPr>
              <a:t>ffff</a:t>
            </a:r>
            <a:r>
              <a:rPr lang="en-US" b="1" dirty="0"/>
              <a:t>881ba6745800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3127E0-9363-4BB1-918B-9461F74A3098}"/>
              </a:ext>
            </a:extLst>
          </p:cNvPr>
          <p:cNvSpPr/>
          <p:nvPr/>
        </p:nvSpPr>
        <p:spPr>
          <a:xfrm>
            <a:off x="1186443" y="941669"/>
            <a:ext cx="2094271" cy="54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0xffff881b8ba25017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196984-D03C-4A5D-AE29-1C0DF9588B0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80714" y="671281"/>
            <a:ext cx="1461317" cy="54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BBF21-08DE-40B6-8E0C-D63C2C3865F1}"/>
              </a:ext>
            </a:extLst>
          </p:cNvPr>
          <p:cNvSpPr/>
          <p:nvPr/>
        </p:nvSpPr>
        <p:spPr>
          <a:xfrm>
            <a:off x="9331804" y="1462555"/>
            <a:ext cx="2094271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D1F6B-E04B-41A9-B281-3035F1AE355E}"/>
              </a:ext>
            </a:extLst>
          </p:cNvPr>
          <p:cNvSpPr/>
          <p:nvPr/>
        </p:nvSpPr>
        <p:spPr>
          <a:xfrm>
            <a:off x="9327981" y="921780"/>
            <a:ext cx="2094271" cy="54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C8037D-F1A6-4A5B-B80B-25248F36E0AB}"/>
              </a:ext>
            </a:extLst>
          </p:cNvPr>
          <p:cNvCxnSpPr>
            <a:stCxn id="5" idx="3"/>
          </p:cNvCxnSpPr>
          <p:nvPr/>
        </p:nvCxnSpPr>
        <p:spPr>
          <a:xfrm flipV="1">
            <a:off x="6988703" y="941669"/>
            <a:ext cx="2343101" cy="1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E3B6D8-A9C7-415E-8D13-770AFD168CF8}"/>
              </a:ext>
            </a:extLst>
          </p:cNvPr>
          <p:cNvSpPr/>
          <p:nvPr/>
        </p:nvSpPr>
        <p:spPr>
          <a:xfrm>
            <a:off x="9748288" y="506727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0xffff881b8b9b6818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1F495C-155E-48A0-A8B5-683F6CFFC1CA}"/>
              </a:ext>
            </a:extLst>
          </p:cNvPr>
          <p:cNvSpPr/>
          <p:nvPr/>
        </p:nvSpPr>
        <p:spPr>
          <a:xfrm>
            <a:off x="4742031" y="623126"/>
            <a:ext cx="2246671" cy="978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20EFF-73E1-42B2-A838-E8D58D7E9CE0}"/>
              </a:ext>
            </a:extLst>
          </p:cNvPr>
          <p:cNvSpPr/>
          <p:nvPr/>
        </p:nvSpPr>
        <p:spPr>
          <a:xfrm>
            <a:off x="2712580" y="351422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0xffff881b8ba25017</a:t>
            </a:r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D654557-3988-4CB9-A298-B9E9BB18E134}"/>
              </a:ext>
            </a:extLst>
          </p:cNvPr>
          <p:cNvSpPr/>
          <p:nvPr/>
        </p:nvSpPr>
        <p:spPr>
          <a:xfrm>
            <a:off x="5692924" y="231443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DDC28359-21CB-4EAE-8635-2BD20B6354EF}"/>
              </a:ext>
            </a:extLst>
          </p:cNvPr>
          <p:cNvSpPr/>
          <p:nvPr/>
        </p:nvSpPr>
        <p:spPr>
          <a:xfrm>
            <a:off x="5080016" y="761337"/>
            <a:ext cx="1570704" cy="113928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B5FB12-CCF5-4EF0-99EB-EA29F68E8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24" y="3356823"/>
            <a:ext cx="740888" cy="7408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AE38E22-50AF-4197-A5EF-66571DCEB98C}"/>
              </a:ext>
            </a:extLst>
          </p:cNvPr>
          <p:cNvSpPr/>
          <p:nvPr/>
        </p:nvSpPr>
        <p:spPr>
          <a:xfrm>
            <a:off x="557459" y="3799444"/>
            <a:ext cx="9045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static inline void __</a:t>
            </a:r>
            <a:r>
              <a:rPr lang="en-US" dirty="0" err="1"/>
              <a:t>hlist_del</a:t>
            </a:r>
            <a:r>
              <a:rPr lang="en-US" dirty="0"/>
              <a:t>(struct </a:t>
            </a:r>
            <a:r>
              <a:rPr lang="en-US" dirty="0" err="1"/>
              <a:t>hlist_node</a:t>
            </a:r>
            <a:r>
              <a:rPr lang="en-US" dirty="0"/>
              <a:t> *n)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struct </a:t>
            </a:r>
            <a:r>
              <a:rPr lang="en-US" dirty="0" err="1"/>
              <a:t>hlist_node</a:t>
            </a:r>
            <a:r>
              <a:rPr lang="en-US" dirty="0"/>
              <a:t> *</a:t>
            </a:r>
            <a:r>
              <a:rPr lang="en-US" b="1" dirty="0"/>
              <a:t>next</a:t>
            </a:r>
            <a:r>
              <a:rPr lang="en-US" dirty="0"/>
              <a:t> = n-&gt;next;            </a:t>
            </a:r>
          </a:p>
          <a:p>
            <a:r>
              <a:rPr lang="en-US" dirty="0"/>
              <a:t>	struct </a:t>
            </a:r>
            <a:r>
              <a:rPr lang="en-US" dirty="0" err="1"/>
              <a:t>hlist_node</a:t>
            </a:r>
            <a:r>
              <a:rPr lang="en-US" dirty="0"/>
              <a:t> **</a:t>
            </a:r>
            <a:r>
              <a:rPr lang="en-US" dirty="0" err="1"/>
              <a:t>pprev</a:t>
            </a:r>
            <a:r>
              <a:rPr lang="en-US" dirty="0"/>
              <a:t> = n-&gt;</a:t>
            </a:r>
            <a:r>
              <a:rPr lang="en-US" dirty="0" err="1"/>
              <a:t>pprev</a:t>
            </a:r>
            <a:r>
              <a:rPr lang="en-US" dirty="0"/>
              <a:t>;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WRITE_ONCE(*</a:t>
            </a:r>
            <a:r>
              <a:rPr lang="en-US" dirty="0" err="1">
                <a:highlight>
                  <a:srgbClr val="FF0000"/>
                </a:highlight>
              </a:rPr>
              <a:t>pprev</a:t>
            </a:r>
            <a:r>
              <a:rPr lang="en-US" dirty="0">
                <a:highlight>
                  <a:srgbClr val="FF0000"/>
                </a:highlight>
              </a:rPr>
              <a:t>, next);    *</a:t>
            </a:r>
            <a:r>
              <a:rPr lang="en-US" dirty="0" err="1">
                <a:highlight>
                  <a:srgbClr val="FF0000"/>
                </a:highlight>
              </a:rPr>
              <a:t>pprev</a:t>
            </a:r>
            <a:r>
              <a:rPr lang="en-US" dirty="0">
                <a:highlight>
                  <a:srgbClr val="FF0000"/>
                </a:highlight>
              </a:rPr>
              <a:t>= *(0xffffff881ba67458)= 0xffff881b8b9b6818</a:t>
            </a:r>
          </a:p>
          <a:p>
            <a:r>
              <a:rPr lang="en-US" dirty="0"/>
              <a:t>	if (next)</a:t>
            </a:r>
          </a:p>
          <a:p>
            <a:r>
              <a:rPr lang="en-US" dirty="0"/>
              <a:t>	    next-&gt;</a:t>
            </a:r>
            <a:r>
              <a:rPr lang="en-US" dirty="0" err="1"/>
              <a:t>pprev</a:t>
            </a:r>
            <a:r>
              <a:rPr lang="en-US" dirty="0"/>
              <a:t> = </a:t>
            </a:r>
            <a:r>
              <a:rPr lang="en-US" dirty="0" err="1"/>
              <a:t>pprev</a:t>
            </a:r>
            <a:r>
              <a:rPr lang="en-US" sz="1600" i="1" dirty="0"/>
              <a:t>;          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123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CAA9-A36F-47D3-AB8A-E770372F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pPr algn="ctr"/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fix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2A5C39-47B5-43D5-B5B9-07658B01B994}"/>
              </a:ext>
            </a:extLst>
          </p:cNvPr>
          <p:cNvSpPr/>
          <p:nvPr/>
        </p:nvSpPr>
        <p:spPr>
          <a:xfrm>
            <a:off x="960084" y="1366224"/>
            <a:ext cx="10656187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EVIP hijack  socket </a:t>
            </a:r>
            <a:r>
              <a:rPr lang="en-US" dirty="0" err="1"/>
              <a:t>inet</a:t>
            </a:r>
            <a:r>
              <a:rPr lang="en-US" dirty="0"/>
              <a:t>/inet6 API to monitor socket port status.  One of the API is “destroy”:</a:t>
            </a:r>
          </a:p>
          <a:p>
            <a:r>
              <a:rPr lang="en-US" dirty="0"/>
              <a:t>	sock-&gt;</a:t>
            </a:r>
            <a:r>
              <a:rPr lang="en-US" dirty="0" err="1"/>
              <a:t>sk</a:t>
            </a:r>
            <a:r>
              <a:rPr lang="en-US" dirty="0"/>
              <a:t>-&gt;</a:t>
            </a:r>
            <a:r>
              <a:rPr lang="en-US" dirty="0" err="1"/>
              <a:t>sk_prot</a:t>
            </a:r>
            <a:r>
              <a:rPr lang="en-US" dirty="0"/>
              <a:t>-&gt;destroy 	= &amp;inet6_tcp_destroy;</a:t>
            </a:r>
          </a:p>
          <a:p>
            <a:r>
              <a:rPr lang="en-US" dirty="0"/>
              <a:t>When one </a:t>
            </a:r>
            <a:r>
              <a:rPr lang="en-US" dirty="0" err="1"/>
              <a:t>inet</a:t>
            </a:r>
            <a:r>
              <a:rPr lang="en-US" dirty="0"/>
              <a:t> socket is destroyed, EVIP kernel part can detect that and check the </a:t>
            </a:r>
            <a:r>
              <a:rPr lang="en-US" dirty="0" err="1"/>
              <a:t>timewait</a:t>
            </a:r>
            <a:r>
              <a:rPr lang="en-US" dirty="0"/>
              <a:t> socket exists or not:</a:t>
            </a:r>
          </a:p>
          <a:p>
            <a:endParaRPr lang="en-US" dirty="0"/>
          </a:p>
          <a:p>
            <a:r>
              <a:rPr lang="en-US" sz="1400" i="1" dirty="0"/>
              <a:t>static void inet6_tcp_destroy(struct sock *</a:t>
            </a:r>
            <a:r>
              <a:rPr lang="en-US" sz="1400" i="1" dirty="0" err="1"/>
              <a:t>sk</a:t>
            </a:r>
            <a:r>
              <a:rPr lang="en-US" sz="1400" i="1" dirty="0"/>
              <a:t>):</a:t>
            </a:r>
          </a:p>
          <a:p>
            <a:r>
              <a:rPr lang="en-US" sz="1400" i="1" dirty="0"/>
              <a:t>	if ((</a:t>
            </a:r>
            <a:r>
              <a:rPr lang="en-US" sz="1400" i="1" dirty="0" err="1"/>
              <a:t>twsk</a:t>
            </a:r>
            <a:r>
              <a:rPr lang="en-US" sz="1400" i="1" dirty="0"/>
              <a:t> = tcp6_check_tw(</a:t>
            </a:r>
            <a:r>
              <a:rPr lang="en-US" sz="1400" i="1" dirty="0" err="1"/>
              <a:t>sk</a:t>
            </a:r>
            <a:r>
              <a:rPr lang="en-US" sz="1400" i="1" dirty="0"/>
              <a:t>)) != NULL) {</a:t>
            </a:r>
          </a:p>
          <a:p>
            <a:r>
              <a:rPr lang="en-US" sz="1400" i="1" dirty="0"/>
              <a:t>		EVIP_DBG(13, "</a:t>
            </a:r>
            <a:r>
              <a:rPr lang="en-US" sz="1400" i="1" dirty="0" err="1"/>
              <a:t>sk</a:t>
            </a:r>
            <a:r>
              <a:rPr lang="en-US" sz="1400" i="1" dirty="0"/>
              <a:t> %p moved into </a:t>
            </a:r>
            <a:r>
              <a:rPr lang="en-US" sz="1400" i="1" dirty="0" err="1"/>
              <a:t>tw</a:t>
            </a:r>
            <a:r>
              <a:rPr lang="en-US" sz="1400" i="1" dirty="0"/>
              <a:t>\n", </a:t>
            </a:r>
            <a:r>
              <a:rPr lang="en-US" sz="1400" i="1" dirty="0" err="1"/>
              <a:t>sk</a:t>
            </a:r>
            <a:r>
              <a:rPr lang="en-US" sz="1400" i="1" dirty="0"/>
              <a:t>);</a:t>
            </a:r>
          </a:p>
          <a:p>
            <a:r>
              <a:rPr lang="en-US" sz="1400" i="1" dirty="0"/>
              <a:t>		</a:t>
            </a:r>
            <a:r>
              <a:rPr lang="en-US" sz="1400" i="1" dirty="0" err="1"/>
              <a:t>evip_sk_rehash</a:t>
            </a:r>
            <a:r>
              <a:rPr lang="en-US" sz="1400" i="1" dirty="0"/>
              <a:t>(</a:t>
            </a:r>
            <a:r>
              <a:rPr lang="en-US" sz="1400" i="1" dirty="0" err="1"/>
              <a:t>e_sk</a:t>
            </a:r>
            <a:r>
              <a:rPr lang="en-US" sz="1400" i="1" dirty="0"/>
              <a:t>, (struct sock *)</a:t>
            </a:r>
            <a:r>
              <a:rPr lang="en-US" sz="1400" i="1" dirty="0" err="1"/>
              <a:t>twsk</a:t>
            </a:r>
            <a:r>
              <a:rPr lang="en-US" sz="1400" i="1" dirty="0"/>
              <a:t>);</a:t>
            </a:r>
          </a:p>
          <a:p>
            <a:r>
              <a:rPr lang="en-US" sz="1400" i="1" dirty="0"/>
              <a:t>		</a:t>
            </a:r>
            <a:r>
              <a:rPr lang="en-US" sz="1400" i="1" dirty="0" err="1"/>
              <a:t>e_sk</a:t>
            </a:r>
            <a:r>
              <a:rPr lang="en-US" sz="1400" i="1" dirty="0"/>
              <a:t>-&gt;</a:t>
            </a:r>
            <a:r>
              <a:rPr lang="en-US" sz="1400" i="1" dirty="0" err="1"/>
              <a:t>esk_state</a:t>
            </a:r>
            <a:r>
              <a:rPr lang="en-US" sz="1400" i="1" dirty="0"/>
              <a:t> = ESOCK_F_TIME_WAIT;</a:t>
            </a:r>
          </a:p>
          <a:p>
            <a:r>
              <a:rPr lang="en-US" sz="1400" i="1" dirty="0"/>
              <a:t>		</a:t>
            </a:r>
            <a:r>
              <a:rPr lang="en-US" sz="1400" i="1" dirty="0" err="1"/>
              <a:t>goto</a:t>
            </a:r>
            <a:r>
              <a:rPr lang="en-US" sz="1400" i="1" dirty="0"/>
              <a:t> </a:t>
            </a:r>
            <a:r>
              <a:rPr lang="en-US" sz="1400" i="1" dirty="0" err="1"/>
              <a:t>orig_destroy</a:t>
            </a:r>
            <a:r>
              <a:rPr lang="en-US" sz="1400" i="1" dirty="0"/>
              <a:t>;</a:t>
            </a:r>
          </a:p>
          <a:p>
            <a:r>
              <a:rPr lang="en-US" sz="1400" i="1" dirty="0"/>
              <a:t>	}</a:t>
            </a:r>
          </a:p>
          <a:p>
            <a:endParaRPr lang="en-US" sz="1400" i="1" dirty="0"/>
          </a:p>
          <a:p>
            <a:r>
              <a:rPr lang="en-US" sz="1400" i="1" dirty="0"/>
              <a:t>struct </a:t>
            </a:r>
            <a:r>
              <a:rPr lang="en-US" sz="1400" i="1" dirty="0" err="1"/>
              <a:t>inet_timewait_sock</a:t>
            </a:r>
            <a:r>
              <a:rPr lang="en-US" sz="1400" i="1" dirty="0"/>
              <a:t> *tcp6_check_tw(struct sock *</a:t>
            </a:r>
            <a:r>
              <a:rPr lang="en-US" sz="1400" i="1" dirty="0" err="1"/>
              <a:t>sk</a:t>
            </a:r>
            <a:r>
              <a:rPr lang="en-US" sz="1400" i="1" dirty="0"/>
              <a:t>)</a:t>
            </a:r>
          </a:p>
          <a:p>
            <a:r>
              <a:rPr lang="en-US" sz="1400" i="1" dirty="0"/>
              <a:t>	sk2 = __inet6_lookup_established(net, &amp;</a:t>
            </a:r>
            <a:r>
              <a:rPr lang="en-US" sz="1400" i="1" dirty="0" err="1"/>
              <a:t>tcp_hashinfo</a:t>
            </a:r>
            <a:r>
              <a:rPr lang="en-US" sz="1400" i="1" dirty="0"/>
              <a:t>, </a:t>
            </a:r>
            <a:r>
              <a:rPr lang="en-US" sz="1400" i="1" dirty="0" err="1"/>
              <a:t>saddr</a:t>
            </a:r>
            <a:r>
              <a:rPr lang="en-US" sz="1400" i="1" dirty="0"/>
              <a:t>, </a:t>
            </a:r>
            <a:r>
              <a:rPr lang="en-US" sz="1400" i="1" dirty="0" err="1"/>
              <a:t>inet</a:t>
            </a:r>
            <a:r>
              <a:rPr lang="en-US" sz="1400" i="1" dirty="0"/>
              <a:t>-&gt;</a:t>
            </a:r>
            <a:r>
              <a:rPr lang="en-US" sz="1400" i="1" dirty="0" err="1"/>
              <a:t>inet_dport</a:t>
            </a:r>
            <a:r>
              <a:rPr lang="en-US" sz="1400" i="1" dirty="0"/>
              <a:t>, </a:t>
            </a:r>
            <a:r>
              <a:rPr lang="en-US" sz="1400" i="1" dirty="0" err="1"/>
              <a:t>daddr</a:t>
            </a:r>
            <a:r>
              <a:rPr lang="en-US" sz="1400" i="1" dirty="0"/>
              <a:t>, </a:t>
            </a:r>
            <a:r>
              <a:rPr lang="en-US" sz="1400" i="1" dirty="0" err="1"/>
              <a:t>lport</a:t>
            </a:r>
            <a:r>
              <a:rPr lang="en-US" sz="1400" i="1" dirty="0"/>
              <a:t>, </a:t>
            </a:r>
            <a:r>
              <a:rPr lang="en-US" sz="1400" i="1" dirty="0" err="1"/>
              <a:t>dif</a:t>
            </a:r>
            <a:r>
              <a:rPr lang="en-US" sz="1400" i="1" dirty="0"/>
              <a:t>);</a:t>
            </a:r>
          </a:p>
          <a:p>
            <a:r>
              <a:rPr lang="en-US" sz="1400" i="1" dirty="0"/>
              <a:t>	if (sk2) {</a:t>
            </a:r>
          </a:p>
          <a:p>
            <a:r>
              <a:rPr lang="en-US" sz="1400" i="1" dirty="0"/>
              <a:t>		if (sk2-&gt;</a:t>
            </a:r>
            <a:r>
              <a:rPr lang="en-US" sz="1400" i="1" dirty="0" err="1"/>
              <a:t>sk_state</a:t>
            </a:r>
            <a:r>
              <a:rPr lang="en-US" sz="1400" i="1" dirty="0"/>
              <a:t> == TCP_TIME_WAIT) {</a:t>
            </a:r>
          </a:p>
          <a:p>
            <a:r>
              <a:rPr lang="en-US" sz="1400" i="1" dirty="0"/>
              <a:t>			</a:t>
            </a:r>
            <a:r>
              <a:rPr lang="en-US" sz="1400" i="1" dirty="0" err="1"/>
              <a:t>tw</a:t>
            </a:r>
            <a:r>
              <a:rPr lang="en-US" sz="1400" i="1" dirty="0"/>
              <a:t> = </a:t>
            </a:r>
            <a:r>
              <a:rPr lang="en-US" sz="1400" i="1" dirty="0" err="1"/>
              <a:t>inet_twsk</a:t>
            </a:r>
            <a:r>
              <a:rPr lang="en-US" sz="1400" i="1" dirty="0"/>
              <a:t>(sk2);</a:t>
            </a:r>
          </a:p>
          <a:p>
            <a:r>
              <a:rPr lang="en-US" sz="1400" i="1" dirty="0"/>
              <a:t>		}</a:t>
            </a:r>
          </a:p>
          <a:p>
            <a:r>
              <a:rPr lang="en-US" sz="1400" i="1" dirty="0"/>
              <a:t>		/* Lookup function increases </a:t>
            </a:r>
            <a:r>
              <a:rPr lang="en-US" sz="1400" i="1" dirty="0" err="1"/>
              <a:t>sk</a:t>
            </a:r>
            <a:r>
              <a:rPr lang="en-US" sz="1400" i="1" dirty="0"/>
              <a:t> reference. Should not be a problem</a:t>
            </a:r>
          </a:p>
          <a:p>
            <a:r>
              <a:rPr lang="en-US" sz="1400" i="1" dirty="0"/>
              <a:t>		 * if we release it here, since we never had a ref for </a:t>
            </a:r>
            <a:r>
              <a:rPr lang="en-US" sz="1400" i="1" dirty="0" err="1"/>
              <a:t>tw</a:t>
            </a:r>
            <a:r>
              <a:rPr lang="en-US" sz="1400" i="1" dirty="0"/>
              <a:t> before... */</a:t>
            </a:r>
          </a:p>
          <a:p>
            <a:r>
              <a:rPr lang="en-US" sz="1400" i="1" dirty="0"/>
              <a:t>		</a:t>
            </a:r>
            <a:r>
              <a:rPr lang="en-US" sz="1400" i="1" dirty="0" err="1">
                <a:highlight>
                  <a:srgbClr val="FFFF00"/>
                </a:highlight>
              </a:rPr>
              <a:t>sock_put</a:t>
            </a:r>
            <a:r>
              <a:rPr lang="en-US" sz="1400" i="1" dirty="0">
                <a:highlight>
                  <a:srgbClr val="FFFF00"/>
                </a:highlight>
              </a:rPr>
              <a:t>(sk2);      //it should be </a:t>
            </a:r>
            <a:r>
              <a:rPr lang="en-US" sz="1400" i="1" dirty="0" err="1">
                <a:highlight>
                  <a:srgbClr val="FFFF00"/>
                </a:highlight>
              </a:rPr>
              <a:t>inet_twsk_put</a:t>
            </a:r>
            <a:r>
              <a:rPr lang="en-US" sz="1400" i="1" dirty="0">
                <a:highlight>
                  <a:srgbClr val="FFFF00"/>
                </a:highlight>
              </a:rPr>
              <a:t>(sk2); eVIP will fix this.</a:t>
            </a:r>
          </a:p>
          <a:p>
            <a:r>
              <a:rPr lang="en-US" sz="1400" i="1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69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E9B0-5872-4FE2-BC71-D61A4261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632" y="2341409"/>
            <a:ext cx="10515600" cy="1325563"/>
          </a:xfrm>
        </p:spPr>
        <p:txBody>
          <a:bodyPr/>
          <a:lstStyle/>
          <a:p>
            <a:r>
              <a:rPr lang="en-US" dirty="0"/>
              <a:t>Thank LDE and EVIP Team.</a:t>
            </a:r>
          </a:p>
        </p:txBody>
      </p:sp>
    </p:spTree>
    <p:extLst>
      <p:ext uri="{BB962C8B-B14F-4D97-AF65-F5344CB8AC3E}">
        <p14:creationId xmlns:p14="http://schemas.microsoft.com/office/powerpoint/2010/main" val="33295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E9C85DC-5EAF-425F-8750-609C8A865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145269"/>
              </p:ext>
            </p:extLst>
          </p:nvPr>
        </p:nvGraphicFramePr>
        <p:xfrm>
          <a:off x="8539315" y="4917920"/>
          <a:ext cx="2481156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Wordpad Document" showAsIcon="1" r:id="rId3" imgW="914400" imgH="792360" progId="WordPad.Document.1">
                  <p:embed/>
                </p:oleObj>
              </mc:Choice>
              <mc:Fallback>
                <p:oleObj name="Wordpad Document" showAsIcon="1" r:id="rId3" imgW="914400" imgH="79236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9315" y="4917920"/>
                        <a:ext cx="2481156" cy="214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0F517E-3CFA-4C62-A9FE-F250F3CE9E3A}"/>
              </a:ext>
            </a:extLst>
          </p:cNvPr>
          <p:cNvSpPr txBox="1"/>
          <p:nvPr/>
        </p:nvSpPr>
        <p:spPr>
          <a:xfrm>
            <a:off x="1415846" y="609600"/>
            <a:ext cx="94291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Description:</a:t>
            </a:r>
          </a:p>
          <a:p>
            <a:endParaRPr lang="en-US" dirty="0"/>
          </a:p>
          <a:p>
            <a:r>
              <a:rPr lang="en-US" dirty="0"/>
              <a:t>PL VM reboot because of kernel panic on Oops:</a:t>
            </a:r>
          </a:p>
          <a:p>
            <a:endParaRPr lang="en-US" dirty="0"/>
          </a:p>
          <a:p>
            <a:r>
              <a:rPr lang="en-US" dirty="0"/>
              <a:t>[1219298.654212] BUG: unable to handle kernel paging request at ffffff88197f9780 </a:t>
            </a:r>
          </a:p>
          <a:p>
            <a:r>
              <a:rPr lang="en-US" dirty="0"/>
              <a:t>[1219298.658374] IP: [&lt;ffffffff81546430&gt;] inet_put_port+0x60/0xb0</a:t>
            </a:r>
          </a:p>
          <a:p>
            <a:r>
              <a:rPr lang="en-US" dirty="0"/>
              <a:t> [1219298.660695] PGD 1e0f067 PUD 0</a:t>
            </a:r>
          </a:p>
          <a:p>
            <a:r>
              <a:rPr lang="en-US" dirty="0"/>
              <a:t> [</a:t>
            </a:r>
            <a:r>
              <a:rPr lang="en-US" b="1" dirty="0"/>
              <a:t>1219298.662055] Oops: 0002 [#1] SMP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sz="2400" b="1" dirty="0"/>
              <a:t>Enable </a:t>
            </a:r>
            <a:r>
              <a:rPr lang="en-US" sz="2400" b="1" dirty="0" err="1"/>
              <a:t>kdump</a:t>
            </a:r>
            <a:r>
              <a:rPr lang="en-US" sz="2400" b="1" dirty="0"/>
              <a:t>:</a:t>
            </a:r>
          </a:p>
          <a:p>
            <a:r>
              <a:rPr lang="en-US" dirty="0">
                <a:hlinkClick r:id="rId5"/>
              </a:rPr>
              <a:t>https://doc.opensuse.org/documentation/leap/tuning/html/book.sle.tuning/cha.tuning.kexec.html#cha.tuning.kdump.basic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360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CED0-CC64-4301-9E80-6C7B2A65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684" y="2279342"/>
            <a:ext cx="10515600" cy="1325563"/>
          </a:xfrm>
        </p:spPr>
        <p:txBody>
          <a:bodyPr/>
          <a:lstStyle/>
          <a:p>
            <a:r>
              <a:rPr lang="en-US" dirty="0"/>
              <a:t>Where and why crash happens?</a:t>
            </a:r>
          </a:p>
        </p:txBody>
      </p:sp>
    </p:spTree>
    <p:extLst>
      <p:ext uri="{BB962C8B-B14F-4D97-AF65-F5344CB8AC3E}">
        <p14:creationId xmlns:p14="http://schemas.microsoft.com/office/powerpoint/2010/main" val="251510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8E6120-65B3-428B-9BC7-D18C94C2A689}"/>
              </a:ext>
            </a:extLst>
          </p:cNvPr>
          <p:cNvSpPr/>
          <p:nvPr/>
        </p:nvSpPr>
        <p:spPr>
          <a:xfrm>
            <a:off x="837459" y="389268"/>
            <a:ext cx="746316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eyajinq@seroius03162[03:33][home/</a:t>
            </a:r>
            <a:r>
              <a:rPr lang="en-US" dirty="0" err="1"/>
              <a:t>eyajinq</a:t>
            </a:r>
            <a:r>
              <a:rPr lang="en-US" dirty="0"/>
              <a:t>/downloads]$ crash </a:t>
            </a:r>
            <a:r>
              <a:rPr lang="en-US" dirty="0" err="1"/>
              <a:t>vm</a:t>
            </a:r>
            <a:r>
              <a:rPr lang="en-US" dirty="0"/>
              <a:t>*</a:t>
            </a:r>
          </a:p>
          <a:p>
            <a:r>
              <a:rPr lang="en-US" dirty="0"/>
              <a:t>crash&gt; </a:t>
            </a:r>
            <a:r>
              <a:rPr lang="en-US" dirty="0" err="1"/>
              <a:t>bt</a:t>
            </a:r>
            <a:endParaRPr lang="en-US" dirty="0"/>
          </a:p>
          <a:p>
            <a:r>
              <a:rPr lang="en-US" dirty="0"/>
              <a:t>PID: 0      TASK: ffff880181610680  CPU: 16  COMMAND: "swapper/16"</a:t>
            </a:r>
          </a:p>
          <a:p>
            <a:r>
              <a:rPr lang="en-US" dirty="0"/>
              <a:t> #0 [ffff881dbf403780] </a:t>
            </a:r>
            <a:r>
              <a:rPr lang="en-US" dirty="0" err="1"/>
              <a:t>machine_kexec</a:t>
            </a:r>
            <a:r>
              <a:rPr lang="en-US" dirty="0"/>
              <a:t> at ffffffff8105895c</a:t>
            </a:r>
          </a:p>
          <a:p>
            <a:r>
              <a:rPr lang="en-US" dirty="0"/>
              <a:t> #1 [ffff881dbf4037d0] __</a:t>
            </a:r>
            <a:r>
              <a:rPr lang="en-US" dirty="0" err="1"/>
              <a:t>crash_kexec</a:t>
            </a:r>
            <a:r>
              <a:rPr lang="en-US" dirty="0"/>
              <a:t> at ffffffff8110fb7a</a:t>
            </a:r>
          </a:p>
          <a:p>
            <a:r>
              <a:rPr lang="en-US" dirty="0"/>
              <a:t> #2 [ffff881dbf403890] </a:t>
            </a:r>
            <a:r>
              <a:rPr lang="en-US" dirty="0" err="1"/>
              <a:t>crash_kexec</a:t>
            </a:r>
            <a:r>
              <a:rPr lang="en-US" dirty="0"/>
              <a:t> at ffffffff8110fc4c</a:t>
            </a:r>
          </a:p>
          <a:p>
            <a:r>
              <a:rPr lang="en-US" dirty="0"/>
              <a:t> #3 [ffff881dbf4038a0] </a:t>
            </a:r>
            <a:r>
              <a:rPr lang="en-US" dirty="0" err="1"/>
              <a:t>oops_end</a:t>
            </a:r>
            <a:r>
              <a:rPr lang="en-US" dirty="0"/>
              <a:t> at ffffffff8101a574</a:t>
            </a:r>
          </a:p>
          <a:p>
            <a:r>
              <a:rPr lang="en-US" dirty="0"/>
              <a:t> #4 [ffff881dbf4038c0] </a:t>
            </a:r>
            <a:r>
              <a:rPr lang="en-US" dirty="0" err="1"/>
              <a:t>no_context</a:t>
            </a:r>
            <a:r>
              <a:rPr lang="en-US" dirty="0"/>
              <a:t> at ffffffff81065f97</a:t>
            </a:r>
          </a:p>
          <a:p>
            <a:r>
              <a:rPr lang="en-US" dirty="0"/>
              <a:t> #5 [ffff881dbf403910] </a:t>
            </a:r>
            <a:r>
              <a:rPr lang="en-US" dirty="0" err="1"/>
              <a:t>trace_do_page_fault</a:t>
            </a:r>
            <a:r>
              <a:rPr lang="en-US" dirty="0"/>
              <a:t> at ffffffff81066e9c</a:t>
            </a:r>
          </a:p>
          <a:p>
            <a:r>
              <a:rPr lang="en-US" dirty="0"/>
              <a:t> #6 [ffff881dbf403940] </a:t>
            </a:r>
            <a:r>
              <a:rPr lang="en-US" dirty="0" err="1"/>
              <a:t>async_page_fault</a:t>
            </a:r>
            <a:r>
              <a:rPr lang="en-US" dirty="0"/>
              <a:t> at ffffffff815fc702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[exception RIP: inet_put_port+96]</a:t>
            </a:r>
          </a:p>
          <a:p>
            <a:r>
              <a:rPr lang="en-US" dirty="0"/>
              <a:t>    RIP: ffffffff81546430  RSP: ffff881dbf4039f0  RFLAGS: 00010286</a:t>
            </a:r>
          </a:p>
          <a:p>
            <a:r>
              <a:rPr lang="en-US" dirty="0"/>
              <a:t>    RAX: ffff881b8b9b6818  RBX: ffff881b8ba25000  RCX: 0000000000000007</a:t>
            </a:r>
          </a:p>
          <a:p>
            <a:r>
              <a:rPr lang="en-US" dirty="0"/>
              <a:t>    RDX: ffffff881ba67458  RSI: ffff881d21fef800  RDI: ffffc9000678bf30</a:t>
            </a:r>
          </a:p>
          <a:p>
            <a:r>
              <a:rPr lang="en-US" dirty="0"/>
              <a:t>    RBP: ffffc9000678bf30   R8: 00000000e6090f3e   R9: 0006000000000000</a:t>
            </a:r>
          </a:p>
          <a:p>
            <a:r>
              <a:rPr lang="en-US" dirty="0"/>
              <a:t>    R10: 0006000000000000  R11: 000000000000000b  R12: ffffffff823e03c0</a:t>
            </a:r>
          </a:p>
          <a:p>
            <a:r>
              <a:rPr lang="en-US" dirty="0"/>
              <a:t>    R13: ffff881a807748a6  R14: 0000000000000000  R15: ffff881a8077487e</a:t>
            </a:r>
          </a:p>
          <a:p>
            <a:r>
              <a:rPr lang="en-US" dirty="0"/>
              <a:t>    ORIG_RAX: </a:t>
            </a:r>
            <a:r>
              <a:rPr lang="en-US" dirty="0" err="1"/>
              <a:t>ffffffffffffffff</a:t>
            </a:r>
            <a:r>
              <a:rPr lang="en-US" dirty="0"/>
              <a:t>  CS: 0010  SS: 0018</a:t>
            </a:r>
          </a:p>
          <a:p>
            <a:r>
              <a:rPr lang="en-US" dirty="0"/>
              <a:t> #7 [ffff881dbf403a08] </a:t>
            </a:r>
            <a:r>
              <a:rPr lang="en-US" dirty="0" err="1"/>
              <a:t>tcp_set_state</a:t>
            </a:r>
            <a:r>
              <a:rPr lang="en-US" dirty="0"/>
              <a:t> at ffffffff81549b97</a:t>
            </a:r>
          </a:p>
          <a:p>
            <a:r>
              <a:rPr lang="en-US" dirty="0"/>
              <a:t> #8 [ffff881dbf403a28] </a:t>
            </a:r>
            <a:r>
              <a:rPr lang="en-US" dirty="0" err="1"/>
              <a:t>tcp_done</a:t>
            </a:r>
            <a:r>
              <a:rPr lang="en-US" dirty="0"/>
              <a:t> at ffffffff81549ffe</a:t>
            </a:r>
          </a:p>
          <a:p>
            <a:r>
              <a:rPr lang="en-US" dirty="0"/>
              <a:t> #9 [ffff881dbf403a40] </a:t>
            </a:r>
            <a:r>
              <a:rPr lang="en-US" dirty="0" err="1"/>
              <a:t>tcp_validate_incoming</a:t>
            </a:r>
            <a:r>
              <a:rPr lang="en-US" dirty="0"/>
              <a:t> at ffffffff81554bb6</a:t>
            </a:r>
          </a:p>
          <a:p>
            <a:r>
              <a:rPr lang="en-US" dirty="0"/>
              <a:t>#10 [ffff881dbf403a68] </a:t>
            </a:r>
            <a:r>
              <a:rPr lang="en-US" dirty="0" err="1"/>
              <a:t>tcp_rcv_state_process</a:t>
            </a:r>
            <a:r>
              <a:rPr lang="en-US" dirty="0"/>
              <a:t> at ffffffff815565b7</a:t>
            </a:r>
          </a:p>
        </p:txBody>
      </p:sp>
    </p:spTree>
    <p:extLst>
      <p:ext uri="{BB962C8B-B14F-4D97-AF65-F5344CB8AC3E}">
        <p14:creationId xmlns:p14="http://schemas.microsoft.com/office/powerpoint/2010/main" val="21897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F4CA80-CF52-4B11-8DAF-279BEE60F16D}"/>
              </a:ext>
            </a:extLst>
          </p:cNvPr>
          <p:cNvSpPr/>
          <p:nvPr/>
        </p:nvSpPr>
        <p:spPr>
          <a:xfrm>
            <a:off x="1236954" y="467258"/>
            <a:ext cx="81822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103 static void __</a:t>
            </a:r>
            <a:r>
              <a:rPr lang="en-US" dirty="0" err="1"/>
              <a:t>inet_put_port</a:t>
            </a:r>
            <a:r>
              <a:rPr lang="en-US" dirty="0"/>
              <a:t>(</a:t>
            </a:r>
            <a:r>
              <a:rPr lang="en-US" b="1" dirty="0"/>
              <a:t>struct sock *</a:t>
            </a:r>
            <a:r>
              <a:rPr lang="en-US" b="1" dirty="0" err="1"/>
              <a:t>sk</a:t>
            </a:r>
            <a:r>
              <a:rPr lang="en-US" dirty="0"/>
              <a:t>)</a:t>
            </a:r>
          </a:p>
          <a:p>
            <a:r>
              <a:rPr lang="en-US" dirty="0"/>
              <a:t>104 {   </a:t>
            </a:r>
          </a:p>
          <a:p>
            <a:r>
              <a:rPr lang="en-US" b="1" dirty="0"/>
              <a:t>105     struct </a:t>
            </a:r>
            <a:r>
              <a:rPr lang="en-US" b="1" dirty="0" err="1"/>
              <a:t>inet_hashinfo</a:t>
            </a:r>
            <a:r>
              <a:rPr lang="en-US" b="1" dirty="0"/>
              <a:t> *</a:t>
            </a:r>
            <a:r>
              <a:rPr lang="en-US" b="1" dirty="0" err="1"/>
              <a:t>hashinfo</a:t>
            </a:r>
            <a:r>
              <a:rPr lang="en-US" b="1" dirty="0"/>
              <a:t> = </a:t>
            </a:r>
            <a:r>
              <a:rPr lang="en-US" b="1" dirty="0" err="1"/>
              <a:t>sk</a:t>
            </a:r>
            <a:r>
              <a:rPr lang="en-US" b="1" dirty="0"/>
              <a:t>-&gt;</a:t>
            </a:r>
            <a:r>
              <a:rPr lang="en-US" b="1" dirty="0" err="1"/>
              <a:t>sk_prot</a:t>
            </a:r>
            <a:r>
              <a:rPr lang="en-US" b="1" dirty="0"/>
              <a:t>-&gt;</a:t>
            </a:r>
            <a:r>
              <a:rPr lang="en-US" b="1" dirty="0" err="1"/>
              <a:t>h.hashinfo</a:t>
            </a:r>
            <a:r>
              <a:rPr lang="en-US" b="1" dirty="0"/>
              <a:t>;</a:t>
            </a:r>
          </a:p>
          <a:p>
            <a:r>
              <a:rPr lang="en-US" dirty="0"/>
              <a:t>106     const int </a:t>
            </a:r>
            <a:r>
              <a:rPr lang="en-US" dirty="0" err="1"/>
              <a:t>bhash</a:t>
            </a:r>
            <a:r>
              <a:rPr lang="en-US" dirty="0"/>
              <a:t> = </a:t>
            </a:r>
            <a:r>
              <a:rPr lang="en-US" dirty="0" err="1"/>
              <a:t>inet_bhashfn</a:t>
            </a:r>
            <a:r>
              <a:rPr lang="en-US" dirty="0"/>
              <a:t>(</a:t>
            </a:r>
            <a:r>
              <a:rPr lang="en-US" dirty="0" err="1"/>
              <a:t>sock_net</a:t>
            </a:r>
            <a:r>
              <a:rPr lang="en-US" dirty="0"/>
              <a:t>(</a:t>
            </a:r>
            <a:r>
              <a:rPr lang="en-US" dirty="0" err="1"/>
              <a:t>sk</a:t>
            </a:r>
            <a:r>
              <a:rPr lang="en-US" dirty="0"/>
              <a:t>), </a:t>
            </a:r>
            <a:r>
              <a:rPr lang="en-US" dirty="0" err="1"/>
              <a:t>inet_sk</a:t>
            </a:r>
            <a:r>
              <a:rPr lang="en-US" dirty="0"/>
              <a:t>(</a:t>
            </a:r>
            <a:r>
              <a:rPr lang="en-US" dirty="0" err="1"/>
              <a:t>sk</a:t>
            </a:r>
            <a:r>
              <a:rPr lang="en-US" dirty="0"/>
              <a:t>)-&gt;</a:t>
            </a:r>
            <a:r>
              <a:rPr lang="en-US" dirty="0" err="1"/>
              <a:t>inet_num</a:t>
            </a:r>
            <a:r>
              <a:rPr lang="en-US" dirty="0"/>
              <a:t>,</a:t>
            </a:r>
          </a:p>
          <a:p>
            <a:r>
              <a:rPr lang="en-US" dirty="0"/>
              <a:t>107             </a:t>
            </a:r>
            <a:r>
              <a:rPr lang="en-US" dirty="0" err="1"/>
              <a:t>hashinfo</a:t>
            </a:r>
            <a:r>
              <a:rPr lang="en-US" dirty="0"/>
              <a:t>-&gt;</a:t>
            </a:r>
            <a:r>
              <a:rPr lang="en-US" dirty="0" err="1"/>
              <a:t>bhash_size</a:t>
            </a:r>
            <a:r>
              <a:rPr lang="en-US" dirty="0"/>
              <a:t>); </a:t>
            </a:r>
          </a:p>
          <a:p>
            <a:r>
              <a:rPr lang="en-US" dirty="0"/>
              <a:t>108     struct </a:t>
            </a:r>
            <a:r>
              <a:rPr lang="en-US" dirty="0" err="1"/>
              <a:t>inet_bind_hashbucket</a:t>
            </a:r>
            <a:r>
              <a:rPr lang="en-US" dirty="0"/>
              <a:t> *head = &amp;</a:t>
            </a:r>
            <a:r>
              <a:rPr lang="en-US" dirty="0" err="1"/>
              <a:t>hashinfo</a:t>
            </a:r>
            <a:r>
              <a:rPr lang="en-US" dirty="0"/>
              <a:t>-&gt;</a:t>
            </a:r>
            <a:r>
              <a:rPr lang="en-US" dirty="0" err="1"/>
              <a:t>bhash</a:t>
            </a:r>
            <a:r>
              <a:rPr lang="en-US" dirty="0"/>
              <a:t>[</a:t>
            </a:r>
            <a:r>
              <a:rPr lang="en-US" dirty="0" err="1"/>
              <a:t>bhash</a:t>
            </a:r>
            <a:r>
              <a:rPr lang="en-US" dirty="0"/>
              <a:t>];</a:t>
            </a:r>
          </a:p>
          <a:p>
            <a:r>
              <a:rPr lang="en-US" dirty="0"/>
              <a:t>109     struct </a:t>
            </a:r>
            <a:r>
              <a:rPr lang="en-US" dirty="0" err="1"/>
              <a:t>inet_bind_bucket</a:t>
            </a:r>
            <a:r>
              <a:rPr lang="en-US" dirty="0"/>
              <a:t> *tb;</a:t>
            </a:r>
          </a:p>
          <a:p>
            <a:r>
              <a:rPr lang="en-US" dirty="0"/>
              <a:t>110     </a:t>
            </a:r>
          </a:p>
          <a:p>
            <a:r>
              <a:rPr lang="en-US" dirty="0"/>
              <a:t>111     </a:t>
            </a:r>
            <a:r>
              <a:rPr lang="en-US" dirty="0" err="1"/>
              <a:t>spin_lock</a:t>
            </a:r>
            <a:r>
              <a:rPr lang="en-US" dirty="0"/>
              <a:t>(&amp;head-&gt;lock);</a:t>
            </a:r>
          </a:p>
          <a:p>
            <a:r>
              <a:rPr lang="en-US" dirty="0"/>
              <a:t>112     tb = </a:t>
            </a:r>
            <a:r>
              <a:rPr lang="en-US" dirty="0" err="1"/>
              <a:t>inet_csk</a:t>
            </a:r>
            <a:r>
              <a:rPr lang="en-US" dirty="0"/>
              <a:t>(</a:t>
            </a:r>
            <a:r>
              <a:rPr lang="en-US" dirty="0" err="1"/>
              <a:t>sk</a:t>
            </a:r>
            <a:r>
              <a:rPr lang="en-US" dirty="0"/>
              <a:t>)-&gt;</a:t>
            </a:r>
            <a:r>
              <a:rPr lang="en-US" dirty="0" err="1"/>
              <a:t>icsk_bind_hash</a:t>
            </a:r>
            <a:r>
              <a:rPr lang="en-US" dirty="0"/>
              <a:t>;</a:t>
            </a:r>
          </a:p>
          <a:p>
            <a:r>
              <a:rPr lang="en-US" dirty="0"/>
              <a:t>113     __</a:t>
            </a:r>
            <a:r>
              <a:rPr lang="en-US" dirty="0" err="1"/>
              <a:t>sk_del_bind_node</a:t>
            </a:r>
            <a:r>
              <a:rPr lang="en-US" dirty="0"/>
              <a:t>(</a:t>
            </a:r>
            <a:r>
              <a:rPr lang="en-US" dirty="0" err="1"/>
              <a:t>sk</a:t>
            </a:r>
            <a:r>
              <a:rPr lang="en-US" dirty="0"/>
              <a:t>);</a:t>
            </a:r>
          </a:p>
          <a:p>
            <a:r>
              <a:rPr lang="en-US" dirty="0"/>
              <a:t>114     tb-&gt;</a:t>
            </a:r>
            <a:r>
              <a:rPr lang="en-US" dirty="0" err="1"/>
              <a:t>num_owners</a:t>
            </a:r>
            <a:r>
              <a:rPr lang="en-US" dirty="0"/>
              <a:t>--;</a:t>
            </a:r>
          </a:p>
          <a:p>
            <a:r>
              <a:rPr lang="en-US" dirty="0"/>
              <a:t>115     </a:t>
            </a:r>
            <a:r>
              <a:rPr lang="en-US" dirty="0" err="1"/>
              <a:t>inet_csk</a:t>
            </a:r>
            <a:r>
              <a:rPr lang="en-US" dirty="0"/>
              <a:t>(</a:t>
            </a:r>
            <a:r>
              <a:rPr lang="en-US" dirty="0" err="1"/>
              <a:t>sk</a:t>
            </a:r>
            <a:r>
              <a:rPr lang="en-US" dirty="0"/>
              <a:t>)-&gt;</a:t>
            </a:r>
            <a:r>
              <a:rPr lang="en-US" dirty="0" err="1"/>
              <a:t>icsk_bind_hash</a:t>
            </a:r>
            <a:r>
              <a:rPr lang="en-US" dirty="0"/>
              <a:t> = NULL;</a:t>
            </a:r>
          </a:p>
          <a:p>
            <a:r>
              <a:rPr lang="en-US" dirty="0"/>
              <a:t>116     </a:t>
            </a:r>
            <a:r>
              <a:rPr lang="en-US" dirty="0" err="1"/>
              <a:t>inet_sk</a:t>
            </a:r>
            <a:r>
              <a:rPr lang="en-US" dirty="0"/>
              <a:t>(</a:t>
            </a:r>
            <a:r>
              <a:rPr lang="en-US" dirty="0" err="1"/>
              <a:t>sk</a:t>
            </a:r>
            <a:r>
              <a:rPr lang="en-US" dirty="0"/>
              <a:t>)-&gt;</a:t>
            </a:r>
            <a:r>
              <a:rPr lang="en-US" dirty="0" err="1"/>
              <a:t>inet_num</a:t>
            </a:r>
            <a:r>
              <a:rPr lang="en-US" dirty="0"/>
              <a:t> = 0;</a:t>
            </a:r>
          </a:p>
          <a:p>
            <a:r>
              <a:rPr lang="en-US" dirty="0"/>
              <a:t>117     </a:t>
            </a:r>
            <a:r>
              <a:rPr lang="en-US" dirty="0" err="1"/>
              <a:t>inet_bind_bucket_destroy</a:t>
            </a:r>
            <a:r>
              <a:rPr lang="en-US" dirty="0"/>
              <a:t>(</a:t>
            </a:r>
            <a:r>
              <a:rPr lang="en-US" dirty="0" err="1"/>
              <a:t>hashinfo</a:t>
            </a:r>
            <a:r>
              <a:rPr lang="en-US" dirty="0"/>
              <a:t>-&gt;</a:t>
            </a:r>
            <a:r>
              <a:rPr lang="en-US" dirty="0" err="1"/>
              <a:t>bind_bucket_cachep</a:t>
            </a:r>
            <a:r>
              <a:rPr lang="en-US" dirty="0"/>
              <a:t>, tb);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D6C12-5955-421C-BE1F-EB83B4150046}"/>
              </a:ext>
            </a:extLst>
          </p:cNvPr>
          <p:cNvSpPr txBox="1"/>
          <p:nvPr/>
        </p:nvSpPr>
        <p:spPr>
          <a:xfrm>
            <a:off x="1286268" y="5202315"/>
            <a:ext cx="468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Register has pointer “struct sock* </a:t>
            </a:r>
            <a:r>
              <a:rPr lang="en-US" dirty="0" err="1"/>
              <a:t>sk</a:t>
            </a:r>
            <a:r>
              <a:rPr lang="en-US" dirty="0"/>
              <a:t>” ???</a:t>
            </a:r>
          </a:p>
        </p:txBody>
      </p:sp>
    </p:spTree>
    <p:extLst>
      <p:ext uri="{BB962C8B-B14F-4D97-AF65-F5344CB8AC3E}">
        <p14:creationId xmlns:p14="http://schemas.microsoft.com/office/powerpoint/2010/main" val="41526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DA5AA3-70B8-40E0-BEDE-20D22182EB36}"/>
              </a:ext>
            </a:extLst>
          </p:cNvPr>
          <p:cNvSpPr/>
          <p:nvPr/>
        </p:nvSpPr>
        <p:spPr>
          <a:xfrm>
            <a:off x="657903" y="117693"/>
            <a:ext cx="99429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crash&gt; dis </a:t>
            </a:r>
            <a:r>
              <a:rPr lang="en-US" sz="1600" dirty="0" err="1"/>
              <a:t>inet_put_port</a:t>
            </a:r>
            <a:endParaRPr lang="en-US" sz="1600" dirty="0"/>
          </a:p>
          <a:p>
            <a:r>
              <a:rPr lang="en-US" sz="1600" dirty="0"/>
              <a:t>0xffffffff815463d0 &lt;</a:t>
            </a:r>
            <a:r>
              <a:rPr lang="en-US" sz="1600" dirty="0" err="1"/>
              <a:t>inet_put_port</a:t>
            </a:r>
            <a:r>
              <a:rPr lang="en-US" sz="1600" dirty="0"/>
              <a:t>&gt;:     </a:t>
            </a:r>
            <a:r>
              <a:rPr lang="en-US" sz="1600" dirty="0" err="1"/>
              <a:t>nopl</a:t>
            </a:r>
            <a:r>
              <a:rPr lang="en-US" sz="1600" dirty="0"/>
              <a:t>   0x0(%rax,%rax,1) [FTRACE NOP]</a:t>
            </a:r>
          </a:p>
          <a:p>
            <a:r>
              <a:rPr lang="en-US" sz="1600" dirty="0"/>
              <a:t>0xffffffff815463d5 &lt;inet_put_port+5&gt;:   push   %r12</a:t>
            </a:r>
          </a:p>
          <a:p>
            <a:r>
              <a:rPr lang="en-US" sz="1600" dirty="0"/>
              <a:t>0xffffffff815463d7 &lt;inet_put_port+7&gt;:   </a:t>
            </a:r>
            <a:r>
              <a:rPr lang="en-US" sz="1600" dirty="0" err="1"/>
              <a:t>addl</a:t>
            </a:r>
            <a:r>
              <a:rPr lang="en-US" sz="1600" dirty="0"/>
              <a:t>   $0x200,%gs:0x7eacc136(%rip)        # 0x12518</a:t>
            </a:r>
          </a:p>
          <a:p>
            <a:r>
              <a:rPr lang="en-US" sz="1600" dirty="0"/>
              <a:t>0xffffffff815463e2 &lt;inet_put_port+18&gt;:  push   %</a:t>
            </a:r>
            <a:r>
              <a:rPr lang="en-US" sz="1600" dirty="0" err="1"/>
              <a:t>rbp</a:t>
            </a:r>
            <a:endParaRPr lang="en-US" sz="1600" dirty="0"/>
          </a:p>
          <a:p>
            <a:r>
              <a:rPr lang="en-US" sz="1600" dirty="0"/>
              <a:t>0xffffffff815463e3 &lt;inet_put_port+19&gt;:  push   %</a:t>
            </a:r>
            <a:r>
              <a:rPr lang="en-US" sz="1600" dirty="0" err="1"/>
              <a:t>rbx</a:t>
            </a:r>
            <a:endParaRPr lang="en-US" sz="1600" dirty="0"/>
          </a:p>
          <a:p>
            <a:r>
              <a:rPr lang="en-US" sz="1600" b="1" dirty="0"/>
              <a:t>0xffffffff815463e4 &lt;inet_put_port+20&gt;:  mov    %</a:t>
            </a:r>
            <a:r>
              <a:rPr lang="en-US" sz="1600" b="1" dirty="0" err="1"/>
              <a:t>rdi</a:t>
            </a:r>
            <a:r>
              <a:rPr lang="en-US" sz="1600" b="1" dirty="0">
                <a:highlight>
                  <a:srgbClr val="FFFF00"/>
                </a:highlight>
              </a:rPr>
              <a:t>,%</a:t>
            </a:r>
            <a:r>
              <a:rPr lang="en-US" sz="1600" b="1" dirty="0" err="1">
                <a:highlight>
                  <a:srgbClr val="FFFF00"/>
                </a:highlight>
              </a:rPr>
              <a:t>rbx</a:t>
            </a:r>
            <a:endParaRPr lang="en-US" sz="1600" b="1" dirty="0">
              <a:highlight>
                <a:srgbClr val="FFFF00"/>
              </a:highlight>
            </a:endParaRPr>
          </a:p>
          <a:p>
            <a:r>
              <a:rPr lang="en-US" sz="1600" b="1" dirty="0"/>
              <a:t>0xffffffff815463e7 &lt;inet_put_port+23&gt;:  mov    0x28(%</a:t>
            </a:r>
            <a:r>
              <a:rPr lang="en-US" sz="1600" b="1" dirty="0" err="1"/>
              <a:t>rdi</a:t>
            </a:r>
            <a:r>
              <a:rPr lang="en-US" sz="1600" b="1" dirty="0"/>
              <a:t>),%</a:t>
            </a:r>
            <a:r>
              <a:rPr lang="en-US" sz="1600" b="1" dirty="0" err="1"/>
              <a:t>rax</a:t>
            </a:r>
            <a:endParaRPr lang="en-US" sz="1600" b="1" dirty="0"/>
          </a:p>
          <a:p>
            <a:r>
              <a:rPr lang="en-US" sz="1600" dirty="0"/>
              <a:t>0xffffffff815463eb &lt;inet_put_port+27&gt;:  </a:t>
            </a:r>
            <a:r>
              <a:rPr lang="en-US" sz="1600" dirty="0" err="1"/>
              <a:t>movzwl</a:t>
            </a:r>
            <a:r>
              <a:rPr lang="en-US" sz="1600" dirty="0"/>
              <a:t> 0xe(%</a:t>
            </a:r>
            <a:r>
              <a:rPr lang="en-US" sz="1600" dirty="0" err="1"/>
              <a:t>rdi</a:t>
            </a:r>
            <a:r>
              <a:rPr lang="en-US" sz="1600" dirty="0"/>
              <a:t>),%</a:t>
            </a:r>
            <a:r>
              <a:rPr lang="en-US" sz="1600" dirty="0" err="1"/>
              <a:t>ebp</a:t>
            </a:r>
            <a:endParaRPr lang="en-US" sz="1600" dirty="0"/>
          </a:p>
          <a:p>
            <a:r>
              <a:rPr lang="en-US" sz="1600" dirty="0"/>
              <a:t>0xffffffff815463ef &lt;inet_put_port+31&gt;:  mov    0x138(%</a:t>
            </a:r>
            <a:r>
              <a:rPr lang="en-US" sz="1600" dirty="0" err="1"/>
              <a:t>rax</a:t>
            </a:r>
            <a:r>
              <a:rPr lang="en-US" sz="1600" dirty="0"/>
              <a:t>),%r12</a:t>
            </a:r>
          </a:p>
          <a:p>
            <a:r>
              <a:rPr lang="en-US" sz="1600" dirty="0"/>
              <a:t>0xffffffff815463f6 &lt;inet_put_port+38&gt;:  mov    0x30(%</a:t>
            </a:r>
            <a:r>
              <a:rPr lang="en-US" sz="1600" dirty="0" err="1"/>
              <a:t>rdi</a:t>
            </a:r>
            <a:r>
              <a:rPr lang="en-US" sz="1600" dirty="0"/>
              <a:t>),%</a:t>
            </a:r>
            <a:r>
              <a:rPr lang="en-US" sz="1600" dirty="0" err="1"/>
              <a:t>rax</a:t>
            </a:r>
            <a:endParaRPr lang="en-US" sz="1600" dirty="0"/>
          </a:p>
          <a:p>
            <a:r>
              <a:rPr lang="en-US" sz="1600" dirty="0"/>
              <a:t>0xffffffff815463fa &lt;inet_put_port+42&gt;:  </a:t>
            </a:r>
            <a:r>
              <a:rPr lang="en-US" sz="1600" dirty="0" err="1"/>
              <a:t>shr</a:t>
            </a:r>
            <a:r>
              <a:rPr lang="en-US" sz="1600" dirty="0"/>
              <a:t>    $0x6,%rax</a:t>
            </a:r>
          </a:p>
          <a:p>
            <a:r>
              <a:rPr lang="en-US" sz="1600" dirty="0"/>
              <a:t>0xffffffff815463fe &lt;inet_put_port+46&gt;:  add    %</a:t>
            </a:r>
            <a:r>
              <a:rPr lang="en-US" sz="1600" dirty="0" err="1"/>
              <a:t>eax</a:t>
            </a:r>
            <a:r>
              <a:rPr lang="en-US" sz="1600" dirty="0"/>
              <a:t>,%</a:t>
            </a:r>
            <a:r>
              <a:rPr lang="en-US" sz="1600" dirty="0" err="1"/>
              <a:t>ebp</a:t>
            </a:r>
            <a:endParaRPr lang="en-US" sz="1600" dirty="0"/>
          </a:p>
          <a:p>
            <a:r>
              <a:rPr lang="en-US" sz="1600" dirty="0"/>
              <a:t>0xffffffff81546400 &lt;inet_put_port+48&gt;:  mov    0x20(%r12),%</a:t>
            </a:r>
            <a:r>
              <a:rPr lang="en-US" sz="1600" dirty="0" err="1"/>
              <a:t>eax</a:t>
            </a:r>
            <a:endParaRPr lang="en-US" sz="1600" dirty="0"/>
          </a:p>
          <a:p>
            <a:r>
              <a:rPr lang="en-US" sz="1600" dirty="0"/>
              <a:t>0xffffffff81546405 &lt;inet_put_port+53&gt;:  sub    $0x1,%eax</a:t>
            </a:r>
          </a:p>
          <a:p>
            <a:r>
              <a:rPr lang="en-US" sz="1600" dirty="0"/>
              <a:t>0xffffffff81546408 &lt;inet_put_port+56&gt;:  and    %</a:t>
            </a:r>
            <a:r>
              <a:rPr lang="en-US" sz="1600" dirty="0" err="1"/>
              <a:t>eax</a:t>
            </a:r>
            <a:r>
              <a:rPr lang="en-US" sz="1600" dirty="0"/>
              <a:t>,%</a:t>
            </a:r>
            <a:r>
              <a:rPr lang="en-US" sz="1600" dirty="0" err="1"/>
              <a:t>ebp</a:t>
            </a:r>
            <a:endParaRPr lang="en-US" sz="1600" dirty="0"/>
          </a:p>
          <a:p>
            <a:r>
              <a:rPr lang="en-US" sz="1600" dirty="0"/>
              <a:t>0xffffffff8154640a &lt;inet_put_port+58&gt;:  </a:t>
            </a:r>
            <a:r>
              <a:rPr lang="en-US" sz="1600" dirty="0" err="1"/>
              <a:t>movslq</a:t>
            </a:r>
            <a:r>
              <a:rPr lang="en-US" sz="1600" dirty="0"/>
              <a:t> %</a:t>
            </a:r>
            <a:r>
              <a:rPr lang="en-US" sz="1600" dirty="0" err="1"/>
              <a:t>ebp</a:t>
            </a:r>
            <a:r>
              <a:rPr lang="en-US" sz="1600" dirty="0"/>
              <a:t>,%</a:t>
            </a:r>
            <a:r>
              <a:rPr lang="en-US" sz="1600" dirty="0" err="1"/>
              <a:t>rbp</a:t>
            </a:r>
            <a:endParaRPr lang="en-US" sz="1600" dirty="0"/>
          </a:p>
          <a:p>
            <a:r>
              <a:rPr lang="en-US" sz="1600" dirty="0"/>
              <a:t>0xffffffff8154640d &lt;inet_put_port+61&gt;:  </a:t>
            </a:r>
            <a:r>
              <a:rPr lang="en-US" sz="1600" dirty="0" err="1"/>
              <a:t>shl</a:t>
            </a:r>
            <a:r>
              <a:rPr lang="en-US" sz="1600" dirty="0"/>
              <a:t>    $0x4,%rbp</a:t>
            </a:r>
          </a:p>
          <a:p>
            <a:r>
              <a:rPr lang="en-US" sz="1600" dirty="0"/>
              <a:t>0xffffffff81546411 &lt;inet_put_port+65&gt;:  add    0x18(%r12),%</a:t>
            </a:r>
            <a:r>
              <a:rPr lang="en-US" sz="1600" dirty="0" err="1"/>
              <a:t>rbp</a:t>
            </a:r>
            <a:endParaRPr lang="en-US" sz="1600" dirty="0"/>
          </a:p>
          <a:p>
            <a:r>
              <a:rPr lang="en-US" sz="1600" dirty="0"/>
              <a:t>0xffffffff81546416 &lt;inet_put_port+70&gt;:  mov    %</a:t>
            </a:r>
            <a:r>
              <a:rPr lang="en-US" sz="1600" dirty="0" err="1"/>
              <a:t>rbp</a:t>
            </a:r>
            <a:r>
              <a:rPr lang="en-US" sz="1600" dirty="0"/>
              <a:t>,%</a:t>
            </a:r>
            <a:r>
              <a:rPr lang="en-US" sz="1600" dirty="0" err="1"/>
              <a:t>rdi</a:t>
            </a:r>
            <a:endParaRPr lang="en-US" sz="1600" dirty="0"/>
          </a:p>
          <a:p>
            <a:r>
              <a:rPr lang="en-US" sz="1600" dirty="0"/>
              <a:t>0xffffffff81546419 &lt;inet_put_port+73&gt;:  </a:t>
            </a:r>
            <a:r>
              <a:rPr lang="en-US" sz="1600" dirty="0" err="1"/>
              <a:t>callq</a:t>
            </a:r>
            <a:r>
              <a:rPr lang="en-US" sz="1600" dirty="0"/>
              <a:t>  0xffffffff815f8e20 &lt;_</a:t>
            </a:r>
            <a:r>
              <a:rPr lang="en-US" sz="1600" dirty="0" err="1"/>
              <a:t>raw_spin_lock</a:t>
            </a:r>
            <a:r>
              <a:rPr lang="en-US" sz="1600" dirty="0"/>
              <a:t>&gt;</a:t>
            </a:r>
          </a:p>
          <a:p>
            <a:r>
              <a:rPr lang="en-US" sz="1600" b="1" dirty="0"/>
              <a:t>0xffffffff8154641e &lt;inet_put_port+78&gt;:  mov    0x18(%</a:t>
            </a:r>
            <a:r>
              <a:rPr lang="en-US" sz="1600" b="1" dirty="0" err="1"/>
              <a:t>rbx</a:t>
            </a:r>
            <a:r>
              <a:rPr lang="en-US" sz="1600" b="1" dirty="0"/>
              <a:t>),%</a:t>
            </a:r>
            <a:r>
              <a:rPr lang="en-US" sz="1600" b="1" dirty="0" err="1"/>
              <a:t>rax</a:t>
            </a:r>
            <a:endParaRPr lang="en-US" sz="1600" b="1" dirty="0"/>
          </a:p>
          <a:p>
            <a:r>
              <a:rPr lang="en-US" sz="1600" b="1" dirty="0"/>
              <a:t>0xffffffff81546422 &lt;inet_put_port+82&gt;:  mov    0x20(%</a:t>
            </a:r>
            <a:r>
              <a:rPr lang="en-US" sz="1600" b="1" dirty="0" err="1"/>
              <a:t>rbx</a:t>
            </a:r>
            <a:r>
              <a:rPr lang="en-US" sz="1600" b="1" dirty="0"/>
              <a:t>),%</a:t>
            </a:r>
            <a:r>
              <a:rPr lang="en-US" sz="1600" b="1" dirty="0" err="1"/>
              <a:t>rdx</a:t>
            </a:r>
            <a:endParaRPr lang="en-US" sz="1600" b="1" dirty="0"/>
          </a:p>
          <a:p>
            <a:r>
              <a:rPr lang="en-US" sz="1600" b="1" dirty="0"/>
              <a:t>0xffffffff81546426 &lt;inet_put_port+86&gt;:  mov    0x3c0(%</a:t>
            </a:r>
            <a:r>
              <a:rPr lang="en-US" sz="1600" b="1" dirty="0" err="1"/>
              <a:t>rbx</a:t>
            </a:r>
            <a:r>
              <a:rPr lang="en-US" sz="1600" b="1" dirty="0"/>
              <a:t>),%</a:t>
            </a:r>
            <a:r>
              <a:rPr lang="en-US" sz="1600" b="1" dirty="0" err="1"/>
              <a:t>rsi</a:t>
            </a:r>
            <a:endParaRPr lang="en-US" sz="1600" b="1" dirty="0"/>
          </a:p>
          <a:p>
            <a:r>
              <a:rPr lang="en-US" sz="1600" dirty="0">
                <a:solidFill>
                  <a:srgbClr val="FF0000"/>
                </a:solidFill>
              </a:rPr>
              <a:t>0xffffffff8154642d &lt;inet_put_port+93&gt;:  test   %</a:t>
            </a:r>
            <a:r>
              <a:rPr lang="en-US" sz="1600" dirty="0" err="1">
                <a:solidFill>
                  <a:srgbClr val="FF0000"/>
                </a:solidFill>
              </a:rPr>
              <a:t>rax</a:t>
            </a:r>
            <a:r>
              <a:rPr lang="en-US" sz="1600" dirty="0">
                <a:solidFill>
                  <a:srgbClr val="FF0000"/>
                </a:solidFill>
              </a:rPr>
              <a:t>,%</a:t>
            </a:r>
            <a:r>
              <a:rPr lang="en-US" sz="1600" dirty="0" err="1">
                <a:solidFill>
                  <a:srgbClr val="FF0000"/>
                </a:solidFill>
              </a:rPr>
              <a:t>rax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0xffffffff81546430 &lt;inet_put_port+96&gt;:  mov    %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rax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,(%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rdx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sz="1600" dirty="0"/>
              <a:t>0xffffffff81546433 &lt;inet_put_port+99&gt;:  je     0xffffffff81546439 &lt;inet_put_port+105&gt;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05B80-D5EB-4A4D-B975-A04D9560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189945"/>
            <a:ext cx="430060" cy="4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00CD083-B78D-4C50-948B-38B3BDEFA501}"/>
              </a:ext>
            </a:extLst>
          </p:cNvPr>
          <p:cNvSpPr/>
          <p:nvPr/>
        </p:nvSpPr>
        <p:spPr>
          <a:xfrm>
            <a:off x="683490" y="372562"/>
            <a:ext cx="108250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crash&gt; dis -l </a:t>
            </a:r>
            <a:r>
              <a:rPr lang="en-US" sz="1600" dirty="0" err="1">
                <a:latin typeface="Calibri" panose="020F0502020204030204" pitchFamily="34" charset="0"/>
              </a:rPr>
              <a:t>inet_put_port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</a:rPr>
              <a:t>usr</a:t>
            </a:r>
            <a:r>
              <a:rPr lang="en-US" sz="1600" dirty="0">
                <a:latin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</a:rPr>
              <a:t>src</a:t>
            </a:r>
            <a:r>
              <a:rPr lang="en-US" sz="1600" dirty="0">
                <a:latin typeface="Calibri" panose="020F0502020204030204" pitchFamily="34" charset="0"/>
              </a:rPr>
              <a:t>/debug/kernel-default-4.4.121/linux-4.4/</a:t>
            </a:r>
            <a:r>
              <a:rPr lang="en-US" sz="1600" dirty="0" err="1">
                <a:latin typeface="Calibri" panose="020F0502020204030204" pitchFamily="34" charset="0"/>
              </a:rPr>
              <a:t>linux</a:t>
            </a:r>
            <a:r>
              <a:rPr lang="en-US" sz="1600" dirty="0">
                <a:latin typeface="Calibri" panose="020F0502020204030204" pitchFamily="34" charset="0"/>
              </a:rPr>
              <a:t>-obj/../net/ipv4/</a:t>
            </a:r>
            <a:r>
              <a:rPr lang="en-US" sz="1600" dirty="0" err="1">
                <a:latin typeface="Calibri" panose="020F0502020204030204" pitchFamily="34" charset="0"/>
              </a:rPr>
              <a:t>inet_hashtables.c</a:t>
            </a:r>
            <a:r>
              <a:rPr lang="en-US" sz="1600" dirty="0">
                <a:latin typeface="Calibri" panose="020F0502020204030204" pitchFamily="34" charset="0"/>
              </a:rPr>
              <a:t>: 122</a:t>
            </a:r>
          </a:p>
          <a:p>
            <a:r>
              <a:rPr lang="en-US" sz="1600" dirty="0">
                <a:latin typeface="Calibri" panose="020F0502020204030204" pitchFamily="34" charset="0"/>
              </a:rPr>
              <a:t>0xffffffff815463d0 &lt;</a:t>
            </a:r>
            <a:r>
              <a:rPr lang="en-US" sz="1600" dirty="0" err="1">
                <a:latin typeface="Calibri" panose="020F0502020204030204" pitchFamily="34" charset="0"/>
              </a:rPr>
              <a:t>inet_put_port</a:t>
            </a:r>
            <a:r>
              <a:rPr lang="en-US" sz="1600" dirty="0">
                <a:latin typeface="Calibri" panose="020F0502020204030204" pitchFamily="34" charset="0"/>
              </a:rPr>
              <a:t>&gt;:     </a:t>
            </a:r>
            <a:r>
              <a:rPr lang="en-US" sz="1600" dirty="0" err="1">
                <a:latin typeface="Calibri" panose="020F0502020204030204" pitchFamily="34" charset="0"/>
              </a:rPr>
              <a:t>nopl</a:t>
            </a:r>
            <a:r>
              <a:rPr lang="en-US" sz="1600" dirty="0">
                <a:latin typeface="Calibri" panose="020F0502020204030204" pitchFamily="34" charset="0"/>
              </a:rPr>
              <a:t>   0x0(%rax,%rax,1) [FTRACE NOP]</a:t>
            </a:r>
          </a:p>
          <a:p>
            <a:r>
              <a:rPr lang="en-US" sz="1600" dirty="0">
                <a:latin typeface="Calibri" panose="020F0502020204030204" pitchFamily="34" charset="0"/>
              </a:rPr>
              <a:t>0xffffffff815463d5 &lt;inet_put_port+5&gt;:   push   %r12</a:t>
            </a:r>
          </a:p>
          <a:p>
            <a:r>
              <a:rPr lang="en-US" sz="1600" dirty="0">
                <a:latin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</a:rPr>
              <a:t>usr</a:t>
            </a:r>
            <a:r>
              <a:rPr lang="en-US" sz="1600" dirty="0">
                <a:latin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</a:rPr>
              <a:t>src</a:t>
            </a:r>
            <a:r>
              <a:rPr lang="en-US" sz="1600" dirty="0">
                <a:latin typeface="Calibri" panose="020F0502020204030204" pitchFamily="34" charset="0"/>
              </a:rPr>
              <a:t>/debug/kernel-default-4.4.121/linux-4.4/</a:t>
            </a:r>
            <a:r>
              <a:rPr lang="en-US" sz="1600" dirty="0" err="1">
                <a:latin typeface="Calibri" panose="020F0502020204030204" pitchFamily="34" charset="0"/>
              </a:rPr>
              <a:t>linux</a:t>
            </a:r>
            <a:r>
              <a:rPr lang="en-US" sz="1600" dirty="0">
                <a:latin typeface="Calibri" panose="020F0502020204030204" pitchFamily="34" charset="0"/>
              </a:rPr>
              <a:t>-obj/../arch/x86/include/</a:t>
            </a:r>
            <a:r>
              <a:rPr lang="en-US" sz="1600" dirty="0" err="1">
                <a:latin typeface="Calibri" panose="020F0502020204030204" pitchFamily="34" charset="0"/>
              </a:rPr>
              <a:t>asm</a:t>
            </a:r>
            <a:r>
              <a:rPr lang="en-US" sz="1600" dirty="0">
                <a:latin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</a:rPr>
              <a:t>preempt.h</a:t>
            </a:r>
            <a:r>
              <a:rPr lang="en-US" sz="1600" dirty="0">
                <a:latin typeface="Calibri" panose="020F0502020204030204" pitchFamily="34" charset="0"/>
              </a:rPr>
              <a:t>: 69</a:t>
            </a:r>
          </a:p>
          <a:p>
            <a:r>
              <a:rPr lang="en-US" sz="1600" dirty="0">
                <a:latin typeface="Calibri" panose="020F0502020204030204" pitchFamily="34" charset="0"/>
              </a:rPr>
              <a:t>0xffffffff815463d7 &lt;inet_put_port+7&gt;:   </a:t>
            </a:r>
            <a:r>
              <a:rPr lang="en-US" sz="1600" dirty="0" err="1">
                <a:latin typeface="Calibri" panose="020F0502020204030204" pitchFamily="34" charset="0"/>
              </a:rPr>
              <a:t>addl</a:t>
            </a:r>
            <a:r>
              <a:rPr lang="en-US" sz="1600" dirty="0">
                <a:latin typeface="Calibri" panose="020F0502020204030204" pitchFamily="34" charset="0"/>
              </a:rPr>
              <a:t>   $0x200,%gs:0x7eacc136(%rip)        # 0x12518</a:t>
            </a:r>
          </a:p>
          <a:p>
            <a:r>
              <a:rPr lang="en-US" sz="1600" dirty="0">
                <a:latin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</a:rPr>
              <a:t>usr</a:t>
            </a:r>
            <a:r>
              <a:rPr lang="en-US" sz="1600" dirty="0">
                <a:latin typeface="Calibri" panose="020F0502020204030204" pitchFamily="34" charset="0"/>
              </a:rPr>
              <a:t>/</a:t>
            </a:r>
            <a:r>
              <a:rPr lang="en-US" sz="1600" dirty="0" err="1">
                <a:latin typeface="Calibri" panose="020F0502020204030204" pitchFamily="34" charset="0"/>
              </a:rPr>
              <a:t>src</a:t>
            </a:r>
            <a:r>
              <a:rPr lang="en-US" sz="1600" dirty="0">
                <a:latin typeface="Calibri" panose="020F0502020204030204" pitchFamily="34" charset="0"/>
              </a:rPr>
              <a:t>/debug/kernel-default-4.4.121/linux-4.4/</a:t>
            </a:r>
            <a:r>
              <a:rPr lang="en-US" sz="1600" dirty="0" err="1">
                <a:latin typeface="Calibri" panose="020F0502020204030204" pitchFamily="34" charset="0"/>
              </a:rPr>
              <a:t>linux</a:t>
            </a:r>
            <a:r>
              <a:rPr lang="en-US" sz="1600" dirty="0">
                <a:latin typeface="Calibri" panose="020F0502020204030204" pitchFamily="34" charset="0"/>
              </a:rPr>
              <a:t>-obj/../net/ipv4/</a:t>
            </a:r>
            <a:r>
              <a:rPr lang="en-US" sz="1600" dirty="0" err="1">
                <a:latin typeface="Calibri" panose="020F0502020204030204" pitchFamily="34" charset="0"/>
              </a:rPr>
              <a:t>inet_hashtables.c</a:t>
            </a:r>
            <a:r>
              <a:rPr lang="en-US" sz="1600" dirty="0">
                <a:latin typeface="Calibri" panose="020F0502020204030204" pitchFamily="34" charset="0"/>
              </a:rPr>
              <a:t>: 122</a:t>
            </a:r>
          </a:p>
          <a:p>
            <a:r>
              <a:rPr lang="en-US" sz="1600" dirty="0">
                <a:latin typeface="Calibri" panose="020F0502020204030204" pitchFamily="34" charset="0"/>
              </a:rPr>
              <a:t>0xffffffff815463e2 &lt;inet_put_port+18&gt;:  push   %</a:t>
            </a:r>
            <a:r>
              <a:rPr lang="en-US" sz="1600" dirty="0" err="1">
                <a:latin typeface="Calibri" panose="020F0502020204030204" pitchFamily="34" charset="0"/>
              </a:rPr>
              <a:t>rbp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0xffffffff815463e3 &lt;inet_put_port+19&gt;:  push   %</a:t>
            </a:r>
            <a:r>
              <a:rPr lang="en-US" sz="1600" dirty="0" err="1">
                <a:latin typeface="Calibri" panose="020F0502020204030204" pitchFamily="34" charset="0"/>
              </a:rPr>
              <a:t>rbx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b="1" dirty="0">
                <a:highlight>
                  <a:srgbClr val="00FFFF"/>
                </a:highlight>
                <a:latin typeface="Calibri" panose="020F0502020204030204" pitchFamily="34" charset="0"/>
              </a:rPr>
              <a:t>0xffffffff815463e4 &lt;inet_put_port+20&gt;:  mov    %</a:t>
            </a:r>
            <a:r>
              <a:rPr lang="en-US" sz="1600" b="1" dirty="0" err="1">
                <a:highlight>
                  <a:srgbClr val="00FFFF"/>
                </a:highlight>
                <a:latin typeface="Calibri" panose="020F0502020204030204" pitchFamily="34" charset="0"/>
              </a:rPr>
              <a:t>rdi</a:t>
            </a:r>
            <a:r>
              <a:rPr lang="en-US" sz="1600" b="1" dirty="0">
                <a:highlight>
                  <a:srgbClr val="00FFFF"/>
                </a:highlight>
                <a:latin typeface="Calibri" panose="020F0502020204030204" pitchFamily="34" charset="0"/>
              </a:rPr>
              <a:t>,%</a:t>
            </a:r>
            <a:r>
              <a:rPr lang="en-US" sz="1600" b="1" dirty="0" err="1">
                <a:highlight>
                  <a:srgbClr val="00FFFF"/>
                </a:highlight>
                <a:latin typeface="Calibri" panose="020F0502020204030204" pitchFamily="34" charset="0"/>
              </a:rPr>
              <a:t>rbx</a:t>
            </a:r>
            <a:endParaRPr lang="en-US" sz="1600" b="1" dirty="0">
              <a:highlight>
                <a:srgbClr val="00FFFF"/>
              </a:highlight>
              <a:latin typeface="Calibri" panose="020F0502020204030204" pitchFamily="34" charset="0"/>
            </a:endParaRPr>
          </a:p>
          <a:p>
            <a:r>
              <a:rPr lang="en-US" sz="1600" b="1" dirty="0">
                <a:highlight>
                  <a:srgbClr val="00FFFF"/>
                </a:highlight>
                <a:latin typeface="Calibri" panose="020F0502020204030204" pitchFamily="34" charset="0"/>
              </a:rPr>
              <a:t>/</a:t>
            </a:r>
            <a:r>
              <a:rPr lang="en-US" sz="1600" b="1" dirty="0" err="1">
                <a:highlight>
                  <a:srgbClr val="00FFFF"/>
                </a:highlight>
                <a:latin typeface="Calibri" panose="020F0502020204030204" pitchFamily="34" charset="0"/>
              </a:rPr>
              <a:t>usr</a:t>
            </a:r>
            <a:r>
              <a:rPr lang="en-US" sz="1600" b="1" dirty="0">
                <a:highlight>
                  <a:srgbClr val="00FFFF"/>
                </a:highlight>
                <a:latin typeface="Calibri" panose="020F0502020204030204" pitchFamily="34" charset="0"/>
              </a:rPr>
              <a:t>/</a:t>
            </a:r>
            <a:r>
              <a:rPr lang="en-US" sz="1600" b="1" dirty="0" err="1">
                <a:highlight>
                  <a:srgbClr val="00FFFF"/>
                </a:highlight>
                <a:latin typeface="Calibri" panose="020F0502020204030204" pitchFamily="34" charset="0"/>
              </a:rPr>
              <a:t>src</a:t>
            </a:r>
            <a:r>
              <a:rPr lang="en-US" sz="1600" b="1" dirty="0">
                <a:highlight>
                  <a:srgbClr val="00FFFF"/>
                </a:highlight>
                <a:latin typeface="Calibri" panose="020F0502020204030204" pitchFamily="34" charset="0"/>
              </a:rPr>
              <a:t>/debug/kernel-default-4.4.121/linux-4.4/</a:t>
            </a:r>
            <a:r>
              <a:rPr lang="en-US" sz="1600" b="1" dirty="0" err="1">
                <a:highlight>
                  <a:srgbClr val="00FFFF"/>
                </a:highlight>
                <a:latin typeface="Calibri" panose="020F0502020204030204" pitchFamily="34" charset="0"/>
              </a:rPr>
              <a:t>linux</a:t>
            </a:r>
            <a:r>
              <a:rPr lang="en-US" sz="1600" b="1" dirty="0">
                <a:highlight>
                  <a:srgbClr val="00FFFF"/>
                </a:highlight>
                <a:latin typeface="Calibri" panose="020F0502020204030204" pitchFamily="34" charset="0"/>
              </a:rPr>
              <a:t>-obj/../net/ipv4/</a:t>
            </a:r>
            <a:r>
              <a:rPr lang="en-US" sz="1600" b="1" dirty="0" err="1">
                <a:highlight>
                  <a:srgbClr val="00FFFF"/>
                </a:highlight>
                <a:latin typeface="Calibri" panose="020F0502020204030204" pitchFamily="34" charset="0"/>
              </a:rPr>
              <a:t>inet_hashtables.c</a:t>
            </a:r>
            <a:r>
              <a:rPr lang="en-US" sz="1600" b="1" dirty="0">
                <a:highlight>
                  <a:srgbClr val="00FFFF"/>
                </a:highlight>
                <a:latin typeface="Calibri" panose="020F0502020204030204" pitchFamily="34" charset="0"/>
              </a:rPr>
              <a:t>: 105</a:t>
            </a:r>
          </a:p>
          <a:p>
            <a:r>
              <a:rPr lang="en-US" sz="1600" b="1" dirty="0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0xffffffff815463e7 &lt;inet_put_port+23&gt;:  mov    0x28(%</a:t>
            </a:r>
            <a:r>
              <a:rPr lang="en-US" sz="1600" b="1" dirty="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rdi</a:t>
            </a:r>
            <a:r>
              <a:rPr lang="en-US" sz="1600" b="1" dirty="0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),%</a:t>
            </a:r>
            <a:r>
              <a:rPr lang="en-US" sz="1600" b="1" dirty="0" err="1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rax</a:t>
            </a:r>
            <a:r>
              <a:rPr lang="en-US" sz="1600" b="1" dirty="0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                    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CE805D-F0EF-4AE7-AD03-B1B4AFD54CA0}"/>
              </a:ext>
            </a:extLst>
          </p:cNvPr>
          <p:cNvSpPr/>
          <p:nvPr/>
        </p:nvSpPr>
        <p:spPr>
          <a:xfrm>
            <a:off x="816655" y="3718679"/>
            <a:ext cx="77680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103 static void __</a:t>
            </a:r>
            <a:r>
              <a:rPr lang="en-US" sz="1600" dirty="0" err="1"/>
              <a:t>inet_put_port</a:t>
            </a:r>
            <a:r>
              <a:rPr lang="en-US" sz="1600" dirty="0"/>
              <a:t>(</a:t>
            </a:r>
            <a:r>
              <a:rPr lang="en-US" sz="1600" b="1" dirty="0"/>
              <a:t>struct sock *</a:t>
            </a:r>
            <a:r>
              <a:rPr lang="en-US" sz="1600" b="1" dirty="0" err="1"/>
              <a:t>sk</a:t>
            </a:r>
            <a:r>
              <a:rPr lang="en-US" sz="1600" dirty="0"/>
              <a:t>)</a:t>
            </a:r>
          </a:p>
          <a:p>
            <a:r>
              <a:rPr lang="en-US" sz="1600" dirty="0"/>
              <a:t>104 {   </a:t>
            </a:r>
          </a:p>
          <a:p>
            <a:r>
              <a:rPr lang="en-US" sz="1600" b="1" dirty="0"/>
              <a:t>105     struct </a:t>
            </a:r>
            <a:r>
              <a:rPr lang="en-US" sz="1600" b="1" dirty="0" err="1"/>
              <a:t>inet_hashinfo</a:t>
            </a:r>
            <a:r>
              <a:rPr lang="en-US" sz="1600" b="1" dirty="0"/>
              <a:t> *</a:t>
            </a:r>
            <a:r>
              <a:rPr lang="en-US" sz="1600" b="1" dirty="0" err="1"/>
              <a:t>hashinfo</a:t>
            </a:r>
            <a:r>
              <a:rPr lang="en-US" sz="1600" b="1" dirty="0"/>
              <a:t> = </a:t>
            </a:r>
            <a:r>
              <a:rPr lang="en-US" sz="1600" b="1" dirty="0" err="1"/>
              <a:t>sk</a:t>
            </a:r>
            <a:r>
              <a:rPr lang="en-US" sz="1600" b="1" dirty="0"/>
              <a:t>-&gt;</a:t>
            </a:r>
            <a:r>
              <a:rPr lang="en-US" sz="1600" b="1" dirty="0" err="1"/>
              <a:t>sk_prot</a:t>
            </a:r>
            <a:r>
              <a:rPr lang="en-US" sz="1600" b="1" dirty="0"/>
              <a:t>-&gt;</a:t>
            </a:r>
            <a:r>
              <a:rPr lang="en-US" sz="1600" b="1" dirty="0" err="1"/>
              <a:t>h.hashinfo</a:t>
            </a:r>
            <a:r>
              <a:rPr lang="en-US" sz="1600" b="1" dirty="0"/>
              <a:t>;</a:t>
            </a:r>
          </a:p>
          <a:p>
            <a:r>
              <a:rPr lang="en-US" sz="1600" dirty="0"/>
              <a:t>106     const int </a:t>
            </a:r>
            <a:r>
              <a:rPr lang="en-US" sz="1600" dirty="0" err="1"/>
              <a:t>bhash</a:t>
            </a:r>
            <a:r>
              <a:rPr lang="en-US" sz="1600" dirty="0"/>
              <a:t> = </a:t>
            </a:r>
            <a:r>
              <a:rPr lang="en-US" sz="1600" dirty="0" err="1"/>
              <a:t>inet_bhashfn</a:t>
            </a:r>
            <a:r>
              <a:rPr lang="en-US" sz="1600" dirty="0"/>
              <a:t>(</a:t>
            </a:r>
            <a:r>
              <a:rPr lang="en-US" sz="1600" dirty="0" err="1"/>
              <a:t>sock_net</a:t>
            </a:r>
            <a:r>
              <a:rPr lang="en-US" sz="1600" dirty="0"/>
              <a:t>(</a:t>
            </a:r>
            <a:r>
              <a:rPr lang="en-US" sz="1600" dirty="0" err="1"/>
              <a:t>sk</a:t>
            </a:r>
            <a:r>
              <a:rPr lang="en-US" sz="1600" dirty="0"/>
              <a:t>), </a:t>
            </a:r>
            <a:r>
              <a:rPr lang="en-US" sz="1600" dirty="0" err="1"/>
              <a:t>inet_sk</a:t>
            </a:r>
            <a:r>
              <a:rPr lang="en-US" sz="1600" dirty="0"/>
              <a:t>(</a:t>
            </a:r>
            <a:r>
              <a:rPr lang="en-US" sz="1600" dirty="0" err="1"/>
              <a:t>sk</a:t>
            </a:r>
            <a:r>
              <a:rPr lang="en-US" sz="1600" dirty="0"/>
              <a:t>)-&gt;</a:t>
            </a:r>
            <a:r>
              <a:rPr lang="en-US" sz="1600" dirty="0" err="1"/>
              <a:t>inet_num</a:t>
            </a:r>
            <a:r>
              <a:rPr lang="en-US" sz="1600" dirty="0"/>
              <a:t>,</a:t>
            </a:r>
          </a:p>
          <a:p>
            <a:r>
              <a:rPr lang="en-US" sz="1600" dirty="0"/>
              <a:t>107             </a:t>
            </a:r>
            <a:r>
              <a:rPr lang="en-US" sz="1600" dirty="0" err="1"/>
              <a:t>hashinfo</a:t>
            </a:r>
            <a:r>
              <a:rPr lang="en-US" sz="1600" dirty="0"/>
              <a:t>-&gt;</a:t>
            </a:r>
            <a:r>
              <a:rPr lang="en-US" sz="1600" dirty="0" err="1"/>
              <a:t>bhash_size</a:t>
            </a:r>
            <a:r>
              <a:rPr lang="en-US" sz="1600" dirty="0"/>
              <a:t>); </a:t>
            </a:r>
          </a:p>
          <a:p>
            <a:r>
              <a:rPr lang="en-US" sz="1600" dirty="0"/>
              <a:t>108     struct </a:t>
            </a:r>
            <a:r>
              <a:rPr lang="en-US" sz="1600" dirty="0" err="1"/>
              <a:t>inet_bind_hashbucket</a:t>
            </a:r>
            <a:r>
              <a:rPr lang="en-US" sz="1600" dirty="0"/>
              <a:t> *head = &amp;</a:t>
            </a:r>
            <a:r>
              <a:rPr lang="en-US" sz="1600" dirty="0" err="1"/>
              <a:t>hashinfo</a:t>
            </a:r>
            <a:r>
              <a:rPr lang="en-US" sz="1600" dirty="0"/>
              <a:t>-&gt;</a:t>
            </a:r>
            <a:r>
              <a:rPr lang="en-US" sz="1600" dirty="0" err="1"/>
              <a:t>bhash</a:t>
            </a:r>
            <a:r>
              <a:rPr lang="en-US" sz="1600" dirty="0"/>
              <a:t>[</a:t>
            </a:r>
            <a:r>
              <a:rPr lang="en-US" sz="1600" dirty="0" err="1"/>
              <a:t>bhash</a:t>
            </a:r>
            <a:r>
              <a:rPr lang="en-US" sz="1600" dirty="0"/>
              <a:t>];</a:t>
            </a:r>
          </a:p>
          <a:p>
            <a:r>
              <a:rPr lang="en-US" sz="1600" dirty="0"/>
              <a:t>109     struct </a:t>
            </a:r>
            <a:r>
              <a:rPr lang="en-US" sz="1600" dirty="0" err="1"/>
              <a:t>inet_bind_bucket</a:t>
            </a:r>
            <a:r>
              <a:rPr lang="en-US" sz="1600" dirty="0"/>
              <a:t> *tb;</a:t>
            </a:r>
          </a:p>
          <a:p>
            <a:r>
              <a:rPr lang="en-US" sz="1600" dirty="0"/>
              <a:t>110     </a:t>
            </a:r>
          </a:p>
          <a:p>
            <a:r>
              <a:rPr lang="en-US" sz="1600" dirty="0"/>
              <a:t>111     </a:t>
            </a:r>
            <a:r>
              <a:rPr lang="en-US" sz="1600" dirty="0" err="1"/>
              <a:t>spin_lock</a:t>
            </a:r>
            <a:r>
              <a:rPr lang="en-US" sz="1600" dirty="0"/>
              <a:t>(&amp;head-&gt;lock);</a:t>
            </a:r>
          </a:p>
          <a:p>
            <a:r>
              <a:rPr lang="en-US" sz="1600" dirty="0"/>
              <a:t>112     tb = </a:t>
            </a:r>
            <a:r>
              <a:rPr lang="en-US" sz="1600" dirty="0" err="1"/>
              <a:t>inet_csk</a:t>
            </a:r>
            <a:r>
              <a:rPr lang="en-US" sz="1600" dirty="0"/>
              <a:t>(</a:t>
            </a:r>
            <a:r>
              <a:rPr lang="en-US" sz="1600" dirty="0" err="1"/>
              <a:t>sk</a:t>
            </a:r>
            <a:r>
              <a:rPr lang="en-US" sz="1600" dirty="0"/>
              <a:t>)-&gt;</a:t>
            </a:r>
            <a:r>
              <a:rPr lang="en-US" sz="1600" dirty="0" err="1"/>
              <a:t>icsk_bind_hash</a:t>
            </a:r>
            <a:r>
              <a:rPr lang="en-US" sz="1600" dirty="0"/>
              <a:t>;</a:t>
            </a:r>
          </a:p>
          <a:p>
            <a:r>
              <a:rPr lang="en-US" sz="1600" dirty="0"/>
              <a:t>113     __</a:t>
            </a:r>
            <a:r>
              <a:rPr lang="en-US" sz="1600" dirty="0" err="1"/>
              <a:t>sk_del_bind_node</a:t>
            </a:r>
            <a:r>
              <a:rPr lang="en-US" sz="1600" dirty="0"/>
              <a:t>(</a:t>
            </a:r>
            <a:r>
              <a:rPr lang="en-US" sz="1600" dirty="0" err="1"/>
              <a:t>sk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53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B79B8-F454-432C-9370-7A968B4D9A6B}"/>
              </a:ext>
            </a:extLst>
          </p:cNvPr>
          <p:cNvSpPr/>
          <p:nvPr/>
        </p:nvSpPr>
        <p:spPr>
          <a:xfrm>
            <a:off x="3928906" y="366320"/>
            <a:ext cx="421191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crash&gt; </a:t>
            </a:r>
            <a:r>
              <a:rPr lang="en-US" dirty="0" err="1"/>
              <a:t>whatis</a:t>
            </a:r>
            <a:r>
              <a:rPr lang="en-US" dirty="0"/>
              <a:t> -o </a:t>
            </a:r>
            <a:r>
              <a:rPr lang="en-US" dirty="0" err="1"/>
              <a:t>sock_common</a:t>
            </a:r>
            <a:endParaRPr lang="en-US" dirty="0"/>
          </a:p>
          <a:p>
            <a:r>
              <a:rPr lang="en-US" sz="1200" dirty="0"/>
              <a:t>struct </a:t>
            </a:r>
            <a:r>
              <a:rPr lang="en-US" sz="1200" dirty="0" err="1"/>
              <a:t>sock_common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union {</a:t>
            </a:r>
          </a:p>
          <a:p>
            <a:r>
              <a:rPr lang="en-US" sz="1200" dirty="0"/>
              <a:t>    [0]     __</a:t>
            </a:r>
            <a:r>
              <a:rPr lang="en-US" sz="1200" dirty="0" err="1"/>
              <a:t>addrpair</a:t>
            </a:r>
            <a:r>
              <a:rPr lang="en-US" sz="1200" dirty="0"/>
              <a:t> </a:t>
            </a:r>
            <a:r>
              <a:rPr lang="en-US" sz="1200" dirty="0" err="1"/>
              <a:t>skc_addrpair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struct {</a:t>
            </a:r>
          </a:p>
          <a:p>
            <a:r>
              <a:rPr lang="en-US" sz="1200" dirty="0"/>
              <a:t>    [0]         __be32 </a:t>
            </a:r>
            <a:r>
              <a:rPr lang="en-US" sz="1200" dirty="0" err="1"/>
              <a:t>skc_daddr</a:t>
            </a:r>
            <a:r>
              <a:rPr lang="en-US" sz="1200" dirty="0"/>
              <a:t>;</a:t>
            </a:r>
          </a:p>
          <a:p>
            <a:r>
              <a:rPr lang="en-US" sz="1200" dirty="0"/>
              <a:t>    [4]         __be32 </a:t>
            </a:r>
            <a:r>
              <a:rPr lang="en-US" sz="1200" dirty="0" err="1"/>
              <a:t>skc_rcv_saddr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};</a:t>
            </a:r>
          </a:p>
          <a:p>
            <a:r>
              <a:rPr lang="en-US" sz="1200" dirty="0"/>
              <a:t>        };</a:t>
            </a:r>
          </a:p>
          <a:p>
            <a:r>
              <a:rPr lang="en-US" sz="1200" dirty="0"/>
              <a:t>        union {</a:t>
            </a:r>
          </a:p>
          <a:p>
            <a:r>
              <a:rPr lang="en-US" sz="1200" dirty="0"/>
              <a:t>    [8]     unsigned int </a:t>
            </a:r>
            <a:r>
              <a:rPr lang="en-US" sz="1200" dirty="0" err="1"/>
              <a:t>skc_hash</a:t>
            </a:r>
            <a:r>
              <a:rPr lang="en-US" sz="1200" dirty="0"/>
              <a:t>;</a:t>
            </a:r>
          </a:p>
          <a:p>
            <a:r>
              <a:rPr lang="en-US" sz="1200" dirty="0"/>
              <a:t>    [8]     __u16 skc_u16hashes[2];</a:t>
            </a:r>
          </a:p>
          <a:p>
            <a:r>
              <a:rPr lang="en-US" sz="1200" dirty="0"/>
              <a:t>        };</a:t>
            </a:r>
          </a:p>
          <a:p>
            <a:r>
              <a:rPr lang="en-US" sz="1200" dirty="0"/>
              <a:t>        union {</a:t>
            </a:r>
          </a:p>
          <a:p>
            <a:r>
              <a:rPr lang="en-US" sz="1200" dirty="0"/>
              <a:t>   [12]     __</a:t>
            </a:r>
            <a:r>
              <a:rPr lang="en-US" sz="1200" dirty="0" err="1"/>
              <a:t>portpair</a:t>
            </a:r>
            <a:r>
              <a:rPr lang="en-US" sz="1200" dirty="0"/>
              <a:t> </a:t>
            </a:r>
            <a:r>
              <a:rPr lang="en-US" sz="1200" dirty="0" err="1"/>
              <a:t>skc_portpair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struct {</a:t>
            </a:r>
          </a:p>
          <a:p>
            <a:r>
              <a:rPr lang="en-US" sz="1200" dirty="0"/>
              <a:t>   [12]         __be16 </a:t>
            </a:r>
            <a:r>
              <a:rPr lang="en-US" sz="1200" dirty="0" err="1"/>
              <a:t>skc_dport</a:t>
            </a:r>
            <a:r>
              <a:rPr lang="en-US" sz="1200" dirty="0"/>
              <a:t>;</a:t>
            </a:r>
          </a:p>
          <a:p>
            <a:r>
              <a:rPr lang="en-US" sz="1200" dirty="0"/>
              <a:t>   [14]         __u16 </a:t>
            </a:r>
            <a:r>
              <a:rPr lang="en-US" sz="1200" dirty="0" err="1"/>
              <a:t>skc_num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};</a:t>
            </a:r>
          </a:p>
          <a:p>
            <a:r>
              <a:rPr lang="en-US" sz="1200" dirty="0"/>
              <a:t>        };  </a:t>
            </a:r>
          </a:p>
          <a:p>
            <a:r>
              <a:rPr lang="en-US" sz="1200" dirty="0"/>
              <a:t>   [16] unsigned short </a:t>
            </a:r>
            <a:r>
              <a:rPr lang="en-US" sz="1200" dirty="0" err="1"/>
              <a:t>skc_family</a:t>
            </a:r>
            <a:r>
              <a:rPr lang="en-US" sz="1200" dirty="0"/>
              <a:t>;</a:t>
            </a:r>
          </a:p>
          <a:p>
            <a:r>
              <a:rPr lang="en-US" sz="1200" dirty="0"/>
              <a:t>   [18] volatile unsigned char </a:t>
            </a:r>
            <a:r>
              <a:rPr lang="en-US" sz="1200" dirty="0" err="1"/>
              <a:t>skc_state</a:t>
            </a:r>
            <a:r>
              <a:rPr lang="en-US" sz="1200" dirty="0"/>
              <a:t>;</a:t>
            </a:r>
          </a:p>
          <a:p>
            <a:r>
              <a:rPr lang="en-US" sz="1200" dirty="0"/>
              <a:t>   [19] unsigned char </a:t>
            </a:r>
            <a:r>
              <a:rPr lang="en-US" sz="1200" dirty="0" err="1"/>
              <a:t>skc_reuse</a:t>
            </a:r>
            <a:r>
              <a:rPr lang="en-US" sz="1200" dirty="0"/>
              <a:t> : 4;</a:t>
            </a:r>
          </a:p>
          <a:p>
            <a:r>
              <a:rPr lang="en-US" sz="1200" dirty="0"/>
              <a:t>   [19] unsigned char </a:t>
            </a:r>
            <a:r>
              <a:rPr lang="en-US" sz="1200" dirty="0" err="1"/>
              <a:t>skc_reuseport</a:t>
            </a:r>
            <a:r>
              <a:rPr lang="en-US" sz="1200" dirty="0"/>
              <a:t> : 1;</a:t>
            </a:r>
          </a:p>
          <a:p>
            <a:r>
              <a:rPr lang="en-US" sz="1200" dirty="0"/>
              <a:t>   [19] unsigned char skc_ipv6only : 1;</a:t>
            </a:r>
          </a:p>
          <a:p>
            <a:r>
              <a:rPr lang="en-US" sz="1200" dirty="0"/>
              <a:t>   [19] unsigned char </a:t>
            </a:r>
            <a:r>
              <a:rPr lang="en-US" sz="1200" dirty="0" err="1"/>
              <a:t>skc_net_refcnt</a:t>
            </a:r>
            <a:r>
              <a:rPr lang="en-US" sz="1200" dirty="0"/>
              <a:t> : 1;</a:t>
            </a:r>
          </a:p>
          <a:p>
            <a:r>
              <a:rPr lang="en-US" sz="1200" dirty="0"/>
              <a:t>   [20] int </a:t>
            </a:r>
            <a:r>
              <a:rPr lang="en-US" sz="1200" dirty="0" err="1"/>
              <a:t>skc_bound_dev_if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union {</a:t>
            </a:r>
          </a:p>
          <a:p>
            <a:r>
              <a:rPr lang="en-US" sz="1200" dirty="0"/>
              <a:t>   [24]     struct </a:t>
            </a:r>
            <a:r>
              <a:rPr lang="en-US" sz="1200" dirty="0" err="1"/>
              <a:t>hlist_node</a:t>
            </a:r>
            <a:r>
              <a:rPr lang="en-US" sz="1200" dirty="0"/>
              <a:t> </a:t>
            </a:r>
            <a:r>
              <a:rPr lang="en-US" sz="1200" dirty="0" err="1"/>
              <a:t>skc_bind_node</a:t>
            </a:r>
            <a:r>
              <a:rPr lang="en-US" sz="1200" dirty="0"/>
              <a:t>;</a:t>
            </a:r>
          </a:p>
          <a:p>
            <a:r>
              <a:rPr lang="en-US" sz="1200" dirty="0"/>
              <a:t>   [24]     struct </a:t>
            </a:r>
            <a:r>
              <a:rPr lang="en-US" sz="1200" dirty="0" err="1"/>
              <a:t>hlist_nulls_node</a:t>
            </a:r>
            <a:r>
              <a:rPr lang="en-US" sz="1200" dirty="0"/>
              <a:t> </a:t>
            </a:r>
            <a:r>
              <a:rPr lang="en-US" sz="1200" dirty="0" err="1"/>
              <a:t>skc_portaddr_node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};</a:t>
            </a:r>
          </a:p>
          <a:p>
            <a:r>
              <a:rPr lang="fr-FR" sz="1200" b="1" dirty="0">
                <a:highlight>
                  <a:srgbClr val="00FFFF"/>
                </a:highlight>
              </a:rPr>
              <a:t>[40] </a:t>
            </a:r>
            <a:r>
              <a:rPr lang="fr-FR" sz="1200" b="1" dirty="0" err="1">
                <a:highlight>
                  <a:srgbClr val="00FFFF"/>
                </a:highlight>
              </a:rPr>
              <a:t>struct</a:t>
            </a:r>
            <a:r>
              <a:rPr lang="fr-FR" sz="1200" b="1" dirty="0">
                <a:highlight>
                  <a:srgbClr val="00FFFF"/>
                </a:highlight>
              </a:rPr>
              <a:t> proto *</a:t>
            </a:r>
            <a:r>
              <a:rPr lang="fr-FR" sz="1200" b="1" dirty="0" err="1">
                <a:highlight>
                  <a:srgbClr val="00FFFF"/>
                </a:highlight>
              </a:rPr>
              <a:t>skc_prot</a:t>
            </a:r>
            <a:r>
              <a:rPr lang="fr-FR" sz="1200" b="1" dirty="0">
                <a:highlight>
                  <a:srgbClr val="00FFFF"/>
                </a:highlight>
              </a:rPr>
              <a:t>;</a:t>
            </a:r>
          </a:p>
          <a:p>
            <a:r>
              <a:rPr lang="fr-FR" sz="1200" b="1" dirty="0"/>
              <a:t>   [48] </a:t>
            </a:r>
            <a:r>
              <a:rPr lang="fr-FR" sz="1200" b="1" dirty="0" err="1"/>
              <a:t>possible_net_t</a:t>
            </a:r>
            <a:r>
              <a:rPr lang="fr-FR" sz="1200" b="1" dirty="0"/>
              <a:t> </a:t>
            </a:r>
            <a:r>
              <a:rPr lang="fr-FR" sz="1200" b="1" dirty="0" err="1"/>
              <a:t>skc_net</a:t>
            </a:r>
            <a:r>
              <a:rPr lang="fr-FR" sz="1200" b="1" dirty="0"/>
              <a:t>;</a:t>
            </a:r>
            <a:endParaRPr lang="en-US" sz="1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EE4F3-A8EC-4095-9241-0F8572198869}"/>
              </a:ext>
            </a:extLst>
          </p:cNvPr>
          <p:cNvSpPr/>
          <p:nvPr/>
        </p:nvSpPr>
        <p:spPr>
          <a:xfrm>
            <a:off x="619421" y="59715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crash&gt; </a:t>
            </a:r>
            <a:r>
              <a:rPr lang="en-US" dirty="0" err="1"/>
              <a:t>whatis</a:t>
            </a:r>
            <a:r>
              <a:rPr lang="en-US" dirty="0"/>
              <a:t> -o sock</a:t>
            </a:r>
          </a:p>
          <a:p>
            <a:r>
              <a:rPr lang="en-US" sz="1400" dirty="0"/>
              <a:t>struct sock {</a:t>
            </a:r>
          </a:p>
          <a:p>
            <a:r>
              <a:rPr lang="en-US" sz="1400" b="1" dirty="0"/>
              <a:t>    [0] struct </a:t>
            </a:r>
            <a:r>
              <a:rPr lang="en-US" sz="1400" b="1" dirty="0" err="1"/>
              <a:t>sock_common</a:t>
            </a:r>
            <a:r>
              <a:rPr lang="en-US" sz="1400" b="1" dirty="0"/>
              <a:t> __</a:t>
            </a:r>
            <a:r>
              <a:rPr lang="en-US" sz="1400" b="1" dirty="0" err="1"/>
              <a:t>sk_common</a:t>
            </a:r>
            <a:r>
              <a:rPr lang="en-US" sz="1400" dirty="0"/>
              <a:t>;</a:t>
            </a:r>
          </a:p>
          <a:p>
            <a:r>
              <a:rPr lang="en-US" sz="1400" dirty="0"/>
              <a:t>  [136] </a:t>
            </a:r>
            <a:r>
              <a:rPr lang="en-US" sz="1400" dirty="0" err="1"/>
              <a:t>socket_lock_t</a:t>
            </a:r>
            <a:r>
              <a:rPr lang="en-US" sz="1400" dirty="0"/>
              <a:t> </a:t>
            </a:r>
            <a:r>
              <a:rPr lang="en-US" sz="1400" dirty="0" err="1"/>
              <a:t>sk_lock</a:t>
            </a:r>
            <a:r>
              <a:rPr lang="en-US" sz="1200" dirty="0"/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52A75-12CC-4AE0-8132-17CC403F7536}"/>
              </a:ext>
            </a:extLst>
          </p:cNvPr>
          <p:cNvSpPr/>
          <p:nvPr/>
        </p:nvSpPr>
        <p:spPr>
          <a:xfrm>
            <a:off x="7250416" y="440957"/>
            <a:ext cx="3752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crash&gt; p  &amp;(*(struct sock*)0).__</a:t>
            </a:r>
            <a:r>
              <a:rPr lang="en-US" sz="1400" b="1" dirty="0" err="1"/>
              <a:t>sk_common.skc_prot</a:t>
            </a:r>
            <a:endParaRPr lang="en-US" sz="1400" b="1" dirty="0"/>
          </a:p>
          <a:p>
            <a:r>
              <a:rPr lang="en-US" sz="1400" b="1" dirty="0"/>
              <a:t>$1 = (struct proto **) 0x28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78EF-EBCD-4A43-9730-B63FC56B0422}"/>
              </a:ext>
            </a:extLst>
          </p:cNvPr>
          <p:cNvSpPr txBox="1"/>
          <p:nvPr/>
        </p:nvSpPr>
        <p:spPr>
          <a:xfrm>
            <a:off x="7078496" y="2237172"/>
            <a:ext cx="491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 RBX register always has the struct sock pointer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B58154-7558-454D-91B4-763A6DD4B5AB}"/>
              </a:ext>
            </a:extLst>
          </p:cNvPr>
          <p:cNvSpPr/>
          <p:nvPr/>
        </p:nvSpPr>
        <p:spPr>
          <a:xfrm>
            <a:off x="7078496" y="285930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[exception RIP: </a:t>
            </a:r>
            <a:r>
              <a:rPr lang="en-US" sz="1400" dirty="0">
                <a:solidFill>
                  <a:srgbClr val="FF0000"/>
                </a:solidFill>
              </a:rPr>
              <a:t>inet_put_port+96</a:t>
            </a:r>
            <a:r>
              <a:rPr lang="en-US" sz="1400" dirty="0"/>
              <a:t>]</a:t>
            </a:r>
          </a:p>
          <a:p>
            <a:r>
              <a:rPr lang="en-US" sz="1400" dirty="0"/>
              <a:t>    RIP: ffffffff81546430  RSP: ffff881dbf4039f0  RFLAGS: 00010286</a:t>
            </a:r>
          </a:p>
          <a:p>
            <a:r>
              <a:rPr lang="en-US" sz="1400" dirty="0"/>
              <a:t>    RAX: ffff881b8b9b6818  </a:t>
            </a:r>
            <a:r>
              <a:rPr lang="en-US" sz="1400" dirty="0">
                <a:solidFill>
                  <a:srgbClr val="FF0000"/>
                </a:solidFill>
              </a:rPr>
              <a:t>RBX: ffff881b8ba25000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/>
              <a:t>RCX: 0000000000000007</a:t>
            </a:r>
          </a:p>
          <a:p>
            <a:r>
              <a:rPr lang="en-US" sz="1400" dirty="0"/>
              <a:t>    RDX: ffffff881ba67458  RSI: ffff881d21fef800  </a:t>
            </a:r>
          </a:p>
          <a:p>
            <a:r>
              <a:rPr lang="en-US" sz="1400" dirty="0"/>
              <a:t>   RDI: ffffc9000678bf30</a:t>
            </a:r>
          </a:p>
        </p:txBody>
      </p:sp>
    </p:spTree>
    <p:extLst>
      <p:ext uri="{BB962C8B-B14F-4D97-AF65-F5344CB8AC3E}">
        <p14:creationId xmlns:p14="http://schemas.microsoft.com/office/powerpoint/2010/main" val="138599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4093</Words>
  <Application>Microsoft Office PowerPoint</Application>
  <PresentationFormat>Widescreen</PresentationFormat>
  <Paragraphs>637</Paragraphs>
  <Slides>28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Wordpad Document</vt:lpstr>
      <vt:lpstr>Kernel Panic on TMO (CSR3571821, CC-22167 )</vt:lpstr>
      <vt:lpstr>PowerPoint Presentation</vt:lpstr>
      <vt:lpstr>PowerPoint Presentation</vt:lpstr>
      <vt:lpstr>Where and why crash happens?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pprev = 0xffffff881ba67458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pprev is overriden ?  Why ffffff881ba67458?</vt:lpstr>
      <vt:lpstr>PowerPoint Presentation</vt:lpstr>
      <vt:lpstr>PowerPoint Presentation</vt:lpstr>
      <vt:lpstr>PowerPoint Presentation</vt:lpstr>
      <vt:lpstr>PowerPoint Presentation</vt:lpstr>
      <vt:lpstr>To fix</vt:lpstr>
      <vt:lpstr>Thank LDE and EVIP Team.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Panic on TMO SBG</dc:title>
  <dc:creator>Jinqing Yan</dc:creator>
  <cp:lastModifiedBy>Jinqing Yan</cp:lastModifiedBy>
  <cp:revision>303</cp:revision>
  <dcterms:created xsi:type="dcterms:W3CDTF">2019-09-25T05:28:22Z</dcterms:created>
  <dcterms:modified xsi:type="dcterms:W3CDTF">2019-09-30T05:14:48Z</dcterms:modified>
</cp:coreProperties>
</file>