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qing Yan" userId="b38728bc-07b0-4042-9de7-2af5f63a681d" providerId="ADAL" clId="{474A315E-22FF-4A8F-BA1B-CDFCBF646717}"/>
  </pc:docChgLst>
  <pc:docChgLst>
    <pc:chgData name="Jinqing Yan" userId="b38728bc-07b0-4042-9de7-2af5f63a681d" providerId="ADAL" clId="{DA940AC0-DA1A-42A7-9C6C-31DB9A83E4BD}"/>
    <pc:docChg chg="modSld">
      <pc:chgData name="Jinqing Yan" userId="b38728bc-07b0-4042-9de7-2af5f63a681d" providerId="ADAL" clId="{DA940AC0-DA1A-42A7-9C6C-31DB9A83E4BD}" dt="2019-10-10T01:31:33.654" v="10" actId="20577"/>
      <pc:docMkLst>
        <pc:docMk/>
      </pc:docMkLst>
      <pc:sldChg chg="modSp">
        <pc:chgData name="Jinqing Yan" userId="b38728bc-07b0-4042-9de7-2af5f63a681d" providerId="ADAL" clId="{DA940AC0-DA1A-42A7-9C6C-31DB9A83E4BD}" dt="2019-10-10T01:31:33.654" v="10" actId="20577"/>
        <pc:sldMkLst>
          <pc:docMk/>
          <pc:sldMk cId="943971314" sldId="261"/>
        </pc:sldMkLst>
        <pc:spChg chg="mod">
          <ac:chgData name="Jinqing Yan" userId="b38728bc-07b0-4042-9de7-2af5f63a681d" providerId="ADAL" clId="{DA940AC0-DA1A-42A7-9C6C-31DB9A83E4BD}" dt="2019-10-10T01:31:33.654" v="10" actId="20577"/>
          <ac:spMkLst>
            <pc:docMk/>
            <pc:sldMk cId="943971314" sldId="261"/>
            <ac:spMk id="18" creationId="{FDCEBE8C-7617-4412-9593-2BEDB11674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29C4-B168-4529-850C-CB2F157D8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17187-1F10-4271-9318-4F8F2B1D9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24C6-E331-4B97-9F05-83A57211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7C6-7CBB-47B0-9BA7-35BBF591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37895-5987-423A-BADF-488F7167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98DF-DE2B-4852-95D6-FCC4A3B4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C5A64-534E-47CA-9FE5-0583B71C4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F6A7-0D2B-49A3-B4C8-4634FF65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C70D-C21D-4F07-9EF7-3B6D4EE6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8602-3ABE-4D2D-89D0-3FA234E6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3701A-4922-44E9-AF10-4D79341E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9E2A1-A3BD-4F85-9267-A320A128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06D0-E164-4ED8-AAC8-A8FB6FDE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0CBF-0E74-4099-B7B7-706A5D10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9D92-D5D2-4230-9BFF-5DFB6B4A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A496-1A62-42FA-B9F7-5F0F5FA4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B7FA-729D-4745-A7C5-DBD54701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8EC9-E779-4284-9E00-7D6DEE41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F726-9131-4956-B592-56D213DF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263F-022E-4814-BC22-0D817578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7BF0-CACF-4AF8-8D85-4BC8C07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D923-8BEB-42F4-95C1-A563F8C2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18DB-8629-4E7E-A24E-B25EDAD7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2642-AE06-49DF-A6E4-D72750A0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24E7-D053-4190-8945-B4FD03D3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FB14-52DB-4C1A-8317-9D05BD1E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E783-9287-4653-879E-841254D86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5DB8-9764-4578-B280-C9ED49430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F431-0EE9-449B-9F0D-4829E11F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99DF-A126-47D1-AFC4-FF6991B2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BAD34-60B8-417B-8EFF-C6EE8DC8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6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B7DF-0BCB-453A-AEB5-9D179996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EE7E-3FF3-4629-8C75-E12A531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67BAE-2336-421F-8982-7EC3568C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CE013-2765-4DA5-98A9-94FBE141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20BC-14AC-467D-92A4-057B7F1EE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3246A-E768-49DA-94CC-6831B12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646D1-6044-4E52-93BC-0122C927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0296E-DD42-4A94-BA4E-0524A052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F53F-05E7-4039-B528-D0729C6C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5D7A1-E80F-40DF-B2ED-14104C3E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A16C6-BB0C-4446-8185-7A9B5042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71378-2C5A-4753-9354-39ECCDD5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C5C89-F8A7-46D1-B054-DF62BBB4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9478C-8260-4B56-8D2A-D9E989B9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F7522-1BD5-4A15-AE74-164BC32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738B-99E3-44EA-AA25-67D125D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5726-28CF-4AE7-828C-C12981E2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1CD92-0973-40DD-B226-76B51F79D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1329B-06C4-4F8C-8684-E8C495E9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6C2C0-A2BA-452C-AC3C-B7B41217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8BA9-89A2-41ED-9EC9-9AE2FEEF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2353-0C21-4B62-A1C0-9F540608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E7F0A-56B8-46A1-98D1-45EB86304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3E8F-DAC3-473C-B4C3-4BA87C3A5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4295B-B397-4B9E-8AD7-7A72426F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3253C-B198-468D-8703-A94A2F0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6A2FA-E717-4760-B750-2050DD78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76C41-D873-4C8F-AA9B-EA66EEB0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50E9-9F5A-45A6-876E-3F26C1FC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6C3C-1B4D-4C0A-8C86-7E66066D1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036B-A069-46BE-97B0-0BDDD374818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C592-8E76-4F70-8738-46A71CDED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A5FC-2D43-4B4D-B925-AE9843BF3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C08A-F1A2-4CCF-B4CE-1B8B794A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googleusercontent.com/media/research.google.com/zh-TW/pubs/archive/44824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oudflare.com/kernel-bypas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4E5A-EC62-408E-B903-D847ECAE2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Balancer Tech.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4AAEA-2E7B-479F-838A-A4A7D583F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Jinqing 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2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Consistence Hash and Connection Track </a:t>
            </a:r>
          </a:p>
        </p:txBody>
      </p:sp>
    </p:spTree>
    <p:extLst>
      <p:ext uri="{BB962C8B-B14F-4D97-AF65-F5344CB8AC3E}">
        <p14:creationId xmlns:p14="http://schemas.microsoft.com/office/powerpoint/2010/main" val="321532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157"/>
            <a:ext cx="10515600" cy="4602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All fragment must be terminated on same backend for reassembling.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Kernel Based</a:t>
            </a:r>
          </a:p>
          <a:p>
            <a:pPr marL="0" indent="0">
              <a:buNone/>
            </a:pPr>
            <a:r>
              <a:rPr lang="en-US" dirty="0"/>
              <a:t>   connection track/iptables always reassemble fragments to handle with a complete packet.    Even disable connection track, the reassembling  still work on </a:t>
            </a:r>
            <a:r>
              <a:rPr lang="en-US" dirty="0" err="1"/>
              <a:t>linux</a:t>
            </a:r>
            <a:r>
              <a:rPr lang="en-US" dirty="0"/>
              <a:t> 4.4.121 version based.</a:t>
            </a:r>
          </a:p>
          <a:p>
            <a:pPr marL="0" indent="0">
              <a:buNone/>
            </a:pPr>
            <a:r>
              <a:rPr lang="en-US" dirty="0"/>
              <a:t>   Both </a:t>
            </a:r>
            <a:r>
              <a:rPr lang="en-US" dirty="0" err="1"/>
              <a:t>evip</a:t>
            </a:r>
            <a:r>
              <a:rPr lang="en-US" dirty="0"/>
              <a:t> and LWLB can’t handle with cases that different </a:t>
            </a:r>
            <a:r>
              <a:rPr lang="en-US" dirty="0" err="1"/>
              <a:t>fragementations</a:t>
            </a:r>
            <a:r>
              <a:rPr lang="en-US" dirty="0"/>
              <a:t> reach to different front ends.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Bypass Kernel</a:t>
            </a:r>
          </a:p>
          <a:p>
            <a:pPr marL="0" indent="0">
              <a:buNone/>
            </a:pPr>
            <a:r>
              <a:rPr lang="en-US" dirty="0"/>
              <a:t>   need an additional hop to let fragments handled on same LB. refer to 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   Maglev: A Fast and Reliable Software Network Load Balancer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8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Based</a:t>
            </a:r>
          </a:p>
          <a:p>
            <a:pPr marL="0" indent="0">
              <a:buNone/>
            </a:pPr>
            <a:r>
              <a:rPr lang="en-US" dirty="0"/>
              <a:t>  ASI logs, </a:t>
            </a:r>
            <a:r>
              <a:rPr lang="en-US" dirty="0" err="1"/>
              <a:t>tcpdump</a:t>
            </a:r>
            <a:r>
              <a:rPr lang="en-US" dirty="0"/>
              <a:t> and </a:t>
            </a:r>
            <a:r>
              <a:rPr lang="en-US" dirty="0" err="1"/>
              <a:t>linux</a:t>
            </a:r>
            <a:r>
              <a:rPr lang="en-US" dirty="0"/>
              <a:t> IP commands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Bypass kernel</a:t>
            </a:r>
          </a:p>
          <a:p>
            <a:pPr marL="0" indent="0">
              <a:buNone/>
            </a:pPr>
            <a:r>
              <a:rPr lang="en-US" dirty="0"/>
              <a:t>   API.</a:t>
            </a:r>
          </a:p>
        </p:txBody>
      </p:sp>
    </p:spTree>
    <p:extLst>
      <p:ext uri="{BB962C8B-B14F-4D97-AF65-F5344CB8AC3E}">
        <p14:creationId xmlns:p14="http://schemas.microsoft.com/office/powerpoint/2010/main" val="389762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response for outgoing request should be terminated on same backend as request.  This need the connection track.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response may be handled by different front end, which doesn’t have the track of its connection.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In such scenarios,  consistent hash can’t 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Sharing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33719-3EB6-4090-A17D-13AB8344655F}"/>
              </a:ext>
            </a:extLst>
          </p:cNvPr>
          <p:cNvSpPr/>
          <p:nvPr/>
        </p:nvSpPr>
        <p:spPr>
          <a:xfrm>
            <a:off x="1331099" y="2797895"/>
            <a:ext cx="895110" cy="9060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Front-end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CE891-BD90-4221-9244-F5E474FF2E03}"/>
              </a:ext>
            </a:extLst>
          </p:cNvPr>
          <p:cNvSpPr/>
          <p:nvPr/>
        </p:nvSpPr>
        <p:spPr>
          <a:xfrm>
            <a:off x="2820373" y="2797895"/>
            <a:ext cx="1022431" cy="9060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/>
              <a:t>Front-end</a:t>
            </a: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81ED37-A18E-4419-A67B-4A07CACCAC95}"/>
              </a:ext>
            </a:extLst>
          </p:cNvPr>
          <p:cNvSpPr/>
          <p:nvPr/>
        </p:nvSpPr>
        <p:spPr>
          <a:xfrm>
            <a:off x="1613714" y="4404165"/>
            <a:ext cx="1446835" cy="54718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52482D-8A37-4081-9905-08DFA26647E5}"/>
              </a:ext>
            </a:extLst>
          </p:cNvPr>
          <p:cNvSpPr/>
          <p:nvPr/>
        </p:nvSpPr>
        <p:spPr>
          <a:xfrm>
            <a:off x="1535586" y="3297194"/>
            <a:ext cx="486136" cy="4067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ct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910471-32E5-444D-89B2-2D490733AE6D}"/>
              </a:ext>
            </a:extLst>
          </p:cNvPr>
          <p:cNvSpPr/>
          <p:nvPr/>
        </p:nvSpPr>
        <p:spPr>
          <a:xfrm>
            <a:off x="3088520" y="3289819"/>
            <a:ext cx="486136" cy="4067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ct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7CB16-8146-4DA0-A94C-A8A3ED9A5C80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1778654" y="3703896"/>
            <a:ext cx="558478" cy="70026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6BE881-81F0-4A80-8091-457FF6325F97}"/>
              </a:ext>
            </a:extLst>
          </p:cNvPr>
          <p:cNvCxnSpPr>
            <a:stCxn id="4" idx="0"/>
          </p:cNvCxnSpPr>
          <p:nvPr/>
        </p:nvCxnSpPr>
        <p:spPr>
          <a:xfrm flipV="1">
            <a:off x="1778654" y="2315718"/>
            <a:ext cx="0" cy="4821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FEE5C0-23AB-498D-BCCA-8779F83FDF64}"/>
              </a:ext>
            </a:extLst>
          </p:cNvPr>
          <p:cNvCxnSpPr/>
          <p:nvPr/>
        </p:nvCxnSpPr>
        <p:spPr>
          <a:xfrm>
            <a:off x="3331588" y="2196796"/>
            <a:ext cx="0" cy="601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96EB20-E669-4BB1-B32F-4788CFBEF575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2337132" y="3696521"/>
            <a:ext cx="994456" cy="707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6B33D18-35C0-44CD-B097-CBCE22A2DF67}"/>
              </a:ext>
            </a:extLst>
          </p:cNvPr>
          <p:cNvSpPr/>
          <p:nvPr/>
        </p:nvSpPr>
        <p:spPr>
          <a:xfrm>
            <a:off x="6889840" y="2844193"/>
            <a:ext cx="895110" cy="9060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Front-end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DEACBF-76BF-4852-95F8-81F9D7E64439}"/>
              </a:ext>
            </a:extLst>
          </p:cNvPr>
          <p:cNvSpPr/>
          <p:nvPr/>
        </p:nvSpPr>
        <p:spPr>
          <a:xfrm>
            <a:off x="9356214" y="2903655"/>
            <a:ext cx="1022431" cy="9060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/>
              <a:t>Front-end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61E1D1-3310-48A1-BED9-D648059876F0}"/>
              </a:ext>
            </a:extLst>
          </p:cNvPr>
          <p:cNvSpPr/>
          <p:nvPr/>
        </p:nvSpPr>
        <p:spPr>
          <a:xfrm>
            <a:off x="7784950" y="4523087"/>
            <a:ext cx="1446835" cy="54718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268759-AD8E-4E8A-B85C-175C064D1699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7337395" y="3750194"/>
            <a:ext cx="1170973" cy="7728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619337-7435-42BC-AB50-2AB95910F0A8}"/>
              </a:ext>
            </a:extLst>
          </p:cNvPr>
          <p:cNvCxnSpPr>
            <a:stCxn id="17" idx="0"/>
          </p:cNvCxnSpPr>
          <p:nvPr/>
        </p:nvCxnSpPr>
        <p:spPr>
          <a:xfrm flipV="1">
            <a:off x="7337395" y="2362016"/>
            <a:ext cx="0" cy="4821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87C51-AAE9-46AF-9E81-7C3ECA12E29F}"/>
              </a:ext>
            </a:extLst>
          </p:cNvPr>
          <p:cNvCxnSpPr/>
          <p:nvPr/>
        </p:nvCxnSpPr>
        <p:spPr>
          <a:xfrm>
            <a:off x="9867429" y="2302556"/>
            <a:ext cx="0" cy="6010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D1E6B8-0DC5-49EE-8B3A-9C7981DD26C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508368" y="3809656"/>
            <a:ext cx="1359062" cy="7134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inus Sign 46">
            <a:extLst>
              <a:ext uri="{FF2B5EF4-FFF2-40B4-BE49-F238E27FC236}">
                <a16:creationId xmlns:a16="http://schemas.microsoft.com/office/drawing/2014/main" id="{26B7E9AA-A838-440C-AC8D-23FC8C809473}"/>
              </a:ext>
            </a:extLst>
          </p:cNvPr>
          <p:cNvSpPr/>
          <p:nvPr/>
        </p:nvSpPr>
        <p:spPr>
          <a:xfrm>
            <a:off x="7501369" y="3203009"/>
            <a:ext cx="2140353" cy="237563"/>
          </a:xfrm>
          <a:prstGeom prst="mathMinu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A82ACC-464F-4E4D-BD41-F1415C7AAE78}"/>
              </a:ext>
            </a:extLst>
          </p:cNvPr>
          <p:cNvSpPr/>
          <p:nvPr/>
        </p:nvSpPr>
        <p:spPr>
          <a:xfrm>
            <a:off x="8127850" y="2836818"/>
            <a:ext cx="949124" cy="9060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Connection </a:t>
            </a:r>
          </a:p>
          <a:p>
            <a:pPr algn="ctr"/>
            <a:r>
              <a:rPr lang="en-US" sz="1200" dirty="0"/>
              <a:t>DB (</a:t>
            </a:r>
            <a:r>
              <a:rPr lang="en-US" sz="1200" dirty="0" err="1"/>
              <a:t>redis</a:t>
            </a:r>
            <a:r>
              <a:rPr lang="en-US" sz="1200" dirty="0"/>
              <a:t> )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F12BD91-1BC1-4A80-B5E3-9CCE5C93BDBC}"/>
              </a:ext>
            </a:extLst>
          </p:cNvPr>
          <p:cNvSpPr/>
          <p:nvPr/>
        </p:nvSpPr>
        <p:spPr>
          <a:xfrm>
            <a:off x="4276854" y="3440572"/>
            <a:ext cx="2344838" cy="460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AEF218-809B-4C6F-A289-E5CAAB3FDB81}"/>
              </a:ext>
            </a:extLst>
          </p:cNvPr>
          <p:cNvSpPr txBox="1"/>
          <p:nvPr/>
        </p:nvSpPr>
        <p:spPr>
          <a:xfrm>
            <a:off x="4557535" y="2302556"/>
            <a:ext cx="1659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 replication unstable  to handle huge connections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D2CE5B-3A8F-435D-B6C9-94F294D8389C}"/>
              </a:ext>
            </a:extLst>
          </p:cNvPr>
          <p:cNvSpPr/>
          <p:nvPr/>
        </p:nvSpPr>
        <p:spPr>
          <a:xfrm>
            <a:off x="526804" y="5732047"/>
            <a:ext cx="490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LWLB share connections through TCP connections.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AAC2DF-18D9-403A-81EE-C0A8E8EB4E42}"/>
              </a:ext>
            </a:extLst>
          </p:cNvPr>
          <p:cNvSpPr/>
          <p:nvPr/>
        </p:nvSpPr>
        <p:spPr>
          <a:xfrm>
            <a:off x="7635370" y="5384768"/>
            <a:ext cx="2503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Shared DB cache as AKA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9BCECB-95F6-4542-B3BE-E90B292FA70D}"/>
              </a:ext>
            </a:extLst>
          </p:cNvPr>
          <p:cNvSpPr/>
          <p:nvPr/>
        </p:nvSpPr>
        <p:spPr>
          <a:xfrm>
            <a:off x="7566958" y="3198135"/>
            <a:ext cx="228110" cy="23756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 (</a:t>
            </a:r>
            <a:r>
              <a:rPr lang="en-US" sz="1200" dirty="0" err="1"/>
              <a:t>redis</a:t>
            </a:r>
            <a:r>
              <a:rPr lang="en-US" sz="1200" dirty="0"/>
              <a:t> 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E419CF-C995-40FF-97BB-72F7AE708721}"/>
              </a:ext>
            </a:extLst>
          </p:cNvPr>
          <p:cNvSpPr/>
          <p:nvPr/>
        </p:nvSpPr>
        <p:spPr>
          <a:xfrm>
            <a:off x="9366332" y="3198135"/>
            <a:ext cx="228110" cy="23756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 (</a:t>
            </a:r>
            <a:r>
              <a:rPr lang="en-US" sz="1200" dirty="0" err="1"/>
              <a:t>redis</a:t>
            </a:r>
            <a:r>
              <a:rPr lang="en-US" sz="1200" dirty="0"/>
              <a:t> 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FE8C2D-3A01-4A65-9F87-175212332282}"/>
              </a:ext>
            </a:extLst>
          </p:cNvPr>
          <p:cNvSpPr/>
          <p:nvPr/>
        </p:nvSpPr>
        <p:spPr>
          <a:xfrm>
            <a:off x="5355180" y="4830766"/>
            <a:ext cx="228111" cy="23950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6D144-C2D9-45C5-932A-B513C4C668F5}"/>
              </a:ext>
            </a:extLst>
          </p:cNvPr>
          <p:cNvSpPr txBox="1"/>
          <p:nvPr/>
        </p:nvSpPr>
        <p:spPr>
          <a:xfrm>
            <a:off x="5697042" y="4755838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Copy of cluster </a:t>
            </a:r>
            <a:r>
              <a:rPr lang="en-US" sz="1100" dirty="0" err="1"/>
              <a:t>ct</a:t>
            </a:r>
            <a:endParaRPr lang="en-US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ABF0A9-D5E8-42C2-A4E9-08A91DB3486D}"/>
              </a:ext>
            </a:extLst>
          </p:cNvPr>
          <p:cNvSpPr/>
          <p:nvPr/>
        </p:nvSpPr>
        <p:spPr>
          <a:xfrm>
            <a:off x="5355181" y="5198264"/>
            <a:ext cx="228110" cy="23756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/>
              <a:t> </a:t>
            </a:r>
          </a:p>
          <a:p>
            <a:pPr algn="ctr"/>
            <a:r>
              <a:rPr lang="en-US" sz="1100" dirty="0"/>
              <a:t> (</a:t>
            </a:r>
            <a:r>
              <a:rPr lang="en-US" sz="1100" dirty="0" err="1"/>
              <a:t>redis</a:t>
            </a:r>
            <a:r>
              <a:rPr lang="en-US" sz="1100" dirty="0"/>
              <a:t>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BEB7C-9635-4296-B0B2-2E5A1A40F38F}"/>
              </a:ext>
            </a:extLst>
          </p:cNvPr>
          <p:cNvSpPr txBox="1"/>
          <p:nvPr/>
        </p:nvSpPr>
        <p:spPr>
          <a:xfrm>
            <a:off x="5697042" y="5207031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Distributed DB</a:t>
            </a:r>
          </a:p>
        </p:txBody>
      </p:sp>
    </p:spTree>
    <p:extLst>
      <p:ext uri="{BB962C8B-B14F-4D97-AF65-F5344CB8AC3E}">
        <p14:creationId xmlns:p14="http://schemas.microsoft.com/office/powerpoint/2010/main" val="120572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67B-F209-4115-981D-E18B3BD4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124979"/>
            <a:ext cx="10515600" cy="1325563"/>
          </a:xfrm>
        </p:spPr>
        <p:txBody>
          <a:bodyPr/>
          <a:lstStyle/>
          <a:p>
            <a:r>
              <a:rPr lang="en-US" dirty="0"/>
              <a:t>Archetypes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F7822-677C-4744-BD9C-DA8A5C1E79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39" y="1462276"/>
            <a:ext cx="9190386" cy="1531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163CC-615B-415D-A9D9-373F8EDA00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0" y="3256770"/>
            <a:ext cx="9442610" cy="13255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2AD37F-5A2E-4933-803E-C975AAC2FD9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55" y="4800469"/>
            <a:ext cx="5943600" cy="15748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EBE2E27-BAE8-42B9-9FAB-A68DEDC1AA31}"/>
              </a:ext>
            </a:extLst>
          </p:cNvPr>
          <p:cNvSpPr txBox="1"/>
          <p:nvPr/>
        </p:nvSpPr>
        <p:spPr>
          <a:xfrm>
            <a:off x="5381201" y="5587869"/>
            <a:ext cx="437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72593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67B-F209-4115-981D-E18B3BD4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124979"/>
            <a:ext cx="10515600" cy="1325563"/>
          </a:xfrm>
        </p:spPr>
        <p:txBody>
          <a:bodyPr/>
          <a:lstStyle/>
          <a:p>
            <a:r>
              <a:rPr lang="en-US" dirty="0"/>
              <a:t>Archetypes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50C88-AFE1-4FCF-9B85-5FF008FA638E}"/>
              </a:ext>
            </a:extLst>
          </p:cNvPr>
          <p:cNvGrpSpPr/>
          <p:nvPr/>
        </p:nvGrpSpPr>
        <p:grpSpPr>
          <a:xfrm>
            <a:off x="905761" y="2559642"/>
            <a:ext cx="1828087" cy="676542"/>
            <a:chOff x="952060" y="4839854"/>
            <a:chExt cx="1828087" cy="6765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F65548-EE6C-47D2-BE3D-0D75971725DC}"/>
                </a:ext>
              </a:extLst>
            </p:cNvPr>
            <p:cNvSpPr/>
            <p:nvPr/>
          </p:nvSpPr>
          <p:spPr>
            <a:xfrm>
              <a:off x="1129831" y="4839854"/>
              <a:ext cx="1650316" cy="43410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6F07FF-EC6C-4B47-AAEC-DE193418DA07}"/>
                </a:ext>
              </a:extLst>
            </p:cNvPr>
            <p:cNvSpPr/>
            <p:nvPr/>
          </p:nvSpPr>
          <p:spPr>
            <a:xfrm>
              <a:off x="1060554" y="4918366"/>
              <a:ext cx="1650316" cy="43410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3D4D9D-3A46-4D88-BF60-4D5785C7B767}"/>
                </a:ext>
              </a:extLst>
            </p:cNvPr>
            <p:cNvSpPr/>
            <p:nvPr/>
          </p:nvSpPr>
          <p:spPr>
            <a:xfrm>
              <a:off x="1009757" y="5015350"/>
              <a:ext cx="1650316" cy="43410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E063F-2B71-41FC-8292-2B61D9C0060B}"/>
                </a:ext>
              </a:extLst>
            </p:cNvPr>
            <p:cNvSpPr/>
            <p:nvPr/>
          </p:nvSpPr>
          <p:spPr>
            <a:xfrm>
              <a:off x="952060" y="5082287"/>
              <a:ext cx="1650316" cy="43410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07F89-22FC-48D0-A496-71963A268D01}"/>
              </a:ext>
            </a:extLst>
          </p:cNvPr>
          <p:cNvSpPr/>
          <p:nvPr/>
        </p:nvSpPr>
        <p:spPr>
          <a:xfrm>
            <a:off x="3932834" y="2574405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A4AC3B-B717-4F96-BE38-5A7D752126D9}"/>
              </a:ext>
            </a:extLst>
          </p:cNvPr>
          <p:cNvSpPr/>
          <p:nvPr/>
        </p:nvSpPr>
        <p:spPr>
          <a:xfrm>
            <a:off x="3863557" y="2652917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506D7-A51D-4E2D-92BB-9836D3F334F1}"/>
              </a:ext>
            </a:extLst>
          </p:cNvPr>
          <p:cNvSpPr/>
          <p:nvPr/>
        </p:nvSpPr>
        <p:spPr>
          <a:xfrm>
            <a:off x="3801185" y="2738326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B5C26-98A7-4038-8B35-AD30BD3815B0}"/>
              </a:ext>
            </a:extLst>
          </p:cNvPr>
          <p:cNvSpPr/>
          <p:nvPr/>
        </p:nvSpPr>
        <p:spPr>
          <a:xfrm>
            <a:off x="3731913" y="2816838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edge router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all weight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2E87FE-D544-47D2-8213-FE88C55F8F2D}"/>
              </a:ext>
            </a:extLst>
          </p:cNvPr>
          <p:cNvSpPr/>
          <p:nvPr/>
        </p:nvSpPr>
        <p:spPr>
          <a:xfrm>
            <a:off x="6520578" y="2586932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7F232C-9A10-48D6-A11A-674CD3380A77}"/>
              </a:ext>
            </a:extLst>
          </p:cNvPr>
          <p:cNvSpPr/>
          <p:nvPr/>
        </p:nvSpPr>
        <p:spPr>
          <a:xfrm>
            <a:off x="6451301" y="2665444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DD40D2-4F8C-4168-9077-41F2EB82C8B2}"/>
              </a:ext>
            </a:extLst>
          </p:cNvPr>
          <p:cNvSpPr/>
          <p:nvPr/>
        </p:nvSpPr>
        <p:spPr>
          <a:xfrm>
            <a:off x="6388929" y="2750853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E1D1A5-EF53-46EB-B59E-A25D16E7DE88}"/>
              </a:ext>
            </a:extLst>
          </p:cNvPr>
          <p:cNvSpPr/>
          <p:nvPr/>
        </p:nvSpPr>
        <p:spPr>
          <a:xfrm>
            <a:off x="6319657" y="2829365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L4 LB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5923FA-99B1-4502-98F4-0F7B40A4E1F1}"/>
              </a:ext>
            </a:extLst>
          </p:cNvPr>
          <p:cNvSpPr/>
          <p:nvPr/>
        </p:nvSpPr>
        <p:spPr>
          <a:xfrm>
            <a:off x="9220629" y="2562566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822383-3863-43C1-B4BB-ABE542266DB0}"/>
              </a:ext>
            </a:extLst>
          </p:cNvPr>
          <p:cNvSpPr/>
          <p:nvPr/>
        </p:nvSpPr>
        <p:spPr>
          <a:xfrm>
            <a:off x="9151352" y="2641078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9F739B-07A5-45C8-A8CC-A867052FC1D2}"/>
              </a:ext>
            </a:extLst>
          </p:cNvPr>
          <p:cNvSpPr/>
          <p:nvPr/>
        </p:nvSpPr>
        <p:spPr>
          <a:xfrm>
            <a:off x="9088980" y="2726487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37DCBC-FF31-4CF7-8A31-ABE55C3A24DC}"/>
              </a:ext>
            </a:extLst>
          </p:cNvPr>
          <p:cNvSpPr/>
          <p:nvPr/>
        </p:nvSpPr>
        <p:spPr>
          <a:xfrm>
            <a:off x="9019708" y="2804999"/>
            <a:ext cx="1650316" cy="4341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DE3A6C9-BF46-4BDB-9C4F-AA2B1F63FFA7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2733848" y="2776697"/>
            <a:ext cx="998065" cy="257196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4418066-CA1B-43E3-B075-935377CC8D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583150" y="2791460"/>
            <a:ext cx="736507" cy="254960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67A9FC-B608-4896-B533-310CFCDBC512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>
            <a:off x="8170894" y="2803987"/>
            <a:ext cx="848814" cy="218067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418773-1B69-4273-BA1B-6744D15A3DFB}"/>
              </a:ext>
            </a:extLst>
          </p:cNvPr>
          <p:cNvSpPr txBox="1"/>
          <p:nvPr/>
        </p:nvSpPr>
        <p:spPr>
          <a:xfrm>
            <a:off x="5688742" y="2592972"/>
            <a:ext cx="551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ECMP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8F0111E-981E-498A-B611-6333A87CEFC8}"/>
              </a:ext>
            </a:extLst>
          </p:cNvPr>
          <p:cNvCxnSpPr>
            <a:cxnSpLocks/>
          </p:cNvCxnSpPr>
          <p:nvPr/>
        </p:nvCxnSpPr>
        <p:spPr>
          <a:xfrm>
            <a:off x="8785185" y="4013665"/>
            <a:ext cx="859851" cy="12700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D2D333-E50B-47D9-A133-657B74170C3E}"/>
              </a:ext>
            </a:extLst>
          </p:cNvPr>
          <p:cNvSpPr txBox="1"/>
          <p:nvPr/>
        </p:nvSpPr>
        <p:spPr>
          <a:xfrm>
            <a:off x="9658633" y="3841699"/>
            <a:ext cx="8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214469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Configurations</a:t>
            </a:r>
          </a:p>
          <a:p>
            <a:r>
              <a:rPr lang="en-US" dirty="0"/>
              <a:t>Service Discovery</a:t>
            </a:r>
          </a:p>
          <a:p>
            <a:r>
              <a:rPr lang="en-US" dirty="0"/>
              <a:t>Fast packet processing</a:t>
            </a:r>
          </a:p>
          <a:p>
            <a:r>
              <a:rPr lang="en-US" dirty="0"/>
              <a:t>Backend selection</a:t>
            </a:r>
          </a:p>
          <a:p>
            <a:r>
              <a:rPr lang="en-US" dirty="0"/>
              <a:t>Consistent Hash</a:t>
            </a:r>
          </a:p>
          <a:p>
            <a:r>
              <a:rPr lang="en-US" dirty="0"/>
              <a:t>Connection Persistence</a:t>
            </a:r>
          </a:p>
          <a:p>
            <a:r>
              <a:rPr lang="en-US" dirty="0"/>
              <a:t>Fragment Handling</a:t>
            </a:r>
          </a:p>
          <a:p>
            <a:r>
              <a:rPr lang="en-US" dirty="0"/>
              <a:t>Monitoring and Debugging</a:t>
            </a:r>
          </a:p>
          <a:p>
            <a:r>
              <a:rPr lang="en-US" dirty="0"/>
              <a:t>Connection sharing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98" y="1802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API over TCP or ?</a:t>
            </a:r>
          </a:p>
        </p:txBody>
      </p:sp>
    </p:spTree>
    <p:extLst>
      <p:ext uri="{BB962C8B-B14F-4D97-AF65-F5344CB8AC3E}">
        <p14:creationId xmlns:p14="http://schemas.microsoft.com/office/powerpoint/2010/main" val="276930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98" y="1802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LWLB uses TIPC.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future….</a:t>
            </a:r>
          </a:p>
        </p:txBody>
      </p:sp>
    </p:spTree>
    <p:extLst>
      <p:ext uri="{BB962C8B-B14F-4D97-AF65-F5344CB8AC3E}">
        <p14:creationId xmlns:p14="http://schemas.microsoft.com/office/powerpoint/2010/main" val="10732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kernel based  (LWLB and eVIP)</a:t>
            </a:r>
          </a:p>
          <a:p>
            <a:pPr marL="0" indent="0">
              <a:buNone/>
            </a:pPr>
            <a:r>
              <a:rPr lang="en-US" dirty="0"/>
              <a:t>  the handling in vanilla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netwok</a:t>
            </a:r>
            <a:r>
              <a:rPr lang="en-US" dirty="0"/>
              <a:t> stack is too complicate. The network throughput is not good enough. CPU can be rescheduled by other events.</a:t>
            </a:r>
          </a:p>
          <a:p>
            <a:pPr marL="0" indent="0">
              <a:buNone/>
            </a:pPr>
            <a:r>
              <a:rPr lang="en-US" dirty="0"/>
              <a:t>   kernel helps to do routing, encapsulation and addresses resolution.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02DE71-38AD-48CD-B9B4-B985360F3563}"/>
              </a:ext>
            </a:extLst>
          </p:cNvPr>
          <p:cNvGrpSpPr/>
          <p:nvPr/>
        </p:nvGrpSpPr>
        <p:grpSpPr>
          <a:xfrm>
            <a:off x="5333232" y="4021582"/>
            <a:ext cx="3189331" cy="2721596"/>
            <a:chOff x="4418832" y="3429000"/>
            <a:chExt cx="3189331" cy="28892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C59AFB-9B4F-4775-9812-DC2D45FAA68A}"/>
                </a:ext>
              </a:extLst>
            </p:cNvPr>
            <p:cNvSpPr/>
            <p:nvPr/>
          </p:nvSpPr>
          <p:spPr>
            <a:xfrm>
              <a:off x="4418832" y="3429000"/>
              <a:ext cx="3189331" cy="28892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LB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0A8A34-F928-4EF7-BB21-553F5C31691E}"/>
                </a:ext>
              </a:extLst>
            </p:cNvPr>
            <p:cNvSpPr/>
            <p:nvPr/>
          </p:nvSpPr>
          <p:spPr>
            <a:xfrm>
              <a:off x="4681298" y="4706625"/>
              <a:ext cx="1623594" cy="65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Kernel Space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CBE3AA3-BF22-41B8-9E55-76EC6C549BCF}"/>
                </a:ext>
              </a:extLst>
            </p:cNvPr>
            <p:cNvSpPr/>
            <p:nvPr/>
          </p:nvSpPr>
          <p:spPr>
            <a:xfrm>
              <a:off x="4842164" y="6007230"/>
              <a:ext cx="678619" cy="311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eth1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945EE7-6FCF-4073-8E7F-07B78C3654A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5178752" y="5372972"/>
              <a:ext cx="2722" cy="634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400728-BA76-4F78-9FA3-40DF83E48CDB}"/>
                </a:ext>
              </a:extLst>
            </p:cNvPr>
            <p:cNvSpPr txBox="1"/>
            <p:nvPr/>
          </p:nvSpPr>
          <p:spPr>
            <a:xfrm>
              <a:off x="5104864" y="5547559"/>
              <a:ext cx="85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Interrupt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730629-337C-46D5-BE3F-24FD23D8D3E9}"/>
                </a:ext>
              </a:extLst>
            </p:cNvPr>
            <p:cNvSpPr/>
            <p:nvPr/>
          </p:nvSpPr>
          <p:spPr>
            <a:xfrm>
              <a:off x="5639655" y="6001237"/>
              <a:ext cx="678619" cy="277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tun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D87308-0D1A-40EE-B5DE-C4C99AD8CF6C}"/>
                </a:ext>
              </a:extLst>
            </p:cNvPr>
            <p:cNvCxnSpPr>
              <a:cxnSpLocks/>
            </p:cNvCxnSpPr>
            <p:nvPr/>
          </p:nvCxnSpPr>
          <p:spPr>
            <a:xfrm>
              <a:off x="5950886" y="5332795"/>
              <a:ext cx="21991" cy="652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ED8F69-AACC-4256-A568-76B9DFE39538}"/>
                </a:ext>
              </a:extLst>
            </p:cNvPr>
            <p:cNvSpPr/>
            <p:nvPr/>
          </p:nvSpPr>
          <p:spPr>
            <a:xfrm>
              <a:off x="4846757" y="5024270"/>
              <a:ext cx="675054" cy="25335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routing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471F69-C912-435E-80D1-69E8567A0569}"/>
                </a:ext>
              </a:extLst>
            </p:cNvPr>
            <p:cNvSpPr/>
            <p:nvPr/>
          </p:nvSpPr>
          <p:spPr>
            <a:xfrm>
              <a:off x="5520783" y="5033102"/>
              <a:ext cx="797491" cy="25335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iptables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EBAA65-1170-4E17-B3B4-5878C7F55A7C}"/>
                </a:ext>
              </a:extLst>
            </p:cNvPr>
            <p:cNvSpPr/>
            <p:nvPr/>
          </p:nvSpPr>
          <p:spPr>
            <a:xfrm>
              <a:off x="6567358" y="4706625"/>
              <a:ext cx="797490" cy="6261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Backend</a:t>
              </a:r>
            </a:p>
            <a:p>
              <a:pPr algn="ctr"/>
              <a:r>
                <a:rPr lang="en-US" sz="1000" dirty="0"/>
                <a:t>application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6B845DD-EB08-48C3-965A-5149D6E2F723}"/>
                </a:ext>
              </a:extLst>
            </p:cNvPr>
            <p:cNvCxnSpPr>
              <a:cxnSpLocks/>
              <a:stCxn id="13" idx="6"/>
              <a:endCxn id="27" idx="2"/>
            </p:cNvCxnSpPr>
            <p:nvPr/>
          </p:nvCxnSpPr>
          <p:spPr>
            <a:xfrm flipV="1">
              <a:off x="6318274" y="5332795"/>
              <a:ext cx="647829" cy="8069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C39C9F3-F63B-45BB-89E6-6A256D2ECF13}"/>
                </a:ext>
              </a:extLst>
            </p:cNvPr>
            <p:cNvCxnSpPr>
              <a:cxnSpLocks/>
              <a:stCxn id="27" idx="0"/>
              <a:endCxn id="18" idx="3"/>
            </p:cNvCxnSpPr>
            <p:nvPr/>
          </p:nvCxnSpPr>
          <p:spPr>
            <a:xfrm rot="16200000" flipV="1">
              <a:off x="6187381" y="3927902"/>
              <a:ext cx="635355" cy="92209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CEBE8C-7617-4412-9593-2BEDB11674A0}"/>
                </a:ext>
              </a:extLst>
            </p:cNvPr>
            <p:cNvSpPr/>
            <p:nvPr/>
          </p:nvSpPr>
          <p:spPr>
            <a:xfrm>
              <a:off x="4980373" y="3818256"/>
              <a:ext cx="1063639" cy="50602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controller</a:t>
              </a:r>
              <a:endParaRPr lang="en-US" sz="12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D529BC2-E85B-4557-904C-6986228E5BFF}"/>
                </a:ext>
              </a:extLst>
            </p:cNvPr>
            <p:cNvCxnSpPr>
              <a:cxnSpLocks/>
              <a:stCxn id="18" idx="2"/>
              <a:endCxn id="4" idx="0"/>
            </p:cNvCxnSpPr>
            <p:nvPr/>
          </p:nvCxnSpPr>
          <p:spPr>
            <a:xfrm flipH="1">
              <a:off x="5493095" y="4324283"/>
              <a:ext cx="19098" cy="38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EDC8380-0B7E-4567-B25E-6DB684845C42}"/>
              </a:ext>
            </a:extLst>
          </p:cNvPr>
          <p:cNvCxnSpPr>
            <a:stCxn id="27" idx="1"/>
            <a:endCxn id="4" idx="3"/>
          </p:cNvCxnSpPr>
          <p:nvPr/>
        </p:nvCxnSpPr>
        <p:spPr>
          <a:xfrm rot="10800000" flipV="1">
            <a:off x="7219292" y="5519985"/>
            <a:ext cx="262466" cy="126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59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bypass kernel    (google, AWS)</a:t>
            </a:r>
          </a:p>
          <a:p>
            <a:pPr marL="0" indent="0">
              <a:buNone/>
            </a:pPr>
            <a:r>
              <a:rPr lang="en-US" sz="2400" dirty="0"/>
              <a:t>    With CPU affinity, it can get better throughput. It depends on kernel bypass technologies like  </a:t>
            </a:r>
            <a:r>
              <a:rPr lang="en-US" sz="2400" dirty="0">
                <a:hlinkClick r:id="rId2"/>
              </a:rPr>
              <a:t>https://blog.cloudflare.com/kernel-bypass/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   DPDK can be used in SBG and using several packet thread to distribute packets.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highlight>
                  <a:srgbClr val="FFFF00"/>
                </a:highlight>
              </a:rPr>
              <a:t>We need to encapsulate the tunneled frame by self.    </a:t>
            </a:r>
            <a:r>
              <a:rPr lang="en-US" sz="2400" dirty="0" err="1">
                <a:highlight>
                  <a:srgbClr val="FFFF00"/>
                </a:highlight>
              </a:rPr>
              <a:t>Dpdk</a:t>
            </a:r>
            <a:r>
              <a:rPr lang="en-US" sz="2400" dirty="0">
                <a:highlight>
                  <a:srgbClr val="FFFF00"/>
                </a:highlight>
              </a:rPr>
              <a:t> has examples.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   the mac address of backend must be known by LB.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   </a:t>
            </a:r>
            <a:r>
              <a:rPr lang="en-US" sz="2400" dirty="0" err="1">
                <a:highlight>
                  <a:srgbClr val="FFFF00"/>
                </a:highlight>
              </a:rPr>
              <a:t>dpdk</a:t>
            </a:r>
            <a:r>
              <a:rPr lang="en-US" sz="2400" dirty="0">
                <a:highlight>
                  <a:srgbClr val="FFFF00"/>
                </a:highlight>
              </a:rPr>
              <a:t> driver is needed on eth0 too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A9D4BEE-A309-44D9-9633-B817BF461DEB}"/>
              </a:ext>
            </a:extLst>
          </p:cNvPr>
          <p:cNvGrpSpPr/>
          <p:nvPr/>
        </p:nvGrpSpPr>
        <p:grpSpPr>
          <a:xfrm>
            <a:off x="8123068" y="3710866"/>
            <a:ext cx="2796466" cy="2501546"/>
            <a:chOff x="8123068" y="3710866"/>
            <a:chExt cx="2796466" cy="25015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168770-B1AD-43F4-8625-DD5398184B59}"/>
                </a:ext>
              </a:extLst>
            </p:cNvPr>
            <p:cNvSpPr/>
            <p:nvPr/>
          </p:nvSpPr>
          <p:spPr>
            <a:xfrm>
              <a:off x="8123068" y="3710866"/>
              <a:ext cx="2796466" cy="25015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LB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106D5F-C3D0-4E3A-BF36-C6EF0F0FE431}"/>
                </a:ext>
              </a:extLst>
            </p:cNvPr>
            <p:cNvSpPr/>
            <p:nvPr/>
          </p:nvSpPr>
          <p:spPr>
            <a:xfrm>
              <a:off x="8844969" y="6070264"/>
              <a:ext cx="586834" cy="14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eth1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157F0F-D2CF-4239-B488-26345C02F511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9138386" y="5844455"/>
              <a:ext cx="426389" cy="225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9E7159-C84C-45DD-969C-A45D1FAF48A3}"/>
                </a:ext>
              </a:extLst>
            </p:cNvPr>
            <p:cNvSpPr txBox="1"/>
            <p:nvPr/>
          </p:nvSpPr>
          <p:spPr>
            <a:xfrm>
              <a:off x="8929823" y="5844455"/>
              <a:ext cx="12699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Shared memory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51835C-49DD-4B61-8563-BD34DFC592B8}"/>
                </a:ext>
              </a:extLst>
            </p:cNvPr>
            <p:cNvSpPr/>
            <p:nvPr/>
          </p:nvSpPr>
          <p:spPr>
            <a:xfrm>
              <a:off x="9646063" y="6070264"/>
              <a:ext cx="503343" cy="14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tun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866CF5-D3B5-4C4F-8AC1-DB339BF019FF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>
              <a:off x="9564775" y="5844455"/>
              <a:ext cx="332960" cy="225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97313F-44C0-4E34-A1F8-9874E55AF7A9}"/>
                </a:ext>
              </a:extLst>
            </p:cNvPr>
            <p:cNvSpPr/>
            <p:nvPr/>
          </p:nvSpPr>
          <p:spPr>
            <a:xfrm>
              <a:off x="8345192" y="5379549"/>
              <a:ext cx="2439165" cy="46490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Forwarder</a:t>
              </a:r>
            </a:p>
            <a:p>
              <a:pPr algn="ctr"/>
              <a:r>
                <a:rPr lang="en-US" sz="1000" dirty="0"/>
                <a:t>application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EA2E41-162D-4B50-9B24-053E895422FD}"/>
                </a:ext>
              </a:extLst>
            </p:cNvPr>
            <p:cNvSpPr/>
            <p:nvPr/>
          </p:nvSpPr>
          <p:spPr>
            <a:xfrm>
              <a:off x="8345191" y="4776426"/>
              <a:ext cx="2439165" cy="3977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kernel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6A5AED3-70AF-4E43-8AF4-2DCB69B1C076}"/>
                </a:ext>
              </a:extLst>
            </p:cNvPr>
            <p:cNvSpPr/>
            <p:nvPr/>
          </p:nvSpPr>
          <p:spPr>
            <a:xfrm>
              <a:off x="8345191" y="4091795"/>
              <a:ext cx="2439165" cy="3879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MGM</a:t>
              </a:r>
            </a:p>
            <a:p>
              <a:pPr algn="ctr"/>
              <a:r>
                <a:rPr lang="en-US" sz="1200" dirty="0"/>
                <a:t>application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A6DF64-2939-486D-8765-4071BEF0B824}"/>
                </a:ext>
              </a:extLst>
            </p:cNvPr>
            <p:cNvCxnSpPr>
              <a:cxnSpLocks/>
              <a:stCxn id="21" idx="2"/>
              <a:endCxn id="12" idx="0"/>
            </p:cNvCxnSpPr>
            <p:nvPr/>
          </p:nvCxnSpPr>
          <p:spPr>
            <a:xfrm>
              <a:off x="9564774" y="5174173"/>
              <a:ext cx="1" cy="20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839F86-FE0E-4945-80EA-0943B23A1FB3}"/>
                </a:ext>
              </a:extLst>
            </p:cNvPr>
            <p:cNvCxnSpPr>
              <a:cxnSpLocks/>
              <a:stCxn id="22" idx="2"/>
              <a:endCxn id="21" idx="0"/>
            </p:cNvCxnSpPr>
            <p:nvPr/>
          </p:nvCxnSpPr>
          <p:spPr>
            <a:xfrm>
              <a:off x="9564774" y="4479757"/>
              <a:ext cx="0" cy="29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87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028-AFE3-47C6-A5DB-02089D99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Server or Backend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E784-5A52-4412-9B0F-078F523C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66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It is critical to send same all packets of a connection to same backend.</a:t>
            </a:r>
          </a:p>
          <a:p>
            <a:r>
              <a:rPr lang="en-US" dirty="0"/>
              <a:t>Consistent Hash on all LBs</a:t>
            </a:r>
          </a:p>
          <a:p>
            <a:pPr marL="0" indent="0">
              <a:buNone/>
            </a:pPr>
            <a:r>
              <a:rPr lang="en-US" dirty="0"/>
              <a:t>   Using a consistent hash algorithm to distribute the first packet of one connection and record into the connection track table.   </a:t>
            </a:r>
          </a:p>
          <a:p>
            <a:pPr marL="0" indent="0">
              <a:buNone/>
            </a:pPr>
            <a:r>
              <a:rPr lang="en-US" dirty="0"/>
              <a:t>   Now, we use HMARK for hash to generate a mark.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Connection Track</a:t>
            </a:r>
          </a:p>
          <a:p>
            <a:pPr marL="0" indent="0">
              <a:buNone/>
            </a:pPr>
            <a:r>
              <a:rPr lang="en-US" dirty="0"/>
              <a:t>   To restore a flow path. </a:t>
            </a:r>
          </a:p>
          <a:p>
            <a:pPr marL="0" indent="0">
              <a:buNone/>
            </a:pPr>
            <a:r>
              <a:rPr lang="en-US" dirty="0"/>
              <a:t>   kernel module </a:t>
            </a:r>
            <a:r>
              <a:rPr lang="en-US" dirty="0" err="1"/>
              <a:t>conntrack</a:t>
            </a:r>
            <a:r>
              <a:rPr lang="en-US" dirty="0"/>
              <a:t> is used in LWLB.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Bypass kernel version,  all these can be stored in memory.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F945F4-6ABD-40BD-9B32-55097431DC98}"/>
              </a:ext>
            </a:extLst>
          </p:cNvPr>
          <p:cNvSpPr/>
          <p:nvPr/>
        </p:nvSpPr>
        <p:spPr>
          <a:xfrm>
            <a:off x="10131223" y="4625051"/>
            <a:ext cx="1055709" cy="4149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E95BFE-D949-4344-832A-3FCC0B00C755}"/>
              </a:ext>
            </a:extLst>
          </p:cNvPr>
          <p:cNvSpPr/>
          <p:nvPr/>
        </p:nvSpPr>
        <p:spPr>
          <a:xfrm>
            <a:off x="10283623" y="4777451"/>
            <a:ext cx="1055709" cy="4149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FEBDBC-FB1A-4037-BEF1-0AC7625E0C59}"/>
              </a:ext>
            </a:extLst>
          </p:cNvPr>
          <p:cNvSpPr/>
          <p:nvPr/>
        </p:nvSpPr>
        <p:spPr>
          <a:xfrm>
            <a:off x="10436023" y="4929851"/>
            <a:ext cx="1055709" cy="4149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3159DD-54FA-4265-9839-C462F451A113}"/>
              </a:ext>
            </a:extLst>
          </p:cNvPr>
          <p:cNvSpPr/>
          <p:nvPr/>
        </p:nvSpPr>
        <p:spPr>
          <a:xfrm>
            <a:off x="10588423" y="5082251"/>
            <a:ext cx="1055709" cy="4149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backend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400AE4-B490-4386-ACD2-3ED538F2D54A}"/>
              </a:ext>
            </a:extLst>
          </p:cNvPr>
          <p:cNvGrpSpPr/>
          <p:nvPr/>
        </p:nvGrpSpPr>
        <p:grpSpPr>
          <a:xfrm>
            <a:off x="7928416" y="4537317"/>
            <a:ext cx="1620938" cy="1468840"/>
            <a:chOff x="7917084" y="4399525"/>
            <a:chExt cx="1620938" cy="14688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2F0C1C-44F9-4615-841D-2E2A63F6FA52}"/>
                </a:ext>
              </a:extLst>
            </p:cNvPr>
            <p:cNvSpPr/>
            <p:nvPr/>
          </p:nvSpPr>
          <p:spPr>
            <a:xfrm>
              <a:off x="7917084" y="4399525"/>
              <a:ext cx="1620938" cy="14688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Front End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0A68E1C-BAFB-478F-9DD0-26B47A146EB4}"/>
                </a:ext>
              </a:extLst>
            </p:cNvPr>
            <p:cNvSpPr/>
            <p:nvPr/>
          </p:nvSpPr>
          <p:spPr>
            <a:xfrm>
              <a:off x="8356922" y="4701251"/>
              <a:ext cx="694481" cy="338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hash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C2E2217-6CB8-4FDB-A27C-252955F30DAB}"/>
                </a:ext>
              </a:extLst>
            </p:cNvPr>
            <p:cNvSpPr/>
            <p:nvPr/>
          </p:nvSpPr>
          <p:spPr>
            <a:xfrm>
              <a:off x="8356921" y="5261860"/>
              <a:ext cx="694481" cy="338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 track</a:t>
              </a:r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EE0569B-93D7-4361-9B1C-70CD9A1FF308}"/>
              </a:ext>
            </a:extLst>
          </p:cNvPr>
          <p:cNvCxnSpPr>
            <a:cxnSpLocks/>
          </p:cNvCxnSpPr>
          <p:nvPr/>
        </p:nvCxnSpPr>
        <p:spPr>
          <a:xfrm>
            <a:off x="9062734" y="5006051"/>
            <a:ext cx="1220889" cy="76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DF3A78E-C5EC-4601-B9A7-F82DC9178715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9062734" y="5289721"/>
            <a:ext cx="1525689" cy="279301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D7F750-008D-418B-AF92-AF9CF7AF09A2}"/>
              </a:ext>
            </a:extLst>
          </p:cNvPr>
          <p:cNvCxnSpPr>
            <a:cxnSpLocks/>
          </p:cNvCxnSpPr>
          <p:nvPr/>
        </p:nvCxnSpPr>
        <p:spPr>
          <a:xfrm>
            <a:off x="7153154" y="5251621"/>
            <a:ext cx="775262" cy="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2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545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Load Balancer Tech.</vt:lpstr>
      <vt:lpstr>Archetypes</vt:lpstr>
      <vt:lpstr>Archetypes</vt:lpstr>
      <vt:lpstr>Focus Points</vt:lpstr>
      <vt:lpstr>Configurations</vt:lpstr>
      <vt:lpstr>Service Discovery</vt:lpstr>
      <vt:lpstr>Fast packet processing</vt:lpstr>
      <vt:lpstr>Fast packet processing</vt:lpstr>
      <vt:lpstr>Real Server or Backend Selection</vt:lpstr>
      <vt:lpstr>Connection Persistence</vt:lpstr>
      <vt:lpstr>Fragment Handling</vt:lpstr>
      <vt:lpstr>Monitoring and Debugging</vt:lpstr>
      <vt:lpstr>Connection Sharing</vt:lpstr>
      <vt:lpstr>Connection 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Balancer Tech.</dc:title>
  <dc:creator>Jinqing Yan</dc:creator>
  <cp:lastModifiedBy>Jinqing Yan</cp:lastModifiedBy>
  <cp:revision>91</cp:revision>
  <dcterms:created xsi:type="dcterms:W3CDTF">2019-06-05T01:01:11Z</dcterms:created>
  <dcterms:modified xsi:type="dcterms:W3CDTF">2019-10-10T01:31:40Z</dcterms:modified>
</cp:coreProperties>
</file>