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 id="2147483701" r:id="rId2"/>
  </p:sldMasterIdLst>
  <p:notesMasterIdLst>
    <p:notesMasterId r:id="rId28"/>
  </p:notesMasterIdLst>
  <p:handoutMasterIdLst>
    <p:handoutMasterId r:id="rId29"/>
  </p:handoutMasterIdLst>
  <p:sldIdLst>
    <p:sldId id="259" r:id="rId3"/>
    <p:sldId id="264" r:id="rId4"/>
    <p:sldId id="265" r:id="rId5"/>
    <p:sldId id="263" r:id="rId6"/>
    <p:sldId id="260" r:id="rId7"/>
    <p:sldId id="267" r:id="rId8"/>
    <p:sldId id="268" r:id="rId9"/>
    <p:sldId id="266" r:id="rId10"/>
    <p:sldId id="274" r:id="rId11"/>
    <p:sldId id="269" r:id="rId12"/>
    <p:sldId id="275" r:id="rId13"/>
    <p:sldId id="276" r:id="rId14"/>
    <p:sldId id="277" r:id="rId15"/>
    <p:sldId id="271" r:id="rId16"/>
    <p:sldId id="270" r:id="rId17"/>
    <p:sldId id="273" r:id="rId18"/>
    <p:sldId id="279" r:id="rId19"/>
    <p:sldId id="281" r:id="rId20"/>
    <p:sldId id="282" r:id="rId21"/>
    <p:sldId id="283" r:id="rId22"/>
    <p:sldId id="284" r:id="rId23"/>
    <p:sldId id="285" r:id="rId24"/>
    <p:sldId id="286" r:id="rId25"/>
    <p:sldId id="287" r:id="rId26"/>
    <p:sldId id="261" r:id="rId27"/>
  </p:sldIdLst>
  <p:sldSz cx="9144000" cy="6858000" type="screen4x3"/>
  <p:notesSz cx="6884988" cy="10018713"/>
  <p:defaultTextStyle>
    <a:defPPr>
      <a:defRPr lang="en-GB"/>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9386CF36-BFA9-4BB0-91B9-1B19D4CB6FFA}">
          <p14:sldIdLst>
            <p14:sldId id="259"/>
            <p14:sldId id="264"/>
            <p14:sldId id="265"/>
            <p14:sldId id="263"/>
            <p14:sldId id="260"/>
            <p14:sldId id="267"/>
            <p14:sldId id="268"/>
            <p14:sldId id="266"/>
            <p14:sldId id="274"/>
            <p14:sldId id="269"/>
            <p14:sldId id="275"/>
            <p14:sldId id="276"/>
            <p14:sldId id="277"/>
            <p14:sldId id="271"/>
            <p14:sldId id="270"/>
            <p14:sldId id="273"/>
            <p14:sldId id="279"/>
            <p14:sldId id="281"/>
            <p14:sldId id="282"/>
            <p14:sldId id="283"/>
            <p14:sldId id="284"/>
            <p14:sldId id="285"/>
            <p14:sldId id="286"/>
            <p14:sldId id="287"/>
            <p14:sldId id="261"/>
          </p14:sldIdLst>
        </p14:section>
      </p14:sectionLst>
    </p:ex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4969">
          <p15:clr>
            <a:srgbClr val="A4A3A4"/>
          </p15:clr>
        </p15:guide>
        <p15:guide id="9" pos="1941">
          <p15:clr>
            <a:srgbClr val="A4A3A4"/>
          </p15:clr>
        </p15:guide>
        <p15:guide id="10" pos="3818">
          <p15:clr>
            <a:srgbClr val="A4A3A4"/>
          </p15:clr>
        </p15:guide>
        <p15:guide id="11" pos="3727">
          <p15:clr>
            <a:srgbClr val="A4A3A4"/>
          </p15:clr>
        </p15:guide>
        <p15:guide id="12" pos="2834">
          <p15:clr>
            <a:srgbClr val="A4A3A4"/>
          </p15:clr>
        </p15:guide>
        <p15:guide id="13" pos="2926">
          <p15:clr>
            <a:srgbClr val="A4A3A4"/>
          </p15:clr>
        </p15:guide>
        <p15:guide id="14" pos="248">
          <p15:clr>
            <a:srgbClr val="A4A3A4"/>
          </p15:clr>
        </p15:guide>
        <p15:guide id="15" pos="2034">
          <p15:clr>
            <a:srgbClr val="A4A3A4"/>
          </p15:clr>
        </p15:guide>
        <p15:guide id="16" pos="2879">
          <p15:clr>
            <a:srgbClr val="A4A3A4"/>
          </p15:clr>
        </p15:guide>
        <p15:guide id="17" pos="2676">
          <p15:clr>
            <a:srgbClr val="A4A3A4"/>
          </p15:clr>
        </p15:guide>
        <p15:guide id="18" pos="3084">
          <p15:clr>
            <a:srgbClr val="A4A3A4"/>
          </p15:clr>
        </p15:guide>
        <p15:guide id="19" pos="5511">
          <p15:clr>
            <a:srgbClr val="A4A3A4"/>
          </p15:clr>
        </p15:guide>
      </p15:sldGuideLst>
    </p:ext>
    <p:ext uri="{2D200454-40CA-4A62-9FC3-DE9A4176ACB9}">
      <p15:notesGuideLst xmlns:p15="http://schemas.microsoft.com/office/powerpoint/2012/main">
        <p15:guide id="1" orient="horz" pos="3155">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B00"/>
    <a:srgbClr val="6A8FBF"/>
    <a:srgbClr val="9FB7D3"/>
    <a:srgbClr val="8BC5FF"/>
    <a:srgbClr val="99CCFF"/>
    <a:srgbClr val="00A9D4"/>
    <a:srgbClr val="007B78"/>
    <a:srgbClr val="89BA17"/>
    <a:srgbClr val="F08A00"/>
    <a:srgbClr val="E321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5319" autoAdjust="0"/>
  </p:normalViewPr>
  <p:slideViewPr>
    <p:cSldViewPr snapToGrid="0" snapToObjects="1">
      <p:cViewPr varScale="1">
        <p:scale>
          <a:sx n="77" d="100"/>
          <a:sy n="77" d="100"/>
        </p:scale>
        <p:origin x="1416" y="67"/>
      </p:cViewPr>
      <p:guideLst>
        <p:guide orient="horz" pos="1136"/>
        <p:guide orient="horz" pos="4110"/>
        <p:guide orient="horz" pos="151"/>
        <p:guide orient="horz" pos="2449"/>
        <p:guide orient="horz" pos="3566"/>
        <p:guide orient="horz" pos="2545"/>
        <p:guide orient="horz" pos="3845"/>
        <p:guide pos="4969"/>
        <p:guide pos="1941"/>
        <p:guide pos="3818"/>
        <p:guide pos="3727"/>
        <p:guide pos="2834"/>
        <p:guide pos="2926"/>
        <p:guide pos="248"/>
        <p:guide pos="2034"/>
        <p:guide pos="2879"/>
        <p:guide pos="2676"/>
        <p:guide pos="3084"/>
        <p:guide pos="5511"/>
      </p:guideLst>
    </p:cSldViewPr>
  </p:slideViewPr>
  <p:notesTextViewPr>
    <p:cViewPr>
      <p:scale>
        <a:sx n="100" d="100"/>
        <a:sy n="100" d="100"/>
      </p:scale>
      <p:origin x="0" y="0"/>
    </p:cViewPr>
  </p:notesTextViewPr>
  <p:sorterViewPr>
    <p:cViewPr>
      <p:scale>
        <a:sx n="100" d="100"/>
        <a:sy n="100" d="100"/>
      </p:scale>
      <p:origin x="0" y="6528"/>
    </p:cViewPr>
  </p:sorterViewPr>
  <p:notesViewPr>
    <p:cSldViewPr snapToGrid="0" snapToObjects="1">
      <p:cViewPr varScale="1">
        <p:scale>
          <a:sx n="64" d="100"/>
          <a:sy n="64" d="100"/>
        </p:scale>
        <p:origin x="-3414" y="-126"/>
      </p:cViewPr>
      <p:guideLst>
        <p:guide orient="horz" pos="3155"/>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spcBef>
                <a:spcPct val="0"/>
              </a:spcBef>
              <a:defRPr sz="1300"/>
            </a:lvl1pPr>
          </a:lstStyle>
          <a:p>
            <a:r>
              <a:rPr lang="en-US" sz="1200"/>
              <a:t>eVIP knowledge </a:t>
            </a:r>
            <a:endParaRPr lang="en-US" sz="1200" dirty="0"/>
          </a:p>
        </p:txBody>
      </p:sp>
      <p:sp>
        <p:nvSpPr>
          <p:cNvPr id="79875" name="Rectangle 3"/>
          <p:cNvSpPr>
            <a:spLocks noGrp="1" noChangeArrowheads="1"/>
          </p:cNvSpPr>
          <p:nvPr>
            <p:ph type="dt" sz="quarter" idx="1"/>
          </p:nvPr>
        </p:nvSpPr>
        <p:spPr bwMode="auto">
          <a:xfrm>
            <a:off x="389990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lgn="r">
              <a:spcBef>
                <a:spcPct val="0"/>
              </a:spcBef>
              <a:defRPr sz="1300"/>
            </a:lvl1pPr>
          </a:lstStyle>
          <a:p>
            <a:r>
              <a:rPr lang="en-US" sz="1200"/>
              <a:t>2017-01-09 </a:t>
            </a:r>
            <a:endParaRPr lang="en-US" sz="1200" dirty="0"/>
          </a:p>
        </p:txBody>
      </p:sp>
      <p:sp>
        <p:nvSpPr>
          <p:cNvPr id="79876" name="Rectangle 4"/>
          <p:cNvSpPr>
            <a:spLocks noGrp="1" noChangeArrowheads="1"/>
          </p:cNvSpPr>
          <p:nvPr>
            <p:ph type="ftr" sz="quarter" idx="2"/>
          </p:nvPr>
        </p:nvSpPr>
        <p:spPr bwMode="auto">
          <a:xfrm>
            <a:off x="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spcBef>
                <a:spcPct val="0"/>
              </a:spcBef>
              <a:defRPr sz="1300"/>
            </a:lvl1pPr>
          </a:lstStyle>
          <a:p>
            <a:r>
              <a:rPr lang="en-US" sz="1200"/>
              <a:t> </a:t>
            </a:r>
            <a:endParaRPr lang="en-US" sz="1200" dirty="0"/>
          </a:p>
        </p:txBody>
      </p:sp>
      <p:sp>
        <p:nvSpPr>
          <p:cNvPr id="79877" name="Rectangle 5"/>
          <p:cNvSpPr>
            <a:spLocks noGrp="1" noChangeArrowheads="1"/>
          </p:cNvSpPr>
          <p:nvPr>
            <p:ph type="sldNum" sz="quarter" idx="3"/>
          </p:nvPr>
        </p:nvSpPr>
        <p:spPr bwMode="auto">
          <a:xfrm>
            <a:off x="389990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lgn="r">
              <a:spcBef>
                <a:spcPct val="0"/>
              </a:spcBef>
              <a:defRPr sz="1300"/>
            </a:lvl1pPr>
          </a:lstStyle>
          <a:p>
            <a:fld id="{4ECEF30E-552D-42ED-82CA-C73F83CA10A8}" type="slidenum">
              <a:rPr lang="en-US" sz="1200"/>
              <a:pPr/>
              <a:t>‹#›</a:t>
            </a:fld>
            <a:endParaRPr lang="en-US" sz="1200" dirty="0"/>
          </a:p>
        </p:txBody>
      </p:sp>
    </p:spTree>
    <p:extLst>
      <p:ext uri="{BB962C8B-B14F-4D97-AF65-F5344CB8AC3E}">
        <p14:creationId xmlns:p14="http://schemas.microsoft.com/office/powerpoint/2010/main" val="2985583238"/>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7-01-09T21:50:18.850"/>
    </inkml:context>
    <inkml:brush xml:id="br0">
      <inkml:brushProperty name="width" value="0.13229" units="cm"/>
      <inkml:brushProperty name="height" value="0.13229" units="cm"/>
      <inkml:brushProperty name="color" value="#FF0000"/>
    </inkml:brush>
    <inkml:brush xml:id="br1">
      <inkml:brushProperty name="width" value="0.13229" units="cm"/>
      <inkml:brushProperty name="height" value="0.13229" units="cm"/>
      <inkml:brushProperty name="color" value="#FFC000"/>
    </inkml:brush>
  </inkml:definitions>
  <inkml:trace contextRef="#ctx0" brushRef="#br0">571 10570 0,'0'0'202,"0"0"-186,0 0 0,24 0-16,1 0 15,-25 0-15,25 0 16,-25 0-16,25 0 15,-1 0 1,-24 0 15,25 0-15,-25 0-16,25 0 15,-25 0-15,25 0 16,0 0 0,-25 0-1,24 0-15,-24 0 16,50 0-1,-50 0-15,25 0 16,-25 0 0,24 0-16,1 0 15,0 0 1,-25 0-1,25 0 1,-25 0-16,24 0 16,1 0-16,-25 0 15,25 0-15,-25 0 16,25 0-16,0 0 15,-25 0 1,24 0 0,-24 0-1,25 0-15,-25 0 16,25 0-1,0 0 1,-25 0 15,24 0 0,-24 0-15,25 0 15,0 0 0,-25 0-15,25 0 0,-25 0-1,24 0 1,-24 0 15,25 0-15,0 0-1,-25 0-15,25 0 16,0 0-1,-1 0 1,-24 0 46,0 0 3651,0 0-3604,-24 0 297,24 0-390,0-25-1,-25 25 48,25 0-17,0 0-30,0-25 140,-25 25-156,25-26 31,0 26-15,0 0-1,-25-25 17,0 25 14,25-25-14,0 25-17,0-26 1,-24 26-1,24-25 48,0 25-63,-25 0 47,0-26-32,25 26 16,-25 0 1,25 0 30,0-25-62,-24 0 31,24 25-15</inkml:trace>
  <inkml:trace contextRef="#ctx0" brushRef="#br0" timeOffset="1250.25">1413 10596 0,'0'0'47,"0"25"-47,0-25 16,-25 0-16,25 0 15,0 0-15,-25 0 16,25 26-1,-25-1 1,1-25-16,24 0 16,0 0-16,0 25 15,-25-25 1,25 0-1,0 0 1,-25 26 0,25-26-1,-25 0 1,25 25-1,-24-25 63,24 25-62,0-25 0,-25 0-1,25 26 32,-25-26 47</inkml:trace>
  <inkml:trace contextRef="#ctx0" brushRef="#br0" timeOffset="-177601.199">3667 10164 0,'25'0'375,"-1"0"-360,-24 0 17,25 0-17,-25 0 1,25 0-1,-25 0 1,25 0 0,-1 0-1,-24 0-15,25 0 16,-25 0-16,50 0 15,-50 0-15,25 0 16,-1 0 0,1 0-1,-25 0 16,25 0-15,-25 0-16,49 0 16,-49 0-16,25 0 15,-25 0 1,25 26-1,-25-26 1,25 0-16,0 0 16,-25 25-16,24-25 15,-24 0-15,25 0 16,0 0-1,-25 0 17,25 0-17,-25 0 1,24 0-16,1 0 15,0 0 1,-25 0 0,25 0-1,-25 0-15,24 0 16,1 0-16,-25 0 15,25 0-15,-25 0 16,25 0 0,0 0-16,-25 0 15,24 0-15,-24 0 16,25 0-16,0 0 15,0 0 1,-25 0-16,0 0 16,24 0-16,-24 0 15,25 0 1,0 0-16,-25 0 15,25 0 1,-25 0 0,24 0-1,1 0-15,-25 0 16,25 0-1,-25 0-15,25 0 16,-25 0-16,25 0 16,-1 0-16,-24 0 15,25 0 1,-25 0-16,25 0 15,0 0-15,-1 0 16,-24 0 0,25 0-16,-25 0 15,25 0 1,0 0-16,-25 0 15,24 0 1,-24 0-16,50 0 0,-50 0 16,25 0-1,-25 0-15,25 0 16,-1 0-16,-24 0 15,25 0-15,0 0 16,0 0-16,-25 0 16,24 0-16,-24 0 15,25 0-15,-25 0 16,25 0-1,0 0 17,-25 0-17,0 0-15,24 0 16,-24 0-1,25 0-15,0 0 16,-25 0 0,25 0-1,-25 0 32,25 0-16,-25 0 0,24 0 1,-24-25-17,25 25 1,-25 0 15,25 0 0,-25 0-15,0 0 15,25 0-15,-25-26-1,24 26 48,-24 0-32,0-25 312,25 25-343,-25 0 16,25-25 15,-25-1 0,0 26 16,0 0-47,0-25 15,25 25 1,-25 0-16,0-25 31,0-1 16,0 26-31,0-25-1,0 25 1,0-26-1,0 26 1,0-25 0,0 0-1,0 25 1,0-26-16,0 26 15,0-25 1,0 0-16,0 25 16,0-26-1,0 26-15,0-25 16,0 25-1,0-26-15,0 1 16,0 25 0,0-25-1,25 25-15,-25-51 16,0 51-1,0-26 1,0 26-16,0-25 16,0 0-1,0-1 1,0 26-16,0-25 15,0 25 1,0-25-16,0-1 16,0 26-1,0-25-15,0 25 16,0-26-16,0 1 15,0 25-15,0-25 16,0 25 0,0-26-16,0 26 15,0-25 1,0 0-16,0 25 15,0-26 1,0 26-16,0-25 16,0-1-16,0 26 15,0-25 1,0 25-16,0-25 15,0 25 1,0-26-16,0 1 16,0 25-1,0-25 1,0 25-16,0-26 15,0 1 1,0 25-16,0-26 16,0 26-16,0-25 15,0 25 1,0-25-16,0-1 15,0 26-15,0-25 16,0 25 0,0-25-16,0-1 15,0 26 1,0-25-16,0 25 15,0-26-15,0 26 16,0-25 0,0 0-1,0 25 1,0-26-16,0 26 15,0-25 1,0 0-16,0 25 31,0-26-31,0 26 16,0-25-1,0 25 1,0-26 0,0 1-16,0 25 15,0-25 1,0 25-1,0-26 1,0 1 0,0 25-1,0-25 1,0 25-16,0-26 31,0 26-15,0-25 15,0-1-16,0 26 157,24 0-156,-24 0-16,50 0 15,-25 0-15,-1 0 16,1 0-16,0 0 15,0 0-15,24 0 16,-24 0-16,0 0 16,24 0-16,-24 0 15,0 0-15,0 0 16,-25 0-16,24 0 15,1 0-15,-25 0 16,25 0-16,-25 0 16,25 0-1,-1 0 1,-24 0-16,25 0 15,-25 0-15,25 0 16,0 0-16,0 0 16,-25 0-16,24 26 15,-24-26-15,25 0 16,0 0-16,0 0 15,-1 0 1,1 0-16,-25 0 16,25 0-16,-25 0 15,25 0-15,-1 0 16,-24 0-1,25 0-15,-25 0 16,50 0-16,-50 0 16,25 0-16,-25 0 15,49 0-15,-49 0 16,25 0-16,-25 0 15,25 0-15,-25 0 16,49 0 0,-49 0-1,25 0-15,-25 0 16,49 0-16,-24 0 15,0 0-15,0 0 16,-25 0 0,25 0-1,-1 0-15,-24 0 16,25 0-16,-25 0 15,25 0-15,-25 0 16,25 0-16,-1 0 16,-24 0-16,25 0 15,-25 0 1,25 0-1,0 0-15,-1 0 16,-24 0-16,50 0 16,-50 0-16,25 0 15,24 0 1,-49 0-16,25 0 15,-25 0 1,25 0-16,0 0 16,-1 0-1,-24 0-15,25 0 16,0 0-16,-25 0 15,25 0-15,-25 0 16,25 0-16,-1 0 16,-24 0-16,25 0 15,-25 0-15,25 0 16,0 0-16,-1 0 15,-24 0 1,25 0-16,-25 0 16,25 0-1,0 0 1,-25 0-16,24 0 15,-24 0-15,25 0 16,0 0-16,-25 0 16,25 0-16,-25 0 15,25 0 1,-25 0-1,24 0 1,1 0 0,-25 0-1,25 0 1,-25 0 31,25 0-32,-25 0 1,24 0-1,1 0 48,-25 0-16,0 0 202,-25 0-233,25 0-16,-24 0 15,24 0-15,-50 0 16,25-26-16,25 26 16,-49 0-16,24 0 15,0 0-15,0-25 16,25 25-16,-24 0 15,-1 0 17,25 0-17,-25 0 16,25 0 1,-25 0 14,1 0-30,24-25 0,0 25-1,-25-26 1,25 26-1,-25 0 17,25 0-17,0 0 16,-25 0-15</inkml:trace>
  <inkml:trace contextRef="#ctx0" brushRef="#br0" timeOffset="-175681.007">7952 8413 0,'0'0'124,"0"0"-124,0 0 16,0-25 0,-25 25-1,25 0 1,-24 0-16,24-25 15,0 25-15,0-26 16,-25 26-16,25 0 16,0 0-16,0-25 15,-25 25 1,25 0-1,0-26 1,0 26 0,0 0-16,-25 0 15,25-25 1,0 0-1,0 25 1,-24 0-16,24-26 31,0 26-15,0 0 15,-25 0 0</inkml:trace>
  <inkml:trace contextRef="#ctx0" brushRef="#br0" timeOffset="-174560.895">8002 8439 0,'0'25'16,"-25"-25"-1,0 0 1,25 0-1,-25 26-15,25-26 16,-24 25 0,-1-25-16,25 0 15,-25 25 1,25-25-1,-25 0 1,25 26 0,-24-26-1,-1 25 1,25-25-16,0 0 15,-25 0-15,25 25 16,0-25 0,-25 0-16,0 0 15,25 26 1,0-26-16,0 0 15,-24 0-15,24 25 16,-25 1 31,25-26-32,0 0 1,-25 0 0,25 25 15,-25-25 0,25 0 16</inkml:trace>
  <inkml:trace contextRef="#ctx0" brushRef="#br0">10008 8413 0,'0'0'156,"0"0"-78,25 0-62,-1 0-1</inkml:trace>
  <inkml:trace contextRef="#ctx0" brushRef="#br0">11532 11765 2184,'12'24'15,"-12"-24"1,0 0-16,0 25 31,25-25 0,-25 25 63,0 1 140,0-26-156,0 0-78,0 0 234,0 0-218,0 0-1,-25 0-15,25 0 16,-12 0-16</inkml:trace>
  <inkml:trace contextRef="#ctx0" brushRef="#br0">11569 11814 0,'24'0'31,"-24"0"-16,0 0 1,0-51-16,0 51 16,0-25-16,0-1 15,0 18-15</inkml:trace>
  <inkml:trace contextRef="#ctx0" brushRef="#br0" timeOffset="-144030.842">13129 11941 0,'0'0'124,"0"0"-108,25 0 0,-25-26-1,0 26 1,0-25-1,0 0 1,0 25-16,25-26 16,-25 26-16,0-25 15,0 0-15,24 25 16,-24-26-16,0 1 15,25 25-15,0-26 16,-25 1-16,0 0 16,0-1-16,25-24 15,-25 50-15,0-51 16,0 51-16,25-26 15,-25 1-15,0 0 16,0 25 0,0-26-16,0 26 15,0-25-15,0 0 16,0 25-16,0-26 15,0 26 1,0-25-16,0-1 16,24 26-1,-24-25-15,0 0 16,0 25 15,0-26-15,0 1-16,0 25 15,0 0-15,0-25 16,0 25-1,0-26 1,25 1 0,-25 25-1,0-26 1,0 26-1,0-25 1,0 25 0,25-25-1,-25-1 1,0 26-1,0-25 1,0 0 0,0-1-16,0 26 15,0 0-15,0-25 16,0 25-1,0-26 1,0 1 0,25 25-16,-25-25 15,0 25 1,0-26-16,0 26 15,0-25-15,24-1 16,-24 26 0,0-25-1,0 25 1,0-25-16,0-1 15,0 26-15,0-25 16,0 25 0,0-25-16,0 25 15,0-26-15,25 26 16,-25-25-16,0 25 15,0-26 1,0 26-16,25 0 16,-25-25-16,0 0 15,0 25-15,0-26 16,0 26-1,0-25 1,0 25 0,25-25-16,-25-1 15,0 26-15,0-25 16,0-1-1,0 1 1,0 25-16,0-25 16,0 25-1,24 0 1,-24-26-16,25 26 15,-25-25-15,0 25 16,0-25-16,0-1 16,25 1-1,-25-1 1,0 1-1,0 25-15,25-25 16,-25 25 0,0-26-1,0 26-15,25-25 16,-25 0-1,0 25 1,0-26-16,0 26 16,24 0-16,-24-25 15,0-1-15,0 26 16,0-25-1,0 25-15,25 0 16,-25-25-16,0 25 16,25 0-16,-25-26 15,0 1-15,0 25 16,0-25-1,0 25-15,0-26 16,0 26-16,0-25 16,0 25-16,0-26 15,0 26 1,0-25-16,25 25 15,-25-25-15,0-1 16,0 26 0,0-25-16,24 25 15,-24-26-15,0 26 16,0-25-1,0 0 1,0 25-16,25-26 16,-25 26-1,0-25-15,25 25 16,-25-25-16,0 25 15,0-26-15,25 26 16,-25-25-16,0-1 16,0 26-1,0-25-15,24 25 16,-24-25-16,25-1 15,-25 1 1,0 25 0,0-25-16,25-1 15,-25 26-15,0 0 16,25 0-16,-25-25 15,0 25-15,25-26 16,-25 26-16,0 0 16,24-25-16,-24 0 15,25 25-15,-25-26 16,0 26-16,25-25 15,0 25 1,-25-25 0,0-1-16,24 26 15,-24-25-15,0 25 16,25 0-16,-25-26 15,25 26-15,-25-25 16,0 25-16,0-25 16,25 25-16,-25 0 15,0-26-15,25 26 16,-25-25-16,0 25 15,0-25-15,24 25 16,-24-26 0,25 26-1,-25-25-15,0-1 16,0 26-16,25-25 15,-25 25-15,0 0 16,25-25-16,-25-1 16,0 26-1,24-25 1,-24 25-1,25-25 1,-25 25 0,0-26-16,0 1 15,25 25 1,-25-26-1,0 26 1,0 0 0,25 0-16,-25-25 15,24 0 16,-24 25-15,0 0 15,25-26-15,-25 26-1,0-25 17,25 25-17,-25 0 1,0-25-16,0 25 15,0-26 17,25 26-17,-25 0 1,25 0 15,-25-25-15,0 25 15,24 0-31,-24 0 15,25-26 1,0 26 0,-25-25-16,0 25 31,25 0 0,-25 0-15,24 0-1,-24 0 48,25-25-48,-25 25 734,0 0-718,-25 0-31,25 0 16,-24 0 0,24 0-16,-25 0 15,0 0 1,25 0-1,-25 0 1,25 0 15,-24 0 0,-1 0-15,25 0 0,-25 0 15,25 0-16,-25 0 1,25 0 0,-25 0-1,1 0 1,24 0 31,-25 0-32,25 0 1</inkml:trace>
  <inkml:trace contextRef="#ctx0" brushRef="#br0" timeOffset="-142583.697">14566 8490 0,'0'0'31,"0"0"-15,-25 0-16,25 0 15,0 0 1,-25 25-16,25 0 15,0-25 1,-24 26 0,24-26-1,0 25-15,0-25 16,0 25 15,0 1-15,0-26-1,0 25 16,0-25-31,-25 26 16,25-1 15,0-25 0,0 25 1,0-25-1,0 26-16,0-26 1,0 0 0,0 25 30</inkml:trace>
  <inkml:trace contextRef="#ctx0" brushRef="#br0" timeOffset="-139335.373">16671 8464 0</inkml:trace>
  <inkml:trace contextRef="#ctx0" brushRef="#br0" timeOffset="-134838.923">16647 8388 0,'24'0'78,"-24"0"-63,25 0 1,-25 0 0,0 25-16,0-25 15,25 0 1,-25 26-16,0-1 15,0-25-15,0 0 16,0 26-16,25-26 16,-25 25-1,24 0-15,-24 1 16,25-26-1,-25 25-15,0 0 16,0-25-16,25 0 16,-25 26-16,0-26 15,0 25 1,25-25-16,-1 26 15,-24-1 1,0-25 0,0 25-16,25-25 15,-25 0 1,0 26-16,25-1 15,0-25 1,-25 25-16,0-25 16,0 0-16,25 26 15,-25-26-15,0 51 16,24-51-1,1 50-15,-25-50 16,0 26-16,0-1 16,25 0-16,-25 1 15,0-26-15,25 51 16,-25-51-16,24 50 15,-24-50-15,0 26 16,0-1-16,25 0 16,-25 1-16,25-1 15,-25 51-15,25-50 16,-1 24-16,-24 1 15,25-25-15,0-1 16,0 26 0,-25-51-16,0 25 15,0 0-15,25 1 16,-25-1-16,0 1 15,24-26-15,-24 25 16,25 0-16,-25 1 16,0-1-16,0 1 15,25-1-15,0 51 16,-25-51-16,24 26 15,1-51-15,-25 26 16,0-1-16,0 0 16,25-25-1,-25 26-15,0-26 16,0 25-16,25 0 15,-25 1-15,24-1 16,-24 1-16,0-1 16,25-25-16,-25 0 15,0 25 1,0 1 15,0-26-15,25 25-1,-25-25-15,25 51 16,-25-51 15,0 25-15,25-25-1,-25 26 1,0-26-1,24 25 17,-24 0-17,0-25-15,0 26 16,25-26-16,-25 0 15,0 25 1,25-25-16,-25 25 16,0-25-1,0 26-15,0-26 16,0 0-16,0 25 15,25-25 1,-25 26 0,0-1-1,0-25-15,0 0 16,0 25-1,24-25-15,-24 0 16,0 26 31,0-1-32,25-25-15,-25 0 16,0 25 0,0-25-1,0 0-15,0 26 47,0-26-47,25 0 31,-25 25-31,0 1 47,0-26-16,0 25-31,0-25 16,25 25 15,-25 1-15,0-26-1,0 25 1,0-25-1,25 26 1,-25-26 0,24 0-1,-24 25-15,0 0 16,0-25-1,0 0 1,0 26 15,25-26-15,-25 25-1,0-25 17,25 25-32,-25-25 15,25 0 1,-25 26-16,0-26 15,0 25 1,24-25-16,-24 0 16,0 26-16,25-1 15,-25-25 1,0 0-16,0 25 15,25-25 1,0 0 0,-25 26-1,0-26 1,0 25-16,0-25 31,24 0-31,-24 25 31,0-25 0,0 0-31,0 26 16,25-26 0,-25 0-16,25 25 31,-25 1-16,0-26 1,0 0-16,25 25 16,-25-25-1,0 25 1,0-25-16,0 26 15,0-1 1,25-25-16,-25 0 16,0 25-1,0 1 1,0-26-1,24 25 1,-24-25 0,0 26 15,0-26-16,25 0-15,-25 25 16,0 0 0,0-25-1,0 26 1,0-26-1,0 25 1,0-25 0,0 25-1,0 1 1,25-26-1,-25 25 1,0-25 15,0 26-15,0-1 15,0-25 172</inkml:trace>
  <inkml:trace contextRef="#ctx0" brushRef="#br0" timeOffset="-134094.849">18281 11789 0,'0'0'16,"0"0"-1,25 0-15,-25-26 16,25 26 0,-25-25-16,0-1 15,25 26 1,-25-25-16,24 25 15,-24-25-15,0 25 16,0-26-16,0 1 16,0 0-16,0-1 15,0 26-15,0-25 16,0 25-16,25 0 15,-25-26 17</inkml:trace>
  <inkml:trace contextRef="#ctx0" brushRef="#br0" timeOffset="-133051.744">18232 11814 0,'0'0'15,"-25"0"48,25 0-63,-25 0 15,25 0-15,-24 0 16,24 0-16,-25-25 16,25 25-1,-25 0-15,0 0 16,25 0-1,0-26-15,-25 26 16,25 0 0,-24 0 15,-1 0-31,25-25 15,0-1 1,-25 26 78,25 0-79</inkml:trace>
  <inkml:trace contextRef="#ctx0" brushRef="#br1" timeOffset="-114277.867">18207 12372 0,'-25'0'140,"25"0"-109,-24 0-15,24 0-1,0 0 17,-25 0-17,0 0 16,25-25-15,0 25 31,0 0-16,-25 0-15,25 0 15,0-25 16,-25 25-16,25 0-31,0 0 31,-24-26 0,-1 1 0,25 25-15,0 0 0,-25 0 15,25-26 16,0 26-47,-25 0 31,25 0-31,-24-25 15,24 25 17,0 0-1,-25 0-31,25 0 15,0-25 1,-25 25-16,25-26 16,0 26-1,0 0 1,-25 0-16,1-25 31,24 25-31,-25 0 31,25-26-15,0 26-16,0-25 31,-25 25-31,0 0 16,25 0-1,0-25 1,-25 25-16,25 0 15,0 0-15,-24 0 16,24-26-16,0 26 16,-25-25-1,25 0 1,-25 25-16,25 0 15,0 0 1,0-26-16,-25 26 16,25-51-1,-24 51 1,24-25-16,-25 25 15,25 0-15,0-25 16,0 25-16,0-26 16,-25 26-1,25-25 1,0 25-1,-25 0-15,25-25 16,-25 25 0,25-26-16,0 26 15,0-25 1,-24 25-1,24 0-15,0-26 16,0 26 0,0-25-1,0 0-15,-25 25 16,25 0-16,0-26 15,0 26 1,-25-25 0,25 25-1,-25 0-15,25-25 16,0-1-1,0 26-15,0 0 16,0-25-16,0 25 16,-24 0-16,24-26 15,0 1 1,0 25-16,0-25 15,0 25-15,-25-26 16,25 26 0,0-25-1,0 0-15,0 25 16,-25-26-16,25 26 15,0-25-15,-25 25 16,25-26-16,0 1 16,0 25-16,-24-25 15,24 25-15,0-26 16,0 1-16,0 25 15,-25-25 1,0-1-16,25 1 16,0-1-1,-25 1-15,25 0 16,0 25-16,0-26 15,0 1-15,-25 25 16,25-25-16,-24 25 16,24-26-16,0 26 15,0-25 1,0-1-16,-25 26 15,25-25-15,0 25 16,0-25-16,0-1 16,-25 26-16,25 0 15,0-25-15,-25-1 16,25 1-1,0 25-15,0-25 16,-24 25-16,24-26 16,0 26-1,-25-25-15,25 0 16,0 25-16,0-26 15,0 1-15,-25-1 16,25 26-16,-25-25 16,25 0-1,0 25-15,0-26 16,0 26-16,0-25 15,-24 25-15,24-25 16,0-1-16,0 26 16,-25-25-1,0-1 1,25 1-16,0 25 15,0-25 1,0 25-16,-25-26 16,25 1-1,0 25 1,0-25-16,-25-1 15,25 1 1,-24 25 0,24-26-1,0 26-15,0-25 16,0 25-1,-25-25-15,25-1 16,0 26 0,0-25-16,0 25 15,-25 0-15,25-25 16,0-1-16,0 26 15,0-25 1,-25 25-16,25-26 16,-24 26-1,24-25 1,0 0-1,0 25 1,0-26-16,-25 26 16,25-25-16,0 25 15,0-25 1,0-1-1,0 26 1,-25-25 0,25 25-1,0-26 1,0 1-1,0 25-15,0-25 16,-25 25 15,25-26-15,0 26-16,0-25 15,0-1 1,0 26-16,0-25 31,0 25 0,0-25-15,0-1 0,0 26-1,0-25 1,-24 25 15,24-25 0,0 25 0,0-26-15,0 1 0,0 25-1,0-26 32,0 26-31,0-25 30,0 0-14,0 25-17,-25-26 16,25 26 16,0-25-16,0 25 1,0-25-17,-25 25 32,25-26-47,0 26 109,0-25-62,-25 25-47,25 0 250,-25 0-250,25 0 15,-24 0 1,24 0-16,-25 0 15,25 25-15,0-25 16,-25 26-16,25-26 16,0 0-1,0 25 1,-25-25-1,25 0 1,0 25 0,-24-25-1,24 26 1,-25-26-1,25 25-15,0-25 16,0 0-16,0 25 16,-25-25 15,25 26-16,0-1 17,0-25-17,0 0 1</inkml:trace>
  <inkml:trace contextRef="#ctx0" brushRef="#br1" timeOffset="-112614.701">16647 9251 0,'0'0'78,"24"0"-63,-24 0 1,25 0-16,-25 0 15,25 0-15,-25 0 16,25 0-16,-1 0 16,-24 0-1,25 0-15,-25 25 16,0-25-16,25 0 15,0 0 1,-25 0 0,0 0 30,24 26-14,-24-26-17,25 0 1,-25 0 15,25 0 0,0 0-15,-25 25-16,0-25 15</inkml:trace>
  <inkml:trace contextRef="#ctx0" brushRef="#br1" timeOffset="-105942.034">14665 8819 0,'-25'0'109,"25"0"-93,0 26-1,-25-26-15,25 0 16,-24 25-16,24 1 16,0-26-16,0 0 15,-25 25-15,25-25 16,-25 25-1,25-25 1,0 0 0,-25 26-1,25-1-15,0-25 16,0 25-1,0-25-15,0 26 16,-24-1-16,24-25 16,-25 0-1,25 26-15,0-26 16,0 25-1,0-25 1,0 0-16,0 25 16,0 1-1,-25-26 1,25 25-1,0-25-15,0 25 16,0 1 0,0-26-16,0 25 15,0-25 1,0 0-16,0 26 15,-25-26 1,25 25 0,0 0-1,0-25 1,0 26-1,0-26-15,0 25 16,0-25 0,0 25-16,0 1 15,0-26-15,-25 25 16,25-25-16,0 26 15,0-1-15,0 0 16,-24-25-16,24 0 16,0 26-16,0-1 15,0-25-15,0 25 16,0 1-16,0-1 15,0 1-15,0-1 16,-25 0-16,25 1 16,0-26-16,0 25 15,0 1-15,0-26 16,0 25-16,0-25 15,0 25-15,0 1 16,0-26 0,0 25-16,-25-25 15,25 25-15,0-25 16,-25 26-1,25-1-15,0-25 16,0 26 0,-24-26-1,24 0-15,0 50 16,0-50-1,0 26 1,0-26-16,0 25 16,0 0-1,-25-25-15,25 26 16,0-26-16,0 25 15,0-25 1,0 26 0,0-1-1,-25-25-15,25 25 16,0-25-16,-25 26 15,25-26-15,0 25 16,0-25 0,-24 25-16,24-25 15,0 51 1,0-51-1,0 0-15,0 26 16,-25-26-16,25 25 16,0-25-16,-25 25 15,25 1-15,0-26 16,0 25-1,0-25-15,-25 25 16,25 1-16,0-26 16,0 25-16,0-25 15,-25 26-15,25-26 16,0 25-16,0 0 15,-24-25-15,24 26 16,-25-1-16,25 0 16,0-25-16,0 26 15,-25-26 1,25 25-1,0 1-15,0-26 16,0 25 0,-25-25-1,25 25 1,-24-25-1,24 26-15,0-1 16,0 1-16,-25-26 16,25 25-16,0 0 15,0 1 1,-25-26-1,25 0-15,0 25 16,-25 0-16,25 1 16,0-26-16,0 25 15,-25 1-15,25-1 16,-24-25-16,24 25 15,0 1-15,-25-26 16,25 25-16,-25 0 16,25 1-16,0-26 15,0 25-15,-25 1 16,25-1-16,0-25 15,0 25-15,0-25 16,-24 26 0,-1-1-16,25-25 15,0 25-15,0-25 16,-25 0-1,25 26-15,0-26 16,-25 0 0,25 25-16,0 1 15,-24-26 1,24 25-16,-25-25 15,25 25-15,0 1 32,0-26-32,-25 25 15,25-25 1,0 25-16,-25-25 15,25 0-15,0 26 16,-25-26-16,25 25 16,0-25-16,0 26 15,0-26 1,0 25-16,-24 0 15,24-25-15,0 26 16,0-26-16,-25 0 16,25 25-16,0-25 15,0 0 1,0 25-1,0 1-15,-25-1 16,25-25-16,0 0 16,0 26-16,0-1 15,-25 0 1,25-25-1,0 26-15,0-1 16,0 0-16,-24-25 16,24 26-1,-25-1 16,25-25 1,0 26-32,0-26 62,0 0-46,-25 25-1,25-25 32,0 0-31,-25 25-16,25 1 15,0-26-15,-24 0 16,24 25-1,-25-25 1,25 26 0,0-26-1,0 25 1,-25-25-16,25 0 15,0 0 1,0 25-16,0-25 16,-25 0-1,25 26-15,-25-26 16,25 25 15,0 0 0,-24-25-15,24 0 15,0 0 0,-25 0 0,25 0-15,0 26 93,-25-26-93,0 0 124,25 0 63,0 0-172,0-26 0,0 1-15,0 25-16,0-25 16,0 25 46,0-26-46,0 26-1,0-25 1,0 0-1,0 25-15,0-26 16,0 26 78,0-25 15,0-1-62,0 26-32,0-25 1,0 25-1,0-25 126,0 25 30</inkml:trace>
  <inkml:trace contextRef="#ctx0" brushRef="#br1" timeOffset="-104733.913">13179 12499 0,'0'26'62,"0"-26"-46,0 0-1,24 0 1,-24 25-1,25-25-15,-25 0 32,25 0-32,-25 0 15,25 0-15,-25 0 31,25 25-31,-25-25 16,24 0-16,1 0 16,-25 0-1,25 0 1,-25 0-1,25 0 1,-25 0-16,24 0 16,1 0-1</inkml:trace>
  <inkml:trace contextRef="#ctx0" brushRef="#br1">11569 12398 0,'0'0'125,"0"0"-109,-25 0 30,25 0-46,-12 0 16</inkml:trace>
  <inkml:trace contextRef="#ctx0" brushRef="#br1">8026 12372 0,'0'0'16,"0"0"-16,0 0 16,0 0-16,0 0 15,0 0-15,0 0 31,0 0-15,0 0-16,0 0 16,0 0-1,0 0 1,0 0-16,0 0 15,0 0 1,0 0 0,0 0-1,0 0 1,0 0-1,0 0-15,0 0 16,0 0-16,-24 0 31,24 0-15,0 0-16,-25 0 62,25 0 63,-15 0-78</inkml:trace>
  <inkml:trace contextRef="#ctx0" brushRef="#br1">3742 10520 3104,'-1'0'47,"1"0"-31,-25 0 15,25 0-16,0 0-15,-24 0 32,-1 0-17,25 0-15,-25 0 16,25 0-1,-25 0 1,25 0 15,-24 25 16,-1-25 31,25 0-47,-25 0 0,25 0-15,-25 0-16,0 0 109,25 0-31,-24 0-62,24 0-1,0 0 1,-25 0 140,25 0-109,0 25-47,-25-25 62,0 0-46,25 0-1,0 0 1,0 26 0,-24-26 62,24 0-63,0 0 79</inkml:trace>
  <inkml:trace contextRef="#ctx0" brushRef="#br1">3642 10596 0,'0'0'15,"0"0"-15,25 0 16,-25 0-16,25 25 16,-1 1-1,-24-26-15,25 25 16,-25-25 0,0 0-16,1 0 15</inkml:trace>
  <inkml:trace contextRef="#ctx0" brushRef="#br1">3667 10494 0,'0'0'62,"25"0"-46,-25-25-1,24 25 1,1 0-16,-24-1 16</inkml:trace>
  <inkml:trace contextRef="#ctx0" brushRef="#br1" timeOffset="-78523.292">1438 11103 0,'-25'0'47,"25"0"-16,-25 0-15,25 0-1,-25 0-15,0 0 16,25 0-16,-24 0 16,-1 0-16,0-25 15,0 25-15,25 0 16,-24-25-16,-1 25 15,25 0-15,-25 0 16,25 0-16,-49 0 16,49 0-16,-25 0 15,0 0-15,0 0 16,25 0-1,-25 0 1,25 0 0,-24 0-16,-1 0 15,25 0-15,-25 0 16,25 0-16,-25 0 15,25 0 1,-24 0-16,-1 0 16,25 0-16,-25 0 15,0 0 1,1 0-16,24 0 15,-25 0-15,25 0 16,-25 0-16,0 0 16,25 0-1,-25 0 1,25 0-16,-49 0 15,49 0-15,-25 0 16,0 0-16,25 0 16,-24 0-16,-1 0 15,25-26 1,-25 26-1,25 0-15,-25 0 16,1 0-16,24 0 16,-25 0-16,25 0 15,-25 0 32,25 0-16,-25 0 16,0 0-31,25 0 233,0 0-233,25-25-1,0 25-15,0 0 16,0-25-16,-25 25 16,49 0-16,-49-26 15,25 26-15,-25 0 16,25 0-1,-1 0-15,1 0 16,-25-25-16,0 25 16,25 0-16,-25-26 15,0 26 1,49 0 46,-49 0-31,25 0 63</inkml:trace>
  <inkml:trace contextRef="#ctx0" brushRef="#br1" timeOffset="-77564.196">422 11078 0,'0'0'32,"0"25"-17,25 1 1,0-26-1,-25 25 1,24-25-16,-24 0 16,0 0-16,25 26 15,0-26-15,-25 0 16,0 25-16,25 0 15,-1-25-15,1 26 16,-25-26 0,25 25-1,-25 0 1,25-25-16,-25 26 15,24-26 1,1 25 0,-25-25-1,25 26 1</inkml:trace>
</inkml:ink>
</file>

<file path=ppt/ink/ink10.xml><?xml version="1.0" encoding="utf-8"?>
<inkml:ink xmlns:inkml="http://www.w3.org/2003/InkML">
  <inkml:definitions>
    <inkml:context xml:id="ctx0">
      <inkml:inkSource xml:id="inkSrc0">
        <inkml:traceFormat>
          <inkml:channel name="X" type="integer" min="-1920" max="1366" units="cm"/>
          <inkml:channel name="Y" type="integer" max="1080" units="cm"/>
          <inkml:channel name="T" type="integer" max="2.14748E9" units="dev"/>
        </inkml:traceFormat>
        <inkml:channelProperties>
          <inkml:channelProperty channel="X" name="resolution" value="68.17427" units="1/cm"/>
          <inkml:channelProperty channel="Y" name="resolution" value="39.8524" units="1/cm"/>
          <inkml:channelProperty channel="T" name="resolution" value="1" units="1/dev"/>
        </inkml:channelProperties>
      </inkml:inkSource>
      <inkml:timestamp xml:id="ts0" timeString="2017-09-28T07:04:20.911"/>
    </inkml:context>
    <inkml:brush xml:id="br0">
      <inkml:brushProperty name="width" value="0.15875" units="cm"/>
      <inkml:brushProperty name="height" value="0.15875" units="cm"/>
      <inkml:brushProperty name="color" value="#FFC000"/>
      <inkml:brushProperty name="fitToCurve" value="1"/>
    </inkml:brush>
  </inkml:definitions>
  <inkml:trace contextRef="#ctx0" brushRef="#br0">0 0 0,'0'0'94,"0"0"-94,0 0 15,0 0-15,36 35 16,-36-35-16,0 0 16,35 35-16,0 0 15,1-35-15,-1 36 16,-35-36-16,35 35 15,0-35-15,-35 35 16,36-35-16,-1 0 16,-35 35-16,0 1 15,70-36-15,-70 0 16,0 35-16,36-35 15,-36 0 1,35 0-16,-35 35 16,35-35-16,-35 36 15,0-36-15,71 0 16,-71 35-16,0-35 15,35 0-15,-35 0 16,35 0 0,-35 0-16,0 35 15,36-35-15,-1 0 16,-35 0-1,0 0-15,35 0 32</inkml:trace>
</inkml:ink>
</file>

<file path=ppt/ink/ink2.xml><?xml version="1.0" encoding="utf-8"?>
<inkml:ink xmlns:inkml="http://www.w3.org/2003/InkML">
  <inkml:definitions>
    <inkml:context xml:id="ctx0">
      <inkml:inkSource xml:id="inkSrc0">
        <inkml:traceFormat>
          <inkml:channel name="X" type="integer" min="-1920" max="1366" units="cm"/>
          <inkml:channel name="Y" type="integer" max="1080" units="cm"/>
          <inkml:channel name="T" type="integer" max="2.14748E9" units="dev"/>
        </inkml:traceFormat>
        <inkml:channelProperties>
          <inkml:channelProperty channel="X" name="resolution" value="68.17427" units="1/cm"/>
          <inkml:channelProperty channel="Y" name="resolution" value="39.8524" units="1/cm"/>
          <inkml:channelProperty channel="T" name="resolution" value="1" units="1/dev"/>
        </inkml:channelProperties>
      </inkml:inkSource>
      <inkml:timestamp xml:id="ts0" timeString="2017-09-27T06:11:32.658"/>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inkml:trace>
</inkml:ink>
</file>

<file path=ppt/ink/ink3.xml><?xml version="1.0" encoding="utf-8"?>
<inkml:ink xmlns:inkml="http://www.w3.org/2003/InkML">
  <inkml:definitions>
    <inkml:context xml:id="ctx0">
      <inkml:inkSource xml:id="inkSrc0">
        <inkml:traceFormat>
          <inkml:channel name="X" type="integer" min="-1920" max="1366" units="cm"/>
          <inkml:channel name="Y" type="integer" max="1080" units="cm"/>
          <inkml:channel name="T" type="integer" max="2.14748E9" units="dev"/>
        </inkml:traceFormat>
        <inkml:channelProperties>
          <inkml:channelProperty channel="X" name="resolution" value="68.17427" units="1/cm"/>
          <inkml:channelProperty channel="Y" name="resolution" value="39.8524" units="1/cm"/>
          <inkml:channelProperty channel="T" name="resolution" value="1" units="1/dev"/>
        </inkml:channelProperties>
      </inkml:inkSource>
      <inkml:timestamp xml:id="ts0" timeString="2017-09-27T06:11:32.978"/>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inkml:trace>
</inkml:ink>
</file>

<file path=ppt/ink/ink4.xml><?xml version="1.0" encoding="utf-8"?>
<inkml:ink xmlns:inkml="http://www.w3.org/2003/InkML">
  <inkml:definitions>
    <inkml:context xml:id="ctx0">
      <inkml:inkSource xml:id="inkSrc0">
        <inkml:traceFormat>
          <inkml:channel name="X" type="integer" min="-1920" max="1366" units="cm"/>
          <inkml:channel name="Y" type="integer" max="1080" units="cm"/>
          <inkml:channel name="T" type="integer" max="2.14748E9" units="dev"/>
        </inkml:traceFormat>
        <inkml:channelProperties>
          <inkml:channelProperty channel="X" name="resolution" value="68.17427" units="1/cm"/>
          <inkml:channelProperty channel="Y" name="resolution" value="39.8524" units="1/cm"/>
          <inkml:channelProperty channel="T" name="resolution" value="1" units="1/dev"/>
        </inkml:channelProperties>
      </inkml:inkSource>
      <inkml:timestamp xml:id="ts0" timeString="2017-09-27T06:13:49.370"/>
    </inkml:context>
    <inkml:brush xml:id="br0">
      <inkml:brushProperty name="width" value="0.05" units="cm"/>
      <inkml:brushProperty name="height" value="0.05" units="cm"/>
      <inkml:brushProperty name="fitToCurve" value="1"/>
    </inkml:brush>
  </inkml:definitions>
  <inkml:trace contextRef="#ctx0" brushRef="#br0">0 0 0,'0'34'125,"0"1"-94,0-35-15,0 34-1,0-34-15,0 34 16,35 1-16,-35-35 16,0 34-16,34-34 15,0 0-15,-34 34 16,0-34-16,0 35 15,35-1-15,-35-34 16,0 34-16,34-34 16,0 0-16,-34 35 15,0-1-15,34-34 16,-34 0-16,0 34 15,0-34 1,35 0-16,-35 35 16,0-1-16,0-34 15,68 34-15,-68-34 16,0 35-1,35-35-15,-1 34 16,-34 0 0,0-34-16,34 0 15,-34 69-15,0-69 16,0 0-16,35 34 15,-35-34-15,0 0 16,34 34-16,-34 1 16,34-35-1,-34 34-15,0-34 16,35 34-16,-35 1 15,34-1-15,0 0 16,-34-34-16,35 35 16,-1-35-16,-34 34 15,0-34-15,34 0 16,-34 69-16,0-69 15,35 0 1,-35 34-16,0-34 16,34 34-16,-34 1 15,34-35-15,-34 0 16,0 34-16,0-34 15,35 0-15,-35 34 16,0 1-16,34-35 16,0 34-1,-34 0-15,0 1 16,69-35-16,-69 34 15,0-34-15,34 0 16,-34 69-16,0-69 16,0 0-16,35 34 15,-35-34 1,0 34-16,34 1 15,0-35-15,-34 34 16,35-34-16,-35 34 16,0-34-16,0 35 15,68-35-15,-68 34 16,0-34-16,0 34 15,35-34 1,-35 35-16,0-1 16,0-34-16,34 34 15,-34-34-15,34 34 16,-34-34-16,0 0 15,35 35-15,-35-1 16,0-34-16,34 0 16,0 34-16,-34-34 15,0 0 1,0 35-16,34-1 15,-34-34-15,0 34 16,0-34 0,35 35-16,-35-35 15,0 0-15,34 34 16,-34 0-1,34-34-15,-34 0 16,0 0-16,0 35 16,35-35-16,-35 0 15,0 34-15,0 0 16,34-34-16,-34 0 15,0 35 1,34-35-16,-34 0 16,0 0-1,0 34 1,35-34-16,-35 34 15,0 1 1,34-35 0,-34 0-1,0 34 1,34-34-1,-34 0-15,0 34 16,35-34-16,-35 35 16,0-35-16,0 0 15,34 34 1,-34-34-1,0 0 1,0 34-16,34-34 16,-34 0-16,0 35 15,35-35-15,-35 34 47,0-34-31,0 0-16,34 0 15,-34 34 1,0-34-1,0 0 17,0 35-17,34-35 1,-34 34-1,0-34-15,0 0 32,35 0-1,-35 34 31,34-34-15,-34 0 0,0 35-16,0-35-15,0 0 140,0 34-141,34-34 1,-34 34-16,0 1 15,0-35 1,0 34 0,35-34 30</inkml:trace>
</inkml:ink>
</file>

<file path=ppt/ink/ink5.xml><?xml version="1.0" encoding="utf-8"?>
<inkml:ink xmlns:inkml="http://www.w3.org/2003/InkML">
  <inkml:definitions>
    <inkml:context xml:id="ctx0">
      <inkml:inkSource xml:id="inkSrc0">
        <inkml:traceFormat>
          <inkml:channel name="X" type="integer" min="-1920" max="1366" units="cm"/>
          <inkml:channel name="Y" type="integer" max="1080" units="cm"/>
          <inkml:channel name="T" type="integer" max="2.14748E9" units="dev"/>
        </inkml:traceFormat>
        <inkml:channelProperties>
          <inkml:channelProperty channel="X" name="resolution" value="68.17427" units="1/cm"/>
          <inkml:channelProperty channel="Y" name="resolution" value="39.8524" units="1/cm"/>
          <inkml:channelProperty channel="T" name="resolution" value="1" units="1/dev"/>
        </inkml:channelProperties>
      </inkml:inkSource>
      <inkml:timestamp xml:id="ts0" timeString="2017-09-27T06:14:17.850"/>
    </inkml:context>
    <inkml:brush xml:id="br0">
      <inkml:brushProperty name="width" value="0.15875" units="cm"/>
      <inkml:brushProperty name="height" value="0.15875" units="cm"/>
      <inkml:brushProperty name="color" value="#FF0000"/>
      <inkml:brushProperty name="fitToCurve" value="1"/>
    </inkml:brush>
  </inkml:definitions>
  <inkml:trace contextRef="#ctx0" brushRef="#br0">0 0 0,'0'0'124,"0"0"-92,0 0-17,0 0 1,0 27-16,0 0 15,0-27 1,0 0 0,0 26-16,0-26 15,35 0 1,-35 28-16,0-2 15,0 1 1,0-27 0,34 0-1,-34 27-15,0-27 16,0 27-16,0-1 15,36-26 1,-36 28 0,34-28-16,-34 0 15,0 0-15,0 26 16,0 1-1,35-27-15,-35 0 16,0 0-16,0 27 16,35-27-16,-35 0 15,0 0 1,0 27-1,35-27 1,-35 0 0,34 0-1,-34 26-15,0-26 31,0 28-31,35-28 32,-35 0-1,35 0-16,-35 26-15,35-26 32,-35 0-17,0 27 1,34-27-1,-34 27-15,0-27 16,36 0 0,-36 27 15,0-27-31,0 0 15,34 26 1,1-26 0,-35 0-16,0 0 31,0 27-31,35-27 31,-35 27-31,0-27 31,35 0-31,-35 26 16,34-26-16,-34 0 15,0 27 1,0-27 0,0 27-1,36-27 1,-36 0-16,0 27 15,0-27-15,0 0 16,35 26 0,-35-26 15,0 0-31,0 28 15,34-28 1,-34 26 0,36-26-16,-36 27 15,0-27 1,0 0-16,0 27 15,34-27 1,-34 27 0,35-27-1,-35 26 1,0-26-16,0 0 15,0 28-15,35-28 16,-35 0-16,35 0 16,-35 26-1,0 1-15,0-27 16,34 0-16,-34 27 15,0-27-15,36 0 16,-36 27 0,34-27-16,-34 26 15,0-26 1,0 28-16,35-28 15,-35 26-15,0-26 16,35 27-16,-35-27 16,0 27-16,35-27 15,-35 27-15,34-27 16,-34 0-16,0 26 15,0 1-15,36-27 16,-36 0-16,0 27 16,34-27-1,-34 27-15,35-27 16,-35 27-16,0-27 15,0 0-15,36 0 16,-36 26-16,0-26 16,0 27-16,34-27 15,-34 0-15,0 54 16,35-54-16,-35 0 15,35 0-15,-35 26 16,0-26-16,0 28 16,35-28-16,-35 26 15,0-26-15,0 0 16,34 27-16,-34-27 15,36 0-15,-36 26 16,0-26 0,0 28-1,34-28 1,-34 0-16,0 26 15,35-26 1,-35 27 0,0-27-1,0 27-15,34-27 16,-34 0-16,36 0 15,-36 27 1,0-27-16,34 26 16,-34-26-16,0 28 15,0-28-15,0 26 16,35-26-1,-35 0 1,35 27-16,-35-27 16,0 0-1,35 27-15,-35 0 31,0-27-31,34 26 32,-34-26-17,0 0-15,0 27 16,36-27-16,-1 27 31,-35 0-15,0-27-1,34 27 1,-34-1-1,0-26-15,0 0 16,36 0-16,-36 27 16,34-27-16,-34 27 15,0-27 1,0 0-16,35 0 15,-35 27 1,0-1-16,0-26 16,35 0-16,-35 28 15,35-28-15,-35 0 16,0 26-16,0-26 15,0 27 1,34-27 0,-34 0-1,0 0-15,0 27 16,0-27-16,36 0 15,-36 27-15,0-27 16,0 0 0,34 26 15,-34 2-16,0-28 17,35 0 30,-35 26 32,0-26-32,0 0-15,35 0 0,-35 27 374,0-27-421,0 27 31,35-27 0,-35 27-15,34-27-1,-34 0-15,0 26 78,0-26-46,0 0 280,0 0-297,0 0-15,0-26 16,0-1-16,0 27 15,0-27-15,0 0 16,0 27-16,0-26 16,0-2-16,0 28 15,0-53 1,0 53-16,0-27 15,0 0-15,36 1 16,-36 26-16,0-28 16,0 2-1,0 26-15,0-27 16,0 0-1,0 0-15,0 27 16,0-26 15,0-1 47</inkml:trace>
</inkml:ink>
</file>

<file path=ppt/ink/ink6.xml><?xml version="1.0" encoding="utf-8"?>
<inkml:ink xmlns:inkml="http://www.w3.org/2003/InkML">
  <inkml:definitions>
    <inkml:context xml:id="ctx0">
      <inkml:inkSource xml:id="inkSrc0">
        <inkml:traceFormat>
          <inkml:channel name="X" type="integer" min="-1920" max="1366" units="cm"/>
          <inkml:channel name="Y" type="integer" max="1080" units="cm"/>
          <inkml:channel name="T" type="integer" max="2.14748E9" units="dev"/>
        </inkml:traceFormat>
        <inkml:channelProperties>
          <inkml:channelProperty channel="X" name="resolution" value="68.17427" units="1/cm"/>
          <inkml:channelProperty channel="Y" name="resolution" value="39.8524" units="1/cm"/>
          <inkml:channelProperty channel="T" name="resolution" value="1" units="1/dev"/>
        </inkml:channelProperties>
      </inkml:inkSource>
      <inkml:timestamp xml:id="ts0" timeString="2017-09-27T06:14:19.514"/>
    </inkml:context>
    <inkml:brush xml:id="br0">
      <inkml:brushProperty name="width" value="0.15875" units="cm"/>
      <inkml:brushProperty name="height" value="0.15875" units="cm"/>
      <inkml:brushProperty name="color" value="#FF0000"/>
      <inkml:brushProperty name="fitToCurve" value="1"/>
    </inkml:brush>
  </inkml:definitions>
  <inkml:trace contextRef="#ctx0" brushRef="#br0">652 69 0,'-34'0'78,"-1"0"-62,35 0 0,-34 0-1,34 0 1,-34 0-16,-1 0 15,35 0 1,-34 0 0,34 0-1,-34 0-15,34 0 16,-35 0-16,1 0 15,34 0 1,-34 0 0,34 0-1,-35 0 1,35 0-1,-34 0-15,34 0 16,-34 0 0,34 0 15,-35 0-16,35 0-15,-34 0 47,34-35 62,-34 35-77,34 0 14,0-34-30,-35 34 15,35 0 16,-34 0-31,34 0-16,-34 0 15</inkml:trace>
</inkml:ink>
</file>

<file path=ppt/ink/ink7.xml><?xml version="1.0" encoding="utf-8"?>
<inkml:ink xmlns:inkml="http://www.w3.org/2003/InkML">
  <inkml:definitions>
    <inkml:context xml:id="ctx0">
      <inkml:inkSource xml:id="inkSrc0">
        <inkml:traceFormat>
          <inkml:channel name="X" type="integer" min="-1920" max="1366" units="cm"/>
          <inkml:channel name="Y" type="integer" max="1080" units="cm"/>
          <inkml:channel name="T" type="integer" max="2.14748E9" units="dev"/>
        </inkml:traceFormat>
        <inkml:channelProperties>
          <inkml:channelProperty channel="X" name="resolution" value="68.17427" units="1/cm"/>
          <inkml:channelProperty channel="Y" name="resolution" value="39.8524" units="1/cm"/>
          <inkml:channelProperty channel="T" name="resolution" value="1" units="1/dev"/>
        </inkml:channelProperties>
      </inkml:inkSource>
      <inkml:timestamp xml:id="ts0" timeString="2017-09-28T07:04:15.039"/>
    </inkml:context>
    <inkml:brush xml:id="br0">
      <inkml:brushProperty name="width" value="0.15875" units="cm"/>
      <inkml:brushProperty name="height" value="0.15875" units="cm"/>
      <inkml:brushProperty name="color" value="#FFC000"/>
      <inkml:brushProperty name="fitToCurve" value="1"/>
    </inkml:brush>
  </inkml:definitions>
  <inkml:trace contextRef="#ctx0" brushRef="#br0">1623 458 0,'0'0'32,"-36"0"-1,1 0 0,35 0-15,-35 0-1,35 0 1,-36 0-16,1 0 15,35 0-15,-35 0 16,0 0-16,-1 0 16,-34 0-16,34 0 15,1 0-15,0 0 16,0 0-16,-1 0 15,36 0-15,-35 0 16,35 0-16,-35 0 16,0 0-16,35 0 15,-36 0-15,1 0 16,0 0-16,35 0 15,-36 0-15,36 0 16,-35 0-16,0 0 16,0 0-1,-1 0 1,1 0-1,35 0-15,-35 0 16,35 0 0,-36 0-16,36 0 15,-35 0 1,0 0-1,35 0-15,-35 0 32,35 0-32,0 0 15,-36 0 16,1 0-15,35 0 0,0-35-1,-35 35-15,35 0 16,-35 0 15,35 0-31,-36 0 16,1 0 15,35 0 0,-35 0 172,35 0-188,-36 0 1,1 0 0,35 0-16,-35 0 31,35 0 140,-35 0-124,35 0-31,-36 0 15,1 0 16,35 0 0,0 0 15,-35 0-62,35 0 31,0 0 234,0 0-265,0 0 32,0 0-17,0-35 1,35 35-1,-35 0-15,35 0 16,-35-35-16,0 35 16,36 0-16,-36 0 31,0-36-31,35 36 15,-35-35 1,35 35 0,0 0-16,-35-35 15,36 35 1,-36 0-1,0-36-15,35 36 16,-35 0 0,35 0-16,-35 0 31,0-35-31,36 35 15,-36-35 1,0 35-16,35 0 16,-35 0-16,0 0 15,0-35 1,35 35-16,0 0 15,-35-36 1,36 36-16,-36-35 16,0 35-1,0 0 1,35 0-1,0 0 1,-35-35 0,0 35-16</inkml:trace>
</inkml:ink>
</file>

<file path=ppt/ink/ink8.xml><?xml version="1.0" encoding="utf-8"?>
<inkml:ink xmlns:inkml="http://www.w3.org/2003/InkML">
  <inkml:definitions>
    <inkml:context xml:id="ctx0">
      <inkml:inkSource xml:id="inkSrc0">
        <inkml:traceFormat>
          <inkml:channel name="X" type="integer" min="-1920" max="1366" units="cm"/>
          <inkml:channel name="Y" type="integer" max="1080" units="cm"/>
          <inkml:channel name="T" type="integer" max="2.14748E9" units="dev"/>
        </inkml:traceFormat>
        <inkml:channelProperties>
          <inkml:channelProperty channel="X" name="resolution" value="68.17427" units="1/cm"/>
          <inkml:channelProperty channel="Y" name="resolution" value="39.8524" units="1/cm"/>
          <inkml:channelProperty channel="T" name="resolution" value="1" units="1/dev"/>
        </inkml:channelProperties>
      </inkml:inkSource>
      <inkml:timestamp xml:id="ts0" timeString="2017-09-28T07:04:16.223"/>
    </inkml:context>
    <inkml:brush xml:id="br0">
      <inkml:brushProperty name="width" value="0.15875" units="cm"/>
      <inkml:brushProperty name="height" value="0.15875" units="cm"/>
      <inkml:brushProperty name="color" value="#FFC000"/>
      <inkml:brushProperty name="fitToCurve" value="1"/>
    </inkml:brush>
  </inkml:definitions>
  <inkml:trace contextRef="#ctx0" brushRef="#br0">0 0 0,'0'35'63,"0"-35"-48,0 36 1,0-36 0,0 0-16,35 0 15,-35 35-15,35-35 16,-35 35-16,35-35 15,-35 0-15,36 36 16,-36-36 0,0 0-16,35 0 15,-35 35 1,35-35-16,-35 0 15,0 35-15,36-35 16,-36 0-16,0 35 16,35-35-16,-35 0 15,0 0-15,35 0 16,0 0-16,-35 36 15,0-36-15,0 0 16,36 0 0,-36 35-16,0-35 31,0 35-31,35-35 15,-35 0 1,0 0 31,35 35-32,-35-35 1,35 0 0,-35 0 155</inkml:trace>
</inkml:ink>
</file>

<file path=ppt/ink/ink9.xml><?xml version="1.0" encoding="utf-8"?>
<inkml:ink xmlns:inkml="http://www.w3.org/2003/InkML">
  <inkml:definitions>
    <inkml:context xml:id="ctx0">
      <inkml:inkSource xml:id="inkSrc0">
        <inkml:traceFormat>
          <inkml:channel name="X" type="integer" min="-1920" max="1366" units="cm"/>
          <inkml:channel name="Y" type="integer" max="1080" units="cm"/>
          <inkml:channel name="T" type="integer" max="2.14748E9" units="dev"/>
        </inkml:traceFormat>
        <inkml:channelProperties>
          <inkml:channelProperty channel="X" name="resolution" value="68.17427" units="1/cm"/>
          <inkml:channelProperty channel="Y" name="resolution" value="39.8524" units="1/cm"/>
          <inkml:channelProperty channel="T" name="resolution" value="1" units="1/dev"/>
        </inkml:channelProperties>
      </inkml:inkSource>
      <inkml:timestamp xml:id="ts0" timeString="2017-09-28T07:04:19.719"/>
    </inkml:context>
    <inkml:brush xml:id="br0">
      <inkml:brushProperty name="width" value="0.15875" units="cm"/>
      <inkml:brushProperty name="height" value="0.15875" units="cm"/>
      <inkml:brushProperty name="color" value="#FFC000"/>
      <inkml:brushProperty name="fitToCurve" value="1"/>
    </inkml:brush>
  </inkml:definitions>
  <inkml:trace contextRef="#ctx0" brushRef="#br0">4339 532 0,'0'0'46,"-35"0"-14,35 0-17,-71 0 1,71 0-1,-35 0-15,35 0 16,-35 0 0,-1 0-16,36 0 15,-35 0 1,35 0-16,-70 0 15,70 0-15,-36 0 16,-34 0-16,34 0 16,1 0-16,0 0 15,0 0-15,-1 0 16,36 0-16,-35 0 15,35 0-15,-71 0 16,36 0-16,0 0 16,0 0-16,-1 0 15,1 0-15,-35 0 16,34 0-16,1 0 15,-71 0-15,71 0 16,-36 0-16,36 0 16,-71 0-16,36 0 15,34 0-15,-34 0 16,35 0-16,-1 0 15,1 0-15,-36 0 16,36 0-16,0 0 16,0 0-16,35 0 15,-71 0 1,36 0-16,-1 0 15,-34 0-15,70 0 16,-35 0-16,35 0 16,-36 0-16,1 0 15,35 0-15,-35 0 16,0 0-16,-1 0 15,1 0-15,0 0 16,-1 0-16,-34 0 16,35 0-16,-1 0 15,1 0-15,0 0 16,-1 0-16,-34 0 15,-1 0-15,1 0 16,35 0-16,-71 0 16,70 0-16,1 0 15,0 0-15,-36 0 16,36 0-16,0 0 15,35 0-15,-36 0 16,1 0-16,0 0 16,35 0-16,-35 0 15,-1 0 1,1 0-16,0 0 15,0 0-15,-1 0 16,-34 0-16,34 0 16,1 0-16,35 0 15,-35 0-15,-36 0 16,71 0-16,-35 0 15,0 0-15,35 0 16,-36 0-16,1 0 16,0 0-16,35 0 15,-35 0-15,35 0 16,-36 0-1,36 0-15,-35 0 16,0 0 0,35 0 15,-35 0 0,35 0-15,-36 0-1,36 0 1,-35 0-1,0 0 17,35 0-17,-36 0-15,36 0 16,-35 0 15,0 0 219,35 0-219,0 0 702,0 0-717,35 0-16,-35-70 15,71 70 1,-71 0-16,35 0 15,-35-36 1,71 36-16,-71-35 16,35 35-16,-35-35 15,35 35 1,-35 0-16,35-36 15,1 36-15,-36 0 16,0-35-16,35 35 16,-35 0-1,35 0-15,0-70 16,-35 70-16,36 0 15,-36-36-15,35 36 16,0 0-16,-35-35 16,36 35-1,-36-35-15,0 35 16,35 0-1,-35-35 1,35 35-16,0 0 16,-35-36-16,36 36 31,-36 0 0,35-35-15,0 35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900488" y="0"/>
            <a:ext cx="2982912" cy="501650"/>
          </a:xfrm>
          <a:prstGeom prst="rect">
            <a:avLst/>
          </a:prstGeom>
        </p:spPr>
        <p:txBody>
          <a:bodyPr vert="horz" lIns="91440" tIns="45720" rIns="91440" bIns="45720" rtlCol="0"/>
          <a:lstStyle>
            <a:lvl1pPr algn="r">
              <a:defRPr sz="1200"/>
            </a:lvl1pPr>
          </a:lstStyle>
          <a:p>
            <a:r>
              <a:rPr lang="en-US"/>
              <a:t>2017-01-09 </a:t>
            </a:r>
            <a:endParaRPr lang="en-US" dirty="0"/>
          </a:p>
        </p:txBody>
      </p:sp>
      <p:sp>
        <p:nvSpPr>
          <p:cNvPr id="3" name="Slide Number Placeholder 2"/>
          <p:cNvSpPr>
            <a:spLocks noGrp="1"/>
          </p:cNvSpPr>
          <p:nvPr>
            <p:ph type="sldNum" sz="quarter" idx="5"/>
          </p:nvPr>
        </p:nvSpPr>
        <p:spPr>
          <a:xfrm>
            <a:off x="3900488" y="9515475"/>
            <a:ext cx="2982912" cy="501650"/>
          </a:xfrm>
          <a:prstGeom prst="rect">
            <a:avLst/>
          </a:prstGeom>
        </p:spPr>
        <p:txBody>
          <a:bodyPr vert="horz" lIns="91440" tIns="45720" rIns="91440" bIns="45720" rtlCol="0" anchor="b"/>
          <a:lstStyle>
            <a:lvl1pPr algn="r">
              <a:defRPr sz="1200"/>
            </a:lvl1pPr>
          </a:lstStyle>
          <a:p>
            <a:fld id="{5852353D-F306-481A-B3D0-C36CE0BF9563}" type="slidenum">
              <a:rPr lang="en-US" smtClean="0"/>
              <a:pPr/>
              <a:t>‹#›</a:t>
            </a:fld>
            <a:endParaRPr lang="en-US" dirty="0"/>
          </a:p>
        </p:txBody>
      </p:sp>
      <p:sp>
        <p:nvSpPr>
          <p:cNvPr id="4" name="Header Placeholder 3"/>
          <p:cNvSpPr>
            <a:spLocks noGrp="1"/>
          </p:cNvSpPr>
          <p:nvPr>
            <p:ph type="hdr" sz="quarter"/>
          </p:nvPr>
        </p:nvSpPr>
        <p:spPr>
          <a:xfrm>
            <a:off x="0" y="0"/>
            <a:ext cx="2982913" cy="501650"/>
          </a:xfrm>
          <a:prstGeom prst="rect">
            <a:avLst/>
          </a:prstGeom>
        </p:spPr>
        <p:txBody>
          <a:bodyPr vert="horz" lIns="91440" tIns="45720" rIns="91440" bIns="45720" rtlCol="0"/>
          <a:lstStyle>
            <a:lvl1pPr algn="l">
              <a:defRPr sz="1200"/>
            </a:lvl1pPr>
          </a:lstStyle>
          <a:p>
            <a:r>
              <a:rPr lang="en-US"/>
              <a:t>eVIP knowledge </a:t>
            </a:r>
            <a:endParaRPr lang="en-US" dirty="0"/>
          </a:p>
        </p:txBody>
      </p:sp>
      <p:sp>
        <p:nvSpPr>
          <p:cNvPr id="5" name="Slide Image Placeholder 4"/>
          <p:cNvSpPr>
            <a:spLocks noGrp="1" noRot="1" noChangeAspect="1"/>
          </p:cNvSpPr>
          <p:nvPr>
            <p:ph type="sldImg" idx="2"/>
          </p:nvPr>
        </p:nvSpPr>
        <p:spPr>
          <a:xfrm>
            <a:off x="938213" y="750888"/>
            <a:ext cx="5008562" cy="3757612"/>
          </a:xfrm>
          <a:prstGeom prst="rect">
            <a:avLst/>
          </a:prstGeom>
          <a:noFill/>
          <a:ln w="12700">
            <a:solidFill>
              <a:prstClr val="black"/>
            </a:solidFill>
          </a:ln>
        </p:spPr>
        <p:txBody>
          <a:bodyPr vert="horz" lIns="91440" tIns="45720" rIns="91440" bIns="45720" rtlCol="0" anchor="ctr"/>
          <a:lstStyle/>
          <a:p>
            <a:endParaRPr lang="en-US"/>
          </a:p>
        </p:txBody>
      </p:sp>
      <p:sp>
        <p:nvSpPr>
          <p:cNvPr id="6" name="Footer Placeholder 5"/>
          <p:cNvSpPr>
            <a:spLocks noGrp="1"/>
          </p:cNvSpPr>
          <p:nvPr>
            <p:ph type="ftr" sz="quarter" idx="4"/>
          </p:nvPr>
        </p:nvSpPr>
        <p:spPr>
          <a:xfrm>
            <a:off x="0" y="9515475"/>
            <a:ext cx="2982913" cy="501650"/>
          </a:xfrm>
          <a:prstGeom prst="rect">
            <a:avLst/>
          </a:prstGeom>
        </p:spPr>
        <p:txBody>
          <a:bodyPr vert="horz" lIns="91440" tIns="45720" rIns="91440" bIns="45720" rtlCol="0" anchor="b"/>
          <a:lstStyle>
            <a:lvl1pPr algn="l">
              <a:defRPr sz="1200"/>
            </a:lvl1pPr>
          </a:lstStyle>
          <a:p>
            <a:r>
              <a:rPr lang="en-US"/>
              <a:t> </a:t>
            </a:r>
            <a:endParaRPr lang="en-US" dirty="0"/>
          </a:p>
        </p:txBody>
      </p:sp>
      <p:sp>
        <p:nvSpPr>
          <p:cNvPr id="7" name="Notes Placeholder 6"/>
          <p:cNvSpPr>
            <a:spLocks noGrp="1"/>
          </p:cNvSpPr>
          <p:nvPr>
            <p:ph type="body" sz="quarter" idx="3"/>
          </p:nvPr>
        </p:nvSpPr>
        <p:spPr>
          <a:xfrm>
            <a:off x="688975" y="4759325"/>
            <a:ext cx="5507038" cy="45085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8257339"/>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938213" y="750888"/>
            <a:ext cx="5008562" cy="3757612"/>
          </a:xfrm>
          <a:prstGeom prst="rect">
            <a:avLst/>
          </a:prstGeom>
          <a:ln/>
        </p:spPr>
      </p:sp>
      <p:sp>
        <p:nvSpPr>
          <p:cNvPr id="80899" name="Rectangle 3"/>
          <p:cNvSpPr>
            <a:spLocks noGrp="1" noChangeArrowheads="1"/>
          </p:cNvSpPr>
          <p:nvPr>
            <p:ph type="body" idx="1"/>
          </p:nvPr>
        </p:nvSpPr>
        <p:spPr>
          <a:xfrm>
            <a:off x="688499" y="4758889"/>
            <a:ext cx="5507990" cy="4508421"/>
          </a:xfrm>
          <a:prstGeom prst="rect">
            <a:avLst/>
          </a:prstGeom>
        </p:spPr>
        <p:txBody>
          <a:bodyPr/>
          <a:lstStyle/>
          <a:p>
            <a:endParaRPr lang="en-US" dirty="0"/>
          </a:p>
        </p:txBody>
      </p:sp>
      <p:sp>
        <p:nvSpPr>
          <p:cNvPr id="5" name="Date Placeholder 4"/>
          <p:cNvSpPr>
            <a:spLocks noGrp="1"/>
          </p:cNvSpPr>
          <p:nvPr>
            <p:ph type="dt" idx="10"/>
          </p:nvPr>
        </p:nvSpPr>
        <p:spPr/>
        <p:txBody>
          <a:bodyPr/>
          <a:lstStyle/>
          <a:p>
            <a:r>
              <a:rPr lang="en-US"/>
              <a:t>2017-01-09 </a:t>
            </a:r>
          </a:p>
        </p:txBody>
      </p:sp>
      <p:sp>
        <p:nvSpPr>
          <p:cNvPr id="6" name="Footer Placeholder 5"/>
          <p:cNvSpPr>
            <a:spLocks noGrp="1"/>
          </p:cNvSpPr>
          <p:nvPr>
            <p:ph type="ftr" sz="quarter" idx="11"/>
          </p:nvPr>
        </p:nvSpPr>
        <p:spPr/>
        <p:txBody>
          <a:bodyPr/>
          <a:lstStyle/>
          <a:p>
            <a:r>
              <a:rPr lang="en-US"/>
              <a:t> </a:t>
            </a:r>
          </a:p>
        </p:txBody>
      </p:sp>
      <p:sp>
        <p:nvSpPr>
          <p:cNvPr id="8" name="Slide Number Placeholder 7"/>
          <p:cNvSpPr>
            <a:spLocks noGrp="1"/>
          </p:cNvSpPr>
          <p:nvPr>
            <p:ph type="sldNum" sz="quarter" idx="12"/>
          </p:nvPr>
        </p:nvSpPr>
        <p:spPr/>
        <p:txBody>
          <a:bodyPr/>
          <a:lstStyle/>
          <a:p>
            <a:fld id="{13803CEE-9E15-4F45-AE96-35A0057EE14E}" type="slidenum">
              <a:rPr lang="en-US" smtClean="0"/>
              <a:t>1</a:t>
            </a:fld>
            <a:endParaRPr lang="en-US"/>
          </a:p>
        </p:txBody>
      </p:sp>
      <p:sp>
        <p:nvSpPr>
          <p:cNvPr id="9" name="Header Placeholder 8"/>
          <p:cNvSpPr>
            <a:spLocks noGrp="1"/>
          </p:cNvSpPr>
          <p:nvPr>
            <p:ph type="hdr" sz="quarter" idx="13"/>
          </p:nvPr>
        </p:nvSpPr>
        <p:spPr/>
        <p:txBody>
          <a:bodyPr/>
          <a:lstStyle/>
          <a:p>
            <a:r>
              <a:rPr lang="en-US"/>
              <a:t>eVIP knowledge </a:t>
            </a:r>
          </a:p>
        </p:txBody>
      </p:sp>
    </p:spTree>
    <p:extLst>
      <p:ext uri="{BB962C8B-B14F-4D97-AF65-F5344CB8AC3E}">
        <p14:creationId xmlns:p14="http://schemas.microsoft.com/office/powerpoint/2010/main" val="3763476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2015-09-14 </a:t>
            </a:r>
            <a:endParaRPr lang="en-US" dirty="0"/>
          </a:p>
        </p:txBody>
      </p:sp>
      <p:sp>
        <p:nvSpPr>
          <p:cNvPr id="5" name="Slide Number Placeholder 4"/>
          <p:cNvSpPr>
            <a:spLocks noGrp="1"/>
          </p:cNvSpPr>
          <p:nvPr>
            <p:ph type="sldNum" sz="quarter" idx="11"/>
          </p:nvPr>
        </p:nvSpPr>
        <p:spPr/>
        <p:txBody>
          <a:bodyPr/>
          <a:lstStyle/>
          <a:p>
            <a:fld id="{0FB4947E-683E-466E-824D-CC0720544869}" type="slidenum">
              <a:rPr lang="en-US" smtClean="0"/>
              <a:t>4</a:t>
            </a:fld>
            <a:endParaRPr lang="en-US" dirty="0"/>
          </a:p>
        </p:txBody>
      </p:sp>
      <p:sp>
        <p:nvSpPr>
          <p:cNvPr id="6" name="Header Placeholder 5"/>
          <p:cNvSpPr>
            <a:spLocks noGrp="1"/>
          </p:cNvSpPr>
          <p:nvPr>
            <p:ph type="hdr" sz="quarter" idx="12"/>
          </p:nvPr>
        </p:nvSpPr>
        <p:spPr/>
        <p:txBody>
          <a:bodyPr/>
          <a:lstStyle/>
          <a:p>
            <a:r>
              <a:rPr lang="en-US"/>
              <a:t>SBG VIP Load Balancing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450172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2017-01-09 </a:t>
            </a:r>
            <a:endParaRPr lang="en-US" dirty="0"/>
          </a:p>
        </p:txBody>
      </p:sp>
      <p:sp>
        <p:nvSpPr>
          <p:cNvPr id="5" name="Slide Number Placeholder 4"/>
          <p:cNvSpPr>
            <a:spLocks noGrp="1"/>
          </p:cNvSpPr>
          <p:nvPr>
            <p:ph type="sldNum" sz="quarter" idx="11"/>
          </p:nvPr>
        </p:nvSpPr>
        <p:spPr/>
        <p:txBody>
          <a:bodyPr/>
          <a:lstStyle/>
          <a:p>
            <a:fld id="{A59209C6-7A45-458B-9262-10419E62D753}" type="slidenum">
              <a:rPr lang="en-US" smtClean="0"/>
              <a:t>5</a:t>
            </a:fld>
            <a:endParaRPr lang="en-US" dirty="0"/>
          </a:p>
        </p:txBody>
      </p:sp>
      <p:sp>
        <p:nvSpPr>
          <p:cNvPr id="6" name="Header Placeholder 5"/>
          <p:cNvSpPr>
            <a:spLocks noGrp="1"/>
          </p:cNvSpPr>
          <p:nvPr>
            <p:ph type="hdr" sz="quarter" idx="12"/>
          </p:nvPr>
        </p:nvSpPr>
        <p:spPr/>
        <p:txBody>
          <a:bodyPr/>
          <a:lstStyle/>
          <a:p>
            <a:r>
              <a:rPr lang="en-US"/>
              <a:t>eVIP knowledge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2876759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2016-12-21 </a:t>
            </a:r>
            <a:endParaRPr lang="en-US" dirty="0"/>
          </a:p>
        </p:txBody>
      </p:sp>
      <p:sp>
        <p:nvSpPr>
          <p:cNvPr id="5" name="Slide Number Placeholder 4"/>
          <p:cNvSpPr>
            <a:spLocks noGrp="1"/>
          </p:cNvSpPr>
          <p:nvPr>
            <p:ph type="sldNum" sz="quarter" idx="11"/>
          </p:nvPr>
        </p:nvSpPr>
        <p:spPr/>
        <p:txBody>
          <a:bodyPr/>
          <a:lstStyle/>
          <a:p>
            <a:fld id="{42C4AE6B-EA1D-48BC-BBFC-A35C166D5B62}" type="slidenum">
              <a:rPr lang="en-US" smtClean="0"/>
              <a:t>6</a:t>
            </a:fld>
            <a:endParaRPr lang="en-US" dirty="0"/>
          </a:p>
        </p:txBody>
      </p:sp>
      <p:sp>
        <p:nvSpPr>
          <p:cNvPr id="6" name="Header Placeholder 5"/>
          <p:cNvSpPr>
            <a:spLocks noGrp="1"/>
          </p:cNvSpPr>
          <p:nvPr>
            <p:ph type="hdr" sz="quarter" idx="12"/>
          </p:nvPr>
        </p:nvSpPr>
        <p:spPr/>
        <p:txBody>
          <a:bodyPr/>
          <a:lstStyle/>
          <a:p>
            <a:r>
              <a:rPr lang="en-US"/>
              <a:t>FIREWALL IN SBG(V) WITH EVIP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189489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2016-12-21 </a:t>
            </a:r>
            <a:endParaRPr lang="en-US" dirty="0"/>
          </a:p>
        </p:txBody>
      </p:sp>
      <p:sp>
        <p:nvSpPr>
          <p:cNvPr id="5" name="Slide Number Placeholder 4"/>
          <p:cNvSpPr>
            <a:spLocks noGrp="1"/>
          </p:cNvSpPr>
          <p:nvPr>
            <p:ph type="sldNum" sz="quarter" idx="11"/>
          </p:nvPr>
        </p:nvSpPr>
        <p:spPr/>
        <p:txBody>
          <a:bodyPr/>
          <a:lstStyle/>
          <a:p>
            <a:fld id="{42C4AE6B-EA1D-48BC-BBFC-A35C166D5B62}" type="slidenum">
              <a:rPr lang="en-US" smtClean="0"/>
              <a:t>7</a:t>
            </a:fld>
            <a:endParaRPr lang="en-US" dirty="0"/>
          </a:p>
        </p:txBody>
      </p:sp>
      <p:sp>
        <p:nvSpPr>
          <p:cNvPr id="6" name="Header Placeholder 5"/>
          <p:cNvSpPr>
            <a:spLocks noGrp="1"/>
          </p:cNvSpPr>
          <p:nvPr>
            <p:ph type="hdr" sz="quarter" idx="12"/>
          </p:nvPr>
        </p:nvSpPr>
        <p:spPr/>
        <p:txBody>
          <a:bodyPr/>
          <a:lstStyle/>
          <a:p>
            <a:r>
              <a:rPr lang="en-US"/>
              <a:t>FIREWALL IN SBG(V) WITH EVIP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821239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2017-01-09 </a:t>
            </a:r>
            <a:endParaRPr lang="en-US" dirty="0"/>
          </a:p>
        </p:txBody>
      </p:sp>
      <p:sp>
        <p:nvSpPr>
          <p:cNvPr id="5" name="Slide Number Placeholder 4"/>
          <p:cNvSpPr>
            <a:spLocks noGrp="1"/>
          </p:cNvSpPr>
          <p:nvPr>
            <p:ph type="sldNum" sz="quarter" idx="11"/>
          </p:nvPr>
        </p:nvSpPr>
        <p:spPr/>
        <p:txBody>
          <a:bodyPr/>
          <a:lstStyle/>
          <a:p>
            <a:fld id="{A59209C6-7A45-458B-9262-10419E62D753}" type="slidenum">
              <a:rPr lang="en-US" smtClean="0"/>
              <a:t>8</a:t>
            </a:fld>
            <a:endParaRPr lang="en-US" dirty="0"/>
          </a:p>
        </p:txBody>
      </p:sp>
      <p:sp>
        <p:nvSpPr>
          <p:cNvPr id="6" name="Header Placeholder 5"/>
          <p:cNvSpPr>
            <a:spLocks noGrp="1"/>
          </p:cNvSpPr>
          <p:nvPr>
            <p:ph type="hdr" sz="quarter" idx="12"/>
          </p:nvPr>
        </p:nvSpPr>
        <p:spPr/>
        <p:txBody>
          <a:bodyPr/>
          <a:lstStyle/>
          <a:p>
            <a:r>
              <a:rPr lang="en-US"/>
              <a:t>eVIP knowledge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67861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2016-12-21 </a:t>
            </a:r>
            <a:endParaRPr lang="en-US" dirty="0"/>
          </a:p>
        </p:txBody>
      </p:sp>
      <p:sp>
        <p:nvSpPr>
          <p:cNvPr id="5" name="Slide Number Placeholder 4"/>
          <p:cNvSpPr>
            <a:spLocks noGrp="1"/>
          </p:cNvSpPr>
          <p:nvPr>
            <p:ph type="sldNum" sz="quarter" idx="11"/>
          </p:nvPr>
        </p:nvSpPr>
        <p:spPr/>
        <p:txBody>
          <a:bodyPr/>
          <a:lstStyle/>
          <a:p>
            <a:fld id="{42C4AE6B-EA1D-48BC-BBFC-A35C166D5B62}" type="slidenum">
              <a:rPr lang="en-US" smtClean="0"/>
              <a:t>17</a:t>
            </a:fld>
            <a:endParaRPr lang="en-US" dirty="0"/>
          </a:p>
        </p:txBody>
      </p:sp>
      <p:sp>
        <p:nvSpPr>
          <p:cNvPr id="6" name="Header Placeholder 5"/>
          <p:cNvSpPr>
            <a:spLocks noGrp="1"/>
          </p:cNvSpPr>
          <p:nvPr>
            <p:ph type="hdr" sz="quarter" idx="12"/>
          </p:nvPr>
        </p:nvSpPr>
        <p:spPr/>
        <p:txBody>
          <a:bodyPr/>
          <a:lstStyle/>
          <a:p>
            <a:r>
              <a:rPr lang="en-US"/>
              <a:t>FIREWALL IN SBG(V) WITH EVIP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453201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2017-01-09 </a:t>
            </a:r>
            <a:endParaRPr lang="en-US" dirty="0"/>
          </a:p>
        </p:txBody>
      </p:sp>
      <p:sp>
        <p:nvSpPr>
          <p:cNvPr id="5" name="Slide Number Placeholder 4"/>
          <p:cNvSpPr>
            <a:spLocks noGrp="1"/>
          </p:cNvSpPr>
          <p:nvPr>
            <p:ph type="sldNum" sz="quarter" idx="11"/>
          </p:nvPr>
        </p:nvSpPr>
        <p:spPr/>
        <p:txBody>
          <a:bodyPr/>
          <a:lstStyle/>
          <a:p>
            <a:fld id="{99D7E299-2CEF-4F73-82A7-513513335C30}" type="slidenum">
              <a:rPr lang="en-US" smtClean="0"/>
              <a:t>25</a:t>
            </a:fld>
            <a:endParaRPr lang="en-US" dirty="0"/>
          </a:p>
        </p:txBody>
      </p:sp>
      <p:sp>
        <p:nvSpPr>
          <p:cNvPr id="6" name="Header Placeholder 5"/>
          <p:cNvSpPr>
            <a:spLocks noGrp="1"/>
          </p:cNvSpPr>
          <p:nvPr>
            <p:ph type="hdr" sz="quarter" idx="12"/>
          </p:nvPr>
        </p:nvSpPr>
        <p:spPr/>
        <p:txBody>
          <a:bodyPr/>
          <a:lstStyle/>
          <a:p>
            <a:r>
              <a:rPr lang="en-US"/>
              <a:t>eVIP knowledge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2632750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1514475" y="2828876"/>
            <a:ext cx="1476375"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a:solidFill>
                  <a:srgbClr val="FFFFFF"/>
                </a:solidFill>
              </a:rPr>
              <a:t>70 pt</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9FB7D3"/>
                </a:solidFill>
              </a:rPr>
              <a:t>CAPITALS</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FFFFFF"/>
                </a:solidFill>
              </a:rPr>
              <a:t>Slide subtitle </a:t>
            </a:r>
          </a:p>
          <a:p>
            <a:pPr algn="r">
              <a:spcBef>
                <a:spcPct val="0"/>
              </a:spcBef>
            </a:pPr>
            <a:r>
              <a:rPr lang="en-US" sz="1200" dirty="0">
                <a:solidFill>
                  <a:srgbClr val="FFFFFF"/>
                </a:solidFill>
              </a:rPr>
              <a:t>minimum 30 pt</a:t>
            </a:r>
          </a:p>
          <a:p>
            <a:pPr algn="r">
              <a:spcBef>
                <a:spcPct val="0"/>
              </a:spcBef>
            </a:pPr>
            <a:endParaRPr lang="en-GB" sz="1200" dirty="0">
              <a:solidFill>
                <a:schemeClr val="bg1"/>
              </a:solidFill>
            </a:endParaRPr>
          </a:p>
        </p:txBody>
      </p:sp>
      <p:pic>
        <p:nvPicPr>
          <p:cNvPr id="6" name="Logo2011" descr="ERI_UF_rgb"/>
          <p:cNvPicPr>
            <a:picLocks noChangeAspect="1" noChangeArrowheads="1"/>
          </p:cNvPicPr>
          <p:nvPr/>
        </p:nvPicPr>
        <p:blipFill>
          <a:blip r:embed="rId2" cstate="print"/>
          <a:srcRect/>
          <a:stretch>
            <a:fillRect/>
          </a:stretch>
        </p:blipFill>
        <p:spPr bwMode="auto">
          <a:xfrm>
            <a:off x="7722000" y="432000"/>
            <a:ext cx="1027112" cy="900113"/>
          </a:xfrm>
          <a:prstGeom prst="rect">
            <a:avLst/>
          </a:prstGeom>
          <a:noFill/>
        </p:spPr>
      </p:pic>
      <p:sp>
        <p:nvSpPr>
          <p:cNvPr id="22530" name="SubTitle_TM"/>
          <p:cNvSpPr>
            <a:spLocks noGrp="1" noChangeArrowheads="1"/>
          </p:cNvSpPr>
          <p:nvPr>
            <p:ph type="subTitle" idx="1" hasCustomPrompt="1"/>
          </p:nvPr>
        </p:nvSpPr>
        <p:spPr>
          <a:xfrm>
            <a:off x="393699" y="5137200"/>
            <a:ext cx="8355014" cy="1386001"/>
          </a:xfrm>
        </p:spPr>
        <p:txBody>
          <a:bodyPr anchor="b" anchorCtr="0"/>
          <a:lstStyle>
            <a:lvl1pPr marL="0" indent="0">
              <a:lnSpc>
                <a:spcPct val="75000"/>
              </a:lnSpc>
              <a:spcBef>
                <a:spcPts val="0"/>
              </a:spcBef>
              <a:buFont typeface="Arial" charset="0"/>
              <a:buNone/>
              <a:defRPr sz="3000" baseline="0">
                <a:latin typeface="Arial" panose="020B0604020202020204" pitchFamily="34" charset="0"/>
              </a:defRPr>
            </a:lvl1pPr>
          </a:lstStyle>
          <a:p>
            <a:r>
              <a:rPr lang="en-US" dirty="0"/>
              <a:t>Click to Add subtitle</a:t>
            </a:r>
          </a:p>
        </p:txBody>
      </p:sp>
      <p:sp>
        <p:nvSpPr>
          <p:cNvPr id="22531" name="Title_TM"/>
          <p:cNvSpPr>
            <a:spLocks noGrp="1" noChangeArrowheads="1"/>
          </p:cNvSpPr>
          <p:nvPr>
            <p:ph type="ctrTitle" hasCustomPrompt="1"/>
          </p:nvPr>
        </p:nvSpPr>
        <p:spPr>
          <a:xfrm>
            <a:off x="393700" y="1808709"/>
            <a:ext cx="8351839" cy="2839491"/>
          </a:xfrm>
        </p:spPr>
        <p:txBody>
          <a:bodyPr anchor="ctr">
            <a:normAutofit/>
          </a:bodyPr>
          <a:lstStyle>
            <a:lvl1pPr>
              <a:lnSpc>
                <a:spcPct val="75000"/>
              </a:lnSpc>
              <a:defRPr sz="7000">
                <a:latin typeface="Arial" panose="020B0604020202020204" pitchFamily="34" charset="0"/>
              </a:defRPr>
            </a:lvl1pPr>
          </a:lstStyle>
          <a:p>
            <a:r>
              <a:rPr lang="en-US" dirty="0"/>
              <a:t>Click to add title</a:t>
            </a: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93700" y="4010025"/>
            <a:ext cx="8355013"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1"/>
          <p:cNvSpPr>
            <a:spLocks noGrp="1"/>
          </p:cNvSpPr>
          <p:nvPr>
            <p:ph sz="quarter" idx="10" hasCustomPrompt="1"/>
          </p:nvPr>
        </p:nvSpPr>
        <p:spPr>
          <a:xfrm>
            <a:off x="393701" y="1795463"/>
            <a:ext cx="8355012"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393701" y="239713"/>
            <a:ext cx="7494588" cy="1085371"/>
          </a:xfrm>
        </p:spPr>
        <p:txBody>
          <a:bodyPr/>
          <a:lstStyle/>
          <a:p>
            <a:r>
              <a:rPr lang="en-US" dirty="0"/>
              <a:t>Click to ADD title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4645025" y="4010025"/>
            <a:ext cx="4103688"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2" hasCustomPrompt="1"/>
          </p:nvPr>
        </p:nvSpPr>
        <p:spPr>
          <a:xfrm>
            <a:off x="393700" y="4010025"/>
            <a:ext cx="4105275"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396875" y="1795463"/>
            <a:ext cx="8351838"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393701" y="239713"/>
            <a:ext cx="7494588" cy="1085371"/>
          </a:xfrm>
        </p:spPr>
        <p:txBody>
          <a:bodyPr/>
          <a:lstStyle/>
          <a:p>
            <a:r>
              <a:rPr lang="en-US" dirty="0"/>
              <a:t>Click to ADD title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393700" y="4010025"/>
            <a:ext cx="8355013"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quarter" idx="10" hasCustomPrompt="1"/>
          </p:nvPr>
        </p:nvSpPr>
        <p:spPr>
          <a:xfrm>
            <a:off x="4645025" y="1795463"/>
            <a:ext cx="4103688"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396875" y="1795463"/>
            <a:ext cx="4102100"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393701" y="239713"/>
            <a:ext cx="7494588" cy="1085371"/>
          </a:xfrm>
        </p:spPr>
        <p:txBody>
          <a:bodyPr/>
          <a:lstStyle/>
          <a:p>
            <a:r>
              <a:rPr lang="en-US" dirty="0"/>
              <a:t>Click to ADD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4013200"/>
            <a:ext cx="4100513"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4645025" y="1795463"/>
            <a:ext cx="4100513"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393700" y="1795463"/>
            <a:ext cx="4098925"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25423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4648200" y="1795463"/>
            <a:ext cx="4100513"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396875" y="4013200"/>
            <a:ext cx="4098925"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396875" y="1795463"/>
            <a:ext cx="4098925"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426727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4648200" y="4022725"/>
            <a:ext cx="4100513"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396875" y="4022725"/>
            <a:ext cx="4098925"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4648200" y="1804988"/>
            <a:ext cx="4100513"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396875" y="1804988"/>
            <a:ext cx="4098925"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1688111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130335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037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1514475" y="2828876"/>
            <a:ext cx="1476375"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a:solidFill>
                  <a:srgbClr val="FFFFFF"/>
                </a:solidFill>
              </a:rPr>
              <a:t>70 pt</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9FB7D3"/>
                </a:solidFill>
              </a:rPr>
              <a:t>CAPITALS</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FFFFFF"/>
                </a:solidFill>
              </a:rPr>
              <a:t>Slide subtitle </a:t>
            </a:r>
          </a:p>
          <a:p>
            <a:pPr algn="r">
              <a:spcBef>
                <a:spcPct val="0"/>
              </a:spcBef>
            </a:pPr>
            <a:r>
              <a:rPr lang="en-US" sz="1200" dirty="0">
                <a:solidFill>
                  <a:srgbClr val="FFFFFF"/>
                </a:solidFill>
              </a:rPr>
              <a:t>minimum 30 pt</a:t>
            </a:r>
          </a:p>
          <a:p>
            <a:pPr algn="r">
              <a:spcBef>
                <a:spcPct val="0"/>
              </a:spcBef>
            </a:pPr>
            <a:endParaRPr lang="en-GB" sz="1200" dirty="0">
              <a:solidFill>
                <a:schemeClr val="bg1"/>
              </a:solidFill>
            </a:endParaRPr>
          </a:p>
        </p:txBody>
      </p:sp>
      <p:pic>
        <p:nvPicPr>
          <p:cNvPr id="6" name="Logo2011" descr="ERI_UF_rgb"/>
          <p:cNvPicPr>
            <a:picLocks noChangeAspect="1" noChangeArrowheads="1"/>
          </p:cNvPicPr>
          <p:nvPr/>
        </p:nvPicPr>
        <p:blipFill>
          <a:blip r:embed="rId2" cstate="print"/>
          <a:srcRect/>
          <a:stretch>
            <a:fillRect/>
          </a:stretch>
        </p:blipFill>
        <p:spPr bwMode="auto">
          <a:xfrm>
            <a:off x="7722000" y="432000"/>
            <a:ext cx="1027112" cy="900113"/>
          </a:xfrm>
          <a:prstGeom prst="rect">
            <a:avLst/>
          </a:prstGeom>
          <a:noFill/>
        </p:spPr>
      </p:pic>
      <p:sp>
        <p:nvSpPr>
          <p:cNvPr id="22530" name="SubTitle_TM"/>
          <p:cNvSpPr>
            <a:spLocks noGrp="1" noChangeArrowheads="1"/>
          </p:cNvSpPr>
          <p:nvPr>
            <p:ph type="subTitle" idx="1" hasCustomPrompt="1"/>
          </p:nvPr>
        </p:nvSpPr>
        <p:spPr>
          <a:xfrm>
            <a:off x="393699" y="5137200"/>
            <a:ext cx="8355014" cy="1386001"/>
          </a:xfrm>
        </p:spPr>
        <p:txBody>
          <a:bodyPr anchor="b" anchorCtr="0"/>
          <a:lstStyle>
            <a:lvl1pPr marL="0" indent="0">
              <a:lnSpc>
                <a:spcPct val="75000"/>
              </a:lnSpc>
              <a:spcBef>
                <a:spcPts val="0"/>
              </a:spcBef>
              <a:buFont typeface="Arial" charset="0"/>
              <a:buNone/>
              <a:defRPr sz="3000" baseline="0">
                <a:latin typeface="Arial" panose="020B0604020202020204" pitchFamily="34" charset="0"/>
              </a:defRPr>
            </a:lvl1pPr>
          </a:lstStyle>
          <a:p>
            <a:r>
              <a:rPr lang="en-US" dirty="0"/>
              <a:t>Click to Add subtitle</a:t>
            </a:r>
          </a:p>
        </p:txBody>
      </p:sp>
      <p:sp>
        <p:nvSpPr>
          <p:cNvPr id="22531" name="Title_TM"/>
          <p:cNvSpPr>
            <a:spLocks noGrp="1" noChangeArrowheads="1"/>
          </p:cNvSpPr>
          <p:nvPr>
            <p:ph type="ctrTitle" hasCustomPrompt="1"/>
          </p:nvPr>
        </p:nvSpPr>
        <p:spPr>
          <a:xfrm>
            <a:off x="393700" y="1808709"/>
            <a:ext cx="8351839" cy="2839491"/>
          </a:xfrm>
        </p:spPr>
        <p:txBody>
          <a:bodyPr anchor="ctr">
            <a:normAutofit/>
          </a:bodyPr>
          <a:lstStyle>
            <a:lvl1pPr>
              <a:lnSpc>
                <a:spcPct val="75000"/>
              </a:lnSpc>
              <a:defRPr sz="7000">
                <a:latin typeface="Arial" panose="020B0604020202020204" pitchFamily="34" charset="0"/>
              </a:defRPr>
            </a:lvl1pPr>
          </a:lstStyle>
          <a:p>
            <a:r>
              <a:rPr lang="en-US" dirty="0"/>
              <a:t>Click to add title</a:t>
            </a:r>
          </a:p>
        </p:txBody>
      </p:sp>
    </p:spTree>
    <p:extLst>
      <p:ext uri="{BB962C8B-B14F-4D97-AF65-F5344CB8AC3E}">
        <p14:creationId xmlns:p14="http://schemas.microsoft.com/office/powerpoint/2010/main" val="221567444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5341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3343229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1795464"/>
            <a:ext cx="4100513"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393700" y="1795463"/>
            <a:ext cx="4098925"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6401092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061075" y="1800225"/>
            <a:ext cx="2687638"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quarter" idx="11" hasCustomPrompt="1"/>
          </p:nvPr>
        </p:nvSpPr>
        <p:spPr>
          <a:xfrm>
            <a:off x="3228975" y="1800225"/>
            <a:ext cx="2687638"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393700" y="1800225"/>
            <a:ext cx="2687638"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23010174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0" y="1800225"/>
            <a:ext cx="4105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7494587"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9456346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1" y="1800225"/>
            <a:ext cx="385445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3854449" cy="1085371"/>
          </a:xfrm>
        </p:spPr>
        <p:txBody>
          <a:bodyPr/>
          <a:lstStyle/>
          <a:p>
            <a:r>
              <a:rPr lang="en-US"/>
              <a:t>Click to edit Master title style</a:t>
            </a:r>
          </a:p>
        </p:txBody>
      </p:sp>
    </p:spTree>
    <p:extLst>
      <p:ext uri="{BB962C8B-B14F-4D97-AF65-F5344CB8AC3E}">
        <p14:creationId xmlns:p14="http://schemas.microsoft.com/office/powerpoint/2010/main" val="5100145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0459014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4645025" y="239713"/>
            <a:ext cx="324326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9515372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3545840"/>
            <a:ext cx="4105275" cy="2978785"/>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4643438" y="1797524"/>
            <a:ext cx="4105275"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655379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93700" y="4010025"/>
            <a:ext cx="8355013"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1"/>
          <p:cNvSpPr>
            <a:spLocks noGrp="1"/>
          </p:cNvSpPr>
          <p:nvPr>
            <p:ph sz="quarter" idx="10" hasCustomPrompt="1"/>
          </p:nvPr>
        </p:nvSpPr>
        <p:spPr>
          <a:xfrm>
            <a:off x="393701" y="1795463"/>
            <a:ext cx="8355012"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393701" y="239713"/>
            <a:ext cx="7494588" cy="1085371"/>
          </a:xfrm>
        </p:spPr>
        <p:txBody>
          <a:bodyPr/>
          <a:lstStyle/>
          <a:p>
            <a:r>
              <a:rPr lang="en-US" dirty="0"/>
              <a:t>Click to ADD title</a:t>
            </a:r>
          </a:p>
        </p:txBody>
      </p:sp>
    </p:spTree>
    <p:extLst>
      <p:ext uri="{BB962C8B-B14F-4D97-AF65-F5344CB8AC3E}">
        <p14:creationId xmlns:p14="http://schemas.microsoft.com/office/powerpoint/2010/main" val="28097186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4645025" y="4010025"/>
            <a:ext cx="4103688"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2" hasCustomPrompt="1"/>
          </p:nvPr>
        </p:nvSpPr>
        <p:spPr>
          <a:xfrm>
            <a:off x="393700" y="4010025"/>
            <a:ext cx="4105275"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396875" y="1795463"/>
            <a:ext cx="8351838"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393701" y="239713"/>
            <a:ext cx="7494588" cy="1085371"/>
          </a:xfrm>
        </p:spPr>
        <p:txBody>
          <a:bodyPr/>
          <a:lstStyle/>
          <a:p>
            <a:r>
              <a:rPr lang="en-US" dirty="0"/>
              <a:t>Click to ADD title</a:t>
            </a:r>
          </a:p>
        </p:txBody>
      </p:sp>
    </p:spTree>
    <p:extLst>
      <p:ext uri="{BB962C8B-B14F-4D97-AF65-F5344CB8AC3E}">
        <p14:creationId xmlns:p14="http://schemas.microsoft.com/office/powerpoint/2010/main" val="42657927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393700" y="4010025"/>
            <a:ext cx="8355013"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quarter" idx="10" hasCustomPrompt="1"/>
          </p:nvPr>
        </p:nvSpPr>
        <p:spPr>
          <a:xfrm>
            <a:off x="4645025" y="1795463"/>
            <a:ext cx="4103688"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396875" y="1795463"/>
            <a:ext cx="4102100"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393701" y="239713"/>
            <a:ext cx="7494588" cy="1085371"/>
          </a:xfrm>
        </p:spPr>
        <p:txBody>
          <a:bodyPr/>
          <a:lstStyle/>
          <a:p>
            <a:r>
              <a:rPr lang="en-US" dirty="0"/>
              <a:t>Click to ADD title</a:t>
            </a:r>
          </a:p>
        </p:txBody>
      </p:sp>
    </p:spTree>
    <p:extLst>
      <p:ext uri="{BB962C8B-B14F-4D97-AF65-F5344CB8AC3E}">
        <p14:creationId xmlns:p14="http://schemas.microsoft.com/office/powerpoint/2010/main" val="3466230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1795464"/>
            <a:ext cx="4100513"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393700" y="1795463"/>
            <a:ext cx="4098925"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36747264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4013200"/>
            <a:ext cx="4100513"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4645025" y="1795463"/>
            <a:ext cx="4100513"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393700" y="1795463"/>
            <a:ext cx="4098925"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24214636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4648200" y="1795463"/>
            <a:ext cx="4100513"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396875" y="4013200"/>
            <a:ext cx="4098925"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396875" y="1795463"/>
            <a:ext cx="4098925"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35409331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4648200" y="4022725"/>
            <a:ext cx="4100513"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396875" y="4022725"/>
            <a:ext cx="4098925"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4648200" y="1804988"/>
            <a:ext cx="4100513"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396875" y="1804988"/>
            <a:ext cx="4098925"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26272928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1363009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442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061075" y="1800225"/>
            <a:ext cx="2687638"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quarter" idx="11" hasCustomPrompt="1"/>
          </p:nvPr>
        </p:nvSpPr>
        <p:spPr>
          <a:xfrm>
            <a:off x="3228975" y="1800225"/>
            <a:ext cx="2687638"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393700" y="1800225"/>
            <a:ext cx="2687638"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7494588" cy="1085371"/>
          </a:xfrm>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0" y="1800225"/>
            <a:ext cx="4105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7494587" cy="1085371"/>
          </a:xfrm>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1" y="1800225"/>
            <a:ext cx="385445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3854449" cy="1085371"/>
          </a:xfrm>
        </p:spPr>
        <p:txBody>
          <a:bodyPr/>
          <a:lstStyle/>
          <a:p>
            <a:r>
              <a:rPr lang="en-US"/>
              <a:t>Click to edit Master title style</a:t>
            </a:r>
          </a:p>
        </p:txBody>
      </p:sp>
    </p:spTree>
    <p:extLst>
      <p:ext uri="{BB962C8B-B14F-4D97-AF65-F5344CB8AC3E}">
        <p14:creationId xmlns:p14="http://schemas.microsoft.com/office/powerpoint/2010/main" val="2283548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2973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4645025" y="239713"/>
            <a:ext cx="324326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52590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3545840"/>
            <a:ext cx="4105275" cy="2978785"/>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4643438" y="1797524"/>
            <a:ext cx="4105275"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07186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emf"/><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1886857" y="438151"/>
            <a:ext cx="1764294" cy="6278642"/>
          </a:xfrm>
          <a:prstGeom prst="rect">
            <a:avLst/>
          </a:prstGeom>
          <a:noFill/>
          <a:ln w="9525">
            <a:noFill/>
            <a:miter lim="800000"/>
            <a:headEnd/>
            <a:tailEnd/>
          </a:ln>
          <a:effectLst/>
        </p:spPr>
        <p:txBody>
          <a:bodyPr wrap="square">
            <a:spAutoFit/>
          </a:bodyPr>
          <a:lstStyle/>
          <a:p>
            <a:pPr algn="r">
              <a:spcBef>
                <a:spcPct val="0"/>
              </a:spcBef>
            </a:pPr>
            <a:r>
              <a:rPr lang="en-US" sz="1200" noProof="0" dirty="0">
                <a:solidFill>
                  <a:srgbClr val="FFFFFF"/>
                </a:solidFill>
              </a:rPr>
              <a:t>Slide title </a:t>
            </a:r>
          </a:p>
          <a:p>
            <a:pPr algn="r">
              <a:spcBef>
                <a:spcPct val="0"/>
              </a:spcBef>
            </a:pPr>
            <a:r>
              <a:rPr lang="en-US" sz="1200" noProof="0" dirty="0">
                <a:solidFill>
                  <a:srgbClr val="FFFFFF"/>
                </a:solidFill>
              </a:rPr>
              <a:t>44 pt</a:t>
            </a: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Text and bullet level 1</a:t>
            </a:r>
          </a:p>
          <a:p>
            <a:pPr algn="r">
              <a:spcBef>
                <a:spcPct val="0"/>
              </a:spcBef>
            </a:pPr>
            <a:r>
              <a:rPr lang="en-US" sz="1200" noProof="0" dirty="0">
                <a:solidFill>
                  <a:srgbClr val="FFFFFF"/>
                </a:solidFill>
              </a:rPr>
              <a:t> minimum 24 pt</a:t>
            </a: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Bullets level 2-5</a:t>
            </a:r>
          </a:p>
          <a:p>
            <a:pPr algn="r">
              <a:spcBef>
                <a:spcPct val="0"/>
              </a:spcBef>
            </a:pPr>
            <a:r>
              <a:rPr lang="en-US" sz="1200" noProof="0" dirty="0">
                <a:solidFill>
                  <a:srgbClr val="FFFFFF"/>
                </a:solidFill>
              </a:rPr>
              <a:t>minimum 20 pt</a:t>
            </a:r>
          </a:p>
          <a:p>
            <a:pPr algn="r">
              <a:spcBef>
                <a:spcPct val="0"/>
              </a:spcBef>
            </a:pPr>
            <a:endParaRPr lang="en-US" sz="1200" noProof="0" dirty="0">
              <a:solidFill>
                <a:srgbClr val="FFFFFF"/>
              </a:solidFill>
            </a:endParaRPr>
          </a:p>
          <a:p>
            <a:pPr algn="r"/>
            <a:endParaRPr lang="en-US" sz="800" noProof="0" dirty="0">
              <a:solidFill>
                <a:schemeClr val="bg1"/>
              </a:solidFill>
            </a:endParaRPr>
          </a:p>
          <a:p>
            <a:pPr algn="r"/>
            <a:endParaRPr lang="en-US" sz="800" noProof="0" dirty="0">
              <a:solidFill>
                <a:schemeClr val="bg1"/>
              </a:solidFill>
            </a:endParaRPr>
          </a:p>
          <a:p>
            <a:pPr algn="r"/>
            <a:endParaRPr lang="en-US" sz="800" noProof="0" dirty="0">
              <a:solidFill>
                <a:schemeClr val="bg1"/>
              </a:solidFill>
            </a:endParaRPr>
          </a:p>
          <a:p>
            <a:r>
              <a:rPr lang="en-US" sz="500" noProof="0" dirty="0">
                <a:solidFill>
                  <a:srgbClr val="9FB7D3"/>
                </a:solidFill>
                <a:latin typeface="+mn-lt"/>
              </a:rPr>
              <a:t>Characters for Embedded font:</a:t>
            </a:r>
            <a:br>
              <a:rPr lang="en-US" sz="500" noProof="0" dirty="0">
                <a:solidFill>
                  <a:srgbClr val="9FB7D3"/>
                </a:solidFill>
                <a:latin typeface="+mn-lt"/>
              </a:rPr>
            </a:br>
            <a:r>
              <a:rPr lang="en-US" sz="500" noProof="0" dirty="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noProof="0" dirty="0">
              <a:solidFill>
                <a:srgbClr val="9FB7D3"/>
              </a:solidFill>
              <a:latin typeface="Ericsson Capital TT" pitchFamily="2" charset="0"/>
            </a:endParaRPr>
          </a:p>
          <a:p>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ΆΈΉΊΌΎΏΐΑΒΓΕΖΗΘΙΚΛΜΝΞΟΠΡΣΤΥΦΧΨΪΫΆΈΉΊΰαβγδεζηθικλνξορςΣΤΥΦΧΨΩΪΫΌΎΏ</a:t>
            </a:r>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noProof="0" dirty="0">
              <a:solidFill>
                <a:srgbClr val="9FB7D3"/>
              </a:solidFill>
              <a:latin typeface="Ericsson Capital TT" pitchFamily="2" charset="0"/>
            </a:endParaRPr>
          </a:p>
          <a:p>
            <a:pPr algn="r">
              <a:spcBef>
                <a:spcPct val="0"/>
              </a:spcBef>
            </a:pPr>
            <a:endParaRPr lang="en-US" sz="5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1400" noProof="0" dirty="0">
              <a:solidFill>
                <a:schemeClr val="bg1"/>
              </a:solidFill>
            </a:endParaRPr>
          </a:p>
          <a:p>
            <a:pPr algn="r">
              <a:spcBef>
                <a:spcPct val="0"/>
              </a:spcBef>
            </a:pPr>
            <a:r>
              <a:rPr lang="en-US" sz="1200" noProof="0" dirty="0">
                <a:solidFill>
                  <a:schemeClr val="bg1"/>
                </a:solidFill>
              </a:rPr>
              <a:t>Do not add objects or text in the footer area</a:t>
            </a:r>
          </a:p>
        </p:txBody>
      </p:sp>
      <p:pic>
        <p:nvPicPr>
          <p:cNvPr id="9" name="Econ2011" descr="ECON_RGB"/>
          <p:cNvPicPr>
            <a:picLocks noChangeAspect="1" noChangeArrowheads="1"/>
          </p:cNvPicPr>
          <p:nvPr/>
        </p:nvPicPr>
        <p:blipFill>
          <a:blip r:embed="rId19" cstate="print"/>
          <a:srcRect/>
          <a:stretch>
            <a:fillRect/>
          </a:stretch>
        </p:blipFill>
        <p:spPr bwMode="auto">
          <a:xfrm>
            <a:off x="8316001" y="360000"/>
            <a:ext cx="444500" cy="588962"/>
          </a:xfrm>
          <a:prstGeom prst="rect">
            <a:avLst/>
          </a:prstGeom>
          <a:noFill/>
        </p:spPr>
      </p:pic>
      <p:sp>
        <p:nvSpPr>
          <p:cNvPr id="21523" name="txtfooterCopy"/>
          <p:cNvSpPr txBox="1">
            <a:spLocks noChangeArrowheads="1"/>
          </p:cNvSpPr>
          <p:nvPr/>
        </p:nvSpPr>
        <p:spPr bwMode="auto">
          <a:xfrm>
            <a:off x="395288" y="6524625"/>
            <a:ext cx="7399338" cy="215900"/>
          </a:xfrm>
          <a:prstGeom prst="rect">
            <a:avLst/>
          </a:prstGeom>
          <a:noFill/>
          <a:ln w="12700" algn="ctr">
            <a:noFill/>
            <a:miter lim="800000"/>
            <a:headEnd/>
            <a:tailEnd/>
          </a:ln>
          <a:effectLst/>
        </p:spPr>
        <p:txBody>
          <a:bodyPr lIns="72000" rIns="72000"/>
          <a:lstStyle/>
          <a:p>
            <a:pPr algn="l"/>
            <a:r>
              <a:rPr lang="en-US" sz="800" b="0" i="0" u="none">
                <a:solidFill>
                  <a:srgbClr val="87888A"/>
                </a:solidFill>
              </a:rPr>
              <a:t>eVIP knowledge  |  Ericsson Internal  |  2017-01-09  |  Page </a:t>
            </a:r>
            <a:fld id="{D00D9800-D41F-4452-BF79-2FEE16AC4430}" type="slidenum">
              <a:rPr lang="en-US" sz="800" b="0" i="0" u="none" smtClean="0">
                <a:solidFill>
                  <a:srgbClr val="87888A"/>
                </a:solidFill>
              </a:rPr>
              <a:t>‹#›</a:t>
            </a:fld>
            <a:endParaRPr lang="en-US" sz="800" b="0" i="0" u="none" dirty="0">
              <a:solidFill>
                <a:srgbClr val="87888A"/>
              </a:solidFill>
            </a:endParaRPr>
          </a:p>
        </p:txBody>
      </p:sp>
      <p:sp>
        <p:nvSpPr>
          <p:cNvPr id="21507" name="Content_SM"/>
          <p:cNvSpPr>
            <a:spLocks noGrp="1" noChangeArrowheads="1"/>
          </p:cNvSpPr>
          <p:nvPr>
            <p:ph type="body" idx="1"/>
          </p:nvPr>
        </p:nvSpPr>
        <p:spPr bwMode="auto">
          <a:xfrm>
            <a:off x="396875" y="1800000"/>
            <a:ext cx="8351839"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506" name="Title_SM"/>
          <p:cNvSpPr>
            <a:spLocks noGrp="1" noChangeArrowheads="1"/>
          </p:cNvSpPr>
          <p:nvPr>
            <p:ph type="title"/>
          </p:nvPr>
        </p:nvSpPr>
        <p:spPr bwMode="auto">
          <a:xfrm>
            <a:off x="393701" y="239713"/>
            <a:ext cx="7494588"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a:t>Click to Add Header</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700" r:id="rId3"/>
    <p:sldLayoutId id="2147483681" r:id="rId4"/>
    <p:sldLayoutId id="2147483680" r:id="rId5"/>
    <p:sldLayoutId id="2147483699" r:id="rId6"/>
    <p:sldLayoutId id="2147483696" r:id="rId7"/>
    <p:sldLayoutId id="2147483698" r:id="rId8"/>
    <p:sldLayoutId id="2147483697" r:id="rId9"/>
    <p:sldLayoutId id="2147483685" r:id="rId10"/>
    <p:sldLayoutId id="2147483686" r:id="rId11"/>
    <p:sldLayoutId id="2147483687" r:id="rId12"/>
    <p:sldLayoutId id="2147483682" r:id="rId13"/>
    <p:sldLayoutId id="2147483683" r:id="rId14"/>
    <p:sldLayoutId id="2147483684" r:id="rId15"/>
    <p:sldLayoutId id="2147483688" r:id="rId16"/>
    <p:sldLayoutId id="2147483695" r:id="rId17"/>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Arial" panose="020B0604020202020204" pitchFamily="34" charset="0"/>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1886857" y="438151"/>
            <a:ext cx="1764294" cy="6278642"/>
          </a:xfrm>
          <a:prstGeom prst="rect">
            <a:avLst/>
          </a:prstGeom>
          <a:noFill/>
          <a:ln w="9525">
            <a:noFill/>
            <a:miter lim="800000"/>
            <a:headEnd/>
            <a:tailEnd/>
          </a:ln>
          <a:effectLst/>
        </p:spPr>
        <p:txBody>
          <a:bodyPr wrap="square">
            <a:spAutoFit/>
          </a:bodyPr>
          <a:lstStyle/>
          <a:p>
            <a:pPr algn="r">
              <a:spcBef>
                <a:spcPct val="0"/>
              </a:spcBef>
            </a:pPr>
            <a:r>
              <a:rPr lang="en-US" sz="1200" noProof="0" dirty="0">
                <a:solidFill>
                  <a:srgbClr val="FFFFFF"/>
                </a:solidFill>
              </a:rPr>
              <a:t>Slide title </a:t>
            </a:r>
          </a:p>
          <a:p>
            <a:pPr algn="r">
              <a:spcBef>
                <a:spcPct val="0"/>
              </a:spcBef>
            </a:pPr>
            <a:r>
              <a:rPr lang="en-US" sz="1200" noProof="0" dirty="0">
                <a:solidFill>
                  <a:srgbClr val="FFFFFF"/>
                </a:solidFill>
              </a:rPr>
              <a:t>44 pt</a:t>
            </a: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Text and bullet level 1</a:t>
            </a:r>
          </a:p>
          <a:p>
            <a:pPr algn="r">
              <a:spcBef>
                <a:spcPct val="0"/>
              </a:spcBef>
            </a:pPr>
            <a:r>
              <a:rPr lang="en-US" sz="1200" noProof="0" dirty="0">
                <a:solidFill>
                  <a:srgbClr val="FFFFFF"/>
                </a:solidFill>
              </a:rPr>
              <a:t> minimum 24 pt</a:t>
            </a: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Bullets level 2-5</a:t>
            </a:r>
          </a:p>
          <a:p>
            <a:pPr algn="r">
              <a:spcBef>
                <a:spcPct val="0"/>
              </a:spcBef>
            </a:pPr>
            <a:r>
              <a:rPr lang="en-US" sz="1200" noProof="0" dirty="0">
                <a:solidFill>
                  <a:srgbClr val="FFFFFF"/>
                </a:solidFill>
              </a:rPr>
              <a:t>minimum 20 pt</a:t>
            </a:r>
          </a:p>
          <a:p>
            <a:pPr algn="r">
              <a:spcBef>
                <a:spcPct val="0"/>
              </a:spcBef>
            </a:pPr>
            <a:endParaRPr lang="en-US" sz="1200" noProof="0" dirty="0">
              <a:solidFill>
                <a:srgbClr val="FFFFFF"/>
              </a:solidFill>
            </a:endParaRPr>
          </a:p>
          <a:p>
            <a:pPr algn="r"/>
            <a:endParaRPr lang="en-US" sz="800" noProof="0" dirty="0">
              <a:solidFill>
                <a:schemeClr val="bg1"/>
              </a:solidFill>
            </a:endParaRPr>
          </a:p>
          <a:p>
            <a:pPr algn="r"/>
            <a:endParaRPr lang="en-US" sz="800" noProof="0" dirty="0">
              <a:solidFill>
                <a:schemeClr val="bg1"/>
              </a:solidFill>
            </a:endParaRPr>
          </a:p>
          <a:p>
            <a:pPr algn="r"/>
            <a:endParaRPr lang="en-US" sz="800" noProof="0" dirty="0">
              <a:solidFill>
                <a:schemeClr val="bg1"/>
              </a:solidFill>
            </a:endParaRPr>
          </a:p>
          <a:p>
            <a:r>
              <a:rPr lang="en-US" sz="500" noProof="0" dirty="0">
                <a:solidFill>
                  <a:srgbClr val="9FB7D3"/>
                </a:solidFill>
                <a:latin typeface="+mn-lt"/>
              </a:rPr>
              <a:t>Characters for Embedded font:</a:t>
            </a:r>
            <a:br>
              <a:rPr lang="en-US" sz="500" noProof="0" dirty="0">
                <a:solidFill>
                  <a:srgbClr val="9FB7D3"/>
                </a:solidFill>
                <a:latin typeface="+mn-lt"/>
              </a:rPr>
            </a:br>
            <a:r>
              <a:rPr lang="en-US" sz="500" noProof="0" dirty="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noProof="0" dirty="0">
              <a:solidFill>
                <a:srgbClr val="9FB7D3"/>
              </a:solidFill>
              <a:latin typeface="Ericsson Capital TT" pitchFamily="2" charset="0"/>
            </a:endParaRPr>
          </a:p>
          <a:p>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ΆΈΉΊΌΎΏΐΑΒΓΕΖΗΘΙΚΛΜΝΞΟΠΡΣΤΥΦΧΨΪΫΆΈΉΊΰαβγδεζηθικλνξορςΣΤΥΦΧΨΩΪΫΌΎΏ</a:t>
            </a:r>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noProof="0" dirty="0">
              <a:solidFill>
                <a:srgbClr val="9FB7D3"/>
              </a:solidFill>
              <a:latin typeface="Ericsson Capital TT" pitchFamily="2" charset="0"/>
            </a:endParaRPr>
          </a:p>
          <a:p>
            <a:pPr algn="r">
              <a:spcBef>
                <a:spcPct val="0"/>
              </a:spcBef>
            </a:pPr>
            <a:endParaRPr lang="en-US" sz="5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1400" noProof="0" dirty="0">
              <a:solidFill>
                <a:schemeClr val="bg1"/>
              </a:solidFill>
            </a:endParaRPr>
          </a:p>
          <a:p>
            <a:pPr algn="r">
              <a:spcBef>
                <a:spcPct val="0"/>
              </a:spcBef>
            </a:pPr>
            <a:r>
              <a:rPr lang="en-US" sz="1200" noProof="0" dirty="0">
                <a:solidFill>
                  <a:schemeClr val="bg1"/>
                </a:solidFill>
              </a:rPr>
              <a:t>Do not add objects or text in the footer area</a:t>
            </a:r>
          </a:p>
        </p:txBody>
      </p:sp>
      <p:pic>
        <p:nvPicPr>
          <p:cNvPr id="9" name="Econ2011" descr="ECON_RGB"/>
          <p:cNvPicPr>
            <a:picLocks noChangeAspect="1" noChangeArrowheads="1"/>
          </p:cNvPicPr>
          <p:nvPr/>
        </p:nvPicPr>
        <p:blipFill>
          <a:blip r:embed="rId19" cstate="print"/>
          <a:srcRect/>
          <a:stretch>
            <a:fillRect/>
          </a:stretch>
        </p:blipFill>
        <p:spPr bwMode="auto">
          <a:xfrm>
            <a:off x="8316001" y="360000"/>
            <a:ext cx="444500" cy="588962"/>
          </a:xfrm>
          <a:prstGeom prst="rect">
            <a:avLst/>
          </a:prstGeom>
          <a:noFill/>
        </p:spPr>
      </p:pic>
      <p:sp>
        <p:nvSpPr>
          <p:cNvPr id="21523" name="txtfooterCopy"/>
          <p:cNvSpPr txBox="1">
            <a:spLocks noChangeArrowheads="1"/>
          </p:cNvSpPr>
          <p:nvPr/>
        </p:nvSpPr>
        <p:spPr bwMode="auto">
          <a:xfrm>
            <a:off x="395288" y="6524625"/>
            <a:ext cx="7399338" cy="215900"/>
          </a:xfrm>
          <a:prstGeom prst="rect">
            <a:avLst/>
          </a:prstGeom>
          <a:noFill/>
          <a:ln w="12700" algn="ctr">
            <a:noFill/>
            <a:miter lim="800000"/>
            <a:headEnd/>
            <a:tailEnd/>
          </a:ln>
          <a:effectLst/>
        </p:spPr>
        <p:txBody>
          <a:bodyPr lIns="72000" rIns="72000"/>
          <a:lstStyle/>
          <a:p>
            <a:pPr algn="l"/>
            <a:r>
              <a:rPr lang="en-US" sz="800" b="0" i="0" u="none">
                <a:solidFill>
                  <a:srgbClr val="87888A"/>
                </a:solidFill>
              </a:rPr>
              <a:t>FIREWALL IN SBG(V) WITH EVIP  |  Ericsson Internal  |  2016-12-21  |  Page </a:t>
            </a:r>
            <a:fld id="{243E6F97-C2EC-4269-96F6-5274CACD5159}" type="slidenum">
              <a:rPr lang="en-US" sz="800" b="0" i="0" u="none" smtClean="0">
                <a:solidFill>
                  <a:srgbClr val="87888A"/>
                </a:solidFill>
              </a:rPr>
              <a:t>‹#›</a:t>
            </a:fld>
            <a:r>
              <a:rPr lang="en-US" sz="800" b="0" i="0" u="none">
                <a:solidFill>
                  <a:srgbClr val="87888A"/>
                </a:solidFill>
              </a:rPr>
              <a:t> (4)</a:t>
            </a:r>
            <a:endParaRPr lang="en-US" sz="800" b="0" i="0" u="none" dirty="0">
              <a:solidFill>
                <a:srgbClr val="87888A"/>
              </a:solidFill>
            </a:endParaRPr>
          </a:p>
        </p:txBody>
      </p:sp>
      <p:sp>
        <p:nvSpPr>
          <p:cNvPr id="21507" name="Content_SM"/>
          <p:cNvSpPr>
            <a:spLocks noGrp="1" noChangeArrowheads="1"/>
          </p:cNvSpPr>
          <p:nvPr>
            <p:ph type="body" idx="1"/>
          </p:nvPr>
        </p:nvSpPr>
        <p:spPr bwMode="auto">
          <a:xfrm>
            <a:off x="396875" y="1800000"/>
            <a:ext cx="8351839"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506" name="Title_SM"/>
          <p:cNvSpPr>
            <a:spLocks noGrp="1" noChangeArrowheads="1"/>
          </p:cNvSpPr>
          <p:nvPr>
            <p:ph type="title"/>
          </p:nvPr>
        </p:nvSpPr>
        <p:spPr bwMode="auto">
          <a:xfrm>
            <a:off x="393701" y="239713"/>
            <a:ext cx="7494588"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a:t>Click to Add Header</a:t>
            </a:r>
          </a:p>
        </p:txBody>
      </p:sp>
    </p:spTree>
    <p:extLst>
      <p:ext uri="{BB962C8B-B14F-4D97-AF65-F5344CB8AC3E}">
        <p14:creationId xmlns:p14="http://schemas.microsoft.com/office/powerpoint/2010/main" val="36807475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Arial" panose="020B0604020202020204" pitchFamily="34" charset="0"/>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customXml" Target="../ink/ink3.xml"/><Relationship Id="rId18" Type="http://schemas.openxmlformats.org/officeDocument/2006/relationships/customXml" Target="../ink/ink6.xml"/><Relationship Id="rId26" Type="http://schemas.openxmlformats.org/officeDocument/2006/relationships/customXml" Target="../ink/ink9.xml"/><Relationship Id="rId3" Type="http://schemas.openxmlformats.org/officeDocument/2006/relationships/image" Target="../media/image5.emf"/><Relationship Id="rId21" Type="http://schemas.openxmlformats.org/officeDocument/2006/relationships/image" Target="../media/image16.emf"/><Relationship Id="rId7" Type="http://schemas.openxmlformats.org/officeDocument/2006/relationships/image" Target="../media/image9.emf"/><Relationship Id="rId12" Type="http://schemas.openxmlformats.org/officeDocument/2006/relationships/image" Target="../media/image12.emf"/><Relationship Id="rId17" Type="http://schemas.openxmlformats.org/officeDocument/2006/relationships/image" Target="../media/image14.emf"/><Relationship Id="rId25" Type="http://schemas.openxmlformats.org/officeDocument/2006/relationships/image" Target="../media/image17.emf"/><Relationship Id="rId2" Type="http://schemas.openxmlformats.org/officeDocument/2006/relationships/notesSlide" Target="../notesSlides/notesSlide6.xml"/><Relationship Id="rId16" Type="http://schemas.openxmlformats.org/officeDocument/2006/relationships/customXml" Target="../ink/ink5.xml"/><Relationship Id="rId29"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8.emf"/><Relationship Id="rId11" Type="http://schemas.openxmlformats.org/officeDocument/2006/relationships/customXml" Target="../ink/ink2.xml"/><Relationship Id="rId24" Type="http://schemas.openxmlformats.org/officeDocument/2006/relationships/customXml" Target="../ink/ink8.xml"/><Relationship Id="rId5" Type="http://schemas.openxmlformats.org/officeDocument/2006/relationships/image" Target="../media/image7.emf"/><Relationship Id="rId15" Type="http://schemas.openxmlformats.org/officeDocument/2006/relationships/image" Target="../media/image13.emf"/><Relationship Id="rId23" Type="http://schemas.openxmlformats.org/officeDocument/2006/relationships/image" Target="../media/image15.emf"/><Relationship Id="rId28" Type="http://schemas.openxmlformats.org/officeDocument/2006/relationships/customXml" Target="../ink/ink10.xml"/><Relationship Id="rId10" Type="http://schemas.openxmlformats.org/officeDocument/2006/relationships/image" Target="../media/image11.emf"/><Relationship Id="rId4" Type="http://schemas.openxmlformats.org/officeDocument/2006/relationships/image" Target="../media/image6.emf"/><Relationship Id="rId9" Type="http://schemas.openxmlformats.org/officeDocument/2006/relationships/customXml" Target="../ink/ink1.xml"/><Relationship Id="rId14" Type="http://schemas.openxmlformats.org/officeDocument/2006/relationships/customXml" Target="../ink/ink4.xml"/><Relationship Id="rId22" Type="http://schemas.openxmlformats.org/officeDocument/2006/relationships/customXml" Target="../ink/ink7.xml"/><Relationship Id="rId27" Type="http://schemas.openxmlformats.org/officeDocument/2006/relationships/image" Target="../media/image1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eVIP basic network</a:t>
            </a:r>
          </a:p>
        </p:txBody>
      </p:sp>
      <p:sp>
        <p:nvSpPr>
          <p:cNvPr id="5" name="Subtitle 4"/>
          <p:cNvSpPr>
            <a:spLocks noGrp="1"/>
          </p:cNvSpPr>
          <p:nvPr>
            <p:ph type="subTitle" idx="1"/>
          </p:nvPr>
        </p:nvSpPr>
        <p:spPr/>
        <p:txBody>
          <a:bodyPr/>
          <a:lstStyle/>
          <a:p>
            <a:pPr algn="r"/>
            <a:r>
              <a:rPr lang="en-US" dirty="0"/>
              <a:t>Jinqing Yan</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IS MO</a:t>
            </a:r>
          </a:p>
          <a:p>
            <a:r>
              <a:rPr lang="en-US" dirty="0" err="1"/>
              <a:t>vSBG</a:t>
            </a:r>
            <a:r>
              <a:rPr lang="en-US" dirty="0"/>
              <a:t> MO</a:t>
            </a:r>
          </a:p>
          <a:p>
            <a:r>
              <a:rPr lang="en-US" dirty="0"/>
              <a:t>IS GUI</a:t>
            </a:r>
          </a:p>
        </p:txBody>
      </p:sp>
      <p:sp>
        <p:nvSpPr>
          <p:cNvPr id="3" name="Title 2"/>
          <p:cNvSpPr>
            <a:spLocks noGrp="1"/>
          </p:cNvSpPr>
          <p:nvPr>
            <p:ph type="title"/>
          </p:nvPr>
        </p:nvSpPr>
        <p:spPr/>
        <p:txBody>
          <a:bodyPr/>
          <a:lstStyle/>
          <a:p>
            <a:r>
              <a:rPr lang="en-US" dirty="0"/>
              <a:t>Basic - Configuration</a:t>
            </a:r>
          </a:p>
        </p:txBody>
      </p:sp>
    </p:spTree>
    <p:extLst>
      <p:ext uri="{BB962C8B-B14F-4D97-AF65-F5344CB8AC3E}">
        <p14:creationId xmlns:p14="http://schemas.microsoft.com/office/powerpoint/2010/main" val="276065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5137338" y="2572908"/>
            <a:ext cx="1438275" cy="251222"/>
          </a:xfrm>
          <a:prstGeom prst="rect">
            <a:avLst/>
          </a:prstGeom>
          <a:solidFill>
            <a:schemeClr val="bg1"/>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sv-SE" altLang="zh-CN" sz="825" dirty="0">
                <a:ea typeface="SimSun" pitchFamily="2" charset="-122"/>
              </a:rPr>
              <a:t>SGC</a:t>
            </a:r>
            <a:endParaRPr lang="en-US" altLang="en-US" sz="825" dirty="0"/>
          </a:p>
        </p:txBody>
      </p:sp>
      <p:sp>
        <p:nvSpPr>
          <p:cNvPr id="6149" name="Rectangle 5"/>
          <p:cNvSpPr>
            <a:spLocks noChangeArrowheads="1"/>
          </p:cNvSpPr>
          <p:nvPr/>
        </p:nvSpPr>
        <p:spPr bwMode="auto">
          <a:xfrm>
            <a:off x="4120968" y="2929065"/>
            <a:ext cx="704197" cy="251222"/>
          </a:xfrm>
          <a:prstGeom prst="rect">
            <a:avLst/>
          </a:prstGeom>
          <a:solidFill>
            <a:schemeClr val="bg1"/>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en-US" altLang="en-US" sz="825"/>
              <a:t>PCSCF</a:t>
            </a:r>
          </a:p>
        </p:txBody>
      </p:sp>
      <p:cxnSp>
        <p:nvCxnSpPr>
          <p:cNvPr id="6150" name="Elbow Connector 7"/>
          <p:cNvCxnSpPr>
            <a:cxnSpLocks noChangeShapeType="1"/>
            <a:stCxn id="6147" idx="2"/>
            <a:endCxn id="6149" idx="0"/>
          </p:cNvCxnSpPr>
          <p:nvPr/>
        </p:nvCxnSpPr>
        <p:spPr bwMode="auto">
          <a:xfrm rot="5400000">
            <a:off x="5112304" y="2184894"/>
            <a:ext cx="104936" cy="1383409"/>
          </a:xfrm>
          <a:prstGeom prst="bentConnector3">
            <a:avLst>
              <a:gd name="adj1" fmla="val 50000"/>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6151" name="Rectangle 9"/>
          <p:cNvSpPr>
            <a:spLocks noChangeArrowheads="1"/>
          </p:cNvSpPr>
          <p:nvPr/>
        </p:nvSpPr>
        <p:spPr bwMode="auto">
          <a:xfrm>
            <a:off x="5393821" y="2946764"/>
            <a:ext cx="912711" cy="251222"/>
          </a:xfrm>
          <a:prstGeom prst="rect">
            <a:avLst/>
          </a:prstGeom>
          <a:solidFill>
            <a:schemeClr val="bg1"/>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en-US" altLang="en-US" sz="825" dirty="0"/>
              <a:t>…</a:t>
            </a:r>
          </a:p>
        </p:txBody>
      </p:sp>
      <p:cxnSp>
        <p:nvCxnSpPr>
          <p:cNvPr id="6152" name="Elbow Connector 10"/>
          <p:cNvCxnSpPr>
            <a:cxnSpLocks noChangeShapeType="1"/>
            <a:stCxn id="6147" idx="2"/>
            <a:endCxn id="6151" idx="0"/>
          </p:cNvCxnSpPr>
          <p:nvPr/>
        </p:nvCxnSpPr>
        <p:spPr bwMode="auto">
          <a:xfrm rot="5400000">
            <a:off x="5792010" y="2882298"/>
            <a:ext cx="122635" cy="6299"/>
          </a:xfrm>
          <a:prstGeom prst="bentConnector3">
            <a:avLst>
              <a:gd name="adj1" fmla="val 50000"/>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6155" name="Elbow Connector 15"/>
          <p:cNvCxnSpPr>
            <a:cxnSpLocks noChangeShapeType="1"/>
            <a:stCxn id="6149" idx="2"/>
            <a:endCxn id="6162" idx="0"/>
          </p:cNvCxnSpPr>
          <p:nvPr/>
        </p:nvCxnSpPr>
        <p:spPr bwMode="auto">
          <a:xfrm rot="5400000">
            <a:off x="4234040" y="3369378"/>
            <a:ext cx="428119" cy="49936"/>
          </a:xfrm>
          <a:prstGeom prst="bentConnector3">
            <a:avLst>
              <a:gd name="adj1" fmla="val 50000"/>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6156" name="Line 87"/>
          <p:cNvSpPr>
            <a:spLocks noChangeShapeType="1"/>
          </p:cNvSpPr>
          <p:nvPr/>
        </p:nvSpPr>
        <p:spPr bwMode="auto">
          <a:xfrm>
            <a:off x="6769100" y="1121569"/>
            <a:ext cx="36036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500"/>
          </a:p>
        </p:txBody>
      </p:sp>
      <p:sp>
        <p:nvSpPr>
          <p:cNvPr id="6157" name="Line 88"/>
          <p:cNvSpPr>
            <a:spLocks noChangeShapeType="1"/>
          </p:cNvSpPr>
          <p:nvPr/>
        </p:nvSpPr>
        <p:spPr bwMode="auto">
          <a:xfrm>
            <a:off x="6769100" y="1283494"/>
            <a:ext cx="360363"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500"/>
          </a:p>
        </p:txBody>
      </p:sp>
      <p:sp>
        <p:nvSpPr>
          <p:cNvPr id="6158" name="Text Box 147"/>
          <p:cNvSpPr txBox="1">
            <a:spLocks noChangeArrowheads="1"/>
          </p:cNvSpPr>
          <p:nvPr/>
        </p:nvSpPr>
        <p:spPr bwMode="auto">
          <a:xfrm>
            <a:off x="7200901" y="1013223"/>
            <a:ext cx="936625"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altLang="zh-CN" sz="750">
                <a:ea typeface="SimSun" pitchFamily="2" charset="-122"/>
              </a:rPr>
              <a:t>Parent child</a:t>
            </a:r>
            <a:endParaRPr lang="en-US" altLang="en-US" sz="750">
              <a:ea typeface="SimSun" pitchFamily="2" charset="-122"/>
            </a:endParaRPr>
          </a:p>
        </p:txBody>
      </p:sp>
      <p:sp>
        <p:nvSpPr>
          <p:cNvPr id="6159" name="Text Box 147"/>
          <p:cNvSpPr txBox="1">
            <a:spLocks noChangeArrowheads="1"/>
          </p:cNvSpPr>
          <p:nvPr/>
        </p:nvSpPr>
        <p:spPr bwMode="auto">
          <a:xfrm>
            <a:off x="7200901" y="1175148"/>
            <a:ext cx="936625"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altLang="zh-CN" sz="750">
                <a:ea typeface="SimSun" pitchFamily="2" charset="-122"/>
              </a:rPr>
              <a:t>Reference</a:t>
            </a:r>
            <a:endParaRPr lang="en-US" altLang="en-US" sz="750">
              <a:ea typeface="SimSun" pitchFamily="2" charset="-122"/>
            </a:endParaRPr>
          </a:p>
        </p:txBody>
      </p:sp>
      <p:sp>
        <p:nvSpPr>
          <p:cNvPr id="6160" name="Text Box 41"/>
          <p:cNvSpPr txBox="1">
            <a:spLocks noChangeArrowheads="1"/>
          </p:cNvSpPr>
          <p:nvPr/>
        </p:nvSpPr>
        <p:spPr bwMode="auto">
          <a:xfrm>
            <a:off x="6769100" y="1445419"/>
            <a:ext cx="1008063" cy="207749"/>
          </a:xfrm>
          <a:prstGeom prst="rect">
            <a:avLst/>
          </a:prstGeom>
          <a:solidFill>
            <a:schemeClr val="accent1">
              <a:lumMod val="40000"/>
              <a:lumOff val="60000"/>
            </a:schemeClr>
          </a:solidFill>
          <a:ln w="9525">
            <a:solidFill>
              <a:schemeClr val="tx1"/>
            </a:solidFill>
            <a:miter lim="800000"/>
            <a:headEnd/>
            <a:tailEnd/>
          </a:ln>
          <a:effec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sv-SE" altLang="zh-CN" sz="750">
                <a:ea typeface="SimSun" pitchFamily="2" charset="-122"/>
              </a:rPr>
              <a:t>Global MOC</a:t>
            </a:r>
            <a:endParaRPr lang="en-US" altLang="zh-CN" sz="750">
              <a:ea typeface="SimSun" pitchFamily="2" charset="-122"/>
            </a:endParaRPr>
          </a:p>
        </p:txBody>
      </p:sp>
      <p:sp>
        <p:nvSpPr>
          <p:cNvPr id="6162" name="Text Box 99"/>
          <p:cNvSpPr txBox="1">
            <a:spLocks noChangeArrowheads="1"/>
          </p:cNvSpPr>
          <p:nvPr/>
        </p:nvSpPr>
        <p:spPr bwMode="auto">
          <a:xfrm>
            <a:off x="3989743" y="3608406"/>
            <a:ext cx="866775" cy="830997"/>
          </a:xfrm>
          <a:prstGeom prst="rect">
            <a:avLst/>
          </a:prstGeom>
          <a:noFill/>
          <a:ln w="9525">
            <a:solidFill>
              <a:schemeClr val="tx1"/>
            </a:solidFill>
            <a:miter lim="800000"/>
            <a:headEnd/>
            <a:tailEnd/>
          </a:ln>
          <a:effectLst/>
        </p:spPr>
        <p:txBody>
          <a:bodyPr wrap="squar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sv-SE" altLang="zh-CN" sz="750" dirty="0">
                <a:ea typeface="SimSun" pitchFamily="2" charset="-122"/>
              </a:rPr>
              <a:t>AccessNetPcscf</a:t>
            </a:r>
          </a:p>
          <a:p>
            <a:pPr eaLnBrk="1" hangingPunct="1">
              <a:spcBef>
                <a:spcPts val="0"/>
              </a:spcBef>
            </a:pPr>
            <a:r>
              <a:rPr lang="en-US" sz="600" b="1" dirty="0" err="1">
                <a:solidFill>
                  <a:srgbClr val="FF0000"/>
                </a:solidFill>
              </a:rPr>
              <a:t>networkId</a:t>
            </a:r>
            <a:endParaRPr lang="en-US" sz="600" b="1" dirty="0">
              <a:solidFill>
                <a:srgbClr val="FF0000"/>
              </a:solidFill>
            </a:endParaRPr>
          </a:p>
          <a:p>
            <a:pPr eaLnBrk="1" hangingPunct="1">
              <a:spcBef>
                <a:spcPts val="0"/>
              </a:spcBef>
            </a:pPr>
            <a:r>
              <a:rPr lang="en-US" sz="600" b="1" dirty="0" err="1">
                <a:solidFill>
                  <a:srgbClr val="FF0000"/>
                </a:solidFill>
              </a:rPr>
              <a:t>networkName</a:t>
            </a:r>
            <a:endParaRPr lang="en-US" sz="600" b="1" dirty="0">
              <a:solidFill>
                <a:srgbClr val="FF0000"/>
              </a:solidFill>
            </a:endParaRPr>
          </a:p>
          <a:p>
            <a:pPr eaLnBrk="1" hangingPunct="1">
              <a:spcBef>
                <a:spcPts val="0"/>
              </a:spcBef>
            </a:pPr>
            <a:r>
              <a:rPr lang="sv-SE" altLang="zh-CN" sz="600" strike="sngStrike" dirty="0">
                <a:ea typeface="宋体" pitchFamily="2" charset="-122"/>
              </a:rPr>
              <a:t>vlanId</a:t>
            </a:r>
          </a:p>
          <a:p>
            <a:pPr eaLnBrk="1" hangingPunct="1">
              <a:spcBef>
                <a:spcPts val="0"/>
              </a:spcBef>
            </a:pPr>
            <a:r>
              <a:rPr lang="sv-SE" altLang="en-US" sz="600" strike="sngStrike" dirty="0">
                <a:ea typeface="宋体" pitchFamily="2" charset="-122"/>
              </a:rPr>
              <a:t>NextHopAddress</a:t>
            </a:r>
          </a:p>
          <a:p>
            <a:pPr eaLnBrk="1" hangingPunct="1"/>
            <a:endParaRPr lang="sv-SE" altLang="en-US" sz="600" dirty="0">
              <a:solidFill>
                <a:srgbClr val="FF0000"/>
              </a:solidFill>
              <a:ea typeface="SimSun" pitchFamily="2" charset="-122"/>
            </a:endParaRPr>
          </a:p>
        </p:txBody>
      </p:sp>
      <p:sp>
        <p:nvSpPr>
          <p:cNvPr id="6166" name="Text Box 99"/>
          <p:cNvSpPr txBox="1">
            <a:spLocks noChangeArrowheads="1"/>
          </p:cNvSpPr>
          <p:nvPr/>
        </p:nvSpPr>
        <p:spPr bwMode="auto">
          <a:xfrm>
            <a:off x="3811147" y="4431838"/>
            <a:ext cx="1223963" cy="1073371"/>
          </a:xfrm>
          <a:prstGeom prst="rect">
            <a:avLst/>
          </a:prstGeom>
          <a:noFill/>
          <a:ln w="9525">
            <a:solidFill>
              <a:schemeClr val="tx1"/>
            </a:solidFill>
            <a:miter lim="800000"/>
            <a:headEnd/>
            <a:tailEnd/>
          </a:ln>
          <a:effec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r>
              <a:rPr lang="sv-SE" altLang="en-US" sz="750" dirty="0"/>
              <a:t>Sip</a:t>
            </a:r>
            <a:r>
              <a:rPr lang="sv-SE" altLang="zh-CN" sz="750" dirty="0">
                <a:ea typeface="SimSun" pitchFamily="2" charset="-122"/>
              </a:rPr>
              <a:t>Pa</a:t>
            </a:r>
          </a:p>
          <a:p>
            <a:pPr eaLnBrk="1" hangingPunct="1">
              <a:defRPr/>
            </a:pPr>
            <a:r>
              <a:rPr lang="sv-SE" altLang="zh-CN" sz="600" dirty="0">
                <a:ea typeface="宋体" pitchFamily="2" charset="-122"/>
              </a:rPr>
              <a:t>vipAddressName</a:t>
            </a:r>
          </a:p>
          <a:p>
            <a:pPr eaLnBrk="1" hangingPunct="1">
              <a:defRPr/>
            </a:pPr>
            <a:r>
              <a:rPr lang="sv-SE" altLang="zh-CN" sz="600" dirty="0">
                <a:ea typeface="宋体" pitchFamily="2" charset="-122"/>
              </a:rPr>
              <a:t>moRef: vipaddressRef?</a:t>
            </a:r>
          </a:p>
          <a:p>
            <a:pPr eaLnBrk="1" hangingPunct="1">
              <a:defRPr/>
            </a:pPr>
            <a:r>
              <a:rPr lang="sv-SE" altLang="zh-CN" sz="600" strike="sngStrike" dirty="0">
                <a:ea typeface="宋体" pitchFamily="2" charset="-122"/>
              </a:rPr>
              <a:t>ipAddress</a:t>
            </a:r>
          </a:p>
          <a:p>
            <a:pPr eaLnBrk="1" hangingPunct="1">
              <a:defRPr/>
            </a:pPr>
            <a:r>
              <a:rPr lang="sv-SE" altLang="zh-CN" sz="600" strike="sngStrike" dirty="0">
                <a:ea typeface="宋体" pitchFamily="2" charset="-122"/>
              </a:rPr>
              <a:t>tcpPort/udpPort</a:t>
            </a:r>
          </a:p>
          <a:p>
            <a:pPr eaLnBrk="1" hangingPunct="1"/>
            <a:endParaRPr lang="sv-SE" altLang="zh-CN" sz="600" dirty="0">
              <a:ea typeface="SimSun" pitchFamily="2" charset="-122"/>
            </a:endParaRPr>
          </a:p>
          <a:p>
            <a:pPr eaLnBrk="1" hangingPunct="1"/>
            <a:endParaRPr lang="sv-SE" altLang="zh-CN" sz="750" dirty="0">
              <a:ea typeface="SimSun" pitchFamily="2" charset="-122"/>
            </a:endParaRPr>
          </a:p>
        </p:txBody>
      </p:sp>
      <p:cxnSp>
        <p:nvCxnSpPr>
          <p:cNvPr id="6169" name="Elbow Connector 43"/>
          <p:cNvCxnSpPr>
            <a:cxnSpLocks noChangeShapeType="1"/>
            <a:stCxn id="6162" idx="2"/>
            <a:endCxn id="6166" idx="0"/>
          </p:cNvCxnSpPr>
          <p:nvPr/>
        </p:nvCxnSpPr>
        <p:spPr bwMode="auto">
          <a:xfrm rot="5400000" flipH="1">
            <a:off x="4419347" y="4435620"/>
            <a:ext cx="7565" cy="2"/>
          </a:xfrm>
          <a:prstGeom prst="bentConnector5">
            <a:avLst>
              <a:gd name="adj1" fmla="val -3021811"/>
              <a:gd name="adj2" fmla="val 42029200000"/>
              <a:gd name="adj3" fmla="val 3121811"/>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55" name="Rectangle 54"/>
          <p:cNvSpPr/>
          <p:nvPr/>
        </p:nvSpPr>
        <p:spPr>
          <a:xfrm>
            <a:off x="3874816" y="3398918"/>
            <a:ext cx="553357" cy="213585"/>
          </a:xfrm>
          <a:prstGeom prst="rect">
            <a:avLst/>
          </a:prstGeom>
        </p:spPr>
        <p:txBody>
          <a:bodyPr wrap="none">
            <a:spAutoFit/>
          </a:bodyPr>
          <a:lstStyle/>
          <a:p>
            <a:pPr>
              <a:defRPr/>
            </a:pPr>
            <a:r>
              <a:rPr lang="en-US" sz="788" dirty="0">
                <a:cs typeface="Arial" charset="0"/>
              </a:rPr>
              <a:t>[0..998] </a:t>
            </a:r>
          </a:p>
        </p:txBody>
      </p:sp>
      <p:sp>
        <p:nvSpPr>
          <p:cNvPr id="6177" name="Text Box 114"/>
          <p:cNvSpPr txBox="1">
            <a:spLocks noChangeArrowheads="1"/>
          </p:cNvSpPr>
          <p:nvPr/>
        </p:nvSpPr>
        <p:spPr bwMode="auto">
          <a:xfrm>
            <a:off x="4080401" y="4218078"/>
            <a:ext cx="344966" cy="207749"/>
          </a:xfrm>
          <a:prstGeom prst="rect">
            <a:avLst/>
          </a:prstGeom>
          <a:noFill/>
          <a:ln>
            <a:noFill/>
          </a:ln>
          <a:effec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sv-SE" altLang="en-US" sz="750"/>
              <a:t>0..1</a:t>
            </a:r>
            <a:endParaRPr lang="en-US" altLang="en-US" sz="750"/>
          </a:p>
        </p:txBody>
      </p:sp>
      <p:sp>
        <p:nvSpPr>
          <p:cNvPr id="6178" name="Rectangle 69"/>
          <p:cNvSpPr>
            <a:spLocks noChangeArrowheads="1"/>
          </p:cNvSpPr>
          <p:nvPr/>
        </p:nvSpPr>
        <p:spPr bwMode="auto">
          <a:xfrm>
            <a:off x="6704995" y="2934858"/>
            <a:ext cx="739775" cy="251222"/>
          </a:xfrm>
          <a:prstGeom prst="rect">
            <a:avLst/>
          </a:prstGeom>
          <a:solidFill>
            <a:schemeClr val="bg1"/>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en-US" altLang="en-US" sz="825" dirty="0"/>
              <a:t>Interfaces</a:t>
            </a:r>
          </a:p>
        </p:txBody>
      </p:sp>
      <p:sp>
        <p:nvSpPr>
          <p:cNvPr id="6179" name="Rectangle 70"/>
          <p:cNvSpPr>
            <a:spLocks noChangeArrowheads="1"/>
          </p:cNvSpPr>
          <p:nvPr/>
        </p:nvSpPr>
        <p:spPr bwMode="auto">
          <a:xfrm>
            <a:off x="6612126" y="3452825"/>
            <a:ext cx="925513" cy="251222"/>
          </a:xfrm>
          <a:prstGeom prst="rect">
            <a:avLst/>
          </a:prstGeom>
          <a:solidFill>
            <a:schemeClr val="bg1"/>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en-US" altLang="en-US" sz="825" dirty="0" err="1"/>
              <a:t>LoadBalancer</a:t>
            </a:r>
            <a:endParaRPr lang="en-US" altLang="en-US" sz="825" dirty="0"/>
          </a:p>
        </p:txBody>
      </p:sp>
      <p:cxnSp>
        <p:nvCxnSpPr>
          <p:cNvPr id="6180" name="Elbow Connector 71"/>
          <p:cNvCxnSpPr>
            <a:cxnSpLocks noChangeShapeType="1"/>
            <a:stCxn id="6178" idx="2"/>
            <a:endCxn id="6179" idx="0"/>
          </p:cNvCxnSpPr>
          <p:nvPr/>
        </p:nvCxnSpPr>
        <p:spPr bwMode="auto">
          <a:xfrm rot="5400000">
            <a:off x="6941510" y="3319452"/>
            <a:ext cx="266745" cy="9525"/>
          </a:xfrm>
          <a:prstGeom prst="bentConnector3">
            <a:avLst>
              <a:gd name="adj1" fmla="val 50000"/>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6181" name="Rectangle 74"/>
          <p:cNvSpPr>
            <a:spLocks noChangeArrowheads="1"/>
          </p:cNvSpPr>
          <p:nvPr/>
        </p:nvSpPr>
        <p:spPr bwMode="auto">
          <a:xfrm>
            <a:off x="6471632" y="3933819"/>
            <a:ext cx="1204912" cy="413147"/>
          </a:xfrm>
          <a:prstGeom prst="rect">
            <a:avLst/>
          </a:prstGeom>
          <a:solidFill>
            <a:schemeClr val="accent1">
              <a:lumMod val="40000"/>
              <a:lumOff val="60000"/>
            </a:schemeClr>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en-US" altLang="en-US" sz="825" dirty="0"/>
              <a:t>LLB</a:t>
            </a:r>
          </a:p>
        </p:txBody>
      </p:sp>
      <p:cxnSp>
        <p:nvCxnSpPr>
          <p:cNvPr id="6182" name="Elbow Connector 75"/>
          <p:cNvCxnSpPr>
            <a:cxnSpLocks noChangeShapeType="1"/>
            <a:stCxn id="6179" idx="2"/>
            <a:endCxn id="6181" idx="0"/>
          </p:cNvCxnSpPr>
          <p:nvPr/>
        </p:nvCxnSpPr>
        <p:spPr bwMode="auto">
          <a:xfrm rot="5400000">
            <a:off x="6959600" y="3818536"/>
            <a:ext cx="229772" cy="794"/>
          </a:xfrm>
          <a:prstGeom prst="bentConnector3">
            <a:avLst>
              <a:gd name="adj1" fmla="val 50000"/>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80" name="Rectangle 79"/>
          <p:cNvSpPr/>
          <p:nvPr/>
        </p:nvSpPr>
        <p:spPr>
          <a:xfrm>
            <a:off x="7070119" y="3725532"/>
            <a:ext cx="441146" cy="213585"/>
          </a:xfrm>
          <a:prstGeom prst="rect">
            <a:avLst/>
          </a:prstGeom>
        </p:spPr>
        <p:txBody>
          <a:bodyPr wrap="none">
            <a:spAutoFit/>
          </a:bodyPr>
          <a:lstStyle/>
          <a:p>
            <a:pPr>
              <a:defRPr/>
            </a:pPr>
            <a:r>
              <a:rPr lang="en-US" sz="788" dirty="0">
                <a:cs typeface="Arial" charset="0"/>
              </a:rPr>
              <a:t>[0..8] </a:t>
            </a:r>
          </a:p>
        </p:txBody>
      </p:sp>
      <p:sp>
        <p:nvSpPr>
          <p:cNvPr id="6184" name="Rectangle 80"/>
          <p:cNvSpPr>
            <a:spLocks noChangeArrowheads="1"/>
          </p:cNvSpPr>
          <p:nvPr/>
        </p:nvSpPr>
        <p:spPr bwMode="auto">
          <a:xfrm>
            <a:off x="6458931" y="4640355"/>
            <a:ext cx="1228725" cy="615554"/>
          </a:xfrm>
          <a:prstGeom prst="rect">
            <a:avLst/>
          </a:prstGeom>
          <a:solidFill>
            <a:schemeClr val="accent1">
              <a:lumMod val="40000"/>
              <a:lumOff val="60000"/>
            </a:schemeClr>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en-US" altLang="en-US" sz="825" dirty="0" err="1"/>
              <a:t>VIPAddress</a:t>
            </a:r>
            <a:endParaRPr lang="en-US" altLang="en-US" sz="825" dirty="0"/>
          </a:p>
          <a:p>
            <a:pPr algn="ctr" eaLnBrk="1" hangingPunct="1"/>
            <a:r>
              <a:rPr lang="sv-SE" altLang="zh-CN" sz="600" dirty="0">
                <a:ea typeface="SimSun" pitchFamily="2" charset="-122"/>
              </a:rPr>
              <a:t>ipAddress</a:t>
            </a:r>
          </a:p>
          <a:p>
            <a:pPr algn="ctr" eaLnBrk="1" hangingPunct="1"/>
            <a:r>
              <a:rPr lang="sv-SE" altLang="zh-CN" sz="600" dirty="0">
                <a:ea typeface="SimSun" pitchFamily="2" charset="-122"/>
              </a:rPr>
              <a:t>Tcp/udpPort</a:t>
            </a:r>
          </a:p>
          <a:p>
            <a:pPr algn="ctr" eaLnBrk="1" hangingPunct="1"/>
            <a:r>
              <a:rPr lang="en-US" sz="600" dirty="0" err="1">
                <a:ea typeface="SimSun" pitchFamily="2" charset="-122"/>
              </a:rPr>
              <a:t>sourceAddressStickiness</a:t>
            </a:r>
            <a:endParaRPr lang="sv-SE" altLang="zh-CN" sz="600" dirty="0">
              <a:ea typeface="SimSun" pitchFamily="2" charset="-122"/>
            </a:endParaRPr>
          </a:p>
          <a:p>
            <a:pPr algn="ctr" eaLnBrk="1" hangingPunct="1">
              <a:spcBef>
                <a:spcPct val="50000"/>
              </a:spcBef>
            </a:pPr>
            <a:endParaRPr lang="en-US" altLang="en-US" sz="825" dirty="0"/>
          </a:p>
        </p:txBody>
      </p:sp>
      <p:cxnSp>
        <p:nvCxnSpPr>
          <p:cNvPr id="6185" name="Elbow Connector 81"/>
          <p:cNvCxnSpPr>
            <a:cxnSpLocks noChangeShapeType="1"/>
            <a:stCxn id="6181" idx="2"/>
            <a:endCxn id="6184" idx="0"/>
          </p:cNvCxnSpPr>
          <p:nvPr/>
        </p:nvCxnSpPr>
        <p:spPr bwMode="auto">
          <a:xfrm rot="5400000">
            <a:off x="6926996" y="4493264"/>
            <a:ext cx="293390" cy="794"/>
          </a:xfrm>
          <a:prstGeom prst="bentConnector3">
            <a:avLst>
              <a:gd name="adj1" fmla="val 50000"/>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83" name="Rectangle 82"/>
          <p:cNvSpPr/>
          <p:nvPr/>
        </p:nvSpPr>
        <p:spPr>
          <a:xfrm>
            <a:off x="7144731" y="4368397"/>
            <a:ext cx="497252" cy="213585"/>
          </a:xfrm>
          <a:prstGeom prst="rect">
            <a:avLst/>
          </a:prstGeom>
        </p:spPr>
        <p:txBody>
          <a:bodyPr wrap="none">
            <a:spAutoFit/>
          </a:bodyPr>
          <a:lstStyle/>
          <a:p>
            <a:pPr>
              <a:defRPr/>
            </a:pPr>
            <a:r>
              <a:rPr lang="en-US" sz="788" dirty="0">
                <a:cs typeface="Arial" charset="0"/>
              </a:rPr>
              <a:t>[0..10] </a:t>
            </a:r>
          </a:p>
        </p:txBody>
      </p:sp>
      <p:sp>
        <p:nvSpPr>
          <p:cNvPr id="6188" name="TextBox 97"/>
          <p:cNvSpPr txBox="1">
            <a:spLocks noChangeArrowheads="1"/>
          </p:cNvSpPr>
          <p:nvPr/>
        </p:nvSpPr>
        <p:spPr bwMode="auto">
          <a:xfrm>
            <a:off x="7105044" y="3152742"/>
            <a:ext cx="37702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altLang="en-US" sz="1500"/>
              <a:t>…</a:t>
            </a:r>
          </a:p>
        </p:txBody>
      </p:sp>
      <p:cxnSp>
        <p:nvCxnSpPr>
          <p:cNvPr id="6191" name="AutoShape 72"/>
          <p:cNvCxnSpPr>
            <a:cxnSpLocks noChangeShapeType="1"/>
            <a:stCxn id="6166" idx="3"/>
            <a:endCxn id="6184" idx="1"/>
          </p:cNvCxnSpPr>
          <p:nvPr/>
        </p:nvCxnSpPr>
        <p:spPr bwMode="auto">
          <a:xfrm flipV="1">
            <a:off x="5035110" y="4948132"/>
            <a:ext cx="1423821" cy="20392"/>
          </a:xfrm>
          <a:prstGeom prst="straightConnector1">
            <a:avLst/>
          </a:prstGeom>
          <a:noFill/>
          <a:ln w="12700">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Elbow Connector 7"/>
          <p:cNvCxnSpPr>
            <a:cxnSpLocks noChangeShapeType="1"/>
            <a:stCxn id="6147" idx="2"/>
            <a:endCxn id="6178" idx="0"/>
          </p:cNvCxnSpPr>
          <p:nvPr/>
        </p:nvCxnSpPr>
        <p:spPr bwMode="auto">
          <a:xfrm rot="16200000" flipH="1">
            <a:off x="6410314" y="2270290"/>
            <a:ext cx="110729" cy="1218407"/>
          </a:xfrm>
          <a:prstGeom prst="bentConnector3">
            <a:avLst>
              <a:gd name="adj1" fmla="val 50000"/>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74" name="Rectangle 2"/>
          <p:cNvSpPr>
            <a:spLocks noChangeArrowheads="1"/>
          </p:cNvSpPr>
          <p:nvPr/>
        </p:nvSpPr>
        <p:spPr bwMode="auto">
          <a:xfrm>
            <a:off x="5137339" y="2122822"/>
            <a:ext cx="1438275" cy="251222"/>
          </a:xfrm>
          <a:prstGeom prst="rect">
            <a:avLst/>
          </a:prstGeom>
          <a:solidFill>
            <a:schemeClr val="bg1"/>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sv-SE" altLang="zh-CN" sz="825" dirty="0">
                <a:ea typeface="SimSun" pitchFamily="2" charset="-122"/>
              </a:rPr>
              <a:t>Blade System</a:t>
            </a:r>
            <a:endParaRPr lang="en-US" altLang="en-US" sz="825" dirty="0"/>
          </a:p>
        </p:txBody>
      </p:sp>
      <p:sp>
        <p:nvSpPr>
          <p:cNvPr id="75" name="Rectangle 74"/>
          <p:cNvSpPr/>
          <p:nvPr/>
        </p:nvSpPr>
        <p:spPr>
          <a:xfrm>
            <a:off x="5392463" y="1934705"/>
            <a:ext cx="458780" cy="213585"/>
          </a:xfrm>
          <a:prstGeom prst="rect">
            <a:avLst/>
          </a:prstGeom>
        </p:spPr>
        <p:txBody>
          <a:bodyPr wrap="none">
            <a:spAutoFit/>
          </a:bodyPr>
          <a:lstStyle/>
          <a:p>
            <a:pPr>
              <a:defRPr/>
            </a:pPr>
            <a:r>
              <a:rPr lang="en-US" sz="788" dirty="0">
                <a:solidFill>
                  <a:srgbClr val="FF0000"/>
                </a:solidFill>
                <a:cs typeface="Arial" charset="0"/>
              </a:rPr>
              <a:t>[0..N] </a:t>
            </a:r>
          </a:p>
        </p:txBody>
      </p:sp>
      <p:cxnSp>
        <p:nvCxnSpPr>
          <p:cNvPr id="19" name="Straight Connector 18"/>
          <p:cNvCxnSpPr>
            <a:stCxn id="74" idx="2"/>
            <a:endCxn id="6147" idx="0"/>
          </p:cNvCxnSpPr>
          <p:nvPr/>
        </p:nvCxnSpPr>
        <p:spPr bwMode="auto">
          <a:xfrm flipH="1">
            <a:off x="5856476" y="2374044"/>
            <a:ext cx="1" cy="198864"/>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9" name="Rectangle 78"/>
          <p:cNvSpPr/>
          <p:nvPr/>
        </p:nvSpPr>
        <p:spPr>
          <a:xfrm>
            <a:off x="5632764" y="2382471"/>
            <a:ext cx="240772" cy="213585"/>
          </a:xfrm>
          <a:prstGeom prst="rect">
            <a:avLst/>
          </a:prstGeom>
        </p:spPr>
        <p:txBody>
          <a:bodyPr wrap="none">
            <a:spAutoFit/>
          </a:bodyPr>
          <a:lstStyle/>
          <a:p>
            <a:pPr>
              <a:defRPr/>
            </a:pPr>
            <a:r>
              <a:rPr lang="en-US" sz="788" dirty="0">
                <a:cs typeface="Arial" charset="0"/>
              </a:rPr>
              <a:t>1</a:t>
            </a:r>
          </a:p>
        </p:txBody>
      </p:sp>
      <p:sp>
        <p:nvSpPr>
          <p:cNvPr id="113" name="Rectangle 2"/>
          <p:cNvSpPr>
            <a:spLocks noChangeArrowheads="1"/>
          </p:cNvSpPr>
          <p:nvPr/>
        </p:nvSpPr>
        <p:spPr bwMode="auto">
          <a:xfrm>
            <a:off x="5079927" y="1684673"/>
            <a:ext cx="1438275" cy="251222"/>
          </a:xfrm>
          <a:prstGeom prst="rect">
            <a:avLst/>
          </a:prstGeom>
          <a:solidFill>
            <a:schemeClr val="bg1"/>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sv-SE" altLang="zh-CN" sz="825" dirty="0">
                <a:ea typeface="SimSun" pitchFamily="2" charset="-122"/>
              </a:rPr>
              <a:t>Blade Systems</a:t>
            </a:r>
            <a:endParaRPr lang="en-US" altLang="en-US" sz="825" dirty="0"/>
          </a:p>
        </p:txBody>
      </p:sp>
      <p:sp>
        <p:nvSpPr>
          <p:cNvPr id="114" name="Rectangle 2"/>
          <p:cNvSpPr>
            <a:spLocks noChangeArrowheads="1"/>
          </p:cNvSpPr>
          <p:nvPr/>
        </p:nvSpPr>
        <p:spPr bwMode="auto">
          <a:xfrm>
            <a:off x="4408120" y="1232893"/>
            <a:ext cx="1438275" cy="251222"/>
          </a:xfrm>
          <a:prstGeom prst="rect">
            <a:avLst/>
          </a:prstGeom>
          <a:solidFill>
            <a:schemeClr val="bg1"/>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sv-SE" altLang="zh-CN" sz="825" dirty="0">
                <a:ea typeface="SimSun" pitchFamily="2" charset="-122"/>
              </a:rPr>
              <a:t>IntegratedSIte</a:t>
            </a:r>
            <a:endParaRPr lang="en-US" altLang="en-US" sz="825" dirty="0"/>
          </a:p>
        </p:txBody>
      </p:sp>
      <p:cxnSp>
        <p:nvCxnSpPr>
          <p:cNvPr id="7188" name="Elbow Connector 7187"/>
          <p:cNvCxnSpPr>
            <a:stCxn id="114" idx="2"/>
            <a:endCxn id="113" idx="0"/>
          </p:cNvCxnSpPr>
          <p:nvPr/>
        </p:nvCxnSpPr>
        <p:spPr bwMode="auto">
          <a:xfrm rot="16200000" flipH="1">
            <a:off x="5362882" y="1248490"/>
            <a:ext cx="200558" cy="671807"/>
          </a:xfrm>
          <a:prstGeom prst="bentConnector3">
            <a:avLst/>
          </a:prstGeom>
          <a:solidFill>
            <a:schemeClr val="accent1"/>
          </a:solidFill>
          <a:ln w="12700" cap="flat" cmpd="sng" algn="ctr">
            <a:solidFill>
              <a:schemeClr val="tx1"/>
            </a:solidFill>
            <a:prstDash val="solid"/>
            <a:round/>
            <a:headEnd type="none" w="med" len="med"/>
            <a:tailEnd type="none" w="med" len="med"/>
          </a:ln>
          <a:effectLst/>
        </p:spPr>
      </p:cxnSp>
      <p:cxnSp>
        <p:nvCxnSpPr>
          <p:cNvPr id="7190" name="Elbow Connector 7189"/>
          <p:cNvCxnSpPr>
            <a:stCxn id="113" idx="2"/>
            <a:endCxn id="74" idx="0"/>
          </p:cNvCxnSpPr>
          <p:nvPr/>
        </p:nvCxnSpPr>
        <p:spPr bwMode="auto">
          <a:xfrm rot="16200000" flipH="1">
            <a:off x="5734307" y="2000652"/>
            <a:ext cx="186928" cy="57412"/>
          </a:xfrm>
          <a:prstGeom prst="bentConnector3">
            <a:avLst/>
          </a:prstGeom>
          <a:solidFill>
            <a:schemeClr val="accent1"/>
          </a:solidFill>
          <a:ln w="12700" cap="flat" cmpd="sng" algn="ctr">
            <a:solidFill>
              <a:schemeClr val="tx1"/>
            </a:solidFill>
            <a:prstDash val="solid"/>
            <a:round/>
            <a:headEnd type="none" w="med" len="med"/>
            <a:tailEnd type="none" w="med" len="med"/>
          </a:ln>
          <a:effectLst/>
        </p:spPr>
      </p:cxnSp>
      <p:sp>
        <p:nvSpPr>
          <p:cNvPr id="120" name="Rectangle 119"/>
          <p:cNvSpPr/>
          <p:nvPr/>
        </p:nvSpPr>
        <p:spPr>
          <a:xfrm>
            <a:off x="5827770" y="1494237"/>
            <a:ext cx="240772" cy="213585"/>
          </a:xfrm>
          <a:prstGeom prst="rect">
            <a:avLst/>
          </a:prstGeom>
        </p:spPr>
        <p:txBody>
          <a:bodyPr wrap="none">
            <a:spAutoFit/>
          </a:bodyPr>
          <a:lstStyle/>
          <a:p>
            <a:pPr>
              <a:defRPr/>
            </a:pPr>
            <a:r>
              <a:rPr lang="en-US" sz="788" dirty="0">
                <a:cs typeface="Arial" charset="0"/>
              </a:rPr>
              <a:t>1</a:t>
            </a:r>
          </a:p>
        </p:txBody>
      </p:sp>
      <p:sp>
        <p:nvSpPr>
          <p:cNvPr id="128" name="Title 2"/>
          <p:cNvSpPr txBox="1">
            <a:spLocks/>
          </p:cNvSpPr>
          <p:nvPr/>
        </p:nvSpPr>
        <p:spPr>
          <a:xfrm>
            <a:off x="242449" y="185683"/>
            <a:ext cx="7494588" cy="814028"/>
          </a:xfrm>
          <a:prstGeom prst="rect">
            <a:avLst/>
          </a:prstGeom>
        </p:spPr>
        <p:txBody>
          <a:bodyPr/>
          <a:lstStyle>
            <a:lvl1pPr algn="l" rtl="0" eaLnBrk="1" fontAlgn="base" hangingPunct="1">
              <a:lnSpc>
                <a:spcPct val="75000"/>
              </a:lnSpc>
              <a:spcBef>
                <a:spcPct val="0"/>
              </a:spcBef>
              <a:spcAft>
                <a:spcPct val="0"/>
              </a:spcAft>
              <a:defRPr sz="4400">
                <a:solidFill>
                  <a:schemeClr val="tx1"/>
                </a:solidFill>
                <a:latin typeface="Ericsson Capital TT"/>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a:lstStyle>
          <a:p>
            <a:r>
              <a:rPr lang="en-US" sz="3300" kern="0" dirty="0"/>
              <a:t>Is SBG MO view</a:t>
            </a:r>
          </a:p>
        </p:txBody>
      </p:sp>
      <p:sp>
        <p:nvSpPr>
          <p:cNvPr id="129" name="Content Placeholder 1"/>
          <p:cNvSpPr txBox="1">
            <a:spLocks/>
          </p:cNvSpPr>
          <p:nvPr/>
        </p:nvSpPr>
        <p:spPr>
          <a:xfrm>
            <a:off x="193068" y="1199259"/>
            <a:ext cx="3414272" cy="3495011"/>
          </a:xfrm>
          <a:prstGeom prst="rect">
            <a:avLst/>
          </a:prstGeom>
        </p:spPr>
        <p:txBody>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r>
              <a:rPr lang="en-US" sz="1800" kern="0" dirty="0"/>
              <a:t>If you want two SIP Networks to use the same Load Balancer:</a:t>
            </a:r>
          </a:p>
          <a:p>
            <a:pPr lvl="1"/>
            <a:r>
              <a:rPr lang="en-US" sz="1500" kern="0" dirty="0"/>
              <a:t>Create two </a:t>
            </a:r>
            <a:r>
              <a:rPr lang="en-US" sz="1500" kern="0" dirty="0" err="1"/>
              <a:t>AccessNetPcscf</a:t>
            </a:r>
            <a:r>
              <a:rPr lang="en-US" sz="1500" kern="0" dirty="0"/>
              <a:t>/</a:t>
            </a:r>
            <a:r>
              <a:rPr lang="en-US" sz="1500" kern="0" dirty="0" err="1"/>
              <a:t>SipPa</a:t>
            </a:r>
            <a:r>
              <a:rPr lang="en-US" sz="1500" kern="0" dirty="0"/>
              <a:t> and let them use two different VIP addresses  on the same LLB</a:t>
            </a:r>
          </a:p>
          <a:p>
            <a:pPr lvl="1"/>
            <a:endParaRPr lang="en-US" sz="1500" kern="0" dirty="0"/>
          </a:p>
          <a:p>
            <a:pPr lvl="1"/>
            <a:endParaRPr lang="en-US" sz="1500" kern="0" dirty="0"/>
          </a:p>
          <a:p>
            <a:r>
              <a:rPr lang="en-US" sz="1800" kern="0" dirty="0"/>
              <a:t>If you want two Blade Pairs to handle traffic from one SIP network. :</a:t>
            </a:r>
          </a:p>
          <a:p>
            <a:pPr lvl="1"/>
            <a:r>
              <a:rPr lang="en-US" sz="1500" kern="0" dirty="0"/>
              <a:t>Create two </a:t>
            </a:r>
            <a:r>
              <a:rPr lang="en-US" sz="1500" kern="0" dirty="0" err="1"/>
              <a:t>AccessNetPcscf</a:t>
            </a:r>
            <a:r>
              <a:rPr lang="en-US" sz="1500" kern="0" dirty="0"/>
              <a:t>/</a:t>
            </a:r>
            <a:r>
              <a:rPr lang="en-US" sz="1500" kern="0" dirty="0" err="1"/>
              <a:t>SipP</a:t>
            </a:r>
            <a:r>
              <a:rPr lang="en-US" sz="1500" kern="0" dirty="0"/>
              <a:t> on the two Blade systems and </a:t>
            </a:r>
            <a:r>
              <a:rPr lang="en-US" sz="1500" kern="0" dirty="0" err="1"/>
              <a:t>and</a:t>
            </a:r>
            <a:r>
              <a:rPr lang="en-US" sz="1500" kern="0" dirty="0"/>
              <a:t> let them use the same VIP address</a:t>
            </a:r>
          </a:p>
          <a:p>
            <a:pPr marL="355600" lvl="1" indent="0">
              <a:buNone/>
            </a:pPr>
            <a:endParaRPr lang="en-US" sz="1500" kern="0" dirty="0"/>
          </a:p>
        </p:txBody>
      </p:sp>
      <p:sp>
        <p:nvSpPr>
          <p:cNvPr id="2" name="TextBox 1"/>
          <p:cNvSpPr txBox="1"/>
          <p:nvPr/>
        </p:nvSpPr>
        <p:spPr>
          <a:xfrm>
            <a:off x="209764" y="5806171"/>
            <a:ext cx="8476670" cy="707886"/>
          </a:xfrm>
          <a:prstGeom prst="rect">
            <a:avLst/>
          </a:prstGeom>
          <a:noFill/>
        </p:spPr>
        <p:txBody>
          <a:bodyPr wrap="square" rtlCol="0">
            <a:spAutoFit/>
          </a:bodyPr>
          <a:lstStyle/>
          <a:p>
            <a:r>
              <a:rPr lang="en-US" b="1" dirty="0"/>
              <a:t>A </a:t>
            </a:r>
            <a:r>
              <a:rPr lang="en-US" b="1" dirty="0" err="1"/>
              <a:t>vlan</a:t>
            </a:r>
            <a:r>
              <a:rPr lang="en-US" b="1" dirty="0"/>
              <a:t> named “</a:t>
            </a:r>
            <a:r>
              <a:rPr lang="en-US" b="1" dirty="0" err="1"/>
              <a:t>lb_internal_vlan</a:t>
            </a:r>
            <a:r>
              <a:rPr lang="en-US" b="1" dirty="0"/>
              <a:t>” must be created firstly  and reboot SGC to enable </a:t>
            </a:r>
            <a:r>
              <a:rPr lang="en-US" b="1" dirty="0" err="1"/>
              <a:t>eVIP</a:t>
            </a:r>
            <a:r>
              <a:rPr lang="en-US" b="1" dirty="0"/>
              <a:t> component.</a:t>
            </a:r>
          </a:p>
        </p:txBody>
      </p:sp>
    </p:spTree>
    <p:extLst>
      <p:ext uri="{BB962C8B-B14F-4D97-AF65-F5344CB8AC3E}">
        <p14:creationId xmlns:p14="http://schemas.microsoft.com/office/powerpoint/2010/main" val="10614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1000"/>
                                        <p:tgtEl>
                                          <p:spTgt spid="129"/>
                                        </p:tgtEl>
                                      </p:cBhvr>
                                    </p:animEffect>
                                    <p:anim calcmode="lin" valueType="num">
                                      <p:cBhvr>
                                        <p:cTn id="8" dur="1000" fill="hold"/>
                                        <p:tgtEl>
                                          <p:spTgt spid="129"/>
                                        </p:tgtEl>
                                        <p:attrNameLst>
                                          <p:attrName>ppt_x</p:attrName>
                                        </p:attrNameLst>
                                      </p:cBhvr>
                                      <p:tavLst>
                                        <p:tav tm="0">
                                          <p:val>
                                            <p:strVal val="#ppt_x"/>
                                          </p:val>
                                        </p:tav>
                                        <p:tav tm="100000">
                                          <p:val>
                                            <p:strVal val="#ppt_x"/>
                                          </p:val>
                                        </p:tav>
                                      </p:tavLst>
                                    </p:anim>
                                    <p:anim calcmode="lin" valueType="num">
                                      <p:cBhvr>
                                        <p:cTn id="9" dur="1000" fill="hold"/>
                                        <p:tgtEl>
                                          <p:spTgt spid="1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1" y="0"/>
            <a:ext cx="7494588" cy="1085371"/>
          </a:xfrm>
        </p:spPr>
        <p:txBody>
          <a:bodyPr>
            <a:normAutofit/>
          </a:bodyPr>
          <a:lstStyle/>
          <a:p>
            <a:r>
              <a:rPr lang="en-US" sz="2800" dirty="0" err="1"/>
              <a:t>vSBG</a:t>
            </a:r>
            <a:r>
              <a:rPr lang="en-US" sz="2800" dirty="0"/>
              <a:t> MO View</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901" y="0"/>
            <a:ext cx="5382527" cy="6858000"/>
          </a:xfrm>
          <a:prstGeom prst="rect">
            <a:avLst/>
          </a:prstGeom>
        </p:spPr>
      </p:pic>
      <p:sp>
        <p:nvSpPr>
          <p:cNvPr id="5" name="TextBox 4"/>
          <p:cNvSpPr txBox="1"/>
          <p:nvPr/>
        </p:nvSpPr>
        <p:spPr>
          <a:xfrm>
            <a:off x="468907" y="2413442"/>
            <a:ext cx="3517900" cy="707886"/>
          </a:xfrm>
          <a:prstGeom prst="rect">
            <a:avLst/>
          </a:prstGeom>
          <a:noFill/>
        </p:spPr>
        <p:txBody>
          <a:bodyPr wrap="square" rtlCol="0">
            <a:spAutoFit/>
          </a:bodyPr>
          <a:lstStyle/>
          <a:p>
            <a:r>
              <a:rPr lang="en-US" b="1" dirty="0"/>
              <a:t>&gt; </a:t>
            </a:r>
            <a:r>
              <a:rPr lang="en-US" b="1" dirty="0" err="1"/>
              <a:t>eVIP</a:t>
            </a:r>
            <a:r>
              <a:rPr lang="en-US" b="1" dirty="0"/>
              <a:t> component is always enabled in </a:t>
            </a:r>
            <a:r>
              <a:rPr lang="en-US" b="1" dirty="0" err="1"/>
              <a:t>vSBG</a:t>
            </a:r>
            <a:r>
              <a:rPr lang="en-US" b="1" dirty="0"/>
              <a:t>.</a:t>
            </a:r>
          </a:p>
        </p:txBody>
      </p:sp>
    </p:spTree>
    <p:extLst>
      <p:ext uri="{BB962C8B-B14F-4D97-AF65-F5344CB8AC3E}">
        <p14:creationId xmlns:p14="http://schemas.microsoft.com/office/powerpoint/2010/main" val="139993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a:t>GUI</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218275050"/>
              </p:ext>
            </p:extLst>
          </p:nvPr>
        </p:nvGraphicFramePr>
        <p:xfrm>
          <a:off x="4140995" y="2774950"/>
          <a:ext cx="3695700" cy="685800"/>
        </p:xfrm>
        <a:graphic>
          <a:graphicData uri="http://schemas.openxmlformats.org/presentationml/2006/ole">
            <mc:AlternateContent xmlns:mc="http://schemas.openxmlformats.org/markup-compatibility/2006">
              <mc:Choice xmlns:v="urn:schemas-microsoft-com:vml" Requires="v">
                <p:oleObj spid="_x0000_s1081" name="Packager Shell Object" showAsIcon="1" r:id="rId3" imgW="3696480" imgH="685800" progId="Package">
                  <p:embed/>
                </p:oleObj>
              </mc:Choice>
              <mc:Fallback>
                <p:oleObj name="Packager Shell Object" showAsIcon="1" r:id="rId3" imgW="3696480" imgH="685800" progId="Package">
                  <p:embed/>
                  <p:pic>
                    <p:nvPicPr>
                      <p:cNvPr id="0" name=""/>
                      <p:cNvPicPr/>
                      <p:nvPr/>
                    </p:nvPicPr>
                    <p:blipFill>
                      <a:blip r:embed="rId4"/>
                      <a:stretch>
                        <a:fillRect/>
                      </a:stretch>
                    </p:blipFill>
                    <p:spPr>
                      <a:xfrm>
                        <a:off x="4140995" y="2774950"/>
                        <a:ext cx="3695700" cy="685800"/>
                      </a:xfrm>
                      <a:prstGeom prst="rect">
                        <a:avLst/>
                      </a:prstGeom>
                    </p:spPr>
                  </p:pic>
                </p:oleObj>
              </mc:Fallback>
            </mc:AlternateContent>
          </a:graphicData>
        </a:graphic>
      </p:graphicFrame>
      <p:graphicFrame>
        <p:nvGraphicFramePr>
          <p:cNvPr id="9" name="Object 8">
            <a:hlinkClick r:id="" action="ppaction://ole?verb=0"/>
          </p:cNvPr>
          <p:cNvGraphicFramePr>
            <a:graphicFrameLocks noChangeAspect="1"/>
          </p:cNvGraphicFramePr>
          <p:nvPr>
            <p:extLst>
              <p:ext uri="{D42A27DB-BD31-4B8C-83A1-F6EECF244321}">
                <p14:modId xmlns:p14="http://schemas.microsoft.com/office/powerpoint/2010/main" val="2723713770"/>
              </p:ext>
            </p:extLst>
          </p:nvPr>
        </p:nvGraphicFramePr>
        <p:xfrm>
          <a:off x="825501" y="2567467"/>
          <a:ext cx="2450435" cy="1256712"/>
        </p:xfrm>
        <a:graphic>
          <a:graphicData uri="http://schemas.openxmlformats.org/presentationml/2006/ole">
            <mc:AlternateContent xmlns:mc="http://schemas.openxmlformats.org/markup-compatibility/2006">
              <mc:Choice xmlns:v="urn:schemas-microsoft-com:vml" Requires="v">
                <p:oleObj spid="_x0000_s1082" name="Presentation" showAsIcon="1" r:id="rId5" imgW="914400" imgH="771480" progId="PowerPoint.Show.8">
                  <p:embed/>
                </p:oleObj>
              </mc:Choice>
              <mc:Fallback>
                <p:oleObj name="Presentation" showAsIcon="1" r:id="rId5" imgW="914400" imgH="771480" progId="PowerPoint.Show.8">
                  <p:embed/>
                  <p:pic>
                    <p:nvPicPr>
                      <p:cNvPr id="0" name=""/>
                      <p:cNvPicPr/>
                      <p:nvPr/>
                    </p:nvPicPr>
                    <p:blipFill>
                      <a:blip r:embed="rId6"/>
                      <a:stretch>
                        <a:fillRect/>
                      </a:stretch>
                    </p:blipFill>
                    <p:spPr>
                      <a:xfrm>
                        <a:off x="825501" y="2567467"/>
                        <a:ext cx="2450435" cy="1256712"/>
                      </a:xfrm>
                      <a:prstGeom prst="rect">
                        <a:avLst/>
                      </a:prstGeom>
                    </p:spPr>
                  </p:pic>
                </p:oleObj>
              </mc:Fallback>
            </mc:AlternateContent>
          </a:graphicData>
        </a:graphic>
      </p:graphicFrame>
    </p:spTree>
    <p:extLst>
      <p:ext uri="{BB962C8B-B14F-4D97-AF65-F5344CB8AC3E}">
        <p14:creationId xmlns:p14="http://schemas.microsoft.com/office/powerpoint/2010/main" val="521855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325084"/>
            <a:ext cx="8351839" cy="4326916"/>
          </a:xfrm>
        </p:spPr>
        <p:txBody>
          <a:bodyPr/>
          <a:lstStyle/>
          <a:p>
            <a:r>
              <a:rPr lang="en-US" dirty="0"/>
              <a:t>Using “</a:t>
            </a:r>
            <a:r>
              <a:rPr lang="en-US" dirty="0" err="1"/>
              <a:t>telenet</a:t>
            </a:r>
            <a:r>
              <a:rPr lang="en-US" dirty="0"/>
              <a:t> fe80::1234%evip_macvlan0 25190” to login to </a:t>
            </a:r>
            <a:r>
              <a:rPr lang="en-US" dirty="0" err="1"/>
              <a:t>eVIPc</a:t>
            </a:r>
            <a:r>
              <a:rPr lang="en-US" dirty="0"/>
              <a:t> CLI.</a:t>
            </a:r>
          </a:p>
          <a:p>
            <a:endParaRPr lang="en-US" dirty="0"/>
          </a:p>
        </p:txBody>
      </p:sp>
      <p:sp>
        <p:nvSpPr>
          <p:cNvPr id="3" name="Title 2"/>
          <p:cNvSpPr>
            <a:spLocks noGrp="1"/>
          </p:cNvSpPr>
          <p:nvPr>
            <p:ph type="title"/>
          </p:nvPr>
        </p:nvSpPr>
        <p:spPr/>
        <p:txBody>
          <a:bodyPr/>
          <a:lstStyle/>
          <a:p>
            <a:r>
              <a:rPr lang="en-US" dirty="0"/>
              <a:t>Basic – </a:t>
            </a:r>
            <a:r>
              <a:rPr lang="en-US" dirty="0" err="1"/>
              <a:t>evipc</a:t>
            </a:r>
            <a:r>
              <a:rPr lang="en-US" dirty="0"/>
              <a:t> CLI</a:t>
            </a:r>
          </a:p>
        </p:txBody>
      </p:sp>
      <p:graphicFrame>
        <p:nvGraphicFramePr>
          <p:cNvPr id="4" name="Object 3"/>
          <p:cNvGraphicFramePr>
            <a:graphicFrameLocks noChangeAspect="1"/>
          </p:cNvGraphicFramePr>
          <p:nvPr>
            <p:extLst>
              <p:ext uri="{D42A27DB-BD31-4B8C-83A1-F6EECF244321}">
                <p14:modId xmlns:p14="http://schemas.microsoft.com/office/powerpoint/2010/main" val="1694106943"/>
              </p:ext>
            </p:extLst>
          </p:nvPr>
        </p:nvGraphicFramePr>
        <p:xfrm>
          <a:off x="3194050" y="1882775"/>
          <a:ext cx="4175125" cy="5622925"/>
        </p:xfrm>
        <a:graphic>
          <a:graphicData uri="http://schemas.openxmlformats.org/presentationml/2006/ole">
            <mc:AlternateContent xmlns:mc="http://schemas.openxmlformats.org/markup-compatibility/2006">
              <mc:Choice xmlns:v="urn:schemas-microsoft-com:vml" Requires="v">
                <p:oleObj spid="_x0000_s3113" name="Document" r:id="rId3" imgW="6086520" imgH="8182440" progId="Word.OpenDocumentText.12">
                  <p:embed/>
                </p:oleObj>
              </mc:Choice>
              <mc:Fallback>
                <p:oleObj name="Document" r:id="rId3" imgW="6086520" imgH="8182440" progId="Word.OpenDocumentText.12">
                  <p:embed/>
                  <p:pic>
                    <p:nvPicPr>
                      <p:cNvPr id="0" name=""/>
                      <p:cNvPicPr/>
                      <p:nvPr/>
                    </p:nvPicPr>
                    <p:blipFill>
                      <a:blip r:embed="rId4"/>
                      <a:stretch>
                        <a:fillRect/>
                      </a:stretch>
                    </p:blipFill>
                    <p:spPr>
                      <a:xfrm>
                        <a:off x="3194050" y="1882775"/>
                        <a:ext cx="4175125" cy="5622925"/>
                      </a:xfrm>
                      <a:prstGeom prst="rect">
                        <a:avLst/>
                      </a:prstGeom>
                    </p:spPr>
                  </p:pic>
                </p:oleObj>
              </mc:Fallback>
            </mc:AlternateContent>
          </a:graphicData>
        </a:graphic>
      </p:graphicFrame>
    </p:spTree>
    <p:extLst>
      <p:ext uri="{BB962C8B-B14F-4D97-AF65-F5344CB8AC3E}">
        <p14:creationId xmlns:p14="http://schemas.microsoft.com/office/powerpoint/2010/main" val="1975945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 Code Modules</a:t>
            </a:r>
          </a:p>
        </p:txBody>
      </p:sp>
      <p:graphicFrame>
        <p:nvGraphicFramePr>
          <p:cNvPr id="6" name="Table 5"/>
          <p:cNvGraphicFramePr>
            <a:graphicFrameLocks noGrp="1"/>
          </p:cNvGraphicFramePr>
          <p:nvPr>
            <p:extLst>
              <p:ext uri="{D42A27DB-BD31-4B8C-83A1-F6EECF244321}">
                <p14:modId xmlns:p14="http://schemas.microsoft.com/office/powerpoint/2010/main" val="451712168"/>
              </p:ext>
            </p:extLst>
          </p:nvPr>
        </p:nvGraphicFramePr>
        <p:xfrm>
          <a:off x="1574800" y="1766674"/>
          <a:ext cx="6896100" cy="2315106"/>
        </p:xfrm>
        <a:graphic>
          <a:graphicData uri="http://schemas.openxmlformats.org/drawingml/2006/table">
            <a:tbl>
              <a:tblPr firstRow="1" firstCol="1" lastRow="1" bandRow="1">
                <a:tableStyleId>{5C22544A-7EE6-4342-B048-85BDC9FD1C3A}</a:tableStyleId>
              </a:tblPr>
              <a:tblGrid>
                <a:gridCol w="2158455">
                  <a:extLst>
                    <a:ext uri="{9D8B030D-6E8A-4147-A177-3AD203B41FA5}">
                      <a16:colId xmlns:a16="http://schemas.microsoft.com/office/drawing/2014/main" val="1253659402"/>
                    </a:ext>
                  </a:extLst>
                </a:gridCol>
                <a:gridCol w="2461085">
                  <a:extLst>
                    <a:ext uri="{9D8B030D-6E8A-4147-A177-3AD203B41FA5}">
                      <a16:colId xmlns:a16="http://schemas.microsoft.com/office/drawing/2014/main" val="1595360682"/>
                    </a:ext>
                  </a:extLst>
                </a:gridCol>
                <a:gridCol w="2276560">
                  <a:extLst>
                    <a:ext uri="{9D8B030D-6E8A-4147-A177-3AD203B41FA5}">
                      <a16:colId xmlns:a16="http://schemas.microsoft.com/office/drawing/2014/main" val="2591899838"/>
                    </a:ext>
                  </a:extLst>
                </a:gridCol>
              </a:tblGrid>
              <a:tr h="2315106">
                <a:tc>
                  <a:txBody>
                    <a:bodyPr/>
                    <a:lstStyle/>
                    <a:p>
                      <a:pPr>
                        <a:lnSpc>
                          <a:spcPct val="150000"/>
                        </a:lnSpc>
                      </a:pPr>
                      <a:r>
                        <a:rPr lang="en-US" b="0" dirty="0" err="1"/>
                        <a:t>evipI.erl</a:t>
                      </a:r>
                      <a:r>
                        <a:rPr lang="en-US" b="0" dirty="0"/>
                        <a:t> </a:t>
                      </a:r>
                    </a:p>
                    <a:p>
                      <a:pPr>
                        <a:lnSpc>
                          <a:spcPct val="150000"/>
                        </a:lnSpc>
                      </a:pPr>
                      <a:r>
                        <a:rPr lang="en-US" b="0" dirty="0"/>
                        <a:t> </a:t>
                      </a:r>
                      <a:r>
                        <a:rPr lang="en-US" b="0" dirty="0" err="1"/>
                        <a:t>evipLoad.erl</a:t>
                      </a:r>
                      <a:endParaRPr lang="en-US" b="0" dirty="0"/>
                    </a:p>
                    <a:p>
                      <a:pPr marL="0" marR="0" lvl="0" indent="0" algn="l" defTabSz="914400" rtl="0" eaLnBrk="1" fontAlgn="auto" latinLnBrk="0" hangingPunct="1">
                        <a:lnSpc>
                          <a:spcPct val="150000"/>
                        </a:lnSpc>
                        <a:spcBef>
                          <a:spcPts val="0"/>
                        </a:spcBef>
                        <a:spcAft>
                          <a:spcPts val="0"/>
                        </a:spcAft>
                        <a:buClrTx/>
                        <a:buSzTx/>
                        <a:buFontTx/>
                        <a:buNone/>
                        <a:tabLst/>
                        <a:defRPr/>
                      </a:pPr>
                      <a:r>
                        <a:rPr lang="en-US" b="0" dirty="0" err="1"/>
                        <a:t>evipLib.erl</a:t>
                      </a:r>
                      <a:r>
                        <a:rPr lang="en-US" b="0" dirty="0"/>
                        <a:t>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b="0" dirty="0" err="1">
                          <a:highlight>
                            <a:srgbClr val="00FF00"/>
                          </a:highlight>
                        </a:rPr>
                        <a:t>evip.erl</a:t>
                      </a:r>
                      <a:r>
                        <a:rPr lang="en-US" b="0" dirty="0"/>
                        <a:t> </a:t>
                      </a:r>
                      <a:r>
                        <a:rPr lang="en-US" b="0" dirty="0" err="1">
                          <a:highlight>
                            <a:srgbClr val="6A8FBF"/>
                          </a:highlight>
                        </a:rPr>
                        <a:t>evipDtm.erl</a:t>
                      </a:r>
                      <a:endParaRPr lang="en-US" b="0" dirty="0">
                        <a:highlight>
                          <a:srgbClr val="6A8FBF"/>
                        </a:highlight>
                      </a:endParaRPr>
                    </a:p>
                  </a:txBody>
                  <a:tcPr anchor="ctr"/>
                </a:tc>
                <a:tc>
                  <a:txBody>
                    <a:bodyPr/>
                    <a:lstStyle/>
                    <a:p>
                      <a:pPr>
                        <a:lnSpc>
                          <a:spcPct val="150000"/>
                        </a:lnSpc>
                      </a:pPr>
                      <a:r>
                        <a:rPr lang="en-US" b="0" dirty="0"/>
                        <a:t>evip_start.sh</a:t>
                      </a:r>
                    </a:p>
                    <a:p>
                      <a:pPr>
                        <a:lnSpc>
                          <a:spcPct val="150000"/>
                        </a:lnSpc>
                      </a:pPr>
                      <a:r>
                        <a:rPr lang="en-US" b="0" dirty="0"/>
                        <a:t>evip_startup_cmds.sh</a:t>
                      </a:r>
                    </a:p>
                    <a:p>
                      <a:pPr>
                        <a:lnSpc>
                          <a:spcPct val="150000"/>
                        </a:lnSpc>
                      </a:pPr>
                      <a:r>
                        <a:rPr lang="en-US" b="0" dirty="0"/>
                        <a:t>evip_get_vlan.sh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b="0" dirty="0"/>
                        <a:t>evip_asilog.sh</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b="0" dirty="0" err="1"/>
                        <a:t>evip_ch.upgSrc</a:t>
                      </a:r>
                      <a:endParaRPr lang="en-US" b="0" dirty="0"/>
                    </a:p>
                    <a:p>
                      <a:pPr marL="0" marR="0" lvl="0" indent="0" algn="l" defTabSz="914400" rtl="0" eaLnBrk="1" fontAlgn="auto" latinLnBrk="0" hangingPunct="1">
                        <a:lnSpc>
                          <a:spcPct val="150000"/>
                        </a:lnSpc>
                        <a:spcBef>
                          <a:spcPts val="0"/>
                        </a:spcBef>
                        <a:spcAft>
                          <a:spcPts val="0"/>
                        </a:spcAft>
                        <a:buClrTx/>
                        <a:buSzTx/>
                        <a:buFontTx/>
                        <a:buNone/>
                        <a:tabLst/>
                        <a:defRPr/>
                      </a:pPr>
                      <a:r>
                        <a:rPr lang="en-US" b="0" dirty="0" err="1"/>
                        <a:t>evip_gen.upgSrc</a:t>
                      </a:r>
                      <a:endParaRPr lang="en-US" b="0" dirty="0"/>
                    </a:p>
                    <a:p>
                      <a:pPr>
                        <a:lnSpc>
                          <a:spcPct val="150000"/>
                        </a:lnSpc>
                      </a:pPr>
                      <a:r>
                        <a:rPr lang="en-US" b="0" dirty="0" err="1"/>
                        <a:t>evip_ch.appSrc</a:t>
                      </a:r>
                      <a:r>
                        <a:rPr lang="en-US" b="0" dirty="0"/>
                        <a:t> </a:t>
                      </a:r>
                    </a:p>
                    <a:p>
                      <a:pPr>
                        <a:lnSpc>
                          <a:spcPct val="150000"/>
                        </a:lnSpc>
                      </a:pPr>
                      <a:r>
                        <a:rPr lang="en-US" b="0" dirty="0" err="1"/>
                        <a:t>evip_gen.appSrc</a:t>
                      </a:r>
                      <a:endParaRPr lang="en-US" b="0" dirty="0"/>
                    </a:p>
                  </a:txBody>
                  <a:tcPr anchor="ctr"/>
                </a:tc>
                <a:extLst>
                  <a:ext uri="{0D108BD9-81ED-4DB2-BD59-A6C34878D82A}">
                    <a16:rowId xmlns:a16="http://schemas.microsoft.com/office/drawing/2014/main" val="4074510323"/>
                  </a:ext>
                </a:extLst>
              </a:tr>
            </a:tbl>
          </a:graphicData>
        </a:graphic>
      </p:graphicFrame>
      <p:sp>
        <p:nvSpPr>
          <p:cNvPr id="7" name="TextBox 6"/>
          <p:cNvSpPr txBox="1"/>
          <p:nvPr/>
        </p:nvSpPr>
        <p:spPr>
          <a:xfrm>
            <a:off x="2641600" y="4150609"/>
            <a:ext cx="1519881" cy="400110"/>
          </a:xfrm>
          <a:prstGeom prst="rect">
            <a:avLst/>
          </a:prstGeom>
          <a:solidFill>
            <a:schemeClr val="accent2"/>
          </a:solidFill>
          <a:ln>
            <a:solidFill>
              <a:schemeClr val="accent1"/>
            </a:solidFill>
          </a:ln>
        </p:spPr>
        <p:txBody>
          <a:bodyPr wrap="square" rtlCol="0">
            <a:spAutoFit/>
          </a:bodyPr>
          <a:lstStyle/>
          <a:p>
            <a:r>
              <a:rPr lang="en-US" dirty="0" err="1"/>
              <a:t>evip_dtm.c</a:t>
            </a:r>
            <a:endParaRPr lang="en-US" dirty="0"/>
          </a:p>
        </p:txBody>
      </p:sp>
      <p:sp>
        <p:nvSpPr>
          <p:cNvPr id="8" name="TextBox 7"/>
          <p:cNvSpPr txBox="1"/>
          <p:nvPr/>
        </p:nvSpPr>
        <p:spPr>
          <a:xfrm>
            <a:off x="1752601" y="4740729"/>
            <a:ext cx="2408880" cy="496996"/>
          </a:xfrm>
          <a:prstGeom prst="rect">
            <a:avLst/>
          </a:prstGeom>
          <a:solidFill>
            <a:schemeClr val="tx2">
              <a:lumMod val="50000"/>
              <a:lumOff val="50000"/>
            </a:schemeClr>
          </a:solidFill>
        </p:spPr>
        <p:txBody>
          <a:bodyPr wrap="square" rtlCol="0" anchor="t">
            <a:spAutoFit/>
          </a:bodyPr>
          <a:lstStyle/>
          <a:p>
            <a:pPr algn="ctr">
              <a:lnSpc>
                <a:spcPct val="150000"/>
              </a:lnSpc>
            </a:pPr>
            <a:r>
              <a:rPr lang="en-US" dirty="0" err="1"/>
              <a:t>evip</a:t>
            </a:r>
            <a:r>
              <a:rPr lang="en-US" dirty="0"/>
              <a:t> component</a:t>
            </a:r>
          </a:p>
        </p:txBody>
      </p:sp>
      <p:cxnSp>
        <p:nvCxnSpPr>
          <p:cNvPr id="10" name="Straight Connector 9"/>
          <p:cNvCxnSpPr>
            <a:cxnSpLocks/>
          </p:cNvCxnSpPr>
          <p:nvPr/>
        </p:nvCxnSpPr>
        <p:spPr bwMode="auto">
          <a:xfrm>
            <a:off x="2197101" y="3688548"/>
            <a:ext cx="0" cy="10618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 name="Straight Connector 11"/>
          <p:cNvCxnSpPr>
            <a:cxnSpLocks/>
            <a:endCxn id="7" idx="0"/>
          </p:cNvCxnSpPr>
          <p:nvPr/>
        </p:nvCxnSpPr>
        <p:spPr bwMode="auto">
          <a:xfrm>
            <a:off x="3401541" y="3654134"/>
            <a:ext cx="0" cy="49647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 name="Straight Connector 13"/>
          <p:cNvCxnSpPr>
            <a:stCxn id="7" idx="2"/>
          </p:cNvCxnSpPr>
          <p:nvPr/>
        </p:nvCxnSpPr>
        <p:spPr bwMode="auto">
          <a:xfrm>
            <a:off x="3401541" y="4550719"/>
            <a:ext cx="0" cy="199647"/>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 name="TextBox 14"/>
          <p:cNvSpPr txBox="1"/>
          <p:nvPr/>
        </p:nvSpPr>
        <p:spPr>
          <a:xfrm>
            <a:off x="1391991" y="4184268"/>
            <a:ext cx="1281120" cy="400110"/>
          </a:xfrm>
          <a:prstGeom prst="rect">
            <a:avLst/>
          </a:prstGeom>
          <a:noFill/>
        </p:spPr>
        <p:txBody>
          <a:bodyPr wrap="none" rtlCol="0">
            <a:spAutoFit/>
          </a:bodyPr>
          <a:lstStyle/>
          <a:p>
            <a:r>
              <a:rPr lang="en-US" dirty="0"/>
              <a:t>telnet CLI</a:t>
            </a:r>
          </a:p>
        </p:txBody>
      </p:sp>
      <p:graphicFrame>
        <p:nvGraphicFramePr>
          <p:cNvPr id="20" name="Table 19"/>
          <p:cNvGraphicFramePr>
            <a:graphicFrameLocks noGrp="1"/>
          </p:cNvGraphicFramePr>
          <p:nvPr>
            <p:extLst>
              <p:ext uri="{D42A27DB-BD31-4B8C-83A1-F6EECF244321}">
                <p14:modId xmlns:p14="http://schemas.microsoft.com/office/powerpoint/2010/main" val="594482831"/>
              </p:ext>
            </p:extLst>
          </p:nvPr>
        </p:nvGraphicFramePr>
        <p:xfrm>
          <a:off x="533400" y="1767840"/>
          <a:ext cx="1041400" cy="2313940"/>
        </p:xfrm>
        <a:graphic>
          <a:graphicData uri="http://schemas.openxmlformats.org/drawingml/2006/table">
            <a:tbl>
              <a:tblPr firstRow="1" bandRow="1">
                <a:tableStyleId>{5C22544A-7EE6-4342-B048-85BDC9FD1C3A}</a:tableStyleId>
              </a:tblPr>
              <a:tblGrid>
                <a:gridCol w="1041400">
                  <a:extLst>
                    <a:ext uri="{9D8B030D-6E8A-4147-A177-3AD203B41FA5}">
                      <a16:colId xmlns:a16="http://schemas.microsoft.com/office/drawing/2014/main" val="772535863"/>
                    </a:ext>
                  </a:extLst>
                </a:gridCol>
              </a:tblGrid>
              <a:tr h="2313940">
                <a:tc>
                  <a:txBody>
                    <a:bodyPr/>
                    <a:lstStyle/>
                    <a:p>
                      <a:pPr>
                        <a:lnSpc>
                          <a:spcPct val="150000"/>
                        </a:lnSpc>
                      </a:pPr>
                      <a:r>
                        <a:rPr lang="en-US" b="0" dirty="0"/>
                        <a:t>evip.xml</a:t>
                      </a:r>
                    </a:p>
                  </a:txBody>
                  <a:tcPr anchor="ctr"/>
                </a:tc>
                <a:extLst>
                  <a:ext uri="{0D108BD9-81ED-4DB2-BD59-A6C34878D82A}">
                    <a16:rowId xmlns:a16="http://schemas.microsoft.com/office/drawing/2014/main" val="3434742268"/>
                  </a:ext>
                </a:extLst>
              </a:tr>
            </a:tbl>
          </a:graphicData>
        </a:graphic>
      </p:graphicFrame>
    </p:spTree>
    <p:extLst>
      <p:ext uri="{BB962C8B-B14F-4D97-AF65-F5344CB8AC3E}">
        <p14:creationId xmlns:p14="http://schemas.microsoft.com/office/powerpoint/2010/main" val="1807913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800000"/>
            <a:ext cx="8351839" cy="2606900"/>
          </a:xfrm>
        </p:spPr>
        <p:txBody>
          <a:bodyPr/>
          <a:lstStyle/>
          <a:p>
            <a:r>
              <a:rPr lang="en-US" dirty="0"/>
              <a:t>Basic (</a:t>
            </a:r>
            <a:r>
              <a:rPr lang="en-US" dirty="0" err="1"/>
              <a:t>vlan</a:t>
            </a:r>
            <a:r>
              <a:rPr lang="en-US" dirty="0"/>
              <a:t>, route…)</a:t>
            </a:r>
          </a:p>
          <a:p>
            <a:r>
              <a:rPr lang="en-US" dirty="0"/>
              <a:t>VR (Linux namespace)</a:t>
            </a:r>
          </a:p>
          <a:p>
            <a:r>
              <a:rPr lang="en-US" dirty="0" err="1"/>
              <a:t>Veth</a:t>
            </a:r>
            <a:r>
              <a:rPr lang="en-US" dirty="0"/>
              <a:t>/Bridge</a:t>
            </a:r>
          </a:p>
          <a:p>
            <a:r>
              <a:rPr lang="en-US" dirty="0" err="1"/>
              <a:t>Macvlan</a:t>
            </a:r>
            <a:endParaRPr lang="en-US" dirty="0"/>
          </a:p>
          <a:p>
            <a:r>
              <a:rPr lang="en-US" dirty="0"/>
              <a:t>IP6 Tunnel</a:t>
            </a:r>
          </a:p>
          <a:p>
            <a:r>
              <a:rPr lang="en-US" dirty="0"/>
              <a:t>Linux Virtual Server </a:t>
            </a:r>
          </a:p>
        </p:txBody>
      </p:sp>
      <p:sp>
        <p:nvSpPr>
          <p:cNvPr id="3" name="Title 2"/>
          <p:cNvSpPr>
            <a:spLocks noGrp="1"/>
          </p:cNvSpPr>
          <p:nvPr>
            <p:ph type="title"/>
          </p:nvPr>
        </p:nvSpPr>
        <p:spPr>
          <a:xfrm>
            <a:off x="393700" y="341313"/>
            <a:ext cx="8089900" cy="1085371"/>
          </a:xfrm>
        </p:spPr>
        <p:txBody>
          <a:bodyPr>
            <a:normAutofit/>
          </a:bodyPr>
          <a:lstStyle/>
          <a:p>
            <a:r>
              <a:rPr lang="en-US" dirty="0"/>
              <a:t>Basic Technology in </a:t>
            </a:r>
            <a:r>
              <a:rPr lang="en-US" dirty="0" err="1"/>
              <a:t>eVIP</a:t>
            </a:r>
            <a:endParaRPr lang="en-US" dirty="0"/>
          </a:p>
        </p:txBody>
      </p:sp>
    </p:spTree>
    <p:extLst>
      <p:ext uri="{BB962C8B-B14F-4D97-AF65-F5344CB8AC3E}">
        <p14:creationId xmlns:p14="http://schemas.microsoft.com/office/powerpoint/2010/main" val="2533618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icture 167"/>
          <p:cNvPicPr>
            <a:picLocks noChangeAspect="1"/>
          </p:cNvPicPr>
          <p:nvPr/>
        </p:nvPicPr>
        <p:blipFill>
          <a:blip r:embed="rId3"/>
          <a:stretch>
            <a:fillRect/>
          </a:stretch>
        </p:blipFill>
        <p:spPr>
          <a:xfrm>
            <a:off x="237368" y="176502"/>
            <a:ext cx="8669263" cy="6504996"/>
          </a:xfrm>
          <a:prstGeom prst="rect">
            <a:avLst/>
          </a:prstGeom>
        </p:spPr>
      </p:pic>
      <p:sp>
        <p:nvSpPr>
          <p:cNvPr id="169" name="TextBox 168"/>
          <p:cNvSpPr txBox="1"/>
          <p:nvPr/>
        </p:nvSpPr>
        <p:spPr>
          <a:xfrm>
            <a:off x="2095500" y="176502"/>
            <a:ext cx="2805063" cy="338554"/>
          </a:xfrm>
          <a:prstGeom prst="rect">
            <a:avLst/>
          </a:prstGeom>
          <a:noFill/>
        </p:spPr>
        <p:txBody>
          <a:bodyPr wrap="none" rtlCol="0">
            <a:spAutoFit/>
          </a:bodyPr>
          <a:lstStyle/>
          <a:p>
            <a:r>
              <a:rPr lang="en-US" sz="1600" dirty="0"/>
              <a:t>IP configuration for SIM ENV</a:t>
            </a:r>
          </a:p>
        </p:txBody>
      </p:sp>
      <p:sp>
        <p:nvSpPr>
          <p:cNvPr id="170" name="TextBox 169"/>
          <p:cNvSpPr txBox="1"/>
          <p:nvPr/>
        </p:nvSpPr>
        <p:spPr>
          <a:xfrm>
            <a:off x="7505700" y="6295386"/>
            <a:ext cx="1013162" cy="307777"/>
          </a:xfrm>
          <a:prstGeom prst="rect">
            <a:avLst/>
          </a:prstGeom>
          <a:noFill/>
        </p:spPr>
        <p:txBody>
          <a:bodyPr wrap="none" rtlCol="0">
            <a:spAutoFit/>
          </a:bodyPr>
          <a:lstStyle/>
          <a:p>
            <a:r>
              <a:rPr lang="en-US" sz="1400" b="1" dirty="0"/>
              <a:t>By Ang Li</a:t>
            </a:r>
          </a:p>
        </p:txBody>
      </p:sp>
    </p:spTree>
    <p:extLst>
      <p:ext uri="{BB962C8B-B14F-4D97-AF65-F5344CB8AC3E}">
        <p14:creationId xmlns:p14="http://schemas.microsoft.com/office/powerpoint/2010/main" val="3576913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3701" y="1053731"/>
            <a:ext cx="8351839" cy="4128000"/>
          </a:xfrm>
        </p:spPr>
        <p:txBody>
          <a:bodyPr/>
          <a:lstStyle/>
          <a:p>
            <a:r>
              <a:rPr lang="en-US" dirty="0"/>
              <a:t>One LLB has one VR</a:t>
            </a:r>
          </a:p>
          <a:p>
            <a:pPr marL="0" indent="0">
              <a:buNone/>
            </a:pPr>
            <a:r>
              <a:rPr lang="en-US" dirty="0"/>
              <a:t>   the net id of access network who is the first one created to use this LLB is the VR of LLB.</a:t>
            </a:r>
          </a:p>
          <a:p>
            <a:pPr marL="0" indent="0">
              <a:buNone/>
            </a:pPr>
            <a:endParaRPr lang="en-US" dirty="0"/>
          </a:p>
          <a:p>
            <a:r>
              <a:rPr lang="en-US" dirty="0" err="1"/>
              <a:t>eVIP</a:t>
            </a:r>
            <a:r>
              <a:rPr lang="en-US" dirty="0"/>
              <a:t> uses default VR 0.</a:t>
            </a:r>
          </a:p>
        </p:txBody>
      </p:sp>
      <p:sp>
        <p:nvSpPr>
          <p:cNvPr id="3" name="Title 2"/>
          <p:cNvSpPr>
            <a:spLocks noGrp="1"/>
          </p:cNvSpPr>
          <p:nvPr>
            <p:ph type="title"/>
          </p:nvPr>
        </p:nvSpPr>
        <p:spPr>
          <a:xfrm>
            <a:off x="393701" y="239713"/>
            <a:ext cx="7494588" cy="658355"/>
          </a:xfrm>
        </p:spPr>
        <p:txBody>
          <a:bodyPr>
            <a:normAutofit/>
          </a:bodyPr>
          <a:lstStyle/>
          <a:p>
            <a:r>
              <a:rPr lang="en-US" sz="3200" dirty="0"/>
              <a:t>VR</a:t>
            </a:r>
          </a:p>
        </p:txBody>
      </p:sp>
      <p:sp>
        <p:nvSpPr>
          <p:cNvPr id="5" name="Rectangle: Rounded Corners 4"/>
          <p:cNvSpPr/>
          <p:nvPr/>
        </p:nvSpPr>
        <p:spPr bwMode="auto">
          <a:xfrm>
            <a:off x="4006850" y="3898900"/>
            <a:ext cx="3263900" cy="1930400"/>
          </a:xfrm>
          <a:prstGeom prst="roundRect">
            <a:avLst/>
          </a:prstGeom>
          <a:solidFill>
            <a:schemeClr val="tx2">
              <a:lumMod val="10000"/>
              <a:lumOff val="9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r>
              <a:rPr lang="en-US" dirty="0"/>
              <a:t>SGC / PL</a:t>
            </a:r>
            <a:endParaRPr kumimoji="0" lang="en-US" sz="2000" b="0" i="0" u="none" strike="noStrike" cap="none" normalizeH="0" baseline="0" dirty="0">
              <a:ln>
                <a:noFill/>
              </a:ln>
              <a:solidFill>
                <a:schemeClr val="tx1"/>
              </a:solidFill>
              <a:effectLst/>
              <a:latin typeface="Arial" charset="0"/>
            </a:endParaRPr>
          </a:p>
        </p:txBody>
      </p:sp>
      <p:sp>
        <p:nvSpPr>
          <p:cNvPr id="6" name="Rectangle: Rounded Corners 5"/>
          <p:cNvSpPr/>
          <p:nvPr/>
        </p:nvSpPr>
        <p:spPr bwMode="auto">
          <a:xfrm>
            <a:off x="1765300" y="4025900"/>
            <a:ext cx="774700" cy="1930400"/>
          </a:xfrm>
          <a:prstGeom prst="round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router</a:t>
            </a:r>
          </a:p>
        </p:txBody>
      </p:sp>
      <p:sp>
        <p:nvSpPr>
          <p:cNvPr id="7" name="Rectangle 6"/>
          <p:cNvSpPr/>
          <p:nvPr/>
        </p:nvSpPr>
        <p:spPr bwMode="auto">
          <a:xfrm>
            <a:off x="4006850" y="4641850"/>
            <a:ext cx="813911" cy="571500"/>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bond0.116</a:t>
            </a:r>
          </a:p>
          <a:p>
            <a:pPr marL="0" marR="0" indent="0" algn="l" defTabSz="914400" rtl="0" eaLnBrk="1" fontAlgn="base" latinLnBrk="0" hangingPunct="1">
              <a:lnSpc>
                <a:spcPct val="100000"/>
              </a:lnSpc>
              <a:spcBef>
                <a:spcPct val="50000"/>
              </a:spcBef>
              <a:spcAft>
                <a:spcPct val="0"/>
              </a:spcAft>
              <a:buClrTx/>
              <a:buSzTx/>
              <a:buFontTx/>
              <a:buNone/>
              <a:tabLst/>
            </a:pPr>
            <a:r>
              <a:rPr lang="en-US" sz="1200" dirty="0"/>
              <a:t>/ eth1.116</a:t>
            </a:r>
            <a:endParaRPr kumimoji="0" lang="en-US" sz="1200" b="0" i="0" u="none" strike="noStrike" cap="none" normalizeH="0" baseline="0" dirty="0">
              <a:ln>
                <a:noFill/>
              </a:ln>
              <a:solidFill>
                <a:schemeClr val="tx1"/>
              </a:solidFill>
              <a:effectLst/>
              <a:latin typeface="Arial" charset="0"/>
            </a:endParaRPr>
          </a:p>
        </p:txBody>
      </p:sp>
      <p:sp>
        <p:nvSpPr>
          <p:cNvPr id="9" name="Oval 8"/>
          <p:cNvSpPr/>
          <p:nvPr/>
        </p:nvSpPr>
        <p:spPr bwMode="auto">
          <a:xfrm>
            <a:off x="2540000" y="4864100"/>
            <a:ext cx="45719" cy="6350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cxnSp>
        <p:nvCxnSpPr>
          <p:cNvPr id="12" name="Straight Connector 11"/>
          <p:cNvCxnSpPr>
            <a:cxnSpLocks/>
            <a:stCxn id="7" idx="3"/>
          </p:cNvCxnSpPr>
          <p:nvPr/>
        </p:nvCxnSpPr>
        <p:spPr bwMode="auto">
          <a:xfrm>
            <a:off x="4820761" y="4927600"/>
            <a:ext cx="28225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 name="Straight Connector 13"/>
          <p:cNvCxnSpPr>
            <a:cxnSpLocks/>
          </p:cNvCxnSpPr>
          <p:nvPr/>
        </p:nvCxnSpPr>
        <p:spPr bwMode="auto">
          <a:xfrm>
            <a:off x="5003415" y="3552795"/>
            <a:ext cx="86904" cy="274961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sp>
        <p:nvSpPr>
          <p:cNvPr id="16" name="TextBox 15"/>
          <p:cNvSpPr txBox="1"/>
          <p:nvPr/>
        </p:nvSpPr>
        <p:spPr>
          <a:xfrm>
            <a:off x="4169091" y="3517781"/>
            <a:ext cx="755335" cy="400110"/>
          </a:xfrm>
          <a:prstGeom prst="rect">
            <a:avLst/>
          </a:prstGeom>
          <a:noFill/>
        </p:spPr>
        <p:txBody>
          <a:bodyPr wrap="none" rtlCol="0">
            <a:spAutoFit/>
          </a:bodyPr>
          <a:lstStyle/>
          <a:p>
            <a:r>
              <a:rPr lang="en-US" dirty="0"/>
              <a:t>VR 1</a:t>
            </a:r>
          </a:p>
        </p:txBody>
      </p:sp>
      <p:sp>
        <p:nvSpPr>
          <p:cNvPr id="17" name="TextBox 16"/>
          <p:cNvSpPr txBox="1"/>
          <p:nvPr/>
        </p:nvSpPr>
        <p:spPr>
          <a:xfrm>
            <a:off x="5957567" y="3536890"/>
            <a:ext cx="755335" cy="400110"/>
          </a:xfrm>
          <a:prstGeom prst="rect">
            <a:avLst/>
          </a:prstGeom>
          <a:noFill/>
        </p:spPr>
        <p:txBody>
          <a:bodyPr wrap="none" rtlCol="0">
            <a:spAutoFit/>
          </a:bodyPr>
          <a:lstStyle/>
          <a:p>
            <a:r>
              <a:rPr lang="en-US" dirty="0"/>
              <a:t>VR 0</a:t>
            </a:r>
          </a:p>
        </p:txBody>
      </p:sp>
      <p:cxnSp>
        <p:nvCxnSpPr>
          <p:cNvPr id="19" name="Straight Connector 18"/>
          <p:cNvCxnSpPr>
            <a:stCxn id="9" idx="6"/>
            <a:endCxn id="7" idx="1"/>
          </p:cNvCxnSpPr>
          <p:nvPr/>
        </p:nvCxnSpPr>
        <p:spPr bwMode="auto">
          <a:xfrm>
            <a:off x="2585719" y="4895850"/>
            <a:ext cx="1421131" cy="3175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 name="Straight Arrow Connector 20"/>
          <p:cNvCxnSpPr>
            <a:cxnSpLocks/>
          </p:cNvCxnSpPr>
          <p:nvPr/>
        </p:nvCxnSpPr>
        <p:spPr bwMode="auto">
          <a:xfrm>
            <a:off x="4006850" y="3781336"/>
            <a:ext cx="996565" cy="0"/>
          </a:xfrm>
          <a:prstGeom prst="straightConnector1">
            <a:avLst/>
          </a:prstGeom>
          <a:solidFill>
            <a:schemeClr val="accent1"/>
          </a:solidFill>
          <a:ln w="12700" cap="flat" cmpd="sng" algn="ctr">
            <a:solidFill>
              <a:schemeClr val="tx1"/>
            </a:solidFill>
            <a:prstDash val="sysDash"/>
            <a:round/>
            <a:headEnd type="triangle"/>
            <a:tailEnd type="triangle"/>
          </a:ln>
          <a:effectLst/>
        </p:spPr>
      </p:cxnSp>
      <p:cxnSp>
        <p:nvCxnSpPr>
          <p:cNvPr id="24" name="Straight Arrow Connector 23"/>
          <p:cNvCxnSpPr>
            <a:cxnSpLocks/>
          </p:cNvCxnSpPr>
          <p:nvPr/>
        </p:nvCxnSpPr>
        <p:spPr bwMode="auto">
          <a:xfrm>
            <a:off x="5046867" y="3781336"/>
            <a:ext cx="2223882" cy="0"/>
          </a:xfrm>
          <a:prstGeom prst="straightConnector1">
            <a:avLst/>
          </a:prstGeom>
          <a:solidFill>
            <a:schemeClr val="accent1"/>
          </a:solidFill>
          <a:ln w="12700" cap="flat" cmpd="sng" algn="ctr">
            <a:solidFill>
              <a:schemeClr val="tx1"/>
            </a:solidFill>
            <a:prstDash val="solid"/>
            <a:round/>
            <a:headEnd type="triangle"/>
            <a:tailEnd type="triangle"/>
          </a:ln>
          <a:effectLst/>
        </p:spPr>
      </p:cxnSp>
      <p:sp>
        <p:nvSpPr>
          <p:cNvPr id="10" name="Rectangle 9"/>
          <p:cNvSpPr/>
          <p:nvPr/>
        </p:nvSpPr>
        <p:spPr bwMode="auto">
          <a:xfrm>
            <a:off x="5054129" y="4641850"/>
            <a:ext cx="1663700" cy="695544"/>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b"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200" b="1" i="0" u="none" strike="noStrike" cap="none" normalizeH="0" baseline="0" dirty="0" err="1">
                <a:ln>
                  <a:noFill/>
                </a:ln>
                <a:solidFill>
                  <a:srgbClr val="FF0000"/>
                </a:solidFill>
                <a:effectLst/>
                <a:latin typeface="Arial" charset="0"/>
              </a:rPr>
              <a:t>llb</a:t>
            </a:r>
            <a:endParaRPr kumimoji="0" lang="en-US" sz="1200" b="1" i="0" u="none" strike="noStrike" cap="none" normalizeH="0" baseline="0" dirty="0">
              <a:ln>
                <a:noFill/>
              </a:ln>
              <a:solidFill>
                <a:srgbClr val="FF0000"/>
              </a:solidFill>
              <a:effectLst/>
              <a:latin typeface="Arial" charset="0"/>
            </a:endParaRPr>
          </a:p>
        </p:txBody>
      </p:sp>
      <p:sp>
        <p:nvSpPr>
          <p:cNvPr id="4" name="Oval 3">
            <a:extLst>
              <a:ext uri="{FF2B5EF4-FFF2-40B4-BE49-F238E27FC236}">
                <a16:creationId xmlns:a16="http://schemas.microsoft.com/office/drawing/2014/main" id="{0029FF13-8F56-4D78-9C35-55EB95ADB9D5}"/>
              </a:ext>
            </a:extLst>
          </p:cNvPr>
          <p:cNvSpPr/>
          <p:nvPr/>
        </p:nvSpPr>
        <p:spPr bwMode="auto">
          <a:xfrm>
            <a:off x="5119536" y="4719780"/>
            <a:ext cx="471167" cy="383830"/>
          </a:xfrm>
          <a:prstGeom prst="ellipse">
            <a:avLst/>
          </a:prstGeom>
          <a:solidFill>
            <a:schemeClr val="tx2">
              <a:lumMod val="50000"/>
              <a:lumOff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fee</a:t>
            </a:r>
          </a:p>
        </p:txBody>
      </p:sp>
      <p:sp>
        <p:nvSpPr>
          <p:cNvPr id="18" name="Oval 17">
            <a:extLst>
              <a:ext uri="{FF2B5EF4-FFF2-40B4-BE49-F238E27FC236}">
                <a16:creationId xmlns:a16="http://schemas.microsoft.com/office/drawing/2014/main" id="{4869689D-0FA3-4E8E-A449-8AC940D7778A}"/>
              </a:ext>
            </a:extLst>
          </p:cNvPr>
          <p:cNvSpPr/>
          <p:nvPr/>
        </p:nvSpPr>
        <p:spPr bwMode="auto">
          <a:xfrm>
            <a:off x="5656745" y="4719780"/>
            <a:ext cx="471167" cy="383830"/>
          </a:xfrm>
          <a:prstGeom prst="ellipse">
            <a:avLst/>
          </a:prstGeom>
          <a:solidFill>
            <a:schemeClr val="tx2">
              <a:lumMod val="50000"/>
              <a:lumOff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se</a:t>
            </a:r>
          </a:p>
        </p:txBody>
      </p:sp>
      <p:sp>
        <p:nvSpPr>
          <p:cNvPr id="20" name="Oval 19">
            <a:extLst>
              <a:ext uri="{FF2B5EF4-FFF2-40B4-BE49-F238E27FC236}">
                <a16:creationId xmlns:a16="http://schemas.microsoft.com/office/drawing/2014/main" id="{DC747961-3BB2-49C4-ACE9-A2B5E03E3BDA}"/>
              </a:ext>
            </a:extLst>
          </p:cNvPr>
          <p:cNvSpPr/>
          <p:nvPr/>
        </p:nvSpPr>
        <p:spPr bwMode="auto">
          <a:xfrm>
            <a:off x="6195948" y="4727833"/>
            <a:ext cx="471167" cy="383830"/>
          </a:xfrm>
          <a:prstGeom prst="ellipse">
            <a:avLst/>
          </a:prstGeom>
          <a:solidFill>
            <a:schemeClr val="tx2">
              <a:lumMod val="50000"/>
              <a:lumOff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lbe</a:t>
            </a:r>
            <a:endParaRPr kumimoji="0" lang="en-US" sz="1400" b="0" i="0" u="none" strike="noStrike" cap="none" normalizeH="0" baseline="0" dirty="0">
              <a:ln>
                <a:noFill/>
              </a:ln>
              <a:solidFill>
                <a:schemeClr val="tx1"/>
              </a:solidFill>
              <a:effectLst/>
              <a:latin typeface="Arial" charset="0"/>
            </a:endParaRPr>
          </a:p>
        </p:txBody>
      </p:sp>
      <p:sp>
        <p:nvSpPr>
          <p:cNvPr id="13" name="Oval 12">
            <a:extLst>
              <a:ext uri="{FF2B5EF4-FFF2-40B4-BE49-F238E27FC236}">
                <a16:creationId xmlns:a16="http://schemas.microsoft.com/office/drawing/2014/main" id="{282A0ADE-9A0F-49DE-A277-2B81058292FA}"/>
              </a:ext>
            </a:extLst>
          </p:cNvPr>
          <p:cNvSpPr/>
          <p:nvPr/>
        </p:nvSpPr>
        <p:spPr bwMode="auto">
          <a:xfrm>
            <a:off x="6733157" y="4699262"/>
            <a:ext cx="463551" cy="469900"/>
          </a:xfrm>
          <a:prstGeom prst="ellipse">
            <a:avLst/>
          </a:prstGeom>
          <a:solidFill>
            <a:srgbClr val="FFC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SGC</a:t>
            </a:r>
          </a:p>
        </p:txBody>
      </p:sp>
    </p:spTree>
    <p:extLst>
      <p:ext uri="{BB962C8B-B14F-4D97-AF65-F5344CB8AC3E}">
        <p14:creationId xmlns:p14="http://schemas.microsoft.com/office/powerpoint/2010/main" val="462753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8544" y="948593"/>
            <a:ext cx="8351839" cy="841906"/>
          </a:xfrm>
        </p:spPr>
        <p:txBody>
          <a:bodyPr/>
          <a:lstStyle/>
          <a:p>
            <a:r>
              <a:rPr lang="en-US" dirty="0" err="1"/>
              <a:t>veth</a:t>
            </a:r>
            <a:r>
              <a:rPr lang="en-US" dirty="0"/>
              <a:t> – virtual </a:t>
            </a:r>
            <a:r>
              <a:rPr lang="en-US" dirty="0" err="1"/>
              <a:t>ethernet</a:t>
            </a:r>
            <a:r>
              <a:rPr lang="en-US" dirty="0"/>
              <a:t> can support the communication between two different namespace.</a:t>
            </a:r>
          </a:p>
        </p:txBody>
      </p:sp>
      <p:sp>
        <p:nvSpPr>
          <p:cNvPr id="3" name="Title 2"/>
          <p:cNvSpPr>
            <a:spLocks noGrp="1"/>
          </p:cNvSpPr>
          <p:nvPr>
            <p:ph type="title"/>
          </p:nvPr>
        </p:nvSpPr>
        <p:spPr>
          <a:xfrm>
            <a:off x="393701" y="239714"/>
            <a:ext cx="7494588" cy="638698"/>
          </a:xfrm>
        </p:spPr>
        <p:txBody>
          <a:bodyPr>
            <a:normAutofit/>
          </a:bodyPr>
          <a:lstStyle/>
          <a:p>
            <a:r>
              <a:rPr lang="en-US" sz="3200" dirty="0" err="1"/>
              <a:t>Veth</a:t>
            </a:r>
            <a:r>
              <a:rPr lang="en-US" sz="3200" dirty="0"/>
              <a:t>/Bridge</a:t>
            </a:r>
          </a:p>
        </p:txBody>
      </p:sp>
      <p:grpSp>
        <p:nvGrpSpPr>
          <p:cNvPr id="43" name="Group 42"/>
          <p:cNvGrpSpPr/>
          <p:nvPr/>
        </p:nvGrpSpPr>
        <p:grpSpPr>
          <a:xfrm>
            <a:off x="1664683" y="2422084"/>
            <a:ext cx="6774603" cy="4365700"/>
            <a:chOff x="1188910" y="1094343"/>
            <a:chExt cx="7599490" cy="5662057"/>
          </a:xfrm>
        </p:grpSpPr>
        <p:cxnSp>
          <p:nvCxnSpPr>
            <p:cNvPr id="44" name="Straight Connector 43"/>
            <p:cNvCxnSpPr>
              <a:cxnSpLocks/>
            </p:cNvCxnSpPr>
            <p:nvPr/>
          </p:nvCxnSpPr>
          <p:spPr bwMode="auto">
            <a:xfrm flipH="1">
              <a:off x="5257801" y="1155700"/>
              <a:ext cx="52388" cy="5600700"/>
            </a:xfrm>
            <a:prstGeom prst="line">
              <a:avLst/>
            </a:prstGeom>
            <a:solidFill>
              <a:schemeClr val="accent1"/>
            </a:solidFill>
            <a:ln w="12700" cap="flat" cmpd="sng" algn="ctr">
              <a:solidFill>
                <a:schemeClr val="tx1"/>
              </a:solidFill>
              <a:prstDash val="dashDot"/>
              <a:round/>
              <a:headEnd type="none" w="med" len="med"/>
              <a:tailEnd type="none" w="med" len="med"/>
            </a:ln>
            <a:effectLst/>
          </p:spPr>
        </p:cxnSp>
        <p:sp>
          <p:nvSpPr>
            <p:cNvPr id="45" name="Rectangle 44"/>
            <p:cNvSpPr/>
            <p:nvPr/>
          </p:nvSpPr>
          <p:spPr bwMode="auto">
            <a:xfrm>
              <a:off x="5348289" y="4248934"/>
              <a:ext cx="2563811" cy="955913"/>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FEE</a:t>
              </a:r>
            </a:p>
          </p:txBody>
        </p:sp>
        <p:sp>
          <p:nvSpPr>
            <p:cNvPr id="46" name="Rectangle 45"/>
            <p:cNvSpPr/>
            <p:nvPr/>
          </p:nvSpPr>
          <p:spPr bwMode="auto">
            <a:xfrm>
              <a:off x="2038521" y="4248933"/>
              <a:ext cx="3193880" cy="277636"/>
            </a:xfrm>
            <a:prstGeom prst="rect">
              <a:avLst/>
            </a:prstGeom>
            <a:solidFill>
              <a:schemeClr val="tx2">
                <a:lumMod val="10000"/>
                <a:lumOff val="9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br0</a:t>
              </a:r>
            </a:p>
          </p:txBody>
        </p:sp>
        <p:sp>
          <p:nvSpPr>
            <p:cNvPr id="47" name="Rectangle: Rounded Corners 46"/>
            <p:cNvSpPr/>
            <p:nvPr/>
          </p:nvSpPr>
          <p:spPr bwMode="auto">
            <a:xfrm>
              <a:off x="2162774" y="5308397"/>
              <a:ext cx="1162909" cy="524373"/>
            </a:xfrm>
            <a:prstGeom prst="roundRect">
              <a:avLst>
                <a:gd name="adj" fmla="val 23933"/>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eth1</a:t>
              </a:r>
            </a:p>
          </p:txBody>
        </p:sp>
        <p:sp>
          <p:nvSpPr>
            <p:cNvPr id="48" name="TextBox 47"/>
            <p:cNvSpPr txBox="1"/>
            <p:nvPr/>
          </p:nvSpPr>
          <p:spPr>
            <a:xfrm>
              <a:off x="2150073" y="4702127"/>
              <a:ext cx="1188309" cy="399169"/>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eth1.116</a:t>
              </a:r>
            </a:p>
          </p:txBody>
        </p:sp>
        <p:cxnSp>
          <p:nvCxnSpPr>
            <p:cNvPr id="49" name="Straight Connector 48"/>
            <p:cNvCxnSpPr>
              <a:cxnSpLocks/>
              <a:stCxn id="48" idx="2"/>
              <a:endCxn id="47" idx="0"/>
            </p:cNvCxnSpPr>
            <p:nvPr/>
          </p:nvCxnSpPr>
          <p:spPr bwMode="auto">
            <a:xfrm>
              <a:off x="2744228" y="5101295"/>
              <a:ext cx="1" cy="207102"/>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0" name="Rectangle: Rounded Corners 49"/>
            <p:cNvSpPr/>
            <p:nvPr/>
          </p:nvSpPr>
          <p:spPr bwMode="auto">
            <a:xfrm>
              <a:off x="4178300" y="5299027"/>
              <a:ext cx="939799" cy="533744"/>
            </a:xfrm>
            <a:prstGeom prst="round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veth</a:t>
              </a:r>
              <a:endParaRPr kumimoji="0" lang="en-US" sz="1400" b="0" i="0" u="none" strike="noStrike" cap="none" normalizeH="0" baseline="0" dirty="0">
                <a:ln>
                  <a:noFill/>
                </a:ln>
                <a:solidFill>
                  <a:schemeClr val="tx1"/>
                </a:solidFill>
                <a:effectLst/>
                <a:latin typeface="Arial" charset="0"/>
              </a:endParaRPr>
            </a:p>
          </p:txBody>
        </p:sp>
        <p:sp>
          <p:nvSpPr>
            <p:cNvPr id="51" name="TextBox 50"/>
            <p:cNvSpPr txBox="1"/>
            <p:nvPr/>
          </p:nvSpPr>
          <p:spPr>
            <a:xfrm>
              <a:off x="4152900" y="4740227"/>
              <a:ext cx="979489" cy="399169"/>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veth.116</a:t>
              </a:r>
            </a:p>
          </p:txBody>
        </p:sp>
        <p:cxnSp>
          <p:nvCxnSpPr>
            <p:cNvPr id="52" name="Straight Connector 51"/>
            <p:cNvCxnSpPr>
              <a:cxnSpLocks/>
              <a:stCxn id="51" idx="2"/>
              <a:endCxn id="50" idx="0"/>
            </p:cNvCxnSpPr>
            <p:nvPr/>
          </p:nvCxnSpPr>
          <p:spPr bwMode="auto">
            <a:xfrm>
              <a:off x="4642645" y="5139396"/>
              <a:ext cx="5555" cy="15963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3" name="Rectangle: Rounded Corners 52"/>
            <p:cNvSpPr/>
            <p:nvPr/>
          </p:nvSpPr>
          <p:spPr bwMode="auto">
            <a:xfrm>
              <a:off x="5582444" y="5299026"/>
              <a:ext cx="939799" cy="533745"/>
            </a:xfrm>
            <a:prstGeom prst="round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evipdev</a:t>
              </a:r>
              <a:endParaRPr kumimoji="0" lang="en-US" sz="1400" b="0" i="0" u="none" strike="noStrike" cap="none" normalizeH="0" baseline="0" dirty="0">
                <a:ln>
                  <a:noFill/>
                </a:ln>
                <a:solidFill>
                  <a:schemeClr val="tx1"/>
                </a:solidFill>
                <a:effectLst/>
                <a:latin typeface="Arial" charset="0"/>
              </a:endParaRPr>
            </a:p>
          </p:txBody>
        </p:sp>
        <p:sp>
          <p:nvSpPr>
            <p:cNvPr id="54" name="TextBox 53"/>
            <p:cNvSpPr txBox="1"/>
            <p:nvPr/>
          </p:nvSpPr>
          <p:spPr>
            <a:xfrm>
              <a:off x="5558634" y="4614348"/>
              <a:ext cx="979489" cy="399169"/>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eth1.116</a:t>
              </a:r>
            </a:p>
          </p:txBody>
        </p:sp>
        <p:cxnSp>
          <p:nvCxnSpPr>
            <p:cNvPr id="55" name="Straight Connector 54"/>
            <p:cNvCxnSpPr>
              <a:cxnSpLocks/>
              <a:stCxn id="54" idx="2"/>
              <a:endCxn id="53" idx="0"/>
            </p:cNvCxnSpPr>
            <p:nvPr/>
          </p:nvCxnSpPr>
          <p:spPr bwMode="auto">
            <a:xfrm>
              <a:off x="6048378" y="5013517"/>
              <a:ext cx="3965" cy="28550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 name="Straight Connector 55"/>
            <p:cNvCxnSpPr>
              <a:cxnSpLocks/>
              <a:stCxn id="50" idx="3"/>
              <a:endCxn id="53" idx="1"/>
            </p:cNvCxnSpPr>
            <p:nvPr/>
          </p:nvCxnSpPr>
          <p:spPr bwMode="auto">
            <a:xfrm>
              <a:off x="5118099" y="5565899"/>
              <a:ext cx="464345" cy="0"/>
            </a:xfrm>
            <a:prstGeom prst="line">
              <a:avLst/>
            </a:prstGeom>
            <a:solidFill>
              <a:schemeClr val="accent1"/>
            </a:solidFill>
            <a:ln w="44450" cap="flat" cmpd="sng" algn="ctr">
              <a:solidFill>
                <a:schemeClr val="tx1"/>
              </a:solidFill>
              <a:prstDash val="solid"/>
              <a:round/>
              <a:headEnd type="none" w="med" len="med"/>
              <a:tailEnd type="none" w="med" len="med"/>
            </a:ln>
            <a:effectLst/>
          </p:spPr>
        </p:cxnSp>
        <p:sp>
          <p:nvSpPr>
            <p:cNvPr id="57" name="TextBox 56"/>
            <p:cNvSpPr txBox="1"/>
            <p:nvPr/>
          </p:nvSpPr>
          <p:spPr>
            <a:xfrm>
              <a:off x="4529454" y="3899117"/>
              <a:ext cx="755335" cy="400110"/>
            </a:xfrm>
            <a:prstGeom prst="rect">
              <a:avLst/>
            </a:prstGeom>
            <a:noFill/>
          </p:spPr>
          <p:txBody>
            <a:bodyPr wrap="square" rtlCol="0">
              <a:spAutoFit/>
            </a:bodyPr>
            <a:lstStyle/>
            <a:p>
              <a:r>
                <a:rPr lang="en-US" sz="1400" dirty="0"/>
                <a:t>VR 1</a:t>
              </a:r>
            </a:p>
          </p:txBody>
        </p:sp>
        <p:sp>
          <p:nvSpPr>
            <p:cNvPr id="58" name="TextBox 57"/>
            <p:cNvSpPr txBox="1"/>
            <p:nvPr/>
          </p:nvSpPr>
          <p:spPr>
            <a:xfrm>
              <a:off x="5346703" y="3891691"/>
              <a:ext cx="654900" cy="399169"/>
            </a:xfrm>
            <a:prstGeom prst="rect">
              <a:avLst/>
            </a:prstGeom>
            <a:noFill/>
          </p:spPr>
          <p:txBody>
            <a:bodyPr wrap="none" rtlCol="0">
              <a:spAutoFit/>
            </a:bodyPr>
            <a:lstStyle/>
            <a:p>
              <a:r>
                <a:rPr lang="en-US" sz="1400" dirty="0"/>
                <a:t>VR 0</a:t>
              </a:r>
            </a:p>
          </p:txBody>
        </p:sp>
        <p:cxnSp>
          <p:nvCxnSpPr>
            <p:cNvPr id="59" name="Straight Connector 58"/>
            <p:cNvCxnSpPr/>
            <p:nvPr/>
          </p:nvCxnSpPr>
          <p:spPr bwMode="auto">
            <a:xfrm>
              <a:off x="1358900" y="3891691"/>
              <a:ext cx="74295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60" name="Group 59"/>
            <p:cNvGrpSpPr/>
            <p:nvPr/>
          </p:nvGrpSpPr>
          <p:grpSpPr>
            <a:xfrm>
              <a:off x="1358900" y="1094343"/>
              <a:ext cx="6578600" cy="2671378"/>
              <a:chOff x="1358900" y="1094343"/>
              <a:chExt cx="6578600" cy="2671378"/>
            </a:xfrm>
          </p:grpSpPr>
          <p:sp>
            <p:nvSpPr>
              <p:cNvPr id="66" name="Rectangle 65"/>
              <p:cNvSpPr/>
              <p:nvPr/>
            </p:nvSpPr>
            <p:spPr bwMode="auto">
              <a:xfrm>
                <a:off x="5373689" y="1477208"/>
                <a:ext cx="2563811" cy="1055635"/>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FEE</a:t>
                </a:r>
              </a:p>
            </p:txBody>
          </p:sp>
          <p:sp>
            <p:nvSpPr>
              <p:cNvPr id="67" name="Rectangle 66"/>
              <p:cNvSpPr/>
              <p:nvPr/>
            </p:nvSpPr>
            <p:spPr bwMode="auto">
              <a:xfrm>
                <a:off x="2063921" y="1477206"/>
                <a:ext cx="3193880" cy="305476"/>
              </a:xfrm>
              <a:prstGeom prst="rect">
                <a:avLst/>
              </a:prstGeom>
              <a:solidFill>
                <a:schemeClr val="tx2">
                  <a:lumMod val="10000"/>
                  <a:lumOff val="9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br0</a:t>
                </a:r>
              </a:p>
            </p:txBody>
          </p:sp>
          <p:sp>
            <p:nvSpPr>
              <p:cNvPr id="68" name="Oval 67"/>
              <p:cNvSpPr/>
              <p:nvPr/>
            </p:nvSpPr>
            <p:spPr bwMode="auto">
              <a:xfrm>
                <a:off x="2063921" y="3370305"/>
                <a:ext cx="518983" cy="395416"/>
              </a:xfrm>
              <a:prstGeom prst="ellipse">
                <a:avLst/>
              </a:prstGeom>
              <a:solidFill>
                <a:schemeClr val="accent5">
                  <a:lumMod val="60000"/>
                  <a:lumOff val="4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mx00</a:t>
                </a:r>
              </a:p>
            </p:txBody>
          </p:sp>
          <p:sp>
            <p:nvSpPr>
              <p:cNvPr id="69" name="Oval 68"/>
              <p:cNvSpPr/>
              <p:nvPr/>
            </p:nvSpPr>
            <p:spPr bwMode="auto">
              <a:xfrm>
                <a:off x="2908300" y="3370305"/>
                <a:ext cx="518983" cy="395416"/>
              </a:xfrm>
              <a:prstGeom prst="ellipse">
                <a:avLst/>
              </a:prstGeom>
              <a:solidFill>
                <a:schemeClr val="accent5">
                  <a:lumMod val="60000"/>
                  <a:lumOff val="4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mx25</a:t>
                </a:r>
              </a:p>
            </p:txBody>
          </p:sp>
          <p:cxnSp>
            <p:nvCxnSpPr>
              <p:cNvPr id="70" name="Straight Connector 69"/>
              <p:cNvCxnSpPr>
                <a:cxnSpLocks/>
                <a:endCxn id="68" idx="0"/>
              </p:cNvCxnSpPr>
              <p:nvPr/>
            </p:nvCxnSpPr>
            <p:spPr bwMode="auto">
              <a:xfrm flipH="1">
                <a:off x="2323413" y="3073743"/>
                <a:ext cx="211095" cy="29656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71" name="Straight Connector 70"/>
              <p:cNvCxnSpPr>
                <a:cxnSpLocks/>
                <a:endCxn id="69" idx="0"/>
              </p:cNvCxnSpPr>
              <p:nvPr/>
            </p:nvCxnSpPr>
            <p:spPr bwMode="auto">
              <a:xfrm>
                <a:off x="2908300" y="3073743"/>
                <a:ext cx="259492" cy="296562"/>
              </a:xfrm>
              <a:prstGeom prst="line">
                <a:avLst/>
              </a:prstGeom>
              <a:solidFill>
                <a:schemeClr val="accent1"/>
              </a:solidFill>
              <a:ln w="41275" cap="flat" cmpd="sng" algn="ctr">
                <a:solidFill>
                  <a:schemeClr val="tx1"/>
                </a:solidFill>
                <a:prstDash val="solid"/>
                <a:round/>
                <a:headEnd type="none" w="med" len="med"/>
                <a:tailEnd type="none" w="med" len="med"/>
              </a:ln>
              <a:effectLst/>
            </p:spPr>
          </p:cxnSp>
          <p:sp>
            <p:nvSpPr>
              <p:cNvPr id="72" name="Rectangle: Rounded Corners 71"/>
              <p:cNvSpPr/>
              <p:nvPr/>
            </p:nvSpPr>
            <p:spPr bwMode="auto">
              <a:xfrm>
                <a:off x="2159000" y="2680156"/>
                <a:ext cx="1204783" cy="482487"/>
              </a:xfrm>
              <a:prstGeom prst="round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bond0</a:t>
                </a:r>
              </a:p>
            </p:txBody>
          </p:sp>
          <p:sp>
            <p:nvSpPr>
              <p:cNvPr id="73" name="TextBox 72"/>
              <p:cNvSpPr txBox="1"/>
              <p:nvPr/>
            </p:nvSpPr>
            <p:spPr>
              <a:xfrm>
                <a:off x="2175475" y="1930400"/>
                <a:ext cx="1188309" cy="399169"/>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bond0.116</a:t>
                </a:r>
              </a:p>
            </p:txBody>
          </p:sp>
          <p:cxnSp>
            <p:nvCxnSpPr>
              <p:cNvPr id="74" name="Straight Connector 73"/>
              <p:cNvCxnSpPr>
                <a:cxnSpLocks/>
                <a:stCxn id="73" idx="2"/>
                <a:endCxn id="72" idx="0"/>
              </p:cNvCxnSpPr>
              <p:nvPr/>
            </p:nvCxnSpPr>
            <p:spPr bwMode="auto">
              <a:xfrm flipH="1">
                <a:off x="2761392" y="2329568"/>
                <a:ext cx="8237" cy="350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5" name="Rectangle: Rounded Corners 74"/>
              <p:cNvSpPr/>
              <p:nvPr/>
            </p:nvSpPr>
            <p:spPr bwMode="auto">
              <a:xfrm>
                <a:off x="4203700" y="2645608"/>
                <a:ext cx="939799" cy="491634"/>
              </a:xfrm>
              <a:prstGeom prst="round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veth</a:t>
                </a:r>
                <a:endParaRPr kumimoji="0" lang="en-US" sz="1400" b="0" i="0" u="none" strike="noStrike" cap="none" normalizeH="0" baseline="0" dirty="0">
                  <a:ln>
                    <a:noFill/>
                  </a:ln>
                  <a:solidFill>
                    <a:schemeClr val="tx1"/>
                  </a:solidFill>
                  <a:effectLst/>
                  <a:latin typeface="Arial" charset="0"/>
                </a:endParaRPr>
              </a:p>
            </p:txBody>
          </p:sp>
          <p:sp>
            <p:nvSpPr>
              <p:cNvPr id="76" name="TextBox 75"/>
              <p:cNvSpPr txBox="1"/>
              <p:nvPr/>
            </p:nvSpPr>
            <p:spPr>
              <a:xfrm>
                <a:off x="4178300" y="1968500"/>
                <a:ext cx="979489" cy="399169"/>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veth.116</a:t>
                </a:r>
              </a:p>
            </p:txBody>
          </p:sp>
          <p:cxnSp>
            <p:nvCxnSpPr>
              <p:cNvPr id="77" name="Straight Connector 76"/>
              <p:cNvCxnSpPr>
                <a:cxnSpLocks/>
                <a:stCxn id="76" idx="2"/>
                <a:endCxn id="75" idx="0"/>
              </p:cNvCxnSpPr>
              <p:nvPr/>
            </p:nvCxnSpPr>
            <p:spPr bwMode="auto">
              <a:xfrm>
                <a:off x="4668045" y="2367669"/>
                <a:ext cx="5555" cy="2779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8" name="Rectangle: Rounded Corners 77"/>
              <p:cNvSpPr/>
              <p:nvPr/>
            </p:nvSpPr>
            <p:spPr bwMode="auto">
              <a:xfrm>
                <a:off x="5607844" y="2645608"/>
                <a:ext cx="939799" cy="491634"/>
              </a:xfrm>
              <a:prstGeom prst="round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evipdev</a:t>
                </a:r>
                <a:endParaRPr kumimoji="0" lang="en-US" sz="1400" b="0" i="0" u="none" strike="noStrike" cap="none" normalizeH="0" baseline="0" dirty="0">
                  <a:ln>
                    <a:noFill/>
                  </a:ln>
                  <a:solidFill>
                    <a:schemeClr val="tx1"/>
                  </a:solidFill>
                  <a:effectLst/>
                  <a:latin typeface="Arial" charset="0"/>
                </a:endParaRPr>
              </a:p>
            </p:txBody>
          </p:sp>
          <p:sp>
            <p:nvSpPr>
              <p:cNvPr id="79" name="TextBox 78"/>
              <p:cNvSpPr txBox="1"/>
              <p:nvPr/>
            </p:nvSpPr>
            <p:spPr>
              <a:xfrm>
                <a:off x="5584034" y="2021492"/>
                <a:ext cx="979489" cy="399169"/>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eth1.116</a:t>
                </a:r>
              </a:p>
            </p:txBody>
          </p:sp>
          <p:cxnSp>
            <p:nvCxnSpPr>
              <p:cNvPr id="80" name="Straight Connector 79"/>
              <p:cNvCxnSpPr>
                <a:cxnSpLocks/>
                <a:stCxn id="79" idx="2"/>
                <a:endCxn id="78" idx="0"/>
              </p:cNvCxnSpPr>
              <p:nvPr/>
            </p:nvCxnSpPr>
            <p:spPr bwMode="auto">
              <a:xfrm>
                <a:off x="6073778" y="2420660"/>
                <a:ext cx="3965" cy="22494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1" name="Straight Connector 80"/>
              <p:cNvCxnSpPr>
                <a:cxnSpLocks/>
                <a:stCxn id="75" idx="3"/>
                <a:endCxn id="78" idx="1"/>
              </p:cNvCxnSpPr>
              <p:nvPr/>
            </p:nvCxnSpPr>
            <p:spPr bwMode="auto">
              <a:xfrm>
                <a:off x="5143499" y="2891425"/>
                <a:ext cx="464345" cy="0"/>
              </a:xfrm>
              <a:prstGeom prst="line">
                <a:avLst/>
              </a:prstGeom>
              <a:solidFill>
                <a:schemeClr val="accent1"/>
              </a:solidFill>
              <a:ln w="44450" cap="flat" cmpd="sng" algn="ctr">
                <a:solidFill>
                  <a:schemeClr val="tx1"/>
                </a:solidFill>
                <a:prstDash val="solid"/>
                <a:round/>
                <a:headEnd type="none" w="med" len="med"/>
                <a:tailEnd type="none" w="med" len="med"/>
              </a:ln>
              <a:effectLst/>
            </p:spPr>
          </p:cxnSp>
          <p:sp>
            <p:nvSpPr>
              <p:cNvPr id="82" name="TextBox 81"/>
              <p:cNvSpPr txBox="1"/>
              <p:nvPr/>
            </p:nvSpPr>
            <p:spPr>
              <a:xfrm>
                <a:off x="4359139" y="1094343"/>
                <a:ext cx="1223306" cy="399169"/>
              </a:xfrm>
              <a:prstGeom prst="rect">
                <a:avLst/>
              </a:prstGeom>
              <a:noFill/>
            </p:spPr>
            <p:txBody>
              <a:bodyPr wrap="square" rtlCol="0">
                <a:spAutoFit/>
              </a:bodyPr>
              <a:lstStyle/>
              <a:p>
                <a:r>
                  <a:rPr lang="en-US" sz="1400" dirty="0"/>
                  <a:t>VR 1</a:t>
                </a:r>
              </a:p>
            </p:txBody>
          </p:sp>
          <p:sp>
            <p:nvSpPr>
              <p:cNvPr id="83" name="TextBox 82"/>
              <p:cNvSpPr txBox="1"/>
              <p:nvPr/>
            </p:nvSpPr>
            <p:spPr>
              <a:xfrm>
                <a:off x="5372103" y="1119964"/>
                <a:ext cx="654900" cy="399169"/>
              </a:xfrm>
              <a:prstGeom prst="rect">
                <a:avLst/>
              </a:prstGeom>
              <a:noFill/>
            </p:spPr>
            <p:txBody>
              <a:bodyPr wrap="none" rtlCol="0">
                <a:spAutoFit/>
              </a:bodyPr>
              <a:lstStyle/>
              <a:p>
                <a:r>
                  <a:rPr lang="en-US" sz="1400" dirty="0"/>
                  <a:t>VR 0</a:t>
                </a:r>
              </a:p>
            </p:txBody>
          </p:sp>
          <p:sp>
            <p:nvSpPr>
              <p:cNvPr id="84" name="TextBox 83"/>
              <p:cNvSpPr txBox="1"/>
              <p:nvPr/>
            </p:nvSpPr>
            <p:spPr>
              <a:xfrm flipH="1">
                <a:off x="1358900" y="2215945"/>
                <a:ext cx="505254" cy="399169"/>
              </a:xfrm>
              <a:prstGeom prst="rect">
                <a:avLst/>
              </a:prstGeom>
              <a:solidFill>
                <a:schemeClr val="bg1"/>
              </a:solidFill>
            </p:spPr>
            <p:txBody>
              <a:bodyPr wrap="square" rtlCol="0">
                <a:spAutoFit/>
              </a:bodyPr>
              <a:lstStyle/>
              <a:p>
                <a:r>
                  <a:rPr lang="en-US" sz="1400" dirty="0">
                    <a:solidFill>
                      <a:schemeClr val="tx2">
                        <a:lumMod val="75000"/>
                        <a:lumOff val="25000"/>
                      </a:schemeClr>
                    </a:solidFill>
                  </a:rPr>
                  <a:t>IS</a:t>
                </a:r>
              </a:p>
            </p:txBody>
          </p:sp>
        </p:grpSp>
        <p:sp>
          <p:nvSpPr>
            <p:cNvPr id="61" name="TextBox 60"/>
            <p:cNvSpPr txBox="1"/>
            <p:nvPr/>
          </p:nvSpPr>
          <p:spPr>
            <a:xfrm>
              <a:off x="1188910" y="4805677"/>
              <a:ext cx="734020" cy="399169"/>
            </a:xfrm>
            <a:prstGeom prst="rect">
              <a:avLst/>
            </a:prstGeom>
            <a:solidFill>
              <a:schemeClr val="accent3"/>
            </a:solidFill>
          </p:spPr>
          <p:txBody>
            <a:bodyPr wrap="none" rtlCol="0">
              <a:spAutoFit/>
            </a:bodyPr>
            <a:lstStyle/>
            <a:p>
              <a:r>
                <a:rPr lang="en-US" sz="1400" dirty="0" err="1">
                  <a:solidFill>
                    <a:schemeClr val="tx2">
                      <a:lumMod val="75000"/>
                      <a:lumOff val="25000"/>
                    </a:schemeClr>
                  </a:solidFill>
                </a:rPr>
                <a:t>SBGv</a:t>
              </a:r>
              <a:endParaRPr lang="en-US" sz="1400" dirty="0">
                <a:solidFill>
                  <a:schemeClr val="tx2">
                    <a:lumMod val="75000"/>
                    <a:lumOff val="25000"/>
                  </a:schemeClr>
                </a:solidFill>
              </a:endParaRPr>
            </a:p>
          </p:txBody>
        </p:sp>
        <p:cxnSp>
          <p:nvCxnSpPr>
            <p:cNvPr id="62" name="Straight Connector 61"/>
            <p:cNvCxnSpPr>
              <a:cxnSpLocks/>
              <a:stCxn id="73" idx="0"/>
            </p:cNvCxnSpPr>
            <p:nvPr/>
          </p:nvCxnSpPr>
          <p:spPr bwMode="auto">
            <a:xfrm flipV="1">
              <a:off x="2769629" y="1782683"/>
              <a:ext cx="0" cy="14771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3" name="Straight Connector 62"/>
            <p:cNvCxnSpPr>
              <a:stCxn id="76" idx="0"/>
            </p:cNvCxnSpPr>
            <p:nvPr/>
          </p:nvCxnSpPr>
          <p:spPr bwMode="auto">
            <a:xfrm flipV="1">
              <a:off x="4668045" y="1782682"/>
              <a:ext cx="0" cy="1858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 name="Straight Connector 63"/>
            <p:cNvCxnSpPr>
              <a:stCxn id="48" idx="0"/>
            </p:cNvCxnSpPr>
            <p:nvPr/>
          </p:nvCxnSpPr>
          <p:spPr bwMode="auto">
            <a:xfrm flipV="1">
              <a:off x="2744228" y="4526570"/>
              <a:ext cx="1" cy="1755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 name="Straight Connector 64"/>
            <p:cNvCxnSpPr>
              <a:cxnSpLocks/>
              <a:stCxn id="51" idx="0"/>
            </p:cNvCxnSpPr>
            <p:nvPr/>
          </p:nvCxnSpPr>
          <p:spPr bwMode="auto">
            <a:xfrm flipV="1">
              <a:off x="4642645" y="4526569"/>
              <a:ext cx="0" cy="213658"/>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85" name="Rectangle 84"/>
          <p:cNvSpPr/>
          <p:nvPr/>
        </p:nvSpPr>
        <p:spPr>
          <a:xfrm>
            <a:off x="697228" y="1729634"/>
            <a:ext cx="7367271" cy="400110"/>
          </a:xfrm>
          <a:prstGeom prst="rect">
            <a:avLst/>
          </a:prstGeom>
        </p:spPr>
        <p:txBody>
          <a:bodyPr wrap="square">
            <a:spAutoFit/>
          </a:bodyPr>
          <a:lstStyle/>
          <a:p>
            <a:r>
              <a:rPr lang="en-US" dirty="0">
                <a:latin typeface="Courier New" panose="02070309020205020404" pitchFamily="49" charset="0"/>
              </a:rPr>
              <a:t> </a:t>
            </a:r>
            <a:r>
              <a:rPr lang="en-US" dirty="0" err="1">
                <a:latin typeface="Courier New" panose="02070309020205020404" pitchFamily="49" charset="0"/>
              </a:rPr>
              <a:t>ip</a:t>
            </a:r>
            <a:r>
              <a:rPr lang="en-US" dirty="0">
                <a:latin typeface="Courier New" panose="02070309020205020404" pitchFamily="49" charset="0"/>
              </a:rPr>
              <a:t> link add </a:t>
            </a:r>
            <a:r>
              <a:rPr lang="en-US" dirty="0" err="1">
                <a:latin typeface="Courier New" panose="02070309020205020404" pitchFamily="49" charset="0"/>
              </a:rPr>
              <a:t>veth</a:t>
            </a:r>
            <a:r>
              <a:rPr lang="en-US" dirty="0">
                <a:latin typeface="Courier New" panose="02070309020205020404" pitchFamily="49" charset="0"/>
              </a:rPr>
              <a:t> type </a:t>
            </a:r>
            <a:r>
              <a:rPr lang="en-US" dirty="0" err="1">
                <a:latin typeface="Courier New" panose="02070309020205020404" pitchFamily="49" charset="0"/>
              </a:rPr>
              <a:t>veth</a:t>
            </a:r>
            <a:r>
              <a:rPr lang="en-US" dirty="0">
                <a:latin typeface="Courier New" panose="02070309020205020404" pitchFamily="49" charset="0"/>
              </a:rPr>
              <a:t> peer name </a:t>
            </a:r>
            <a:r>
              <a:rPr lang="en-US" dirty="0" err="1">
                <a:latin typeface="Courier New" panose="02070309020205020404" pitchFamily="49" charset="0"/>
              </a:rPr>
              <a:t>evipdev</a:t>
            </a:r>
            <a:endParaRPr lang="en-US" dirty="0"/>
          </a:p>
        </p:txBody>
      </p:sp>
    </p:spTree>
    <p:extLst>
      <p:ext uri="{BB962C8B-B14F-4D97-AF65-F5344CB8AC3E}">
        <p14:creationId xmlns:p14="http://schemas.microsoft.com/office/powerpoint/2010/main" val="1729061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eVIP</a:t>
            </a:r>
            <a:r>
              <a:rPr lang="en-US" dirty="0"/>
              <a:t> Basic</a:t>
            </a:r>
          </a:p>
          <a:p>
            <a:r>
              <a:rPr lang="en-US" dirty="0"/>
              <a:t>Network Technology used in </a:t>
            </a:r>
            <a:r>
              <a:rPr lang="en-US" dirty="0" err="1"/>
              <a:t>eVIP</a:t>
            </a:r>
            <a:endParaRPr lang="en-US" dirty="0"/>
          </a:p>
          <a:p>
            <a:r>
              <a:rPr lang="en-US" dirty="0"/>
              <a:t>Firewall in SBG Load Balance</a:t>
            </a:r>
          </a:p>
        </p:txBody>
      </p:sp>
      <p:sp>
        <p:nvSpPr>
          <p:cNvPr id="3" name="Title 2"/>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307900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8544" y="948593"/>
            <a:ext cx="8351839" cy="841906"/>
          </a:xfrm>
        </p:spPr>
        <p:txBody>
          <a:bodyPr/>
          <a:lstStyle/>
          <a:p>
            <a:r>
              <a:rPr lang="en-US" sz="2000" dirty="0"/>
              <a:t>The internal communication with the LXCs </a:t>
            </a:r>
            <a:r>
              <a:rPr lang="en-US" sz="2000" dirty="0" err="1"/>
              <a:t>eVIP</a:t>
            </a:r>
            <a:r>
              <a:rPr lang="en-US" sz="2000" dirty="0"/>
              <a:t> uses </a:t>
            </a:r>
            <a:r>
              <a:rPr lang="en-US" sz="2000" dirty="0" err="1"/>
              <a:t>macvlan</a:t>
            </a:r>
            <a:r>
              <a:rPr lang="en-US" sz="2000" dirty="0"/>
              <a:t>. This makes the containers appear as another processor on the internal network. </a:t>
            </a:r>
          </a:p>
        </p:txBody>
      </p:sp>
      <p:sp>
        <p:nvSpPr>
          <p:cNvPr id="3" name="Title 2"/>
          <p:cNvSpPr>
            <a:spLocks noGrp="1"/>
          </p:cNvSpPr>
          <p:nvPr>
            <p:ph type="title"/>
          </p:nvPr>
        </p:nvSpPr>
        <p:spPr>
          <a:xfrm>
            <a:off x="393701" y="239714"/>
            <a:ext cx="7494588" cy="638698"/>
          </a:xfrm>
        </p:spPr>
        <p:txBody>
          <a:bodyPr>
            <a:normAutofit/>
          </a:bodyPr>
          <a:lstStyle/>
          <a:p>
            <a:r>
              <a:rPr lang="en-US" sz="3200" dirty="0" err="1"/>
              <a:t>Macvlan</a:t>
            </a:r>
            <a:endParaRPr lang="en-US" sz="3200" dirty="0"/>
          </a:p>
        </p:txBody>
      </p:sp>
      <p:sp>
        <p:nvSpPr>
          <p:cNvPr id="85" name="Rectangle 84"/>
          <p:cNvSpPr/>
          <p:nvPr/>
        </p:nvSpPr>
        <p:spPr>
          <a:xfrm>
            <a:off x="579818" y="1995310"/>
            <a:ext cx="8825489" cy="861774"/>
          </a:xfrm>
          <a:prstGeom prst="rect">
            <a:avLst/>
          </a:prstGeom>
        </p:spPr>
        <p:txBody>
          <a:bodyPr wrap="square">
            <a:spAutoFit/>
          </a:bodyPr>
          <a:lstStyle/>
          <a:p>
            <a:r>
              <a:rPr lang="en-US" dirty="0">
                <a:latin typeface="Courier New" panose="02070309020205020404" pitchFamily="49" charset="0"/>
              </a:rPr>
              <a:t> </a:t>
            </a:r>
            <a:r>
              <a:rPr lang="en-US" dirty="0" err="1"/>
              <a:t>ip</a:t>
            </a:r>
            <a:r>
              <a:rPr lang="en-US" dirty="0"/>
              <a:t> link add link bond0.1119 evip_macvlan0 type </a:t>
            </a:r>
            <a:r>
              <a:rPr lang="en-US" dirty="0" err="1"/>
              <a:t>macvlan</a:t>
            </a:r>
            <a:r>
              <a:rPr lang="en-US" dirty="0"/>
              <a:t> mode bridge</a:t>
            </a:r>
          </a:p>
          <a:p>
            <a:endParaRPr lang="en-US" dirty="0"/>
          </a:p>
        </p:txBody>
      </p:sp>
      <p:sp>
        <p:nvSpPr>
          <p:cNvPr id="88" name="Rectangle 87"/>
          <p:cNvSpPr/>
          <p:nvPr/>
        </p:nvSpPr>
        <p:spPr bwMode="auto">
          <a:xfrm>
            <a:off x="2504830" y="4863878"/>
            <a:ext cx="2285522" cy="737052"/>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FEE</a:t>
            </a:r>
          </a:p>
        </p:txBody>
      </p:sp>
      <p:sp>
        <p:nvSpPr>
          <p:cNvPr id="96" name="Rectangle: Rounded Corners 95"/>
          <p:cNvSpPr/>
          <p:nvPr/>
        </p:nvSpPr>
        <p:spPr bwMode="auto">
          <a:xfrm>
            <a:off x="2713569" y="5673546"/>
            <a:ext cx="837788" cy="411541"/>
          </a:xfrm>
          <a:prstGeom prst="round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evipdev</a:t>
            </a:r>
            <a:endParaRPr kumimoji="0" lang="en-US" sz="1400" b="0" i="0" u="none" strike="noStrike" cap="none" normalizeH="0" baseline="0" dirty="0">
              <a:ln>
                <a:noFill/>
              </a:ln>
              <a:solidFill>
                <a:schemeClr val="tx1"/>
              </a:solidFill>
              <a:effectLst/>
              <a:latin typeface="Arial" charset="0"/>
            </a:endParaRPr>
          </a:p>
        </p:txBody>
      </p:sp>
      <p:sp>
        <p:nvSpPr>
          <p:cNvPr id="97" name="TextBox 96"/>
          <p:cNvSpPr txBox="1"/>
          <p:nvPr/>
        </p:nvSpPr>
        <p:spPr>
          <a:xfrm>
            <a:off x="2692343" y="5145629"/>
            <a:ext cx="873170" cy="307777"/>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eth1.116</a:t>
            </a:r>
          </a:p>
        </p:txBody>
      </p:sp>
      <p:cxnSp>
        <p:nvCxnSpPr>
          <p:cNvPr id="98" name="Straight Connector 97"/>
          <p:cNvCxnSpPr>
            <a:cxnSpLocks/>
            <a:stCxn id="97" idx="2"/>
            <a:endCxn id="96" idx="0"/>
          </p:cNvCxnSpPr>
          <p:nvPr/>
        </p:nvCxnSpPr>
        <p:spPr bwMode="auto">
          <a:xfrm>
            <a:off x="3128928" y="5453406"/>
            <a:ext cx="3535" cy="2201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1" name="TextBox 100"/>
          <p:cNvSpPr txBox="1"/>
          <p:nvPr/>
        </p:nvSpPr>
        <p:spPr>
          <a:xfrm>
            <a:off x="2503416" y="4588428"/>
            <a:ext cx="583814" cy="307777"/>
          </a:xfrm>
          <a:prstGeom prst="rect">
            <a:avLst/>
          </a:prstGeom>
          <a:noFill/>
        </p:spPr>
        <p:txBody>
          <a:bodyPr wrap="none" rtlCol="0">
            <a:spAutoFit/>
          </a:bodyPr>
          <a:lstStyle/>
          <a:p>
            <a:r>
              <a:rPr lang="en-US" sz="1400" dirty="0"/>
              <a:t>VR 0</a:t>
            </a:r>
          </a:p>
        </p:txBody>
      </p:sp>
      <p:cxnSp>
        <p:nvCxnSpPr>
          <p:cNvPr id="102" name="Straight Connector 101"/>
          <p:cNvCxnSpPr>
            <a:cxnSpLocks/>
          </p:cNvCxnSpPr>
          <p:nvPr/>
        </p:nvCxnSpPr>
        <p:spPr bwMode="auto">
          <a:xfrm>
            <a:off x="2111549" y="4594154"/>
            <a:ext cx="564815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9" name="Rectangle 108"/>
          <p:cNvSpPr/>
          <p:nvPr/>
        </p:nvSpPr>
        <p:spPr bwMode="auto">
          <a:xfrm>
            <a:off x="2527474" y="2726753"/>
            <a:ext cx="2184960" cy="813942"/>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FEE</a:t>
            </a:r>
          </a:p>
        </p:txBody>
      </p:sp>
      <p:sp>
        <p:nvSpPr>
          <p:cNvPr id="121" name="Rectangle: Rounded Corners 120"/>
          <p:cNvSpPr/>
          <p:nvPr/>
        </p:nvSpPr>
        <p:spPr bwMode="auto">
          <a:xfrm>
            <a:off x="2736214" y="3627643"/>
            <a:ext cx="837789" cy="379072"/>
          </a:xfrm>
          <a:prstGeom prst="round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evipdev</a:t>
            </a:r>
            <a:endParaRPr kumimoji="0" lang="en-US" sz="1400" b="0" i="0" u="none" strike="noStrike" cap="none" normalizeH="0" baseline="0" dirty="0">
              <a:ln>
                <a:noFill/>
              </a:ln>
              <a:solidFill>
                <a:schemeClr val="tx1"/>
              </a:solidFill>
              <a:effectLst/>
              <a:latin typeface="Arial" charset="0"/>
            </a:endParaRPr>
          </a:p>
        </p:txBody>
      </p:sp>
      <p:sp>
        <p:nvSpPr>
          <p:cNvPr id="122" name="TextBox 121"/>
          <p:cNvSpPr txBox="1"/>
          <p:nvPr/>
        </p:nvSpPr>
        <p:spPr>
          <a:xfrm>
            <a:off x="2714987" y="3146421"/>
            <a:ext cx="873170" cy="307777"/>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eth1.116</a:t>
            </a:r>
          </a:p>
        </p:txBody>
      </p:sp>
      <p:cxnSp>
        <p:nvCxnSpPr>
          <p:cNvPr id="123" name="Straight Connector 122"/>
          <p:cNvCxnSpPr>
            <a:cxnSpLocks/>
            <a:stCxn id="122" idx="2"/>
            <a:endCxn id="121" idx="0"/>
          </p:cNvCxnSpPr>
          <p:nvPr/>
        </p:nvCxnSpPr>
        <p:spPr bwMode="auto">
          <a:xfrm>
            <a:off x="3151572" y="3454197"/>
            <a:ext cx="3535" cy="173445"/>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26" name="TextBox 125"/>
          <p:cNvSpPr txBox="1"/>
          <p:nvPr/>
        </p:nvSpPr>
        <p:spPr>
          <a:xfrm>
            <a:off x="2526060" y="2451302"/>
            <a:ext cx="583814" cy="307777"/>
          </a:xfrm>
          <a:prstGeom prst="rect">
            <a:avLst/>
          </a:prstGeom>
          <a:noFill/>
        </p:spPr>
        <p:txBody>
          <a:bodyPr wrap="none" rtlCol="0">
            <a:spAutoFit/>
          </a:bodyPr>
          <a:lstStyle/>
          <a:p>
            <a:r>
              <a:rPr lang="en-US" sz="1400" dirty="0"/>
              <a:t>VR 0</a:t>
            </a:r>
          </a:p>
        </p:txBody>
      </p:sp>
      <p:sp>
        <p:nvSpPr>
          <p:cNvPr id="127" name="TextBox 126"/>
          <p:cNvSpPr txBox="1"/>
          <p:nvPr/>
        </p:nvSpPr>
        <p:spPr>
          <a:xfrm flipH="1">
            <a:off x="1808515" y="3035690"/>
            <a:ext cx="450411" cy="307777"/>
          </a:xfrm>
          <a:prstGeom prst="rect">
            <a:avLst/>
          </a:prstGeom>
          <a:solidFill>
            <a:schemeClr val="bg1"/>
          </a:solidFill>
        </p:spPr>
        <p:txBody>
          <a:bodyPr wrap="square" rtlCol="0">
            <a:spAutoFit/>
          </a:bodyPr>
          <a:lstStyle/>
          <a:p>
            <a:r>
              <a:rPr lang="en-US" sz="1400" dirty="0">
                <a:solidFill>
                  <a:schemeClr val="tx2">
                    <a:lumMod val="75000"/>
                    <a:lumOff val="25000"/>
                  </a:schemeClr>
                </a:solidFill>
              </a:rPr>
              <a:t>IS</a:t>
            </a:r>
          </a:p>
        </p:txBody>
      </p:sp>
      <p:sp>
        <p:nvSpPr>
          <p:cNvPr id="104" name="TextBox 103"/>
          <p:cNvSpPr txBox="1"/>
          <p:nvPr/>
        </p:nvSpPr>
        <p:spPr>
          <a:xfrm>
            <a:off x="1622846" y="4852034"/>
            <a:ext cx="654346" cy="307777"/>
          </a:xfrm>
          <a:prstGeom prst="rect">
            <a:avLst/>
          </a:prstGeom>
          <a:solidFill>
            <a:schemeClr val="accent3"/>
          </a:solidFill>
        </p:spPr>
        <p:txBody>
          <a:bodyPr wrap="none" rtlCol="0">
            <a:spAutoFit/>
          </a:bodyPr>
          <a:lstStyle/>
          <a:p>
            <a:r>
              <a:rPr lang="en-US" sz="1400" dirty="0" err="1">
                <a:solidFill>
                  <a:schemeClr val="tx2">
                    <a:lumMod val="75000"/>
                    <a:lumOff val="25000"/>
                  </a:schemeClr>
                </a:solidFill>
              </a:rPr>
              <a:t>vSBG</a:t>
            </a:r>
            <a:endParaRPr lang="en-US" sz="1400" dirty="0">
              <a:solidFill>
                <a:schemeClr val="tx2">
                  <a:lumMod val="75000"/>
                  <a:lumOff val="25000"/>
                </a:schemeClr>
              </a:solidFill>
            </a:endParaRPr>
          </a:p>
        </p:txBody>
      </p:sp>
      <p:sp>
        <p:nvSpPr>
          <p:cNvPr id="128" name="TextBox 127"/>
          <p:cNvSpPr txBox="1"/>
          <p:nvPr/>
        </p:nvSpPr>
        <p:spPr>
          <a:xfrm>
            <a:off x="3551357" y="4060580"/>
            <a:ext cx="2504914" cy="307777"/>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bond0.1119</a:t>
            </a:r>
          </a:p>
        </p:txBody>
      </p:sp>
      <p:sp>
        <p:nvSpPr>
          <p:cNvPr id="15" name="Rectangle 14"/>
          <p:cNvSpPr/>
          <p:nvPr/>
        </p:nvSpPr>
        <p:spPr bwMode="auto">
          <a:xfrm>
            <a:off x="3825288" y="3230678"/>
            <a:ext cx="887145" cy="312879"/>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macvlan</a:t>
            </a:r>
            <a:endParaRPr kumimoji="0" lang="en-US" sz="1400" b="0" i="0" u="none" strike="noStrike" cap="none" normalizeH="0" baseline="0" dirty="0">
              <a:ln>
                <a:noFill/>
              </a:ln>
              <a:solidFill>
                <a:schemeClr val="tx1"/>
              </a:solidFill>
              <a:effectLst/>
              <a:latin typeface="Arial" charset="0"/>
            </a:endParaRPr>
          </a:p>
        </p:txBody>
      </p:sp>
      <p:cxnSp>
        <p:nvCxnSpPr>
          <p:cNvPr id="17" name="Straight Connector 16"/>
          <p:cNvCxnSpPr>
            <a:stCxn id="15" idx="2"/>
          </p:cNvCxnSpPr>
          <p:nvPr/>
        </p:nvCxnSpPr>
        <p:spPr bwMode="auto">
          <a:xfrm flipH="1">
            <a:off x="4268860" y="3543557"/>
            <a:ext cx="1" cy="54083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8" name="Rectangle 17"/>
          <p:cNvSpPr/>
          <p:nvPr/>
        </p:nvSpPr>
        <p:spPr bwMode="auto">
          <a:xfrm>
            <a:off x="4790353" y="2726752"/>
            <a:ext cx="697478" cy="810718"/>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SE</a:t>
            </a:r>
          </a:p>
        </p:txBody>
      </p:sp>
      <p:sp>
        <p:nvSpPr>
          <p:cNvPr id="129" name="Rectangle 128"/>
          <p:cNvSpPr/>
          <p:nvPr/>
        </p:nvSpPr>
        <p:spPr bwMode="auto">
          <a:xfrm>
            <a:off x="5676913" y="2701398"/>
            <a:ext cx="697389" cy="810718"/>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LBE</a:t>
            </a:r>
          </a:p>
        </p:txBody>
      </p:sp>
      <p:sp>
        <p:nvSpPr>
          <p:cNvPr id="130" name="Rectangle 129"/>
          <p:cNvSpPr/>
          <p:nvPr/>
        </p:nvSpPr>
        <p:spPr bwMode="auto">
          <a:xfrm>
            <a:off x="4790354" y="3230678"/>
            <a:ext cx="697478" cy="312879"/>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err="1">
                <a:ln>
                  <a:noFill/>
                </a:ln>
                <a:solidFill>
                  <a:schemeClr val="tx1"/>
                </a:solidFill>
                <a:effectLst/>
                <a:latin typeface="Arial" charset="0"/>
              </a:rPr>
              <a:t>macvlan</a:t>
            </a:r>
            <a:endParaRPr kumimoji="0" lang="en-US" sz="1200" b="0" i="0" u="none" strike="noStrike" cap="none" normalizeH="0" baseline="0" dirty="0">
              <a:ln>
                <a:noFill/>
              </a:ln>
              <a:solidFill>
                <a:schemeClr val="tx1"/>
              </a:solidFill>
              <a:effectLst/>
              <a:latin typeface="Arial" charset="0"/>
            </a:endParaRPr>
          </a:p>
        </p:txBody>
      </p:sp>
      <p:sp>
        <p:nvSpPr>
          <p:cNvPr id="132" name="Rectangle 131"/>
          <p:cNvSpPr/>
          <p:nvPr/>
        </p:nvSpPr>
        <p:spPr bwMode="auto">
          <a:xfrm>
            <a:off x="5694058" y="3230678"/>
            <a:ext cx="697478" cy="312879"/>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err="1">
                <a:ln>
                  <a:noFill/>
                </a:ln>
                <a:solidFill>
                  <a:schemeClr val="tx1"/>
                </a:solidFill>
                <a:effectLst/>
                <a:latin typeface="Arial" charset="0"/>
              </a:rPr>
              <a:t>macvlan</a:t>
            </a:r>
            <a:endParaRPr kumimoji="0" lang="en-US" sz="1200" b="0" i="0" u="none" strike="noStrike" cap="none" normalizeH="0" baseline="0" dirty="0">
              <a:ln>
                <a:noFill/>
              </a:ln>
              <a:solidFill>
                <a:schemeClr val="tx1"/>
              </a:solidFill>
              <a:effectLst/>
              <a:latin typeface="Arial" charset="0"/>
            </a:endParaRPr>
          </a:p>
        </p:txBody>
      </p:sp>
      <p:cxnSp>
        <p:nvCxnSpPr>
          <p:cNvPr id="133" name="Straight Connector 132"/>
          <p:cNvCxnSpPr/>
          <p:nvPr/>
        </p:nvCxnSpPr>
        <p:spPr bwMode="auto">
          <a:xfrm flipH="1">
            <a:off x="5163098" y="3543557"/>
            <a:ext cx="1" cy="5408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34" name="Straight Connector 133"/>
          <p:cNvCxnSpPr>
            <a:cxnSpLocks/>
          </p:cNvCxnSpPr>
          <p:nvPr/>
        </p:nvCxnSpPr>
        <p:spPr bwMode="auto">
          <a:xfrm flipH="1">
            <a:off x="5994679" y="3555017"/>
            <a:ext cx="1" cy="52937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 name="Rectangle 21"/>
          <p:cNvSpPr/>
          <p:nvPr/>
        </p:nvSpPr>
        <p:spPr bwMode="auto">
          <a:xfrm>
            <a:off x="3775670" y="3450241"/>
            <a:ext cx="2725102" cy="862818"/>
          </a:xfrm>
          <a:prstGeom prst="rect">
            <a:avLst/>
          </a:prstGeom>
          <a:noFill/>
          <a:ln w="41275" cap="flat" cmpd="sng" algn="ctr">
            <a:solidFill>
              <a:srgbClr val="7030A0"/>
            </a:solidFill>
            <a:prstDash val="sysDash"/>
            <a:round/>
            <a:headEnd type="none" w="med" len="med"/>
            <a:tailEnd type="none" w="med" len="med"/>
          </a:ln>
          <a:effectLst/>
        </p:spPr>
        <p:txBody>
          <a:bodyPr vert="horz" wrap="none" lIns="72000" tIns="45720" rIns="72000" bIns="45720" numCol="1" rtlCol="0" anchor="b"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r>
              <a:rPr kumimoji="0" lang="en-US" sz="2000" b="1" i="0" u="none" strike="noStrike" cap="none" normalizeH="0" baseline="0" dirty="0" err="1">
                <a:ln>
                  <a:noFill/>
                </a:ln>
                <a:solidFill>
                  <a:schemeClr val="tx1"/>
                </a:solidFill>
                <a:effectLst/>
                <a:highlight>
                  <a:srgbClr val="FABB00"/>
                </a:highlight>
                <a:latin typeface="Arial" charset="0"/>
              </a:rPr>
              <a:t>br</a:t>
            </a:r>
            <a:endParaRPr kumimoji="0" lang="en-US" sz="2000" b="1" i="0" u="none" strike="noStrike" cap="none" normalizeH="0" baseline="0" dirty="0">
              <a:ln>
                <a:noFill/>
              </a:ln>
              <a:solidFill>
                <a:schemeClr val="tx1"/>
              </a:solidFill>
              <a:effectLst/>
              <a:highlight>
                <a:srgbClr val="FABB00"/>
              </a:highlight>
              <a:latin typeface="Arial" charset="0"/>
            </a:endParaRPr>
          </a:p>
        </p:txBody>
      </p:sp>
      <p:sp>
        <p:nvSpPr>
          <p:cNvPr id="135" name="TextBox 134"/>
          <p:cNvSpPr txBox="1"/>
          <p:nvPr/>
        </p:nvSpPr>
        <p:spPr>
          <a:xfrm>
            <a:off x="3625836" y="6077726"/>
            <a:ext cx="2504914" cy="307777"/>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eth3</a:t>
            </a:r>
          </a:p>
        </p:txBody>
      </p:sp>
      <p:sp>
        <p:nvSpPr>
          <p:cNvPr id="136" name="Rectangle 135"/>
          <p:cNvSpPr/>
          <p:nvPr/>
        </p:nvSpPr>
        <p:spPr bwMode="auto">
          <a:xfrm>
            <a:off x="3899767" y="5247824"/>
            <a:ext cx="887145" cy="312879"/>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macvlan</a:t>
            </a:r>
            <a:endParaRPr kumimoji="0" lang="en-US" sz="1400" b="0" i="0" u="none" strike="noStrike" cap="none" normalizeH="0" baseline="0" dirty="0">
              <a:ln>
                <a:noFill/>
              </a:ln>
              <a:solidFill>
                <a:schemeClr val="tx1"/>
              </a:solidFill>
              <a:effectLst/>
              <a:latin typeface="Arial" charset="0"/>
            </a:endParaRPr>
          </a:p>
        </p:txBody>
      </p:sp>
      <p:cxnSp>
        <p:nvCxnSpPr>
          <p:cNvPr id="137" name="Straight Connector 136"/>
          <p:cNvCxnSpPr>
            <a:stCxn id="136" idx="2"/>
          </p:cNvCxnSpPr>
          <p:nvPr/>
        </p:nvCxnSpPr>
        <p:spPr bwMode="auto">
          <a:xfrm flipH="1">
            <a:off x="4343339" y="5560703"/>
            <a:ext cx="1" cy="54083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38" name="Rectangle 137"/>
          <p:cNvSpPr/>
          <p:nvPr/>
        </p:nvSpPr>
        <p:spPr bwMode="auto">
          <a:xfrm>
            <a:off x="4864832" y="4743898"/>
            <a:ext cx="697478" cy="810718"/>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SE</a:t>
            </a:r>
          </a:p>
        </p:txBody>
      </p:sp>
      <p:sp>
        <p:nvSpPr>
          <p:cNvPr id="139" name="Rectangle 138"/>
          <p:cNvSpPr/>
          <p:nvPr/>
        </p:nvSpPr>
        <p:spPr bwMode="auto">
          <a:xfrm>
            <a:off x="5751392" y="4718544"/>
            <a:ext cx="697389" cy="810718"/>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LBE</a:t>
            </a:r>
          </a:p>
        </p:txBody>
      </p:sp>
      <p:sp>
        <p:nvSpPr>
          <p:cNvPr id="140" name="Rectangle 139"/>
          <p:cNvSpPr/>
          <p:nvPr/>
        </p:nvSpPr>
        <p:spPr bwMode="auto">
          <a:xfrm>
            <a:off x="4864833" y="5247824"/>
            <a:ext cx="697478" cy="312879"/>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err="1">
                <a:ln>
                  <a:noFill/>
                </a:ln>
                <a:solidFill>
                  <a:schemeClr val="tx1"/>
                </a:solidFill>
                <a:effectLst/>
                <a:latin typeface="Arial" charset="0"/>
              </a:rPr>
              <a:t>macvlan</a:t>
            </a:r>
            <a:endParaRPr kumimoji="0" lang="en-US" sz="1200" b="0" i="0" u="none" strike="noStrike" cap="none" normalizeH="0" baseline="0" dirty="0">
              <a:ln>
                <a:noFill/>
              </a:ln>
              <a:solidFill>
                <a:schemeClr val="tx1"/>
              </a:solidFill>
              <a:effectLst/>
              <a:latin typeface="Arial" charset="0"/>
            </a:endParaRPr>
          </a:p>
        </p:txBody>
      </p:sp>
      <p:sp>
        <p:nvSpPr>
          <p:cNvPr id="141" name="Rectangle 140"/>
          <p:cNvSpPr/>
          <p:nvPr/>
        </p:nvSpPr>
        <p:spPr bwMode="auto">
          <a:xfrm>
            <a:off x="5768537" y="5247824"/>
            <a:ext cx="697478" cy="312879"/>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err="1">
                <a:ln>
                  <a:noFill/>
                </a:ln>
                <a:solidFill>
                  <a:schemeClr val="tx1"/>
                </a:solidFill>
                <a:effectLst/>
                <a:latin typeface="Arial" charset="0"/>
              </a:rPr>
              <a:t>macvlan</a:t>
            </a:r>
            <a:endParaRPr kumimoji="0" lang="en-US" sz="1200" b="0" i="0" u="none" strike="noStrike" cap="none" normalizeH="0" baseline="0" dirty="0">
              <a:ln>
                <a:noFill/>
              </a:ln>
              <a:solidFill>
                <a:schemeClr val="tx1"/>
              </a:solidFill>
              <a:effectLst/>
              <a:latin typeface="Arial" charset="0"/>
            </a:endParaRPr>
          </a:p>
        </p:txBody>
      </p:sp>
      <p:cxnSp>
        <p:nvCxnSpPr>
          <p:cNvPr id="142" name="Straight Connector 141"/>
          <p:cNvCxnSpPr/>
          <p:nvPr/>
        </p:nvCxnSpPr>
        <p:spPr bwMode="auto">
          <a:xfrm flipH="1">
            <a:off x="5237577" y="5560703"/>
            <a:ext cx="1" cy="5408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3" name="Straight Connector 142"/>
          <p:cNvCxnSpPr>
            <a:cxnSpLocks/>
          </p:cNvCxnSpPr>
          <p:nvPr/>
        </p:nvCxnSpPr>
        <p:spPr bwMode="auto">
          <a:xfrm flipH="1">
            <a:off x="6069158" y="5572163"/>
            <a:ext cx="1" cy="52937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44" name="Rectangle 143"/>
          <p:cNvSpPr/>
          <p:nvPr/>
        </p:nvSpPr>
        <p:spPr bwMode="auto">
          <a:xfrm>
            <a:off x="3850149" y="5467387"/>
            <a:ext cx="2725102" cy="862818"/>
          </a:xfrm>
          <a:prstGeom prst="rect">
            <a:avLst/>
          </a:prstGeom>
          <a:noFill/>
          <a:ln w="41275" cap="flat" cmpd="sng" algn="ctr">
            <a:solidFill>
              <a:srgbClr val="7030A0"/>
            </a:solidFill>
            <a:prstDash val="sysDash"/>
            <a:round/>
            <a:headEnd type="none" w="med" len="med"/>
            <a:tailEnd type="none" w="med" len="med"/>
          </a:ln>
          <a:effectLst/>
        </p:spPr>
        <p:txBody>
          <a:bodyPr vert="horz" wrap="none" lIns="72000" tIns="45720" rIns="72000" bIns="45720" numCol="1" rtlCol="0" anchor="b"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r>
              <a:rPr kumimoji="0" lang="en-US" sz="2000" b="1" i="0" u="none" strike="noStrike" cap="none" normalizeH="0" baseline="0" dirty="0" err="1">
                <a:ln>
                  <a:noFill/>
                </a:ln>
                <a:solidFill>
                  <a:schemeClr val="tx1"/>
                </a:solidFill>
                <a:effectLst/>
                <a:highlight>
                  <a:srgbClr val="FABB00"/>
                </a:highlight>
                <a:latin typeface="Arial" charset="0"/>
              </a:rPr>
              <a:t>br</a:t>
            </a:r>
            <a:endParaRPr kumimoji="0" lang="en-US" sz="2000" b="1" i="0" u="none" strike="noStrike" cap="none" normalizeH="0" baseline="0" dirty="0">
              <a:ln>
                <a:noFill/>
              </a:ln>
              <a:solidFill>
                <a:schemeClr val="tx1"/>
              </a:solidFill>
              <a:effectLst/>
              <a:highlight>
                <a:srgbClr val="FABB00"/>
              </a:highlight>
              <a:latin typeface="Arial" charset="0"/>
            </a:endParaRPr>
          </a:p>
        </p:txBody>
      </p:sp>
    </p:spTree>
    <p:extLst>
      <p:ext uri="{BB962C8B-B14F-4D97-AF65-F5344CB8AC3E}">
        <p14:creationId xmlns:p14="http://schemas.microsoft.com/office/powerpoint/2010/main" val="1506961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3701" y="239714"/>
            <a:ext cx="7494588" cy="638698"/>
          </a:xfrm>
        </p:spPr>
        <p:txBody>
          <a:bodyPr>
            <a:normAutofit/>
          </a:bodyPr>
          <a:lstStyle/>
          <a:p>
            <a:r>
              <a:rPr lang="en-US" sz="3200" dirty="0"/>
              <a:t>M</a:t>
            </a:r>
            <a:r>
              <a:rPr lang="en-US" sz="3200"/>
              <a:t>acvlan</a:t>
            </a:r>
            <a:endParaRPr lang="en-US" sz="3200" dirty="0"/>
          </a:p>
        </p:txBody>
      </p:sp>
      <p:sp>
        <p:nvSpPr>
          <p:cNvPr id="6" name="Rectangle 5"/>
          <p:cNvSpPr/>
          <p:nvPr/>
        </p:nvSpPr>
        <p:spPr>
          <a:xfrm>
            <a:off x="2006600" y="1023114"/>
            <a:ext cx="8369300" cy="5139869"/>
          </a:xfrm>
          <a:prstGeom prst="rect">
            <a:avLst/>
          </a:prstGeom>
        </p:spPr>
        <p:txBody>
          <a:bodyPr wrap="square">
            <a:spAutoFit/>
          </a:bodyPr>
          <a:lstStyle/>
          <a:p>
            <a:r>
              <a:rPr lang="en-US" sz="1600" dirty="0"/>
              <a:t>blade_0_15:~$ cat /</a:t>
            </a:r>
            <a:r>
              <a:rPr lang="en-US" sz="1600" dirty="0" err="1"/>
              <a:t>tmp</a:t>
            </a:r>
            <a:r>
              <a:rPr lang="en-US" sz="1600" dirty="0"/>
              <a:t>/llb1fee_0_15.conf   </a:t>
            </a:r>
          </a:p>
          <a:p>
            <a:r>
              <a:rPr lang="en-US" sz="1600" dirty="0" err="1"/>
              <a:t>lxc.utsname</a:t>
            </a:r>
            <a:r>
              <a:rPr lang="en-US" sz="1600" dirty="0"/>
              <a:t> = llb1fee_0_15</a:t>
            </a:r>
          </a:p>
          <a:p>
            <a:r>
              <a:rPr lang="en-US" sz="1600" b="1" dirty="0" err="1"/>
              <a:t>lxc.network.type</a:t>
            </a:r>
            <a:r>
              <a:rPr lang="en-US" sz="1600" b="1" dirty="0"/>
              <a:t> = </a:t>
            </a:r>
            <a:r>
              <a:rPr lang="en-US" sz="1600" b="1" dirty="0" err="1"/>
              <a:t>macvlan</a:t>
            </a:r>
            <a:endParaRPr lang="en-US" sz="1600" b="1" dirty="0"/>
          </a:p>
          <a:p>
            <a:r>
              <a:rPr lang="en-US" sz="1600" b="1" dirty="0" err="1"/>
              <a:t>lxc.network.macvlan.mode</a:t>
            </a:r>
            <a:r>
              <a:rPr lang="en-US" sz="1600" b="1" dirty="0"/>
              <a:t> = bridge</a:t>
            </a:r>
          </a:p>
          <a:p>
            <a:r>
              <a:rPr lang="en-US" sz="1600" dirty="0" err="1"/>
              <a:t>lxc.network.flags</a:t>
            </a:r>
            <a:r>
              <a:rPr lang="en-US" sz="1600" dirty="0"/>
              <a:t> = up</a:t>
            </a:r>
          </a:p>
          <a:p>
            <a:r>
              <a:rPr lang="en-US" sz="1600" b="1" dirty="0" err="1"/>
              <a:t>lxc.network.link</a:t>
            </a:r>
            <a:r>
              <a:rPr lang="en-US" sz="1600" b="1" dirty="0"/>
              <a:t> = bond0.1119</a:t>
            </a:r>
          </a:p>
          <a:p>
            <a:r>
              <a:rPr lang="en-US" sz="1600" b="1" dirty="0"/>
              <a:t>lxc.network.name = evip_macvlan0</a:t>
            </a:r>
          </a:p>
          <a:p>
            <a:r>
              <a:rPr lang="en-US" sz="1600" dirty="0" err="1"/>
              <a:t>lxc.network.hwaddr</a:t>
            </a:r>
            <a:r>
              <a:rPr lang="en-US" sz="1600" dirty="0"/>
              <a:t> = 00:01:f6:01:01:08</a:t>
            </a:r>
          </a:p>
          <a:p>
            <a:r>
              <a:rPr lang="en-US" sz="1600" dirty="0" err="1"/>
              <a:t>lxc.network.type</a:t>
            </a:r>
            <a:r>
              <a:rPr lang="en-US" sz="1600" dirty="0"/>
              <a:t> = </a:t>
            </a:r>
            <a:r>
              <a:rPr lang="en-US" sz="1600" dirty="0" err="1"/>
              <a:t>vlan</a:t>
            </a:r>
            <a:endParaRPr lang="en-US" sz="1600" dirty="0"/>
          </a:p>
          <a:p>
            <a:r>
              <a:rPr lang="en-US" sz="1600" dirty="0"/>
              <a:t>lxc.network.vlan.id = 201</a:t>
            </a:r>
          </a:p>
          <a:p>
            <a:r>
              <a:rPr lang="en-US" sz="1600" dirty="0" err="1"/>
              <a:t>lxc.network.hwaddr</a:t>
            </a:r>
            <a:r>
              <a:rPr lang="en-US" sz="1600" dirty="0"/>
              <a:t> = 00:00:00:01:01:09</a:t>
            </a:r>
          </a:p>
          <a:p>
            <a:r>
              <a:rPr lang="en-US" sz="1600" dirty="0"/>
              <a:t>lxc.network.name = eth1.201</a:t>
            </a:r>
          </a:p>
          <a:p>
            <a:r>
              <a:rPr lang="en-US" sz="1600" dirty="0" err="1"/>
              <a:t>lxc.network.flags</a:t>
            </a:r>
            <a:r>
              <a:rPr lang="en-US" sz="1600" dirty="0"/>
              <a:t> = up</a:t>
            </a:r>
          </a:p>
          <a:p>
            <a:r>
              <a:rPr lang="en-US" sz="1600" dirty="0" err="1"/>
              <a:t>lxc.network.link</a:t>
            </a:r>
            <a:r>
              <a:rPr lang="en-US" sz="1600" dirty="0"/>
              <a:t> = </a:t>
            </a:r>
            <a:r>
              <a:rPr lang="en-US" sz="1600" dirty="0" err="1"/>
              <a:t>evipdev</a:t>
            </a:r>
            <a:endParaRPr lang="en-US" sz="1600" dirty="0"/>
          </a:p>
        </p:txBody>
      </p:sp>
    </p:spTree>
    <p:extLst>
      <p:ext uri="{BB962C8B-B14F-4D97-AF65-F5344CB8AC3E}">
        <p14:creationId xmlns:p14="http://schemas.microsoft.com/office/powerpoint/2010/main" val="1938588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3701" y="239714"/>
            <a:ext cx="7494588" cy="638698"/>
          </a:xfrm>
        </p:spPr>
        <p:txBody>
          <a:bodyPr>
            <a:normAutofit/>
          </a:bodyPr>
          <a:lstStyle/>
          <a:p>
            <a:r>
              <a:rPr lang="en-US" sz="3200" dirty="0"/>
              <a:t>IP6 Tunnel</a:t>
            </a:r>
          </a:p>
        </p:txBody>
      </p:sp>
      <p:sp>
        <p:nvSpPr>
          <p:cNvPr id="5" name="Content Placeholder 1"/>
          <p:cNvSpPr>
            <a:spLocks noGrp="1"/>
          </p:cNvSpPr>
          <p:nvPr>
            <p:ph idx="1"/>
          </p:nvPr>
        </p:nvSpPr>
        <p:spPr>
          <a:xfrm>
            <a:off x="523644" y="948592"/>
            <a:ext cx="8899756" cy="1201483"/>
          </a:xfrm>
        </p:spPr>
        <p:txBody>
          <a:bodyPr/>
          <a:lstStyle/>
          <a:p>
            <a:r>
              <a:rPr lang="en-US" sz="2000" dirty="0"/>
              <a:t>Traffics between two elements are over ipv6 tunnel.</a:t>
            </a:r>
          </a:p>
          <a:p>
            <a:pPr marL="0" indent="0">
              <a:buNone/>
            </a:pPr>
            <a:r>
              <a:rPr lang="en-US" sz="2000" dirty="0"/>
              <a:t>   It add an additional IP header to the raw packet.  </a:t>
            </a:r>
          </a:p>
          <a:p>
            <a:pPr marL="0" indent="0">
              <a:buNone/>
            </a:pPr>
            <a:r>
              <a:rPr lang="en-US" sz="2000" dirty="0"/>
              <a:t>   It limits the MTU a packet from SGC or UE to 1480 B</a:t>
            </a:r>
          </a:p>
        </p:txBody>
      </p:sp>
      <p:sp>
        <p:nvSpPr>
          <p:cNvPr id="2" name="Rectangle 1">
            <a:extLst>
              <a:ext uri="{FF2B5EF4-FFF2-40B4-BE49-F238E27FC236}">
                <a16:creationId xmlns:a16="http://schemas.microsoft.com/office/drawing/2014/main" id="{5BD3F7BE-E4FC-4E5C-A4F0-9FBD5098EFA5}"/>
              </a:ext>
            </a:extLst>
          </p:cNvPr>
          <p:cNvSpPr/>
          <p:nvPr/>
        </p:nvSpPr>
        <p:spPr bwMode="auto">
          <a:xfrm>
            <a:off x="850764" y="2668033"/>
            <a:ext cx="543698" cy="642551"/>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FE</a:t>
            </a:r>
          </a:p>
        </p:txBody>
      </p:sp>
      <p:sp>
        <p:nvSpPr>
          <p:cNvPr id="6" name="Rectangle 5">
            <a:extLst>
              <a:ext uri="{FF2B5EF4-FFF2-40B4-BE49-F238E27FC236}">
                <a16:creationId xmlns:a16="http://schemas.microsoft.com/office/drawing/2014/main" id="{34E79F48-BDDC-4504-9EAA-D584F3A17A7F}"/>
              </a:ext>
            </a:extLst>
          </p:cNvPr>
          <p:cNvSpPr/>
          <p:nvPr/>
        </p:nvSpPr>
        <p:spPr bwMode="auto">
          <a:xfrm>
            <a:off x="2771660" y="2663227"/>
            <a:ext cx="543698" cy="642551"/>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SE</a:t>
            </a:r>
          </a:p>
        </p:txBody>
      </p:sp>
      <p:sp>
        <p:nvSpPr>
          <p:cNvPr id="7" name="Rectangle 6">
            <a:extLst>
              <a:ext uri="{FF2B5EF4-FFF2-40B4-BE49-F238E27FC236}">
                <a16:creationId xmlns:a16="http://schemas.microsoft.com/office/drawing/2014/main" id="{2C6FEADD-2E09-4920-A4F5-DB2350C7CF1E}"/>
              </a:ext>
            </a:extLst>
          </p:cNvPr>
          <p:cNvSpPr/>
          <p:nvPr/>
        </p:nvSpPr>
        <p:spPr bwMode="auto">
          <a:xfrm>
            <a:off x="4643822" y="2668033"/>
            <a:ext cx="1266803" cy="642551"/>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LBE</a:t>
            </a:r>
          </a:p>
        </p:txBody>
      </p:sp>
      <p:grpSp>
        <p:nvGrpSpPr>
          <p:cNvPr id="10" name="Group 9">
            <a:extLst>
              <a:ext uri="{FF2B5EF4-FFF2-40B4-BE49-F238E27FC236}">
                <a16:creationId xmlns:a16="http://schemas.microsoft.com/office/drawing/2014/main" id="{69ED3CAE-6435-425B-AC0D-7B38D7A46799}"/>
              </a:ext>
            </a:extLst>
          </p:cNvPr>
          <p:cNvGrpSpPr/>
          <p:nvPr/>
        </p:nvGrpSpPr>
        <p:grpSpPr>
          <a:xfrm>
            <a:off x="1407162" y="2823523"/>
            <a:ext cx="1356497" cy="277340"/>
            <a:chOff x="1013254" y="5154140"/>
            <a:chExt cx="1568450" cy="203200"/>
          </a:xfrm>
        </p:grpSpPr>
        <p:sp>
          <p:nvSpPr>
            <p:cNvPr id="4" name="Cylinder 3">
              <a:extLst>
                <a:ext uri="{FF2B5EF4-FFF2-40B4-BE49-F238E27FC236}">
                  <a16:creationId xmlns:a16="http://schemas.microsoft.com/office/drawing/2014/main" id="{10CAEC47-F1D5-42BA-A4EC-9C568AD3CA04}"/>
                </a:ext>
              </a:extLst>
            </p:cNvPr>
            <p:cNvSpPr/>
            <p:nvPr/>
          </p:nvSpPr>
          <p:spPr bwMode="auto">
            <a:xfrm rot="16200000">
              <a:off x="1664129" y="4503265"/>
              <a:ext cx="203200" cy="1504950"/>
            </a:xfrm>
            <a:prstGeom prst="can">
              <a:avLst/>
            </a:prstGeom>
            <a:solidFill>
              <a:srgbClr val="C0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9" name="Cylinder 8">
              <a:extLst>
                <a:ext uri="{FF2B5EF4-FFF2-40B4-BE49-F238E27FC236}">
                  <a16:creationId xmlns:a16="http://schemas.microsoft.com/office/drawing/2014/main" id="{5967454B-659C-4496-9F23-F009D57C2DD5}"/>
                </a:ext>
              </a:extLst>
            </p:cNvPr>
            <p:cNvSpPr/>
            <p:nvPr/>
          </p:nvSpPr>
          <p:spPr bwMode="auto">
            <a:xfrm rot="5400000">
              <a:off x="1727629" y="4503265"/>
              <a:ext cx="203200" cy="1504950"/>
            </a:xfrm>
            <a:prstGeom prst="can">
              <a:avLst/>
            </a:prstGeom>
            <a:solidFill>
              <a:srgbClr val="C0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grpSp>
      <p:grpSp>
        <p:nvGrpSpPr>
          <p:cNvPr id="11" name="Group 10">
            <a:extLst>
              <a:ext uri="{FF2B5EF4-FFF2-40B4-BE49-F238E27FC236}">
                <a16:creationId xmlns:a16="http://schemas.microsoft.com/office/drawing/2014/main" id="{CB913D2E-8BA7-4A71-B70D-F7B7F9E0F136}"/>
              </a:ext>
            </a:extLst>
          </p:cNvPr>
          <p:cNvGrpSpPr/>
          <p:nvPr/>
        </p:nvGrpSpPr>
        <p:grpSpPr>
          <a:xfrm>
            <a:off x="3327306" y="2823522"/>
            <a:ext cx="1365250" cy="300680"/>
            <a:chOff x="1013254" y="5154140"/>
            <a:chExt cx="1568450" cy="203200"/>
          </a:xfrm>
        </p:grpSpPr>
        <p:sp>
          <p:nvSpPr>
            <p:cNvPr id="12" name="Cylinder 11">
              <a:extLst>
                <a:ext uri="{FF2B5EF4-FFF2-40B4-BE49-F238E27FC236}">
                  <a16:creationId xmlns:a16="http://schemas.microsoft.com/office/drawing/2014/main" id="{303D5AC3-015A-4862-BA2B-BCAA8D030E8A}"/>
                </a:ext>
              </a:extLst>
            </p:cNvPr>
            <p:cNvSpPr/>
            <p:nvPr/>
          </p:nvSpPr>
          <p:spPr bwMode="auto">
            <a:xfrm rot="16200000">
              <a:off x="1664129" y="4503265"/>
              <a:ext cx="203200" cy="1504950"/>
            </a:xfrm>
            <a:prstGeom prst="can">
              <a:avLst/>
            </a:prstGeom>
            <a:solidFill>
              <a:srgbClr val="C0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3" name="Cylinder 12">
              <a:extLst>
                <a:ext uri="{FF2B5EF4-FFF2-40B4-BE49-F238E27FC236}">
                  <a16:creationId xmlns:a16="http://schemas.microsoft.com/office/drawing/2014/main" id="{7B4CE4C2-3495-4A1F-934C-31377E5A9053}"/>
                </a:ext>
              </a:extLst>
            </p:cNvPr>
            <p:cNvSpPr/>
            <p:nvPr/>
          </p:nvSpPr>
          <p:spPr bwMode="auto">
            <a:xfrm rot="5400000">
              <a:off x="1727629" y="4503265"/>
              <a:ext cx="203200" cy="1504950"/>
            </a:xfrm>
            <a:prstGeom prst="can">
              <a:avLst/>
            </a:prstGeom>
            <a:solidFill>
              <a:srgbClr val="C0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grpSp>
      <p:sp>
        <p:nvSpPr>
          <p:cNvPr id="17" name="Rectangle 16">
            <a:extLst>
              <a:ext uri="{FF2B5EF4-FFF2-40B4-BE49-F238E27FC236}">
                <a16:creationId xmlns:a16="http://schemas.microsoft.com/office/drawing/2014/main" id="{BE46EAAB-966C-47CE-9BF2-9F5C92671A7E}"/>
              </a:ext>
            </a:extLst>
          </p:cNvPr>
          <p:cNvSpPr/>
          <p:nvPr/>
        </p:nvSpPr>
        <p:spPr bwMode="auto">
          <a:xfrm>
            <a:off x="6929822" y="2668033"/>
            <a:ext cx="956821" cy="642551"/>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PN</a:t>
            </a:r>
          </a:p>
        </p:txBody>
      </p:sp>
      <p:grpSp>
        <p:nvGrpSpPr>
          <p:cNvPr id="18" name="Group 17">
            <a:extLst>
              <a:ext uri="{FF2B5EF4-FFF2-40B4-BE49-F238E27FC236}">
                <a16:creationId xmlns:a16="http://schemas.microsoft.com/office/drawing/2014/main" id="{2B0A5178-B876-4149-98C5-14FCB1781EA7}"/>
              </a:ext>
            </a:extLst>
          </p:cNvPr>
          <p:cNvGrpSpPr/>
          <p:nvPr/>
        </p:nvGrpSpPr>
        <p:grpSpPr>
          <a:xfrm>
            <a:off x="5890020" y="2834162"/>
            <a:ext cx="1039802" cy="300680"/>
            <a:chOff x="1013254" y="5154140"/>
            <a:chExt cx="1568450" cy="203200"/>
          </a:xfrm>
        </p:grpSpPr>
        <p:sp>
          <p:nvSpPr>
            <p:cNvPr id="19" name="Cylinder 18">
              <a:extLst>
                <a:ext uri="{FF2B5EF4-FFF2-40B4-BE49-F238E27FC236}">
                  <a16:creationId xmlns:a16="http://schemas.microsoft.com/office/drawing/2014/main" id="{9343B427-2C4F-45D1-8682-1658DE0B34E3}"/>
                </a:ext>
              </a:extLst>
            </p:cNvPr>
            <p:cNvSpPr/>
            <p:nvPr/>
          </p:nvSpPr>
          <p:spPr bwMode="auto">
            <a:xfrm rot="16200000">
              <a:off x="1664129" y="4503265"/>
              <a:ext cx="203200" cy="1504950"/>
            </a:xfrm>
            <a:prstGeom prst="can">
              <a:avLst/>
            </a:prstGeom>
            <a:solidFill>
              <a:srgbClr val="C0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0" name="Cylinder 19">
              <a:extLst>
                <a:ext uri="{FF2B5EF4-FFF2-40B4-BE49-F238E27FC236}">
                  <a16:creationId xmlns:a16="http://schemas.microsoft.com/office/drawing/2014/main" id="{B4CB3199-0408-41F1-8860-55B1F9FF43FE}"/>
                </a:ext>
              </a:extLst>
            </p:cNvPr>
            <p:cNvSpPr/>
            <p:nvPr/>
          </p:nvSpPr>
          <p:spPr bwMode="auto">
            <a:xfrm rot="5400000">
              <a:off x="1727629" y="4503265"/>
              <a:ext cx="203200" cy="1504950"/>
            </a:xfrm>
            <a:prstGeom prst="can">
              <a:avLst/>
            </a:prstGeom>
            <a:solidFill>
              <a:srgbClr val="C0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3443586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067428"/>
            <a:ext cx="8351839" cy="1027816"/>
          </a:xfrm>
        </p:spPr>
        <p:txBody>
          <a:bodyPr/>
          <a:lstStyle/>
          <a:p>
            <a:r>
              <a:rPr lang="en-US" dirty="0"/>
              <a:t>IPVS is used by LBE to distribute incoming traffic to a SGC application or forward a outgoing traffic to a SE element.</a:t>
            </a:r>
          </a:p>
          <a:p>
            <a:endParaRPr lang="en-US" dirty="0"/>
          </a:p>
          <a:p>
            <a:endParaRPr lang="en-US" dirty="0"/>
          </a:p>
        </p:txBody>
      </p:sp>
      <p:sp>
        <p:nvSpPr>
          <p:cNvPr id="3" name="Title 2"/>
          <p:cNvSpPr>
            <a:spLocks noGrp="1"/>
          </p:cNvSpPr>
          <p:nvPr>
            <p:ph type="title"/>
          </p:nvPr>
        </p:nvSpPr>
        <p:spPr>
          <a:xfrm>
            <a:off x="393701" y="173499"/>
            <a:ext cx="7494588" cy="1085371"/>
          </a:xfrm>
        </p:spPr>
        <p:txBody>
          <a:bodyPr/>
          <a:lstStyle/>
          <a:p>
            <a:r>
              <a:rPr lang="en-US" dirty="0"/>
              <a:t>IPVS</a:t>
            </a:r>
          </a:p>
        </p:txBody>
      </p:sp>
      <p:sp>
        <p:nvSpPr>
          <p:cNvPr id="4" name="Rectangle 3">
            <a:extLst>
              <a:ext uri="{FF2B5EF4-FFF2-40B4-BE49-F238E27FC236}">
                <a16:creationId xmlns:a16="http://schemas.microsoft.com/office/drawing/2014/main" id="{165902E8-D02F-4AA0-8CF0-DE51BB40C783}"/>
              </a:ext>
            </a:extLst>
          </p:cNvPr>
          <p:cNvSpPr/>
          <p:nvPr/>
        </p:nvSpPr>
        <p:spPr>
          <a:xfrm>
            <a:off x="466697" y="2778578"/>
            <a:ext cx="7377921" cy="2677656"/>
          </a:xfrm>
          <a:prstGeom prst="rect">
            <a:avLst/>
          </a:prstGeom>
        </p:spPr>
        <p:txBody>
          <a:bodyPr wrap="square">
            <a:spAutoFit/>
          </a:bodyPr>
          <a:lstStyle/>
          <a:p>
            <a:r>
              <a:rPr lang="en-US" sz="1200" dirty="0">
                <a:solidFill>
                  <a:srgbClr val="000000"/>
                </a:solidFill>
                <a:latin typeface="Courier New" panose="02070309020205020404" pitchFamily="49" charset="0"/>
              </a:rPr>
              <a:t>llb1lbe_0_11:~# </a:t>
            </a:r>
            <a:r>
              <a:rPr lang="en-US" sz="1200" dirty="0" err="1">
                <a:solidFill>
                  <a:srgbClr val="000000"/>
                </a:solidFill>
                <a:latin typeface="Courier New" panose="02070309020205020404" pitchFamily="49" charset="0"/>
              </a:rPr>
              <a:t>ipvsadm</a:t>
            </a:r>
            <a:r>
              <a:rPr lang="en-US" sz="1200" dirty="0">
                <a:solidFill>
                  <a:srgbClr val="000000"/>
                </a:solidFill>
                <a:latin typeface="Courier New" panose="02070309020205020404" pitchFamily="49" charset="0"/>
              </a:rPr>
              <a:t> -L</a:t>
            </a:r>
          </a:p>
          <a:p>
            <a:r>
              <a:rPr lang="en-US" sz="1200" dirty="0">
                <a:solidFill>
                  <a:srgbClr val="000000"/>
                </a:solidFill>
                <a:latin typeface="Courier New" panose="02070309020205020404" pitchFamily="49" charset="0"/>
              </a:rPr>
              <a:t>IP Virtual Server version 1.2.1 (size=8388608)</a:t>
            </a:r>
          </a:p>
          <a:p>
            <a:r>
              <a:rPr lang="en-US" sz="1200" dirty="0" err="1">
                <a:solidFill>
                  <a:srgbClr val="000000"/>
                </a:solidFill>
                <a:latin typeface="Courier New" panose="02070309020205020404" pitchFamily="49" charset="0"/>
              </a:rPr>
              <a:t>Prot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LocalAddress:Port</a:t>
            </a:r>
            <a:r>
              <a:rPr lang="en-US" sz="1200" dirty="0">
                <a:solidFill>
                  <a:srgbClr val="000000"/>
                </a:solidFill>
                <a:latin typeface="Courier New" panose="02070309020205020404" pitchFamily="49" charset="0"/>
              </a:rPr>
              <a:t> Scheduler Flags</a:t>
            </a:r>
          </a:p>
          <a:p>
            <a:r>
              <a:rPr lang="en-US" sz="1200" dirty="0">
                <a:solidFill>
                  <a:srgbClr val="000000"/>
                </a:solidFill>
                <a:latin typeface="Courier New" panose="02070309020205020404" pitchFamily="49" charset="0"/>
              </a:rPr>
              <a:t>-&gt; </a:t>
            </a:r>
            <a:r>
              <a:rPr lang="en-US" sz="1200" dirty="0" err="1">
                <a:solidFill>
                  <a:srgbClr val="000000"/>
                </a:solidFill>
                <a:latin typeface="Courier New" panose="02070309020205020404" pitchFamily="49" charset="0"/>
              </a:rPr>
              <a:t>RemoteAddress:Port</a:t>
            </a:r>
            <a:r>
              <a:rPr lang="en-US" sz="1200" dirty="0">
                <a:solidFill>
                  <a:srgbClr val="000000"/>
                </a:solidFill>
                <a:latin typeface="Courier New" panose="02070309020205020404" pitchFamily="49" charset="0"/>
              </a:rPr>
              <a:t>           Forward Weight </a:t>
            </a:r>
            <a:r>
              <a:rPr lang="en-US" sz="1200" dirty="0" err="1">
                <a:solidFill>
                  <a:srgbClr val="000000"/>
                </a:solidFill>
                <a:latin typeface="Courier New" panose="02070309020205020404" pitchFamily="49" charset="0"/>
              </a:rPr>
              <a:t>ActiveConn</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InActConn</a:t>
            </a:r>
            <a:endParaRPr lang="en-US" sz="1200" dirty="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FWM  6000001 IPv6 </a:t>
            </a:r>
            <a:r>
              <a:rPr lang="en-US" sz="1200" dirty="0" err="1">
                <a:solidFill>
                  <a:srgbClr val="000000"/>
                </a:solidFill>
                <a:latin typeface="Courier New" panose="02070309020205020404" pitchFamily="49" charset="0"/>
              </a:rPr>
              <a:t>wrr</a:t>
            </a:r>
            <a:r>
              <a:rPr lang="en-US" sz="1200" dirty="0">
                <a:solidFill>
                  <a:srgbClr val="000000"/>
                </a:solidFill>
                <a:latin typeface="Courier New" panose="02070309020205020404" pitchFamily="49" charset="0"/>
              </a:rPr>
              <a:t> persistent 370000</a:t>
            </a:r>
          </a:p>
          <a:p>
            <a:r>
              <a:rPr lang="fr-FR" sz="1200" dirty="0">
                <a:solidFill>
                  <a:srgbClr val="000000"/>
                </a:solidFill>
                <a:latin typeface="Courier New" panose="02070309020205020404" pitchFamily="49" charset="0"/>
              </a:rPr>
              <a:t>-&gt; [fc00::6e]:0                 Route   6300   0          0</a:t>
            </a:r>
          </a:p>
          <a:p>
            <a:r>
              <a:rPr lang="en-US" sz="1200" dirty="0">
                <a:solidFill>
                  <a:srgbClr val="000000"/>
                </a:solidFill>
                <a:latin typeface="Courier New" panose="02070309020205020404" pitchFamily="49" charset="0"/>
              </a:rPr>
              <a:t>FWM  6000002 </a:t>
            </a:r>
            <a:r>
              <a:rPr lang="en-US" sz="1200" dirty="0" err="1">
                <a:solidFill>
                  <a:srgbClr val="000000"/>
                </a:solidFill>
                <a:latin typeface="Courier New" panose="02070309020205020404" pitchFamily="49" charset="0"/>
              </a:rPr>
              <a:t>wrr</a:t>
            </a:r>
            <a:r>
              <a:rPr lang="en-US" sz="1200" dirty="0">
                <a:solidFill>
                  <a:srgbClr val="000000"/>
                </a:solidFill>
                <a:latin typeface="Courier New" panose="02070309020205020404" pitchFamily="49" charset="0"/>
              </a:rPr>
              <a:t> persistent 370000</a:t>
            </a:r>
          </a:p>
          <a:p>
            <a:r>
              <a:rPr lang="fr-FR" sz="1200" dirty="0">
                <a:solidFill>
                  <a:srgbClr val="000000"/>
                </a:solidFill>
                <a:latin typeface="Courier New" panose="02070309020205020404" pitchFamily="49" charset="0"/>
              </a:rPr>
              <a:t>-&gt; 169.0.0.110:0                Route   6300   0          0</a:t>
            </a:r>
          </a:p>
          <a:p>
            <a:endParaRPr lang="en-US" dirty="0">
              <a:solidFill>
                <a:srgbClr val="000000"/>
              </a:solidFill>
              <a:latin typeface="Courier New" panose="02070309020205020404" pitchFamily="49" charset="0"/>
            </a:endParaRPr>
          </a:p>
        </p:txBody>
      </p:sp>
      <p:grpSp>
        <p:nvGrpSpPr>
          <p:cNvPr id="10" name="Group 9">
            <a:extLst>
              <a:ext uri="{FF2B5EF4-FFF2-40B4-BE49-F238E27FC236}">
                <a16:creationId xmlns:a16="http://schemas.microsoft.com/office/drawing/2014/main" id="{BBC6B564-679B-45C3-8E79-8B3A553CAA51}"/>
              </a:ext>
            </a:extLst>
          </p:cNvPr>
          <p:cNvGrpSpPr/>
          <p:nvPr/>
        </p:nvGrpSpPr>
        <p:grpSpPr>
          <a:xfrm>
            <a:off x="4898019" y="2001204"/>
            <a:ext cx="3783806" cy="893942"/>
            <a:chOff x="2249092" y="2258129"/>
            <a:chExt cx="3783806" cy="893942"/>
          </a:xfrm>
        </p:grpSpPr>
        <p:sp>
          <p:nvSpPr>
            <p:cNvPr id="5" name="Rectangle 4">
              <a:extLst>
                <a:ext uri="{FF2B5EF4-FFF2-40B4-BE49-F238E27FC236}">
                  <a16:creationId xmlns:a16="http://schemas.microsoft.com/office/drawing/2014/main" id="{685C5A04-852A-4058-8834-010CE3603E7C}"/>
                </a:ext>
              </a:extLst>
            </p:cNvPr>
            <p:cNvSpPr/>
            <p:nvPr/>
          </p:nvSpPr>
          <p:spPr bwMode="auto">
            <a:xfrm>
              <a:off x="2249092" y="2258129"/>
              <a:ext cx="3783806" cy="893942"/>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LBE</a:t>
              </a:r>
            </a:p>
          </p:txBody>
        </p:sp>
        <p:sp>
          <p:nvSpPr>
            <p:cNvPr id="6" name="Oval 5">
              <a:extLst>
                <a:ext uri="{FF2B5EF4-FFF2-40B4-BE49-F238E27FC236}">
                  <a16:creationId xmlns:a16="http://schemas.microsoft.com/office/drawing/2014/main" id="{8C7E22E4-5B9E-4DDE-96CB-F2342C02CC16}"/>
                </a:ext>
              </a:extLst>
            </p:cNvPr>
            <p:cNvSpPr/>
            <p:nvPr/>
          </p:nvSpPr>
          <p:spPr bwMode="auto">
            <a:xfrm>
              <a:off x="2730500" y="2781699"/>
              <a:ext cx="571500" cy="345371"/>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1050" b="1" dirty="0">
                  <a:highlight>
                    <a:srgbClr val="FFFF00"/>
                  </a:highlight>
                </a:rPr>
                <a:t>e_tun_1</a:t>
              </a:r>
              <a:endParaRPr kumimoji="0" lang="en-US" sz="1050" b="1" i="0" u="none" strike="noStrike" cap="none" normalizeH="0" baseline="0" dirty="0">
                <a:ln>
                  <a:noFill/>
                </a:ln>
                <a:solidFill>
                  <a:schemeClr val="tx1"/>
                </a:solidFill>
                <a:effectLst/>
                <a:highlight>
                  <a:srgbClr val="FFFF00"/>
                </a:highlight>
                <a:latin typeface="Arial" charset="0"/>
              </a:endParaRPr>
            </a:p>
          </p:txBody>
        </p:sp>
        <p:sp>
          <p:nvSpPr>
            <p:cNvPr id="7" name="Oval 6">
              <a:extLst>
                <a:ext uri="{FF2B5EF4-FFF2-40B4-BE49-F238E27FC236}">
                  <a16:creationId xmlns:a16="http://schemas.microsoft.com/office/drawing/2014/main" id="{CF1582C1-86AE-4EAD-90A9-9C2178A8EEB0}"/>
                </a:ext>
              </a:extLst>
            </p:cNvPr>
            <p:cNvSpPr/>
            <p:nvPr/>
          </p:nvSpPr>
          <p:spPr bwMode="auto">
            <a:xfrm>
              <a:off x="3497658" y="2789085"/>
              <a:ext cx="571500" cy="345371"/>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1050" b="1" dirty="0">
                  <a:highlight>
                    <a:srgbClr val="FFFF00"/>
                  </a:highlight>
                </a:rPr>
                <a:t>e_tun_2</a:t>
              </a:r>
              <a:endParaRPr kumimoji="0" lang="en-US" sz="1050" b="1" i="0" u="none" strike="noStrike" cap="none" normalizeH="0" baseline="0" dirty="0">
                <a:ln>
                  <a:noFill/>
                </a:ln>
                <a:solidFill>
                  <a:schemeClr val="tx1"/>
                </a:solidFill>
                <a:effectLst/>
                <a:highlight>
                  <a:srgbClr val="FFFF00"/>
                </a:highlight>
                <a:latin typeface="Arial" charset="0"/>
              </a:endParaRPr>
            </a:p>
          </p:txBody>
        </p:sp>
        <p:sp>
          <p:nvSpPr>
            <p:cNvPr id="8" name="Oval 7">
              <a:extLst>
                <a:ext uri="{FF2B5EF4-FFF2-40B4-BE49-F238E27FC236}">
                  <a16:creationId xmlns:a16="http://schemas.microsoft.com/office/drawing/2014/main" id="{E217BA3D-304F-4D7C-8763-0FABC11D0F7D}"/>
                </a:ext>
              </a:extLst>
            </p:cNvPr>
            <p:cNvSpPr/>
            <p:nvPr/>
          </p:nvSpPr>
          <p:spPr bwMode="auto">
            <a:xfrm>
              <a:off x="4296566" y="2806700"/>
              <a:ext cx="571500" cy="345371"/>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1050" b="1" dirty="0">
                  <a:highlight>
                    <a:srgbClr val="FFFF00"/>
                  </a:highlight>
                </a:rPr>
                <a:t>e_tun_3</a:t>
              </a:r>
              <a:endParaRPr kumimoji="0" lang="en-US" sz="1050" b="1" i="0" u="none" strike="noStrike" cap="none" normalizeH="0" baseline="0" dirty="0">
                <a:ln>
                  <a:noFill/>
                </a:ln>
                <a:solidFill>
                  <a:schemeClr val="tx1"/>
                </a:solidFill>
                <a:effectLst/>
                <a:highlight>
                  <a:srgbClr val="FFFF00"/>
                </a:highlight>
                <a:latin typeface="Arial" charset="0"/>
              </a:endParaRPr>
            </a:p>
          </p:txBody>
        </p:sp>
        <p:sp>
          <p:nvSpPr>
            <p:cNvPr id="9" name="Oval 8">
              <a:extLst>
                <a:ext uri="{FF2B5EF4-FFF2-40B4-BE49-F238E27FC236}">
                  <a16:creationId xmlns:a16="http://schemas.microsoft.com/office/drawing/2014/main" id="{25B9E26D-78CF-486A-8A67-721B93DE5C6E}"/>
                </a:ext>
              </a:extLst>
            </p:cNvPr>
            <p:cNvSpPr/>
            <p:nvPr/>
          </p:nvSpPr>
          <p:spPr bwMode="auto">
            <a:xfrm>
              <a:off x="5095474" y="2789085"/>
              <a:ext cx="571500" cy="345371"/>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1050" b="1" dirty="0">
                  <a:highlight>
                    <a:srgbClr val="FFFF00"/>
                  </a:highlight>
                </a:rPr>
                <a:t>e_tun_4</a:t>
              </a:r>
              <a:endParaRPr kumimoji="0" lang="en-US" sz="1050" b="1" i="0" u="none" strike="noStrike" cap="none" normalizeH="0" baseline="0" dirty="0">
                <a:ln>
                  <a:noFill/>
                </a:ln>
                <a:solidFill>
                  <a:schemeClr val="tx1"/>
                </a:solidFill>
                <a:effectLst/>
                <a:highlight>
                  <a:srgbClr val="FFFF00"/>
                </a:highlight>
                <a:latin typeface="Arial" charset="0"/>
              </a:endParaRPr>
            </a:p>
          </p:txBody>
        </p:sp>
      </p:grpSp>
      <p:sp>
        <p:nvSpPr>
          <p:cNvPr id="11" name="Rectangle 10">
            <a:extLst>
              <a:ext uri="{FF2B5EF4-FFF2-40B4-BE49-F238E27FC236}">
                <a16:creationId xmlns:a16="http://schemas.microsoft.com/office/drawing/2014/main" id="{6386EADD-47C8-4280-ABCF-F0DF0F3CE59C}"/>
              </a:ext>
            </a:extLst>
          </p:cNvPr>
          <p:cNvSpPr/>
          <p:nvPr/>
        </p:nvSpPr>
        <p:spPr>
          <a:xfrm>
            <a:off x="4898019" y="5609151"/>
            <a:ext cx="3412740" cy="553998"/>
          </a:xfrm>
          <a:prstGeom prst="rect">
            <a:avLst/>
          </a:prstGeom>
          <a:ln>
            <a:solidFill>
              <a:schemeClr val="tx1"/>
            </a:solidFill>
          </a:ln>
        </p:spPr>
        <p:txBody>
          <a:bodyPr wrap="square">
            <a:spAutoFit/>
          </a:bodyPr>
          <a:lstStyle/>
          <a:p>
            <a:r>
              <a:rPr lang="en-US" sz="1200" dirty="0"/>
              <a:t>LLB1lbe_0_11:~# </a:t>
            </a:r>
            <a:r>
              <a:rPr lang="en-US" sz="1200" dirty="0" err="1"/>
              <a:t>ip</a:t>
            </a:r>
            <a:r>
              <a:rPr lang="en-US" sz="1200" dirty="0"/>
              <a:t> route show table 100110</a:t>
            </a:r>
          </a:p>
          <a:p>
            <a:r>
              <a:rPr lang="en-US" sz="1200" dirty="0"/>
              <a:t>default dev e_tun_1  scope link </a:t>
            </a:r>
          </a:p>
        </p:txBody>
      </p:sp>
      <p:sp>
        <p:nvSpPr>
          <p:cNvPr id="12" name="Rectangle 11">
            <a:extLst>
              <a:ext uri="{FF2B5EF4-FFF2-40B4-BE49-F238E27FC236}">
                <a16:creationId xmlns:a16="http://schemas.microsoft.com/office/drawing/2014/main" id="{E39B339A-F65D-4127-97A5-101D50149614}"/>
              </a:ext>
            </a:extLst>
          </p:cNvPr>
          <p:cNvSpPr/>
          <p:nvPr/>
        </p:nvSpPr>
        <p:spPr>
          <a:xfrm>
            <a:off x="621894" y="5208070"/>
            <a:ext cx="3759606" cy="1107996"/>
          </a:xfrm>
          <a:prstGeom prst="rect">
            <a:avLst/>
          </a:prstGeom>
          <a:ln>
            <a:solidFill>
              <a:schemeClr val="tx1"/>
            </a:solidFill>
          </a:ln>
        </p:spPr>
        <p:txBody>
          <a:bodyPr wrap="square">
            <a:spAutoFit/>
          </a:bodyPr>
          <a:lstStyle/>
          <a:p>
            <a:r>
              <a:rPr lang="en-US" sz="1200" dirty="0"/>
              <a:t>LLB1lbe_0_11:~# </a:t>
            </a:r>
            <a:r>
              <a:rPr lang="en-US" sz="1200" dirty="0" err="1"/>
              <a:t>ip</a:t>
            </a:r>
            <a:r>
              <a:rPr lang="en-US" sz="1200" dirty="0"/>
              <a:t> rule show</a:t>
            </a:r>
          </a:p>
          <a:p>
            <a:r>
              <a:rPr lang="en-US" sz="1200" dirty="0"/>
              <a:t>0:      from all lookup local </a:t>
            </a:r>
          </a:p>
          <a:p>
            <a:r>
              <a:rPr lang="en-US" sz="1200" dirty="0"/>
              <a:t>100:    from all </a:t>
            </a:r>
            <a:r>
              <a:rPr lang="en-US" sz="1200" dirty="0" err="1"/>
              <a:t>fwmark</a:t>
            </a:r>
            <a:r>
              <a:rPr lang="en-US" sz="1200" dirty="0"/>
              <a:t> 0xc00/0xffffff00 lookup 4112 </a:t>
            </a:r>
          </a:p>
          <a:p>
            <a:r>
              <a:rPr lang="en-US" sz="1200" dirty="0"/>
              <a:t>100:    from all to 169.0.0.110 lookup 100110 </a:t>
            </a:r>
          </a:p>
        </p:txBody>
      </p:sp>
    </p:spTree>
    <p:extLst>
      <p:ext uri="{BB962C8B-B14F-4D97-AF65-F5344CB8AC3E}">
        <p14:creationId xmlns:p14="http://schemas.microsoft.com/office/powerpoint/2010/main" val="2594587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CF10A7-AD55-4EE1-9840-C60F6B8E28D7}"/>
              </a:ext>
            </a:extLst>
          </p:cNvPr>
          <p:cNvSpPr>
            <a:spLocks noGrp="1"/>
          </p:cNvSpPr>
          <p:nvPr>
            <p:ph type="title"/>
          </p:nvPr>
        </p:nvSpPr>
        <p:spPr/>
        <p:txBody>
          <a:bodyPr/>
          <a:lstStyle/>
          <a:p>
            <a:r>
              <a:rPr lang="en-US" dirty="0"/>
              <a:t>Firewall </a:t>
            </a:r>
          </a:p>
        </p:txBody>
      </p:sp>
      <p:sp>
        <p:nvSpPr>
          <p:cNvPr id="4" name="Rectangle: Rounded Corners 3">
            <a:extLst>
              <a:ext uri="{FF2B5EF4-FFF2-40B4-BE49-F238E27FC236}">
                <a16:creationId xmlns:a16="http://schemas.microsoft.com/office/drawing/2014/main" id="{80F7A4F1-455F-4E2D-B0D9-26DF06E2D403}"/>
              </a:ext>
            </a:extLst>
          </p:cNvPr>
          <p:cNvSpPr/>
          <p:nvPr/>
        </p:nvSpPr>
        <p:spPr bwMode="auto">
          <a:xfrm>
            <a:off x="3022601" y="2238345"/>
            <a:ext cx="4356100" cy="1930400"/>
          </a:xfrm>
          <a:prstGeom prst="roundRect">
            <a:avLst/>
          </a:prstGeom>
          <a:solidFill>
            <a:schemeClr val="tx2">
              <a:lumMod val="10000"/>
              <a:lumOff val="9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r>
              <a:rPr lang="en-US" dirty="0"/>
              <a:t>SGC / PL</a:t>
            </a:r>
            <a:endParaRPr kumimoji="0" lang="en-US" sz="2000" b="0" i="0" u="none" strike="noStrike" cap="none" normalizeH="0" baseline="0" dirty="0">
              <a:ln>
                <a:noFill/>
              </a:ln>
              <a:solidFill>
                <a:schemeClr val="tx1"/>
              </a:solidFill>
              <a:effectLst/>
              <a:latin typeface="Arial" charset="0"/>
            </a:endParaRPr>
          </a:p>
        </p:txBody>
      </p:sp>
      <p:sp>
        <p:nvSpPr>
          <p:cNvPr id="5" name="Rectangle: Rounded Corners 4">
            <a:extLst>
              <a:ext uri="{FF2B5EF4-FFF2-40B4-BE49-F238E27FC236}">
                <a16:creationId xmlns:a16="http://schemas.microsoft.com/office/drawing/2014/main" id="{404BD0A9-3C34-4195-921C-C947683D4439}"/>
              </a:ext>
            </a:extLst>
          </p:cNvPr>
          <p:cNvSpPr/>
          <p:nvPr/>
        </p:nvSpPr>
        <p:spPr bwMode="auto">
          <a:xfrm>
            <a:off x="1364905" y="2355768"/>
            <a:ext cx="774700" cy="1930400"/>
          </a:xfrm>
          <a:prstGeom prst="round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router</a:t>
            </a:r>
          </a:p>
        </p:txBody>
      </p:sp>
      <p:sp>
        <p:nvSpPr>
          <p:cNvPr id="6" name="Rectangle 5">
            <a:extLst>
              <a:ext uri="{FF2B5EF4-FFF2-40B4-BE49-F238E27FC236}">
                <a16:creationId xmlns:a16="http://schemas.microsoft.com/office/drawing/2014/main" id="{3E9B52A5-C588-4D6D-BCD6-63A0162A59DE}"/>
              </a:ext>
            </a:extLst>
          </p:cNvPr>
          <p:cNvSpPr/>
          <p:nvPr/>
        </p:nvSpPr>
        <p:spPr bwMode="auto">
          <a:xfrm>
            <a:off x="3041994" y="3019395"/>
            <a:ext cx="1288973" cy="571500"/>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bond0.116</a:t>
            </a:r>
          </a:p>
          <a:p>
            <a:pPr marL="0" marR="0" indent="0" algn="l" defTabSz="914400" rtl="0" eaLnBrk="1" fontAlgn="base" latinLnBrk="0" hangingPunct="1">
              <a:lnSpc>
                <a:spcPct val="100000"/>
              </a:lnSpc>
              <a:spcBef>
                <a:spcPct val="50000"/>
              </a:spcBef>
              <a:spcAft>
                <a:spcPct val="0"/>
              </a:spcAft>
              <a:buClrTx/>
              <a:buSzTx/>
              <a:buFontTx/>
              <a:buNone/>
              <a:tabLst/>
            </a:pPr>
            <a:r>
              <a:rPr lang="en-US" sz="1200" dirty="0"/>
              <a:t>/ eth1.116</a:t>
            </a:r>
            <a:endParaRPr kumimoji="0" lang="en-US" sz="1200" b="0" i="0" u="none" strike="noStrike" cap="none" normalizeH="0" baseline="0" dirty="0">
              <a:ln>
                <a:noFill/>
              </a:ln>
              <a:solidFill>
                <a:schemeClr val="tx1"/>
              </a:solidFill>
              <a:effectLst/>
              <a:latin typeface="Arial" charset="0"/>
            </a:endParaRPr>
          </a:p>
        </p:txBody>
      </p:sp>
      <p:sp>
        <p:nvSpPr>
          <p:cNvPr id="7" name="Oval 6">
            <a:extLst>
              <a:ext uri="{FF2B5EF4-FFF2-40B4-BE49-F238E27FC236}">
                <a16:creationId xmlns:a16="http://schemas.microsoft.com/office/drawing/2014/main" id="{B836C668-E584-44D9-946C-CD5B59B92E75}"/>
              </a:ext>
            </a:extLst>
          </p:cNvPr>
          <p:cNvSpPr/>
          <p:nvPr/>
        </p:nvSpPr>
        <p:spPr bwMode="auto">
          <a:xfrm>
            <a:off x="1936365" y="3203545"/>
            <a:ext cx="45719" cy="6350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cxnSp>
        <p:nvCxnSpPr>
          <p:cNvPr id="8" name="Straight Connector 7">
            <a:extLst>
              <a:ext uri="{FF2B5EF4-FFF2-40B4-BE49-F238E27FC236}">
                <a16:creationId xmlns:a16="http://schemas.microsoft.com/office/drawing/2014/main" id="{03ECE6AE-DC25-490C-BCDB-B77C103E4416}"/>
              </a:ext>
            </a:extLst>
          </p:cNvPr>
          <p:cNvCxnSpPr>
            <a:cxnSpLocks/>
            <a:stCxn id="6" idx="3"/>
          </p:cNvCxnSpPr>
          <p:nvPr/>
        </p:nvCxnSpPr>
        <p:spPr bwMode="auto">
          <a:xfrm>
            <a:off x="4330967" y="3305145"/>
            <a:ext cx="168417"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07D85215-BF40-47FE-ABC7-97A003AB6745}"/>
              </a:ext>
            </a:extLst>
          </p:cNvPr>
          <p:cNvCxnSpPr>
            <a:cxnSpLocks/>
          </p:cNvCxnSpPr>
          <p:nvPr/>
        </p:nvCxnSpPr>
        <p:spPr bwMode="auto">
          <a:xfrm>
            <a:off x="4399780" y="1892240"/>
            <a:ext cx="86904" cy="274961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sp>
        <p:nvSpPr>
          <p:cNvPr id="10" name="TextBox 9">
            <a:extLst>
              <a:ext uri="{FF2B5EF4-FFF2-40B4-BE49-F238E27FC236}">
                <a16:creationId xmlns:a16="http://schemas.microsoft.com/office/drawing/2014/main" id="{A3A1E03C-7A89-4453-9970-6CD4E583010C}"/>
              </a:ext>
            </a:extLst>
          </p:cNvPr>
          <p:cNvSpPr txBox="1"/>
          <p:nvPr/>
        </p:nvSpPr>
        <p:spPr>
          <a:xfrm>
            <a:off x="3565456" y="1857226"/>
            <a:ext cx="755335" cy="400110"/>
          </a:xfrm>
          <a:prstGeom prst="rect">
            <a:avLst/>
          </a:prstGeom>
          <a:noFill/>
        </p:spPr>
        <p:txBody>
          <a:bodyPr wrap="square" rtlCol="0">
            <a:spAutoFit/>
          </a:bodyPr>
          <a:lstStyle/>
          <a:p>
            <a:r>
              <a:rPr lang="en-US" dirty="0"/>
              <a:t>VR 1</a:t>
            </a:r>
          </a:p>
        </p:txBody>
      </p:sp>
      <p:sp>
        <p:nvSpPr>
          <p:cNvPr id="11" name="TextBox 10">
            <a:extLst>
              <a:ext uri="{FF2B5EF4-FFF2-40B4-BE49-F238E27FC236}">
                <a16:creationId xmlns:a16="http://schemas.microsoft.com/office/drawing/2014/main" id="{128B2EE2-0A75-45D3-ACE7-1627009177C6}"/>
              </a:ext>
            </a:extLst>
          </p:cNvPr>
          <p:cNvSpPr txBox="1"/>
          <p:nvPr/>
        </p:nvSpPr>
        <p:spPr>
          <a:xfrm>
            <a:off x="5353932" y="1876335"/>
            <a:ext cx="755335" cy="400110"/>
          </a:xfrm>
          <a:prstGeom prst="rect">
            <a:avLst/>
          </a:prstGeom>
          <a:noFill/>
        </p:spPr>
        <p:txBody>
          <a:bodyPr wrap="square" rtlCol="0">
            <a:spAutoFit/>
          </a:bodyPr>
          <a:lstStyle/>
          <a:p>
            <a:r>
              <a:rPr lang="en-US" dirty="0"/>
              <a:t>VR 0</a:t>
            </a:r>
          </a:p>
        </p:txBody>
      </p:sp>
      <p:cxnSp>
        <p:nvCxnSpPr>
          <p:cNvPr id="12" name="Straight Connector 11">
            <a:extLst>
              <a:ext uri="{FF2B5EF4-FFF2-40B4-BE49-F238E27FC236}">
                <a16:creationId xmlns:a16="http://schemas.microsoft.com/office/drawing/2014/main" id="{F38CF673-C623-4EF5-A33C-8C333059579B}"/>
              </a:ext>
            </a:extLst>
          </p:cNvPr>
          <p:cNvCxnSpPr>
            <a:cxnSpLocks/>
            <a:stCxn id="5" idx="3"/>
            <a:endCxn id="6" idx="1"/>
          </p:cNvCxnSpPr>
          <p:nvPr/>
        </p:nvCxnSpPr>
        <p:spPr bwMode="auto">
          <a:xfrm flipV="1">
            <a:off x="2139605" y="3305145"/>
            <a:ext cx="902389" cy="1582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3" name="Straight Arrow Connector 12">
            <a:extLst>
              <a:ext uri="{FF2B5EF4-FFF2-40B4-BE49-F238E27FC236}">
                <a16:creationId xmlns:a16="http://schemas.microsoft.com/office/drawing/2014/main" id="{1F926640-4A15-4BF5-A102-739E5F3E0C6A}"/>
              </a:ext>
            </a:extLst>
          </p:cNvPr>
          <p:cNvCxnSpPr>
            <a:cxnSpLocks/>
          </p:cNvCxnSpPr>
          <p:nvPr/>
        </p:nvCxnSpPr>
        <p:spPr bwMode="auto">
          <a:xfrm>
            <a:off x="3403215" y="2120781"/>
            <a:ext cx="996565" cy="0"/>
          </a:xfrm>
          <a:prstGeom prst="straightConnector1">
            <a:avLst/>
          </a:prstGeom>
          <a:solidFill>
            <a:schemeClr val="accent1"/>
          </a:solidFill>
          <a:ln w="12700" cap="flat" cmpd="sng" algn="ctr">
            <a:solidFill>
              <a:schemeClr val="tx1"/>
            </a:solidFill>
            <a:prstDash val="sysDash"/>
            <a:round/>
            <a:headEnd type="triangle"/>
            <a:tailEnd type="triangle"/>
          </a:ln>
          <a:effectLst/>
        </p:spPr>
      </p:cxnSp>
      <p:cxnSp>
        <p:nvCxnSpPr>
          <p:cNvPr id="14" name="Straight Arrow Connector 13">
            <a:extLst>
              <a:ext uri="{FF2B5EF4-FFF2-40B4-BE49-F238E27FC236}">
                <a16:creationId xmlns:a16="http://schemas.microsoft.com/office/drawing/2014/main" id="{AFEB6842-6461-4977-9188-9BBABDCC44C6}"/>
              </a:ext>
            </a:extLst>
          </p:cNvPr>
          <p:cNvCxnSpPr>
            <a:cxnSpLocks/>
          </p:cNvCxnSpPr>
          <p:nvPr/>
        </p:nvCxnSpPr>
        <p:spPr bwMode="auto">
          <a:xfrm>
            <a:off x="4443232" y="2120781"/>
            <a:ext cx="2223881" cy="0"/>
          </a:xfrm>
          <a:prstGeom prst="straightConnector1">
            <a:avLst/>
          </a:prstGeom>
          <a:solidFill>
            <a:schemeClr val="accent1"/>
          </a:solidFill>
          <a:ln w="12700" cap="flat" cmpd="sng" algn="ctr">
            <a:solidFill>
              <a:schemeClr val="tx1"/>
            </a:solidFill>
            <a:prstDash val="solid"/>
            <a:round/>
            <a:headEnd type="triangle"/>
            <a:tailEnd type="triangle"/>
          </a:ln>
          <a:effectLst/>
        </p:spPr>
      </p:cxnSp>
      <p:sp>
        <p:nvSpPr>
          <p:cNvPr id="15" name="Rectangle 14">
            <a:extLst>
              <a:ext uri="{FF2B5EF4-FFF2-40B4-BE49-F238E27FC236}">
                <a16:creationId xmlns:a16="http://schemas.microsoft.com/office/drawing/2014/main" id="{C5ADFC02-118C-4047-A514-76B1424FC54E}"/>
              </a:ext>
            </a:extLst>
          </p:cNvPr>
          <p:cNvSpPr/>
          <p:nvPr/>
        </p:nvSpPr>
        <p:spPr bwMode="auto">
          <a:xfrm>
            <a:off x="4450494" y="2981295"/>
            <a:ext cx="1663699" cy="695544"/>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b"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200" b="1" i="0" u="none" strike="noStrike" cap="none" normalizeH="0" baseline="0" dirty="0" err="1">
                <a:ln>
                  <a:noFill/>
                </a:ln>
                <a:solidFill>
                  <a:srgbClr val="FF0000"/>
                </a:solidFill>
                <a:effectLst/>
                <a:latin typeface="Arial" charset="0"/>
              </a:rPr>
              <a:t>llb</a:t>
            </a:r>
            <a:endParaRPr kumimoji="0" lang="en-US" sz="1200" b="1" i="0" u="none" strike="noStrike" cap="none" normalizeH="0" baseline="0" dirty="0">
              <a:ln>
                <a:noFill/>
              </a:ln>
              <a:solidFill>
                <a:srgbClr val="FF0000"/>
              </a:solidFill>
              <a:effectLst/>
              <a:latin typeface="Arial" charset="0"/>
            </a:endParaRPr>
          </a:p>
        </p:txBody>
      </p:sp>
      <p:sp>
        <p:nvSpPr>
          <p:cNvPr id="16" name="Oval 15">
            <a:extLst>
              <a:ext uri="{FF2B5EF4-FFF2-40B4-BE49-F238E27FC236}">
                <a16:creationId xmlns:a16="http://schemas.microsoft.com/office/drawing/2014/main" id="{13684ADF-4E3B-4EDE-A7D6-51187EBB94AA}"/>
              </a:ext>
            </a:extLst>
          </p:cNvPr>
          <p:cNvSpPr/>
          <p:nvPr/>
        </p:nvSpPr>
        <p:spPr bwMode="auto">
          <a:xfrm>
            <a:off x="4515901" y="3059225"/>
            <a:ext cx="471167" cy="383830"/>
          </a:xfrm>
          <a:prstGeom prst="ellipse">
            <a:avLst/>
          </a:prstGeom>
          <a:solidFill>
            <a:schemeClr val="tx2">
              <a:lumMod val="50000"/>
              <a:lumOff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fee</a:t>
            </a:r>
          </a:p>
        </p:txBody>
      </p:sp>
      <p:sp>
        <p:nvSpPr>
          <p:cNvPr id="17" name="Oval 16">
            <a:extLst>
              <a:ext uri="{FF2B5EF4-FFF2-40B4-BE49-F238E27FC236}">
                <a16:creationId xmlns:a16="http://schemas.microsoft.com/office/drawing/2014/main" id="{EFEEA7B7-C0EF-44A4-A46F-1536047B2039}"/>
              </a:ext>
            </a:extLst>
          </p:cNvPr>
          <p:cNvSpPr/>
          <p:nvPr/>
        </p:nvSpPr>
        <p:spPr bwMode="auto">
          <a:xfrm>
            <a:off x="5053110" y="3059225"/>
            <a:ext cx="471167" cy="383830"/>
          </a:xfrm>
          <a:prstGeom prst="ellipse">
            <a:avLst/>
          </a:prstGeom>
          <a:solidFill>
            <a:schemeClr val="tx2">
              <a:lumMod val="50000"/>
              <a:lumOff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se</a:t>
            </a:r>
          </a:p>
        </p:txBody>
      </p:sp>
      <p:sp>
        <p:nvSpPr>
          <p:cNvPr id="18" name="Oval 17">
            <a:extLst>
              <a:ext uri="{FF2B5EF4-FFF2-40B4-BE49-F238E27FC236}">
                <a16:creationId xmlns:a16="http://schemas.microsoft.com/office/drawing/2014/main" id="{363299EA-FBC0-4A71-82A8-D288DA7CCB8E}"/>
              </a:ext>
            </a:extLst>
          </p:cNvPr>
          <p:cNvSpPr/>
          <p:nvPr/>
        </p:nvSpPr>
        <p:spPr bwMode="auto">
          <a:xfrm>
            <a:off x="5592313" y="3067278"/>
            <a:ext cx="471167" cy="383830"/>
          </a:xfrm>
          <a:prstGeom prst="ellipse">
            <a:avLst/>
          </a:prstGeom>
          <a:solidFill>
            <a:schemeClr val="tx2">
              <a:lumMod val="50000"/>
              <a:lumOff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lbe</a:t>
            </a:r>
            <a:endParaRPr kumimoji="0" lang="en-US" sz="1400" b="0" i="0" u="none" strike="noStrike" cap="none" normalizeH="0" baseline="0" dirty="0">
              <a:ln>
                <a:noFill/>
              </a:ln>
              <a:solidFill>
                <a:schemeClr val="tx1"/>
              </a:solidFill>
              <a:effectLst/>
              <a:latin typeface="Arial" charset="0"/>
            </a:endParaRPr>
          </a:p>
        </p:txBody>
      </p:sp>
      <p:sp>
        <p:nvSpPr>
          <p:cNvPr id="19" name="Oval 18">
            <a:extLst>
              <a:ext uri="{FF2B5EF4-FFF2-40B4-BE49-F238E27FC236}">
                <a16:creationId xmlns:a16="http://schemas.microsoft.com/office/drawing/2014/main" id="{C2A32C45-7EF0-4F39-A11F-1995A83BFA84}"/>
              </a:ext>
            </a:extLst>
          </p:cNvPr>
          <p:cNvSpPr/>
          <p:nvPr/>
        </p:nvSpPr>
        <p:spPr bwMode="auto">
          <a:xfrm>
            <a:off x="6143410" y="2987359"/>
            <a:ext cx="901565" cy="555821"/>
          </a:xfrm>
          <a:prstGeom prst="ellipse">
            <a:avLst/>
          </a:prstGeom>
          <a:solidFill>
            <a:srgbClr val="FFC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SGC</a:t>
            </a:r>
          </a:p>
        </p:txBody>
      </p:sp>
      <p:grpSp>
        <p:nvGrpSpPr>
          <p:cNvPr id="39" name="Group 38">
            <a:extLst>
              <a:ext uri="{FF2B5EF4-FFF2-40B4-BE49-F238E27FC236}">
                <a16:creationId xmlns:a16="http://schemas.microsoft.com/office/drawing/2014/main" id="{AA0BBA5D-9D16-4A49-BADF-353398BBB6EB}"/>
              </a:ext>
            </a:extLst>
          </p:cNvPr>
          <p:cNvGrpSpPr/>
          <p:nvPr/>
        </p:nvGrpSpPr>
        <p:grpSpPr>
          <a:xfrm>
            <a:off x="3022601" y="3011680"/>
            <a:ext cx="254620" cy="569600"/>
            <a:chOff x="2284886" y="2749425"/>
            <a:chExt cx="1209771" cy="1574983"/>
          </a:xfrm>
        </p:grpSpPr>
        <p:sp>
          <p:nvSpPr>
            <p:cNvPr id="23" name="Rectangle 22">
              <a:extLst>
                <a:ext uri="{FF2B5EF4-FFF2-40B4-BE49-F238E27FC236}">
                  <a16:creationId xmlns:a16="http://schemas.microsoft.com/office/drawing/2014/main" id="{E220ABAF-843F-4E92-9502-F634977C2AFB}"/>
                </a:ext>
              </a:extLst>
            </p:cNvPr>
            <p:cNvSpPr/>
            <p:nvPr/>
          </p:nvSpPr>
          <p:spPr bwMode="auto">
            <a:xfrm>
              <a:off x="2297586" y="2749425"/>
              <a:ext cx="1155713" cy="1536883"/>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cxnSp>
          <p:nvCxnSpPr>
            <p:cNvPr id="26" name="Straight Connector 25">
              <a:extLst>
                <a:ext uri="{FF2B5EF4-FFF2-40B4-BE49-F238E27FC236}">
                  <a16:creationId xmlns:a16="http://schemas.microsoft.com/office/drawing/2014/main" id="{353A6731-CC69-4D79-BA14-F25C41D2C800}"/>
                </a:ext>
              </a:extLst>
            </p:cNvPr>
            <p:cNvCxnSpPr/>
            <p:nvPr/>
          </p:nvCxnSpPr>
          <p:spPr bwMode="auto">
            <a:xfrm>
              <a:off x="2297586" y="2916479"/>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74CCAF4B-8B2E-4A69-9F2D-FDA9D11CE103}"/>
                </a:ext>
              </a:extLst>
            </p:cNvPr>
            <p:cNvCxnSpPr/>
            <p:nvPr/>
          </p:nvCxnSpPr>
          <p:spPr bwMode="auto">
            <a:xfrm>
              <a:off x="2297586" y="30732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67A4CECA-78A8-4E39-B86D-5671B6CB2627}"/>
                </a:ext>
              </a:extLst>
            </p:cNvPr>
            <p:cNvCxnSpPr/>
            <p:nvPr/>
          </p:nvCxnSpPr>
          <p:spPr bwMode="auto">
            <a:xfrm>
              <a:off x="2297586" y="32383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83E69411-A7B7-4998-A7B3-423997E0AA74}"/>
                </a:ext>
              </a:extLst>
            </p:cNvPr>
            <p:cNvCxnSpPr/>
            <p:nvPr/>
          </p:nvCxnSpPr>
          <p:spPr bwMode="auto">
            <a:xfrm>
              <a:off x="2310286" y="33780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272E4977-DC3A-4124-AE47-A86CE9CECC87}"/>
                </a:ext>
              </a:extLst>
            </p:cNvPr>
            <p:cNvCxnSpPr/>
            <p:nvPr/>
          </p:nvCxnSpPr>
          <p:spPr bwMode="auto">
            <a:xfrm>
              <a:off x="2284886" y="35685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F0E49406-01AC-46F8-9339-7E965CA64E78}"/>
                </a:ext>
              </a:extLst>
            </p:cNvPr>
            <p:cNvCxnSpPr/>
            <p:nvPr/>
          </p:nvCxnSpPr>
          <p:spPr bwMode="auto">
            <a:xfrm>
              <a:off x="2322986" y="37463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3C6B88A5-F56D-45D9-A6F9-9E5FC43BBD46}"/>
                </a:ext>
              </a:extLst>
            </p:cNvPr>
            <p:cNvCxnSpPr/>
            <p:nvPr/>
          </p:nvCxnSpPr>
          <p:spPr bwMode="auto">
            <a:xfrm>
              <a:off x="2310286" y="39368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A251FD7B-9AF4-4469-B570-ED84305CE9E7}"/>
                </a:ext>
              </a:extLst>
            </p:cNvPr>
            <p:cNvCxnSpPr/>
            <p:nvPr/>
          </p:nvCxnSpPr>
          <p:spPr bwMode="auto">
            <a:xfrm>
              <a:off x="2322986" y="41019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A1A4734A-D4DF-4769-86B4-6A40FE6CADF2}"/>
                </a:ext>
              </a:extLst>
            </p:cNvPr>
            <p:cNvCxnSpPr/>
            <p:nvPr/>
          </p:nvCxnSpPr>
          <p:spPr bwMode="auto">
            <a:xfrm>
              <a:off x="2527300" y="2749425"/>
              <a:ext cx="0" cy="15368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AC056638-64F9-47DC-B754-468C8DB69348}"/>
                </a:ext>
              </a:extLst>
            </p:cNvPr>
            <p:cNvCxnSpPr/>
            <p:nvPr/>
          </p:nvCxnSpPr>
          <p:spPr bwMode="auto">
            <a:xfrm>
              <a:off x="2882900" y="2787525"/>
              <a:ext cx="0" cy="15368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C193775D-A5D9-4E35-8595-890D98E9665D}"/>
                </a:ext>
              </a:extLst>
            </p:cNvPr>
            <p:cNvCxnSpPr/>
            <p:nvPr/>
          </p:nvCxnSpPr>
          <p:spPr bwMode="auto">
            <a:xfrm>
              <a:off x="3213100" y="2762125"/>
              <a:ext cx="0" cy="1536883"/>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40" name="Group 39">
            <a:extLst>
              <a:ext uri="{FF2B5EF4-FFF2-40B4-BE49-F238E27FC236}">
                <a16:creationId xmlns:a16="http://schemas.microsoft.com/office/drawing/2014/main" id="{A9142BEE-B843-4E0A-8B19-76FE44E89EDA}"/>
              </a:ext>
            </a:extLst>
          </p:cNvPr>
          <p:cNvGrpSpPr/>
          <p:nvPr/>
        </p:nvGrpSpPr>
        <p:grpSpPr>
          <a:xfrm>
            <a:off x="6237513" y="3033996"/>
            <a:ext cx="140958" cy="453357"/>
            <a:chOff x="2284886" y="2749425"/>
            <a:chExt cx="1209771" cy="1574983"/>
          </a:xfrm>
        </p:grpSpPr>
        <p:sp>
          <p:nvSpPr>
            <p:cNvPr id="41" name="Rectangle 40">
              <a:extLst>
                <a:ext uri="{FF2B5EF4-FFF2-40B4-BE49-F238E27FC236}">
                  <a16:creationId xmlns:a16="http://schemas.microsoft.com/office/drawing/2014/main" id="{8C35689E-486F-48B3-9532-AE996E30393C}"/>
                </a:ext>
              </a:extLst>
            </p:cNvPr>
            <p:cNvSpPr/>
            <p:nvPr/>
          </p:nvSpPr>
          <p:spPr bwMode="auto">
            <a:xfrm>
              <a:off x="2297586" y="2749425"/>
              <a:ext cx="1155713" cy="1536883"/>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cxnSp>
          <p:nvCxnSpPr>
            <p:cNvPr id="42" name="Straight Connector 41">
              <a:extLst>
                <a:ext uri="{FF2B5EF4-FFF2-40B4-BE49-F238E27FC236}">
                  <a16:creationId xmlns:a16="http://schemas.microsoft.com/office/drawing/2014/main" id="{D3D16F2B-F9C1-473A-9027-204EB3F4E210}"/>
                </a:ext>
              </a:extLst>
            </p:cNvPr>
            <p:cNvCxnSpPr/>
            <p:nvPr/>
          </p:nvCxnSpPr>
          <p:spPr bwMode="auto">
            <a:xfrm>
              <a:off x="2297586" y="2916479"/>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F578038B-4CD8-4EC2-A4D5-F95BA4160485}"/>
                </a:ext>
              </a:extLst>
            </p:cNvPr>
            <p:cNvCxnSpPr/>
            <p:nvPr/>
          </p:nvCxnSpPr>
          <p:spPr bwMode="auto">
            <a:xfrm>
              <a:off x="2297586" y="30732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1D2CCC89-CE8B-4267-AAE2-ADE1BED3015D}"/>
                </a:ext>
              </a:extLst>
            </p:cNvPr>
            <p:cNvCxnSpPr/>
            <p:nvPr/>
          </p:nvCxnSpPr>
          <p:spPr bwMode="auto">
            <a:xfrm>
              <a:off x="2297586" y="32383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BA533932-3DB7-493B-99E4-7670FD45E4D9}"/>
                </a:ext>
              </a:extLst>
            </p:cNvPr>
            <p:cNvCxnSpPr/>
            <p:nvPr/>
          </p:nvCxnSpPr>
          <p:spPr bwMode="auto">
            <a:xfrm>
              <a:off x="2310286" y="33780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6" name="Straight Connector 45">
              <a:extLst>
                <a:ext uri="{FF2B5EF4-FFF2-40B4-BE49-F238E27FC236}">
                  <a16:creationId xmlns:a16="http://schemas.microsoft.com/office/drawing/2014/main" id="{F94E6890-2180-4B0B-BD55-E8ABFDD34FB1}"/>
                </a:ext>
              </a:extLst>
            </p:cNvPr>
            <p:cNvCxnSpPr/>
            <p:nvPr/>
          </p:nvCxnSpPr>
          <p:spPr bwMode="auto">
            <a:xfrm>
              <a:off x="2284886" y="35685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F35F7DCE-894F-4C07-BDC2-ECBDF8E58319}"/>
                </a:ext>
              </a:extLst>
            </p:cNvPr>
            <p:cNvCxnSpPr/>
            <p:nvPr/>
          </p:nvCxnSpPr>
          <p:spPr bwMode="auto">
            <a:xfrm>
              <a:off x="2322986" y="37463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85F05165-39FE-4C9A-94B1-2FB893FFFA95}"/>
                </a:ext>
              </a:extLst>
            </p:cNvPr>
            <p:cNvCxnSpPr/>
            <p:nvPr/>
          </p:nvCxnSpPr>
          <p:spPr bwMode="auto">
            <a:xfrm>
              <a:off x="2310286" y="39368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DBACFDB5-66A9-4899-A3F7-C74D07FAF29D}"/>
                </a:ext>
              </a:extLst>
            </p:cNvPr>
            <p:cNvCxnSpPr/>
            <p:nvPr/>
          </p:nvCxnSpPr>
          <p:spPr bwMode="auto">
            <a:xfrm>
              <a:off x="2322986" y="41019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 name="Straight Connector 49">
              <a:extLst>
                <a:ext uri="{FF2B5EF4-FFF2-40B4-BE49-F238E27FC236}">
                  <a16:creationId xmlns:a16="http://schemas.microsoft.com/office/drawing/2014/main" id="{AD00B665-BDEC-4BCC-B1D8-68060F2925EF}"/>
                </a:ext>
              </a:extLst>
            </p:cNvPr>
            <p:cNvCxnSpPr/>
            <p:nvPr/>
          </p:nvCxnSpPr>
          <p:spPr bwMode="auto">
            <a:xfrm>
              <a:off x="2527300" y="2749425"/>
              <a:ext cx="0" cy="15368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F5006097-8D8D-47CE-9CE0-F1E68D471C38}"/>
                </a:ext>
              </a:extLst>
            </p:cNvPr>
            <p:cNvCxnSpPr/>
            <p:nvPr/>
          </p:nvCxnSpPr>
          <p:spPr bwMode="auto">
            <a:xfrm>
              <a:off x="2882900" y="2787525"/>
              <a:ext cx="0" cy="15368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6A4762BC-E752-486C-BB01-07220A12F3D3}"/>
                </a:ext>
              </a:extLst>
            </p:cNvPr>
            <p:cNvCxnSpPr/>
            <p:nvPr/>
          </p:nvCxnSpPr>
          <p:spPr bwMode="auto">
            <a:xfrm>
              <a:off x="3213100" y="2762125"/>
              <a:ext cx="0" cy="1536883"/>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020880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Logo_ChapterSlide_Normal"/>
          <p:cNvPicPr>
            <a:picLocks/>
          </p:cNvPicPr>
          <p:nvPr/>
        </p:nvPicPr>
        <p:blipFill>
          <a:blip r:embed="rId3">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Tree>
    <p:extLst>
      <p:ext uri="{BB962C8B-B14F-4D97-AF65-F5344CB8AC3E}">
        <p14:creationId xmlns:p14="http://schemas.microsoft.com/office/powerpoint/2010/main" val="420377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eVIP</a:t>
            </a:r>
            <a:r>
              <a:rPr lang="en-US" dirty="0"/>
              <a:t> (</a:t>
            </a:r>
            <a:r>
              <a:rPr lang="en-US" dirty="0" err="1"/>
              <a:t>envolved</a:t>
            </a:r>
            <a:r>
              <a:rPr lang="en-US" dirty="0"/>
              <a:t> VIP) is a Component Based Architecture (CBA) software-based system.</a:t>
            </a:r>
          </a:p>
          <a:p>
            <a:r>
              <a:rPr lang="en-US" dirty="0"/>
              <a:t>Applications in one cluster can share one external IP address, VIP addresses.</a:t>
            </a:r>
          </a:p>
          <a:p>
            <a:r>
              <a:rPr lang="en-US" dirty="0"/>
              <a:t>SBG Load Balance is implemented with </a:t>
            </a:r>
            <a:r>
              <a:rPr lang="en-US" dirty="0" err="1"/>
              <a:t>eVIP</a:t>
            </a:r>
            <a:r>
              <a:rPr lang="en-US" dirty="0"/>
              <a:t>.</a:t>
            </a:r>
          </a:p>
        </p:txBody>
      </p:sp>
      <p:sp>
        <p:nvSpPr>
          <p:cNvPr id="3" name="Title 2"/>
          <p:cNvSpPr>
            <a:spLocks noGrp="1"/>
          </p:cNvSpPr>
          <p:nvPr>
            <p:ph type="title"/>
          </p:nvPr>
        </p:nvSpPr>
        <p:spPr/>
        <p:txBody>
          <a:bodyPr/>
          <a:lstStyle/>
          <a:p>
            <a:r>
              <a:rPr lang="en-US" dirty="0"/>
              <a:t>What is </a:t>
            </a:r>
            <a:r>
              <a:rPr lang="en-US" dirty="0" err="1"/>
              <a:t>eVIP</a:t>
            </a:r>
            <a:endParaRPr lang="en-US" dirty="0"/>
          </a:p>
        </p:txBody>
      </p:sp>
    </p:spTree>
    <p:extLst>
      <p:ext uri="{BB962C8B-B14F-4D97-AF65-F5344CB8AC3E}">
        <p14:creationId xmlns:p14="http://schemas.microsoft.com/office/powerpoint/2010/main" val="1152452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0955" y="3744449"/>
            <a:ext cx="8351839" cy="1981304"/>
          </a:xfrm>
        </p:spPr>
        <p:txBody>
          <a:bodyPr/>
          <a:lstStyle/>
          <a:p>
            <a:pPr>
              <a:buSzPct val="75000"/>
              <a:defRPr/>
            </a:pPr>
            <a:r>
              <a:rPr lang="en-US" sz="1500" dirty="0"/>
              <a:t>The VIP Load Balancing in the SBG allows the users on an access network to use one single IP address to access a set of SBG server blades that is configured in 1+1 redundancy pair. </a:t>
            </a:r>
          </a:p>
          <a:p>
            <a:pPr>
              <a:buSzPct val="75000"/>
              <a:defRPr/>
            </a:pPr>
            <a:r>
              <a:rPr lang="en-US" sz="1500" dirty="0"/>
              <a:t>The Load Balancer can serve 1 -15 Blade Pairs</a:t>
            </a:r>
          </a:p>
          <a:p>
            <a:pPr>
              <a:buSzPct val="75000"/>
              <a:defRPr/>
            </a:pPr>
            <a:r>
              <a:rPr lang="en-US" sz="1500" dirty="0"/>
              <a:t>The SBG Load Balancer is a </a:t>
            </a:r>
            <a:r>
              <a:rPr lang="en-US" sz="1500" dirty="0" err="1"/>
              <a:t>Stateful</a:t>
            </a:r>
            <a:r>
              <a:rPr lang="en-US" sz="1500" dirty="0"/>
              <a:t> L3 load balancer  the distribution of traffic is based on the IP address of the UE.</a:t>
            </a:r>
          </a:p>
          <a:p>
            <a:pPr>
              <a:buSzPct val="75000"/>
              <a:defRPr/>
            </a:pPr>
            <a:r>
              <a:rPr lang="en-US" sz="1500" dirty="0"/>
              <a:t>Selection of SGC blade pair is performed when the first REGISTER message is received.</a:t>
            </a:r>
          </a:p>
          <a:p>
            <a:pPr>
              <a:buSzPct val="75000"/>
              <a:defRPr/>
            </a:pPr>
            <a:endParaRPr lang="en-US" dirty="0"/>
          </a:p>
          <a:p>
            <a:endParaRPr lang="en-US" dirty="0"/>
          </a:p>
        </p:txBody>
      </p:sp>
      <p:sp>
        <p:nvSpPr>
          <p:cNvPr id="3" name="Title 2"/>
          <p:cNvSpPr>
            <a:spLocks noGrp="1"/>
          </p:cNvSpPr>
          <p:nvPr>
            <p:ph type="title"/>
          </p:nvPr>
        </p:nvSpPr>
        <p:spPr>
          <a:xfrm>
            <a:off x="279054" y="342305"/>
            <a:ext cx="7494588" cy="814028"/>
          </a:xfrm>
        </p:spPr>
        <p:txBody>
          <a:bodyPr/>
          <a:lstStyle/>
          <a:p>
            <a:r>
              <a:rPr lang="en-US" dirty="0"/>
              <a:t>PCSCF Load Balancing</a:t>
            </a:r>
          </a:p>
        </p:txBody>
      </p:sp>
      <p:sp>
        <p:nvSpPr>
          <p:cNvPr id="4" name="Oval 3"/>
          <p:cNvSpPr/>
          <p:nvPr/>
        </p:nvSpPr>
        <p:spPr bwMode="auto">
          <a:xfrm>
            <a:off x="520701" y="2293856"/>
            <a:ext cx="1892300" cy="561975"/>
          </a:xfrm>
          <a:prstGeom prst="ellipse">
            <a:avLst/>
          </a:prstGeom>
          <a:solidFill>
            <a:srgbClr val="BADEEE"/>
          </a:solid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algn="ctr" defTabSz="685800">
              <a:lnSpc>
                <a:spcPct val="150000"/>
              </a:lnSpc>
            </a:pPr>
            <a:r>
              <a:rPr lang="en-US" sz="1500" dirty="0"/>
              <a:t>Network 1</a:t>
            </a:r>
          </a:p>
        </p:txBody>
      </p:sp>
      <p:grpSp>
        <p:nvGrpSpPr>
          <p:cNvPr id="8" name="Group 7"/>
          <p:cNvGrpSpPr/>
          <p:nvPr/>
        </p:nvGrpSpPr>
        <p:grpSpPr>
          <a:xfrm>
            <a:off x="6680200" y="1712592"/>
            <a:ext cx="1892300" cy="497209"/>
            <a:chOff x="6680200" y="1140455"/>
            <a:chExt cx="1892300" cy="662945"/>
          </a:xfrm>
        </p:grpSpPr>
        <p:sp>
          <p:nvSpPr>
            <p:cNvPr id="6" name="Rectangle 5"/>
            <p:cNvSpPr/>
            <p:nvPr/>
          </p:nvSpPr>
          <p:spPr bwMode="auto">
            <a:xfrm>
              <a:off x="6680200" y="1140455"/>
              <a:ext cx="1739900" cy="510545"/>
            </a:xfrm>
            <a:prstGeom prst="rect">
              <a:avLst/>
            </a:prstGeom>
            <a:solidFill>
              <a:srgbClr val="BADEEE"/>
            </a:solid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defTabSz="685800"/>
              <a:endParaRPr lang="en-US" sz="1500"/>
            </a:p>
          </p:txBody>
        </p:sp>
        <p:sp>
          <p:nvSpPr>
            <p:cNvPr id="7" name="Rectangle 6"/>
            <p:cNvSpPr/>
            <p:nvPr/>
          </p:nvSpPr>
          <p:spPr bwMode="auto">
            <a:xfrm>
              <a:off x="6832600" y="1292855"/>
              <a:ext cx="1739900" cy="510545"/>
            </a:xfrm>
            <a:prstGeom prst="rect">
              <a:avLst/>
            </a:prstGeom>
            <a:solidFill>
              <a:srgbClr val="BADEEE"/>
            </a:solid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defTabSz="685800">
                <a:lnSpc>
                  <a:spcPct val="150000"/>
                </a:lnSpc>
              </a:pPr>
              <a:r>
                <a:rPr lang="en-US" sz="1200" dirty="0"/>
                <a:t>SGC blade pair</a:t>
              </a:r>
            </a:p>
          </p:txBody>
        </p:sp>
      </p:grpSp>
      <p:grpSp>
        <p:nvGrpSpPr>
          <p:cNvPr id="9" name="Group 8"/>
          <p:cNvGrpSpPr/>
          <p:nvPr/>
        </p:nvGrpSpPr>
        <p:grpSpPr>
          <a:xfrm>
            <a:off x="6680200" y="2322192"/>
            <a:ext cx="1892300" cy="497209"/>
            <a:chOff x="6680200" y="1140455"/>
            <a:chExt cx="1892300" cy="662945"/>
          </a:xfrm>
        </p:grpSpPr>
        <p:sp>
          <p:nvSpPr>
            <p:cNvPr id="10" name="Rectangle 9"/>
            <p:cNvSpPr/>
            <p:nvPr/>
          </p:nvSpPr>
          <p:spPr bwMode="auto">
            <a:xfrm>
              <a:off x="6680200" y="1140455"/>
              <a:ext cx="1739900" cy="510545"/>
            </a:xfrm>
            <a:prstGeom prst="rect">
              <a:avLst/>
            </a:prstGeom>
            <a:solidFill>
              <a:srgbClr val="BADEEE"/>
            </a:solid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defTabSz="685800"/>
              <a:endParaRPr lang="en-US" sz="1500"/>
            </a:p>
          </p:txBody>
        </p:sp>
        <p:sp>
          <p:nvSpPr>
            <p:cNvPr id="11" name="Rectangle 10"/>
            <p:cNvSpPr/>
            <p:nvPr/>
          </p:nvSpPr>
          <p:spPr bwMode="auto">
            <a:xfrm>
              <a:off x="6832600" y="1292855"/>
              <a:ext cx="1739900" cy="510545"/>
            </a:xfrm>
            <a:prstGeom prst="rect">
              <a:avLst/>
            </a:prstGeom>
            <a:solidFill>
              <a:srgbClr val="BADEEE"/>
            </a:solid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defTabSz="685800">
                <a:lnSpc>
                  <a:spcPct val="150000"/>
                </a:lnSpc>
              </a:pPr>
              <a:r>
                <a:rPr lang="en-US" sz="1200" dirty="0"/>
                <a:t>SGC blade pair</a:t>
              </a:r>
            </a:p>
          </p:txBody>
        </p:sp>
      </p:grpSp>
      <p:grpSp>
        <p:nvGrpSpPr>
          <p:cNvPr id="12" name="Group 11"/>
          <p:cNvGrpSpPr/>
          <p:nvPr/>
        </p:nvGrpSpPr>
        <p:grpSpPr>
          <a:xfrm>
            <a:off x="6680200" y="3202715"/>
            <a:ext cx="1892300" cy="497209"/>
            <a:chOff x="6680200" y="1140455"/>
            <a:chExt cx="1892300" cy="662945"/>
          </a:xfrm>
        </p:grpSpPr>
        <p:sp>
          <p:nvSpPr>
            <p:cNvPr id="13" name="Rectangle 12"/>
            <p:cNvSpPr/>
            <p:nvPr/>
          </p:nvSpPr>
          <p:spPr bwMode="auto">
            <a:xfrm>
              <a:off x="6680200" y="1140455"/>
              <a:ext cx="1739900" cy="510545"/>
            </a:xfrm>
            <a:prstGeom prst="rect">
              <a:avLst/>
            </a:prstGeom>
            <a:solidFill>
              <a:srgbClr val="BADEEE"/>
            </a:solid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defTabSz="685800"/>
              <a:endParaRPr lang="en-US" sz="1500"/>
            </a:p>
          </p:txBody>
        </p:sp>
        <p:sp>
          <p:nvSpPr>
            <p:cNvPr id="14" name="Rectangle 13"/>
            <p:cNvSpPr/>
            <p:nvPr/>
          </p:nvSpPr>
          <p:spPr bwMode="auto">
            <a:xfrm>
              <a:off x="6832600" y="1292855"/>
              <a:ext cx="1739900" cy="510545"/>
            </a:xfrm>
            <a:prstGeom prst="rect">
              <a:avLst/>
            </a:prstGeom>
            <a:solidFill>
              <a:srgbClr val="BADEEE"/>
            </a:solid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defTabSz="685800">
                <a:lnSpc>
                  <a:spcPct val="150000"/>
                </a:lnSpc>
              </a:pPr>
              <a:r>
                <a:rPr lang="en-US" sz="1200" dirty="0"/>
                <a:t>SGC blade pair </a:t>
              </a:r>
            </a:p>
          </p:txBody>
        </p:sp>
      </p:grpSp>
      <p:cxnSp>
        <p:nvCxnSpPr>
          <p:cNvPr id="20" name="Straight Connector 19"/>
          <p:cNvCxnSpPr>
            <a:stCxn id="5" idx="3"/>
            <a:endCxn id="7" idx="1"/>
          </p:cNvCxnSpPr>
          <p:nvPr/>
        </p:nvCxnSpPr>
        <p:spPr bwMode="auto">
          <a:xfrm flipV="1">
            <a:off x="6075486" y="2018346"/>
            <a:ext cx="757115" cy="533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 name="Straight Connector 25"/>
          <p:cNvCxnSpPr>
            <a:stCxn id="5" idx="3"/>
            <a:endCxn id="11" idx="1"/>
          </p:cNvCxnSpPr>
          <p:nvPr/>
        </p:nvCxnSpPr>
        <p:spPr bwMode="auto">
          <a:xfrm>
            <a:off x="6075486" y="2551747"/>
            <a:ext cx="757115" cy="7619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 name="Straight Connector 28"/>
          <p:cNvCxnSpPr>
            <a:stCxn id="5" idx="3"/>
            <a:endCxn id="14" idx="1"/>
          </p:cNvCxnSpPr>
          <p:nvPr/>
        </p:nvCxnSpPr>
        <p:spPr bwMode="auto">
          <a:xfrm>
            <a:off x="6075486" y="2551747"/>
            <a:ext cx="757115" cy="956723"/>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34" name="Picture 2" descr="C:\Users\etxmamb\AppData\Local\Microsoft\Windows\Temporary Internet Files\Content.IE5\652BKK7G\MC90038383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04" y="2663661"/>
            <a:ext cx="454300" cy="33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2" descr="C:\Users\etxmamb\AppData\Local\Microsoft\Windows\Temporary Internet Files\Content.IE5\652BKK7G\MC90038383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24" y="2243549"/>
            <a:ext cx="454300" cy="33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Straight Connector 50"/>
          <p:cNvCxnSpPr>
            <a:endCxn id="5" idx="3"/>
          </p:cNvCxnSpPr>
          <p:nvPr/>
        </p:nvCxnSpPr>
        <p:spPr bwMode="auto">
          <a:xfrm flipV="1">
            <a:off x="2405918" y="2551747"/>
            <a:ext cx="3669568" cy="3809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3" name="TextBox 52"/>
          <p:cNvSpPr txBox="1"/>
          <p:nvPr/>
        </p:nvSpPr>
        <p:spPr>
          <a:xfrm>
            <a:off x="3856014" y="2235971"/>
            <a:ext cx="993029" cy="276999"/>
          </a:xfrm>
          <a:prstGeom prst="rect">
            <a:avLst/>
          </a:prstGeom>
          <a:noFill/>
        </p:spPr>
        <p:txBody>
          <a:bodyPr wrap="none" rtlCol="0">
            <a:spAutoFit/>
          </a:bodyPr>
          <a:lstStyle/>
          <a:p>
            <a:r>
              <a:rPr lang="en-US" sz="1200" dirty="0"/>
              <a:t>Using VIP 1</a:t>
            </a:r>
          </a:p>
        </p:txBody>
      </p:sp>
      <p:sp>
        <p:nvSpPr>
          <p:cNvPr id="66" name="Rounded Rectangle 65"/>
          <p:cNvSpPr/>
          <p:nvPr/>
        </p:nvSpPr>
        <p:spPr bwMode="auto">
          <a:xfrm>
            <a:off x="4156117" y="1532166"/>
            <a:ext cx="4726626" cy="2212285"/>
          </a:xfrm>
          <a:prstGeom prst="roundRect">
            <a:avLst/>
          </a:prstGeom>
          <a:no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defTabSz="685800"/>
            <a:endParaRPr lang="en-US" sz="1500"/>
          </a:p>
        </p:txBody>
      </p:sp>
      <p:sp>
        <p:nvSpPr>
          <p:cNvPr id="67" name="TextBox 66"/>
          <p:cNvSpPr txBox="1"/>
          <p:nvPr/>
        </p:nvSpPr>
        <p:spPr>
          <a:xfrm>
            <a:off x="4507033" y="3444367"/>
            <a:ext cx="750526" cy="323165"/>
          </a:xfrm>
          <a:prstGeom prst="rect">
            <a:avLst/>
          </a:prstGeom>
          <a:noFill/>
        </p:spPr>
        <p:txBody>
          <a:bodyPr wrap="none" rtlCol="0">
            <a:spAutoFit/>
          </a:bodyPr>
          <a:lstStyle/>
          <a:p>
            <a:r>
              <a:rPr lang="en-US" sz="1500" dirty="0"/>
              <a:t>IS Site</a:t>
            </a:r>
          </a:p>
        </p:txBody>
      </p:sp>
      <p:sp>
        <p:nvSpPr>
          <p:cNvPr id="15" name="Rectangle 14"/>
          <p:cNvSpPr/>
          <p:nvPr/>
        </p:nvSpPr>
        <p:spPr>
          <a:xfrm>
            <a:off x="6854718" y="2819400"/>
            <a:ext cx="377026" cy="323165"/>
          </a:xfrm>
          <a:prstGeom prst="rect">
            <a:avLst/>
          </a:prstGeom>
        </p:spPr>
        <p:txBody>
          <a:bodyPr wrap="none">
            <a:spAutoFit/>
          </a:bodyPr>
          <a:lstStyle/>
          <a:p>
            <a:r>
              <a:rPr lang="en-US" sz="1500" b="1" dirty="0"/>
              <a:t>…</a:t>
            </a:r>
            <a:endParaRPr lang="en-US" sz="1500" dirty="0"/>
          </a:p>
        </p:txBody>
      </p:sp>
      <p:sp>
        <p:nvSpPr>
          <p:cNvPr id="25" name="TextBox 24"/>
          <p:cNvSpPr txBox="1"/>
          <p:nvPr/>
        </p:nvSpPr>
        <p:spPr>
          <a:xfrm>
            <a:off x="8106005" y="3508199"/>
            <a:ext cx="410690" cy="253916"/>
          </a:xfrm>
          <a:prstGeom prst="rect">
            <a:avLst/>
          </a:prstGeom>
          <a:noFill/>
        </p:spPr>
        <p:txBody>
          <a:bodyPr wrap="none" rtlCol="0">
            <a:spAutoFit/>
          </a:bodyPr>
          <a:lstStyle/>
          <a:p>
            <a:r>
              <a:rPr lang="en-US" sz="1050" dirty="0"/>
              <a:t>#15</a:t>
            </a:r>
          </a:p>
        </p:txBody>
      </p:sp>
      <p:sp>
        <p:nvSpPr>
          <p:cNvPr id="27" name="TextBox 26"/>
          <p:cNvSpPr txBox="1"/>
          <p:nvPr/>
        </p:nvSpPr>
        <p:spPr>
          <a:xfrm>
            <a:off x="8228381" y="1990439"/>
            <a:ext cx="335348" cy="253916"/>
          </a:xfrm>
          <a:prstGeom prst="rect">
            <a:avLst/>
          </a:prstGeom>
          <a:noFill/>
        </p:spPr>
        <p:txBody>
          <a:bodyPr wrap="none" rtlCol="0">
            <a:spAutoFit/>
          </a:bodyPr>
          <a:lstStyle/>
          <a:p>
            <a:r>
              <a:rPr lang="en-US" sz="1050" dirty="0"/>
              <a:t>#1</a:t>
            </a:r>
          </a:p>
        </p:txBody>
      </p:sp>
      <p:sp>
        <p:nvSpPr>
          <p:cNvPr id="5" name="Rounded Rectangle 4"/>
          <p:cNvSpPr/>
          <p:nvPr/>
        </p:nvSpPr>
        <p:spPr bwMode="auto">
          <a:xfrm>
            <a:off x="4983286" y="1712592"/>
            <a:ext cx="1092200" cy="1678309"/>
          </a:xfrm>
          <a:prstGeom prst="roundRect">
            <a:avLst/>
          </a:prstGeom>
          <a:solidFill>
            <a:srgbClr val="BED682"/>
          </a:solid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defTabSz="685800"/>
            <a:r>
              <a:rPr lang="en-US" sz="1200" dirty="0"/>
              <a:t>Load </a:t>
            </a:r>
          </a:p>
          <a:p>
            <a:pPr defTabSz="685800"/>
            <a:r>
              <a:rPr lang="en-US" sz="1200" dirty="0"/>
              <a:t>Balancer</a:t>
            </a:r>
          </a:p>
        </p:txBody>
      </p:sp>
      <p:pic>
        <p:nvPicPr>
          <p:cNvPr id="28" name="Picture 27" descr="Cisco -)Symbol für einen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72852" y="2380615"/>
            <a:ext cx="561609" cy="380363"/>
          </a:xfrm>
          <a:prstGeom prst="rect">
            <a:avLst/>
          </a:prstGeom>
        </p:spPr>
      </p:pic>
    </p:spTree>
    <p:extLst>
      <p:ext uri="{BB962C8B-B14F-4D97-AF65-F5344CB8AC3E}">
        <p14:creationId xmlns:p14="http://schemas.microsoft.com/office/powerpoint/2010/main" val="336097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a:t>
            </a:r>
          </a:p>
        </p:txBody>
      </p:sp>
      <p:grpSp>
        <p:nvGrpSpPr>
          <p:cNvPr id="6" name="Group 5"/>
          <p:cNvGrpSpPr/>
          <p:nvPr/>
        </p:nvGrpSpPr>
        <p:grpSpPr>
          <a:xfrm>
            <a:off x="313509" y="1249732"/>
            <a:ext cx="8500291" cy="5138368"/>
            <a:chOff x="313509" y="1249732"/>
            <a:chExt cx="8500291" cy="5138368"/>
          </a:xfrm>
        </p:grpSpPr>
        <p:sp>
          <p:nvSpPr>
            <p:cNvPr id="7" name="Rectangle 6"/>
            <p:cNvSpPr/>
            <p:nvPr/>
          </p:nvSpPr>
          <p:spPr bwMode="auto">
            <a:xfrm>
              <a:off x="4296383" y="1957516"/>
              <a:ext cx="1309816" cy="2113006"/>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bg1"/>
                  </a:solidFill>
                  <a:effectLst/>
                  <a:latin typeface="Arial" charset="0"/>
                </a:rPr>
                <a:t>Load </a:t>
              </a:r>
            </a:p>
            <a:p>
              <a:pPr marL="0" marR="0" indent="0" algn="ctr" defTabSz="914400" rtl="0" eaLnBrk="1" fontAlgn="base" latinLnBrk="0" hangingPunct="1">
                <a:lnSpc>
                  <a:spcPct val="100000"/>
                </a:lnSpc>
                <a:spcBef>
                  <a:spcPct val="50000"/>
                </a:spcBef>
                <a:spcAft>
                  <a:spcPct val="0"/>
                </a:spcAft>
                <a:buClrTx/>
                <a:buSzTx/>
                <a:buFontTx/>
                <a:buNone/>
                <a:tabLst/>
              </a:pPr>
              <a:r>
                <a:rPr lang="en-US" sz="1600" dirty="0">
                  <a:solidFill>
                    <a:schemeClr val="bg1"/>
                  </a:solidFill>
                </a:rPr>
                <a:t>B</a:t>
              </a:r>
              <a:r>
                <a:rPr kumimoji="0" lang="en-US" sz="1600" b="0" i="0" u="none" strike="noStrike" cap="none" normalizeH="0" baseline="0" dirty="0">
                  <a:ln>
                    <a:noFill/>
                  </a:ln>
                  <a:solidFill>
                    <a:schemeClr val="bg1"/>
                  </a:solidFill>
                  <a:effectLst/>
                  <a:latin typeface="Arial" charset="0"/>
                </a:rPr>
                <a:t>alancer</a:t>
              </a:r>
            </a:p>
          </p:txBody>
        </p:sp>
        <p:sp>
          <p:nvSpPr>
            <p:cNvPr id="8" name="Rectangle 7"/>
            <p:cNvSpPr/>
            <p:nvPr/>
          </p:nvSpPr>
          <p:spPr bwMode="auto">
            <a:xfrm>
              <a:off x="6446451" y="2019301"/>
              <a:ext cx="1272746" cy="395416"/>
            </a:xfrm>
            <a:prstGeom prst="rect">
              <a:avLst/>
            </a:prstGeom>
            <a:solidFill>
              <a:schemeClr val="tx2">
                <a:lumMod val="75000"/>
                <a:lumOff val="2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sz="1600" dirty="0">
                  <a:solidFill>
                    <a:schemeClr val="bg1"/>
                  </a:solidFill>
                </a:rPr>
                <a:t>SGC/PL</a:t>
              </a:r>
              <a:r>
                <a:rPr kumimoji="0" lang="en-US" sz="1600" b="0" i="0" u="none" strike="noStrike" cap="none" normalizeH="0" baseline="0" dirty="0">
                  <a:ln>
                    <a:noFill/>
                  </a:ln>
                  <a:solidFill>
                    <a:schemeClr val="bg1"/>
                  </a:solidFill>
                  <a:effectLst/>
                </a:rPr>
                <a:t>		</a:t>
              </a:r>
            </a:p>
          </p:txBody>
        </p:sp>
        <p:sp>
          <p:nvSpPr>
            <p:cNvPr id="9" name="Rectangle 8"/>
            <p:cNvSpPr/>
            <p:nvPr/>
          </p:nvSpPr>
          <p:spPr bwMode="auto">
            <a:xfrm>
              <a:off x="6446451" y="2587709"/>
              <a:ext cx="1272746" cy="407773"/>
            </a:xfrm>
            <a:prstGeom prst="rect">
              <a:avLst/>
            </a:prstGeom>
            <a:solidFill>
              <a:schemeClr val="tx2">
                <a:lumMod val="25000"/>
                <a:lumOff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r>
                <a:rPr lang="en-US" sz="1600" dirty="0">
                  <a:solidFill>
                    <a:schemeClr val="bg1"/>
                  </a:solidFill>
                </a:rPr>
                <a:t>SGC/PL</a:t>
              </a:r>
              <a:endParaRPr kumimoji="0" lang="en-US" sz="1600" b="0" i="0" u="none" strike="noStrike" cap="none" normalizeH="0" baseline="0" dirty="0">
                <a:ln>
                  <a:noFill/>
                </a:ln>
                <a:solidFill>
                  <a:schemeClr val="bg1"/>
                </a:solidFill>
                <a:effectLst/>
                <a:latin typeface="Arial" charset="0"/>
              </a:endParaRPr>
            </a:p>
          </p:txBody>
        </p:sp>
        <p:sp>
          <p:nvSpPr>
            <p:cNvPr id="10" name="Rectangle 9"/>
            <p:cNvSpPr/>
            <p:nvPr/>
          </p:nvSpPr>
          <p:spPr bwMode="auto">
            <a:xfrm>
              <a:off x="6446451" y="3254973"/>
              <a:ext cx="1272746" cy="333632"/>
            </a:xfrm>
            <a:prstGeom prst="rect">
              <a:avLst/>
            </a:prstGeom>
            <a:solidFill>
              <a:schemeClr val="tx2">
                <a:lumMod val="75000"/>
                <a:lumOff val="2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r>
                <a:rPr lang="en-US" sz="1600" dirty="0">
                  <a:solidFill>
                    <a:schemeClr val="bg1"/>
                  </a:solidFill>
                </a:rPr>
                <a:t>SGC/PL</a:t>
              </a:r>
              <a:endParaRPr kumimoji="0" lang="en-US" sz="1600" b="0" i="0" u="none" strike="noStrike" cap="none" normalizeH="0" baseline="0" dirty="0">
                <a:ln>
                  <a:noFill/>
                </a:ln>
                <a:solidFill>
                  <a:schemeClr val="bg1"/>
                </a:solidFill>
                <a:effectLst/>
                <a:latin typeface="Arial" charset="0"/>
              </a:endParaRPr>
            </a:p>
          </p:txBody>
        </p:sp>
        <p:sp>
          <p:nvSpPr>
            <p:cNvPr id="11" name="Rectangle 10"/>
            <p:cNvSpPr/>
            <p:nvPr/>
          </p:nvSpPr>
          <p:spPr bwMode="auto">
            <a:xfrm>
              <a:off x="6446451" y="3699814"/>
              <a:ext cx="1272746" cy="370703"/>
            </a:xfrm>
            <a:prstGeom prst="rect">
              <a:avLst/>
            </a:prstGeom>
            <a:solidFill>
              <a:schemeClr val="tx2">
                <a:lumMod val="25000"/>
                <a:lumOff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r>
                <a:rPr lang="en-US" sz="1600" dirty="0">
                  <a:solidFill>
                    <a:schemeClr val="bg1"/>
                  </a:solidFill>
                </a:rPr>
                <a:t>SGC/PL</a:t>
              </a:r>
              <a:endParaRPr kumimoji="0" lang="en-US" sz="1600" b="0" i="0" u="none" strike="noStrike" cap="none" normalizeH="0" baseline="0" dirty="0">
                <a:ln>
                  <a:noFill/>
                </a:ln>
                <a:solidFill>
                  <a:schemeClr val="bg1"/>
                </a:solidFill>
                <a:effectLst/>
                <a:latin typeface="Arial" charset="0"/>
              </a:endParaRPr>
            </a:p>
          </p:txBody>
        </p:sp>
        <p:sp>
          <p:nvSpPr>
            <p:cNvPr id="12" name="Rectangle: Rounded Corners 11"/>
            <p:cNvSpPr/>
            <p:nvPr/>
          </p:nvSpPr>
          <p:spPr bwMode="auto">
            <a:xfrm>
              <a:off x="2106834" y="1957516"/>
              <a:ext cx="1181100" cy="747584"/>
            </a:xfrm>
            <a:prstGeom prst="roundRect">
              <a:avLst/>
            </a:prstGeom>
            <a:solidFill>
              <a:schemeClr val="accent2">
                <a:lumMod val="60000"/>
                <a:lumOff val="40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1600" dirty="0">
                  <a:solidFill>
                    <a:schemeClr val="tx1"/>
                  </a:solidFill>
                  <a:latin typeface="Arial" charset="0"/>
                </a:rPr>
                <a:t>ISER/CMX</a:t>
              </a:r>
              <a:endParaRPr kumimoji="0" lang="en-US" sz="1600" b="0" i="0" u="none" strike="noStrike" cap="none" normalizeH="0" baseline="0" dirty="0">
                <a:ln>
                  <a:noFill/>
                </a:ln>
                <a:solidFill>
                  <a:schemeClr val="tx1"/>
                </a:solidFill>
                <a:effectLst/>
                <a:latin typeface="Arial" charset="0"/>
              </a:endParaRPr>
            </a:p>
          </p:txBody>
        </p:sp>
        <p:cxnSp>
          <p:nvCxnSpPr>
            <p:cNvPr id="13" name="Straight Connector 12"/>
            <p:cNvCxnSpPr>
              <a:cxnSpLocks/>
              <a:stCxn id="12" idx="3"/>
            </p:cNvCxnSpPr>
            <p:nvPr/>
          </p:nvCxnSpPr>
          <p:spPr bwMode="auto">
            <a:xfrm>
              <a:off x="3287934" y="2331308"/>
              <a:ext cx="100844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4" name="Rectangle: Rounded Corners 13"/>
            <p:cNvSpPr/>
            <p:nvPr/>
          </p:nvSpPr>
          <p:spPr bwMode="auto">
            <a:xfrm>
              <a:off x="2105290" y="3326022"/>
              <a:ext cx="1181100" cy="747584"/>
            </a:xfrm>
            <a:prstGeom prst="roundRect">
              <a:avLst/>
            </a:prstGeom>
            <a:solidFill>
              <a:schemeClr val="accent2">
                <a:lumMod val="20000"/>
                <a:lumOff val="80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1600" dirty="0">
                  <a:solidFill>
                    <a:schemeClr val="tx1"/>
                  </a:solidFill>
                  <a:latin typeface="Arial" charset="0"/>
                </a:rPr>
                <a:t>ISER/CMX</a:t>
              </a:r>
              <a:endParaRPr kumimoji="0" lang="en-US" sz="1600" b="0" i="0" u="none" strike="noStrike" cap="none" normalizeH="0" baseline="0" dirty="0">
                <a:ln>
                  <a:noFill/>
                </a:ln>
                <a:solidFill>
                  <a:schemeClr val="tx1"/>
                </a:solidFill>
                <a:effectLst/>
                <a:latin typeface="Arial" charset="0"/>
              </a:endParaRPr>
            </a:p>
          </p:txBody>
        </p:sp>
        <p:cxnSp>
          <p:nvCxnSpPr>
            <p:cNvPr id="15" name="Straight Connector 14"/>
            <p:cNvCxnSpPr>
              <a:cxnSpLocks/>
              <a:stCxn id="14" idx="3"/>
            </p:cNvCxnSpPr>
            <p:nvPr/>
          </p:nvCxnSpPr>
          <p:spPr bwMode="auto">
            <a:xfrm>
              <a:off x="3286390" y="3699814"/>
              <a:ext cx="100999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 name="Straight Connector 15"/>
            <p:cNvCxnSpPr>
              <a:stCxn id="12" idx="2"/>
              <a:endCxn id="14" idx="0"/>
            </p:cNvCxnSpPr>
            <p:nvPr/>
          </p:nvCxnSpPr>
          <p:spPr bwMode="auto">
            <a:xfrm flipH="1">
              <a:off x="2695840" y="2705100"/>
              <a:ext cx="1544" cy="620922"/>
            </a:xfrm>
            <a:prstGeom prst="line">
              <a:avLst/>
            </a:prstGeom>
            <a:solidFill>
              <a:schemeClr val="accent1"/>
            </a:solidFill>
            <a:ln w="12700" cap="flat" cmpd="sng" algn="ctr">
              <a:solidFill>
                <a:schemeClr val="tx1"/>
              </a:solidFill>
              <a:prstDash val="sysDash"/>
              <a:round/>
              <a:headEnd type="none" w="med" len="med"/>
              <a:tailEnd type="none" w="med" len="med"/>
            </a:ln>
            <a:effectLst/>
          </p:spPr>
        </p:cxnSp>
        <p:cxnSp>
          <p:nvCxnSpPr>
            <p:cNvPr id="17" name="Straight Connector 16"/>
            <p:cNvCxnSpPr>
              <a:cxnSpLocks/>
              <a:stCxn id="8" idx="1"/>
            </p:cNvCxnSpPr>
            <p:nvPr/>
          </p:nvCxnSpPr>
          <p:spPr bwMode="auto">
            <a:xfrm flipH="1">
              <a:off x="5606199" y="2217009"/>
              <a:ext cx="84025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 name="Straight Connector 17"/>
            <p:cNvCxnSpPr>
              <a:cxnSpLocks/>
            </p:cNvCxnSpPr>
            <p:nvPr/>
          </p:nvCxnSpPr>
          <p:spPr bwMode="auto">
            <a:xfrm flipH="1">
              <a:off x="5606199" y="2791595"/>
              <a:ext cx="84025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 name="Straight Connector 18"/>
            <p:cNvCxnSpPr>
              <a:cxnSpLocks/>
            </p:cNvCxnSpPr>
            <p:nvPr/>
          </p:nvCxnSpPr>
          <p:spPr bwMode="auto">
            <a:xfrm flipH="1">
              <a:off x="5606199" y="3421789"/>
              <a:ext cx="84025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 name="Straight Connector 19"/>
            <p:cNvCxnSpPr>
              <a:cxnSpLocks/>
            </p:cNvCxnSpPr>
            <p:nvPr/>
          </p:nvCxnSpPr>
          <p:spPr bwMode="auto">
            <a:xfrm flipH="1" flipV="1">
              <a:off x="5606199" y="3885165"/>
              <a:ext cx="840252" cy="720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1" name="TextBox 20"/>
            <p:cNvSpPr txBox="1"/>
            <p:nvPr/>
          </p:nvSpPr>
          <p:spPr>
            <a:xfrm>
              <a:off x="1680978" y="4171890"/>
              <a:ext cx="1845377" cy="369332"/>
            </a:xfrm>
            <a:prstGeom prst="rect">
              <a:avLst/>
            </a:prstGeom>
            <a:noFill/>
            <a:ln w="3175">
              <a:solidFill>
                <a:schemeClr val="tx1"/>
              </a:solidFill>
              <a:prstDash val="sysDash"/>
            </a:ln>
          </p:spPr>
          <p:txBody>
            <a:bodyPr wrap="none" rtlCol="0">
              <a:spAutoFit/>
            </a:bodyPr>
            <a:lstStyle/>
            <a:p>
              <a:r>
                <a:rPr lang="en-US" sz="1800" dirty="0"/>
                <a:t>1+1 redundancy</a:t>
              </a:r>
            </a:p>
          </p:txBody>
        </p:sp>
        <p:sp>
          <p:nvSpPr>
            <p:cNvPr id="22" name="TextBox 21"/>
            <p:cNvSpPr txBox="1"/>
            <p:nvPr/>
          </p:nvSpPr>
          <p:spPr>
            <a:xfrm>
              <a:off x="6283862" y="4162904"/>
              <a:ext cx="1845377" cy="369332"/>
            </a:xfrm>
            <a:prstGeom prst="rect">
              <a:avLst/>
            </a:prstGeom>
            <a:noFill/>
            <a:ln w="3175">
              <a:solidFill>
                <a:schemeClr val="tx1"/>
              </a:solidFill>
              <a:prstDash val="sysDash"/>
            </a:ln>
          </p:spPr>
          <p:txBody>
            <a:bodyPr wrap="none" rtlCol="0">
              <a:spAutoFit/>
            </a:bodyPr>
            <a:lstStyle/>
            <a:p>
              <a:r>
                <a:rPr lang="en-US" sz="1800" dirty="0"/>
                <a:t>1+1 redundancy</a:t>
              </a:r>
            </a:p>
          </p:txBody>
        </p:sp>
        <p:cxnSp>
          <p:nvCxnSpPr>
            <p:cNvPr id="23" name="Straight Arrow Connector 22"/>
            <p:cNvCxnSpPr>
              <a:cxnSpLocks/>
            </p:cNvCxnSpPr>
            <p:nvPr/>
          </p:nvCxnSpPr>
          <p:spPr bwMode="auto">
            <a:xfrm flipH="1" flipV="1">
              <a:off x="3790146" y="3699814"/>
              <a:ext cx="170710" cy="1017476"/>
            </a:xfrm>
            <a:prstGeom prst="straightConnector1">
              <a:avLst/>
            </a:prstGeom>
            <a:solidFill>
              <a:schemeClr val="accent1"/>
            </a:solidFill>
            <a:ln w="12700" cap="flat" cmpd="sng" algn="ctr">
              <a:solidFill>
                <a:schemeClr val="tx1"/>
              </a:solidFill>
              <a:prstDash val="sysDash"/>
              <a:round/>
              <a:headEnd type="none" w="med" len="med"/>
              <a:tailEnd type="triangle"/>
            </a:ln>
            <a:effectLst/>
          </p:spPr>
        </p:cxnSp>
        <p:sp>
          <p:nvSpPr>
            <p:cNvPr id="24" name="TextBox 23"/>
            <p:cNvSpPr txBox="1"/>
            <p:nvPr/>
          </p:nvSpPr>
          <p:spPr>
            <a:xfrm>
              <a:off x="3395336" y="4717290"/>
              <a:ext cx="3714478" cy="1446550"/>
            </a:xfrm>
            <a:prstGeom prst="rect">
              <a:avLst/>
            </a:prstGeom>
            <a:noFill/>
            <a:ln>
              <a:noFill/>
              <a:prstDash val="sysDot"/>
            </a:ln>
          </p:spPr>
          <p:txBody>
            <a:bodyPr wrap="none" rtlCol="0">
              <a:spAutoFit/>
            </a:bodyPr>
            <a:lstStyle/>
            <a:p>
              <a:r>
                <a:rPr lang="en-US" sz="1600" dirty="0"/>
                <a:t>Default Protocol: </a:t>
              </a:r>
            </a:p>
            <a:p>
              <a:r>
                <a:rPr lang="en-US" sz="1600" dirty="0"/>
                <a:t>ospfv2v3 for IS;  static route on </a:t>
              </a:r>
              <a:r>
                <a:rPr lang="en-US" sz="1600" dirty="0" err="1"/>
                <a:t>vSBG</a:t>
              </a:r>
              <a:endParaRPr lang="en-US" sz="1600" dirty="0"/>
            </a:p>
            <a:p>
              <a:r>
                <a:rPr lang="en-US" sz="1600" dirty="0"/>
                <a:t>ECMP used;</a:t>
              </a:r>
            </a:p>
            <a:p>
              <a:r>
                <a:rPr lang="en-US" sz="1600" dirty="0"/>
                <a:t>BFD used;</a:t>
              </a:r>
            </a:p>
          </p:txBody>
        </p:sp>
        <p:sp>
          <p:nvSpPr>
            <p:cNvPr id="25" name="Oval 24"/>
            <p:cNvSpPr/>
            <p:nvPr/>
          </p:nvSpPr>
          <p:spPr bwMode="auto">
            <a:xfrm>
              <a:off x="624162" y="1797568"/>
              <a:ext cx="751187" cy="2251036"/>
            </a:xfrm>
            <a:prstGeom prst="ellipse">
              <a:avLst/>
            </a:prstGeom>
            <a:solidFill>
              <a:schemeClr val="accent3">
                <a:lumMod val="9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external</a:t>
              </a:r>
            </a:p>
          </p:txBody>
        </p:sp>
        <p:sp>
          <p:nvSpPr>
            <p:cNvPr id="26" name="Arrow: Right 25"/>
            <p:cNvSpPr/>
            <p:nvPr/>
          </p:nvSpPr>
          <p:spPr bwMode="auto">
            <a:xfrm flipV="1">
              <a:off x="1375349" y="2791594"/>
              <a:ext cx="466151" cy="203887"/>
            </a:xfrm>
            <a:prstGeom prst="rightArrow">
              <a:avLst/>
            </a:prstGeom>
            <a:solidFill>
              <a:schemeClr val="bg2"/>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7" name="Oval 26"/>
            <p:cNvSpPr/>
            <p:nvPr/>
          </p:nvSpPr>
          <p:spPr bwMode="auto">
            <a:xfrm>
              <a:off x="1841499" y="1485586"/>
              <a:ext cx="1769815" cy="2755104"/>
            </a:xfrm>
            <a:prstGeom prst="ellipse">
              <a:avLst/>
            </a:prstGeom>
            <a:noFill/>
            <a:ln w="9525"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8" name="Rectangle 27"/>
            <p:cNvSpPr/>
            <p:nvPr/>
          </p:nvSpPr>
          <p:spPr bwMode="auto">
            <a:xfrm>
              <a:off x="313509" y="1249732"/>
              <a:ext cx="8500291" cy="5138368"/>
            </a:xfrm>
            <a:prstGeom prst="rect">
              <a:avLst/>
            </a:prstGeom>
            <a:no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375684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 Load Balancer</a:t>
            </a:r>
          </a:p>
        </p:txBody>
      </p:sp>
      <p:grpSp>
        <p:nvGrpSpPr>
          <p:cNvPr id="1238" name="Group 1237"/>
          <p:cNvGrpSpPr/>
          <p:nvPr/>
        </p:nvGrpSpPr>
        <p:grpSpPr>
          <a:xfrm>
            <a:off x="577850" y="1470025"/>
            <a:ext cx="8177213" cy="4811713"/>
            <a:chOff x="577850" y="1470025"/>
            <a:chExt cx="8177213" cy="4811713"/>
          </a:xfrm>
        </p:grpSpPr>
        <p:sp>
          <p:nvSpPr>
            <p:cNvPr id="3" name="AutoShape 3"/>
            <p:cNvSpPr>
              <a:spLocks noChangeAspect="1" noChangeArrowheads="1" noTextEdit="1"/>
            </p:cNvSpPr>
            <p:nvPr/>
          </p:nvSpPr>
          <p:spPr bwMode="auto">
            <a:xfrm>
              <a:off x="577850" y="1470025"/>
              <a:ext cx="804545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Rectangle 5"/>
            <p:cNvSpPr>
              <a:spLocks noChangeArrowheads="1"/>
            </p:cNvSpPr>
            <p:nvPr/>
          </p:nvSpPr>
          <p:spPr bwMode="auto">
            <a:xfrm>
              <a:off x="8628063" y="6043613"/>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6"/>
            <p:cNvSpPr>
              <a:spLocks noChangeArrowheads="1"/>
            </p:cNvSpPr>
            <p:nvPr/>
          </p:nvSpPr>
          <p:spPr bwMode="auto">
            <a:xfrm>
              <a:off x="593725" y="1485900"/>
              <a:ext cx="8026400" cy="4703763"/>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 name="Group 9"/>
            <p:cNvGrpSpPr>
              <a:grpSpLocks/>
            </p:cNvGrpSpPr>
            <p:nvPr/>
          </p:nvGrpSpPr>
          <p:grpSpPr bwMode="auto">
            <a:xfrm>
              <a:off x="1981200" y="1630363"/>
              <a:ext cx="6357938" cy="1931988"/>
              <a:chOff x="1248" y="1027"/>
              <a:chExt cx="4005" cy="1217"/>
            </a:xfrm>
          </p:grpSpPr>
          <p:sp>
            <p:nvSpPr>
              <p:cNvPr id="1236" name="Rectangle 7"/>
              <p:cNvSpPr>
                <a:spLocks noChangeArrowheads="1"/>
              </p:cNvSpPr>
              <p:nvPr/>
            </p:nvSpPr>
            <p:spPr bwMode="auto">
              <a:xfrm>
                <a:off x="1248" y="1027"/>
                <a:ext cx="4005" cy="12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7" name="Rectangle 8"/>
              <p:cNvSpPr>
                <a:spLocks noChangeArrowheads="1"/>
              </p:cNvSpPr>
              <p:nvPr/>
            </p:nvSpPr>
            <p:spPr bwMode="auto">
              <a:xfrm>
                <a:off x="1248" y="1027"/>
                <a:ext cx="4005" cy="1217"/>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12"/>
            <p:cNvGrpSpPr>
              <a:grpSpLocks/>
            </p:cNvGrpSpPr>
            <p:nvPr/>
          </p:nvGrpSpPr>
          <p:grpSpPr bwMode="auto">
            <a:xfrm>
              <a:off x="2119313" y="2735263"/>
              <a:ext cx="6080125" cy="688975"/>
              <a:chOff x="1335" y="1723"/>
              <a:chExt cx="3830" cy="434"/>
            </a:xfrm>
          </p:grpSpPr>
          <p:sp>
            <p:nvSpPr>
              <p:cNvPr id="1230" name="Rectangle 10"/>
              <p:cNvSpPr>
                <a:spLocks noChangeArrowheads="1"/>
              </p:cNvSpPr>
              <p:nvPr/>
            </p:nvSpPr>
            <p:spPr bwMode="auto">
              <a:xfrm>
                <a:off x="1335" y="1723"/>
                <a:ext cx="3830" cy="4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3" name="Rectangle 11"/>
              <p:cNvSpPr>
                <a:spLocks noChangeArrowheads="1"/>
              </p:cNvSpPr>
              <p:nvPr/>
            </p:nvSpPr>
            <p:spPr bwMode="auto">
              <a:xfrm>
                <a:off x="1335" y="1723"/>
                <a:ext cx="3830" cy="434"/>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Group 15"/>
            <p:cNvGrpSpPr>
              <a:grpSpLocks/>
            </p:cNvGrpSpPr>
            <p:nvPr/>
          </p:nvGrpSpPr>
          <p:grpSpPr bwMode="auto">
            <a:xfrm>
              <a:off x="2119313" y="1906588"/>
              <a:ext cx="6080125" cy="688975"/>
              <a:chOff x="1335" y="1201"/>
              <a:chExt cx="3830" cy="434"/>
            </a:xfrm>
          </p:grpSpPr>
          <p:sp>
            <p:nvSpPr>
              <p:cNvPr id="1226" name="Rectangle 13"/>
              <p:cNvSpPr>
                <a:spLocks noChangeArrowheads="1"/>
              </p:cNvSpPr>
              <p:nvPr/>
            </p:nvSpPr>
            <p:spPr bwMode="auto">
              <a:xfrm>
                <a:off x="1335" y="1201"/>
                <a:ext cx="3830" cy="4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7" name="Rectangle 14"/>
              <p:cNvSpPr>
                <a:spLocks noChangeArrowheads="1"/>
              </p:cNvSpPr>
              <p:nvPr/>
            </p:nvSpPr>
            <p:spPr bwMode="auto">
              <a:xfrm>
                <a:off x="1335" y="1201"/>
                <a:ext cx="3830" cy="434"/>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18"/>
            <p:cNvGrpSpPr>
              <a:grpSpLocks/>
            </p:cNvGrpSpPr>
            <p:nvPr/>
          </p:nvGrpSpPr>
          <p:grpSpPr bwMode="auto">
            <a:xfrm>
              <a:off x="2671763" y="2044700"/>
              <a:ext cx="690563" cy="412750"/>
              <a:chOff x="1683" y="1288"/>
              <a:chExt cx="435" cy="260"/>
            </a:xfrm>
            <a:solidFill>
              <a:schemeClr val="accent1"/>
            </a:solidFill>
          </p:grpSpPr>
          <p:sp>
            <p:nvSpPr>
              <p:cNvPr id="1224" name="Rectangle 16"/>
              <p:cNvSpPr>
                <a:spLocks noChangeArrowheads="1"/>
              </p:cNvSpPr>
              <p:nvPr/>
            </p:nvSpPr>
            <p:spPr bwMode="auto">
              <a:xfrm>
                <a:off x="1683" y="1288"/>
                <a:ext cx="435"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25" name="Rectangle 17"/>
              <p:cNvSpPr>
                <a:spLocks noChangeArrowheads="1"/>
              </p:cNvSpPr>
              <p:nvPr/>
            </p:nvSpPr>
            <p:spPr bwMode="auto">
              <a:xfrm>
                <a:off x="1683" y="1288"/>
                <a:ext cx="435"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1" name="Rectangle 19"/>
            <p:cNvSpPr>
              <a:spLocks noChangeArrowheads="1"/>
            </p:cNvSpPr>
            <p:nvPr/>
          </p:nvSpPr>
          <p:spPr bwMode="auto">
            <a:xfrm>
              <a:off x="2789238" y="2108200"/>
              <a:ext cx="323807"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FEE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2" name="Rectangle 20"/>
            <p:cNvSpPr>
              <a:spLocks noChangeArrowheads="1"/>
            </p:cNvSpPr>
            <p:nvPr/>
          </p:nvSpPr>
          <p:spPr bwMode="auto">
            <a:xfrm>
              <a:off x="3117850" y="2108200"/>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4" name="Group 23"/>
            <p:cNvGrpSpPr>
              <a:grpSpLocks/>
            </p:cNvGrpSpPr>
            <p:nvPr/>
          </p:nvGrpSpPr>
          <p:grpSpPr bwMode="auto">
            <a:xfrm>
              <a:off x="2671763" y="2873375"/>
              <a:ext cx="693738" cy="411163"/>
              <a:chOff x="1683" y="1810"/>
              <a:chExt cx="437" cy="259"/>
            </a:xfrm>
            <a:solidFill>
              <a:schemeClr val="accent1"/>
            </a:solidFill>
          </p:grpSpPr>
          <p:sp>
            <p:nvSpPr>
              <p:cNvPr id="1222" name="Rectangle 21"/>
              <p:cNvSpPr>
                <a:spLocks noChangeArrowheads="1"/>
              </p:cNvSpPr>
              <p:nvPr/>
            </p:nvSpPr>
            <p:spPr bwMode="auto">
              <a:xfrm>
                <a:off x="1683" y="1810"/>
                <a:ext cx="437" cy="2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23" name="Rectangle 22"/>
              <p:cNvSpPr>
                <a:spLocks noChangeArrowheads="1"/>
              </p:cNvSpPr>
              <p:nvPr/>
            </p:nvSpPr>
            <p:spPr bwMode="auto">
              <a:xfrm>
                <a:off x="1683" y="1810"/>
                <a:ext cx="437" cy="259"/>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5" name="Rectangle 24"/>
            <p:cNvSpPr>
              <a:spLocks noChangeArrowheads="1"/>
            </p:cNvSpPr>
            <p:nvPr/>
          </p:nvSpPr>
          <p:spPr bwMode="auto">
            <a:xfrm>
              <a:off x="2789238" y="2938463"/>
              <a:ext cx="323807"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FEE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6" name="Rectangle 25"/>
            <p:cNvSpPr>
              <a:spLocks noChangeArrowheads="1"/>
            </p:cNvSpPr>
            <p:nvPr/>
          </p:nvSpPr>
          <p:spPr bwMode="auto">
            <a:xfrm>
              <a:off x="3117850" y="2938463"/>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7" name="Group 28"/>
            <p:cNvGrpSpPr>
              <a:grpSpLocks/>
            </p:cNvGrpSpPr>
            <p:nvPr/>
          </p:nvGrpSpPr>
          <p:grpSpPr bwMode="auto">
            <a:xfrm>
              <a:off x="3916363" y="2044700"/>
              <a:ext cx="554038" cy="412750"/>
              <a:chOff x="2467" y="1288"/>
              <a:chExt cx="349" cy="260"/>
            </a:xfrm>
            <a:solidFill>
              <a:schemeClr val="accent1"/>
            </a:solidFill>
          </p:grpSpPr>
          <p:sp>
            <p:nvSpPr>
              <p:cNvPr id="1220" name="Rectangle 26"/>
              <p:cNvSpPr>
                <a:spLocks noChangeArrowheads="1"/>
              </p:cNvSpPr>
              <p:nvPr/>
            </p:nvSpPr>
            <p:spPr bwMode="auto">
              <a:xfrm>
                <a:off x="2467" y="1288"/>
                <a:ext cx="349"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21" name="Rectangle 27"/>
              <p:cNvSpPr>
                <a:spLocks noChangeArrowheads="1"/>
              </p:cNvSpPr>
              <p:nvPr/>
            </p:nvSpPr>
            <p:spPr bwMode="auto">
              <a:xfrm>
                <a:off x="2467" y="1288"/>
                <a:ext cx="349"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8" name="Rectangle 29"/>
            <p:cNvSpPr>
              <a:spLocks noChangeArrowheads="1"/>
            </p:cNvSpPr>
            <p:nvPr/>
          </p:nvSpPr>
          <p:spPr bwMode="auto">
            <a:xfrm>
              <a:off x="4033838" y="2108200"/>
              <a:ext cx="221214"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SE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9" name="Rectangle 30"/>
            <p:cNvSpPr>
              <a:spLocks noChangeArrowheads="1"/>
            </p:cNvSpPr>
            <p:nvPr/>
          </p:nvSpPr>
          <p:spPr bwMode="auto">
            <a:xfrm>
              <a:off x="4259263" y="2108200"/>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20" name="Group 33"/>
            <p:cNvGrpSpPr>
              <a:grpSpLocks/>
            </p:cNvGrpSpPr>
            <p:nvPr/>
          </p:nvGrpSpPr>
          <p:grpSpPr bwMode="auto">
            <a:xfrm>
              <a:off x="5021263" y="2044700"/>
              <a:ext cx="693738" cy="412750"/>
              <a:chOff x="3163" y="1288"/>
              <a:chExt cx="437" cy="260"/>
            </a:xfrm>
            <a:solidFill>
              <a:schemeClr val="accent1"/>
            </a:solidFill>
          </p:grpSpPr>
          <p:sp>
            <p:nvSpPr>
              <p:cNvPr id="1218" name="Rectangle 31"/>
              <p:cNvSpPr>
                <a:spLocks noChangeArrowheads="1"/>
              </p:cNvSpPr>
              <p:nvPr/>
            </p:nvSpPr>
            <p:spPr bwMode="auto">
              <a:xfrm>
                <a:off x="3163" y="1288"/>
                <a:ext cx="437"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19" name="Rectangle 32"/>
              <p:cNvSpPr>
                <a:spLocks noChangeArrowheads="1"/>
              </p:cNvSpPr>
              <p:nvPr/>
            </p:nvSpPr>
            <p:spPr bwMode="auto">
              <a:xfrm>
                <a:off x="3163" y="1288"/>
                <a:ext cx="437"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21" name="Rectangle 34"/>
            <p:cNvSpPr>
              <a:spLocks noChangeArrowheads="1"/>
            </p:cNvSpPr>
            <p:nvPr/>
          </p:nvSpPr>
          <p:spPr bwMode="auto">
            <a:xfrm>
              <a:off x="5138738" y="2108200"/>
              <a:ext cx="314189"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LBE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22" name="Rectangle 35"/>
            <p:cNvSpPr>
              <a:spLocks noChangeArrowheads="1"/>
            </p:cNvSpPr>
            <p:nvPr/>
          </p:nvSpPr>
          <p:spPr bwMode="auto">
            <a:xfrm>
              <a:off x="5457825" y="2108200"/>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23" name="Group 38"/>
            <p:cNvGrpSpPr>
              <a:grpSpLocks/>
            </p:cNvGrpSpPr>
            <p:nvPr/>
          </p:nvGrpSpPr>
          <p:grpSpPr bwMode="auto">
            <a:xfrm>
              <a:off x="3916363" y="2873375"/>
              <a:ext cx="554038" cy="411163"/>
              <a:chOff x="2467" y="1810"/>
              <a:chExt cx="349" cy="259"/>
            </a:xfrm>
            <a:solidFill>
              <a:schemeClr val="accent1"/>
            </a:solidFill>
          </p:grpSpPr>
          <p:sp>
            <p:nvSpPr>
              <p:cNvPr id="1216" name="Rectangle 36"/>
              <p:cNvSpPr>
                <a:spLocks noChangeArrowheads="1"/>
              </p:cNvSpPr>
              <p:nvPr/>
            </p:nvSpPr>
            <p:spPr bwMode="auto">
              <a:xfrm>
                <a:off x="2467" y="1810"/>
                <a:ext cx="349" cy="2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17" name="Rectangle 37"/>
              <p:cNvSpPr>
                <a:spLocks noChangeArrowheads="1"/>
              </p:cNvSpPr>
              <p:nvPr/>
            </p:nvSpPr>
            <p:spPr bwMode="auto">
              <a:xfrm>
                <a:off x="2467" y="1810"/>
                <a:ext cx="349" cy="259"/>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24" name="Rectangle 39"/>
            <p:cNvSpPr>
              <a:spLocks noChangeArrowheads="1"/>
            </p:cNvSpPr>
            <p:nvPr/>
          </p:nvSpPr>
          <p:spPr bwMode="auto">
            <a:xfrm>
              <a:off x="4033838" y="2938463"/>
              <a:ext cx="221214"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SE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25" name="Rectangle 40"/>
            <p:cNvSpPr>
              <a:spLocks noChangeArrowheads="1"/>
            </p:cNvSpPr>
            <p:nvPr/>
          </p:nvSpPr>
          <p:spPr bwMode="auto">
            <a:xfrm>
              <a:off x="4259263" y="2938463"/>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26" name="Group 43"/>
            <p:cNvGrpSpPr>
              <a:grpSpLocks/>
            </p:cNvGrpSpPr>
            <p:nvPr/>
          </p:nvGrpSpPr>
          <p:grpSpPr bwMode="auto">
            <a:xfrm>
              <a:off x="5021263" y="2873375"/>
              <a:ext cx="693738" cy="411163"/>
              <a:chOff x="3163" y="1810"/>
              <a:chExt cx="437" cy="259"/>
            </a:xfrm>
            <a:solidFill>
              <a:schemeClr val="accent1"/>
            </a:solidFill>
          </p:grpSpPr>
          <p:sp>
            <p:nvSpPr>
              <p:cNvPr id="190" name="Rectangle 41"/>
              <p:cNvSpPr>
                <a:spLocks noChangeArrowheads="1"/>
              </p:cNvSpPr>
              <p:nvPr/>
            </p:nvSpPr>
            <p:spPr bwMode="auto">
              <a:xfrm>
                <a:off x="3163" y="1810"/>
                <a:ext cx="437" cy="2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1" name="Rectangle 42"/>
              <p:cNvSpPr>
                <a:spLocks noChangeArrowheads="1"/>
              </p:cNvSpPr>
              <p:nvPr/>
            </p:nvSpPr>
            <p:spPr bwMode="auto">
              <a:xfrm>
                <a:off x="3163" y="1810"/>
                <a:ext cx="437" cy="259"/>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27" name="Rectangle 44"/>
            <p:cNvSpPr>
              <a:spLocks noChangeArrowheads="1"/>
            </p:cNvSpPr>
            <p:nvPr/>
          </p:nvSpPr>
          <p:spPr bwMode="auto">
            <a:xfrm>
              <a:off x="5138738" y="2938463"/>
              <a:ext cx="314189"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LBE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28" name="Rectangle 45"/>
            <p:cNvSpPr>
              <a:spLocks noChangeArrowheads="1"/>
            </p:cNvSpPr>
            <p:nvPr/>
          </p:nvSpPr>
          <p:spPr bwMode="auto">
            <a:xfrm>
              <a:off x="5457825" y="2938463"/>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29" name="Rectangle 46"/>
            <p:cNvSpPr>
              <a:spLocks noChangeArrowheads="1"/>
            </p:cNvSpPr>
            <p:nvPr/>
          </p:nvSpPr>
          <p:spPr bwMode="auto">
            <a:xfrm>
              <a:off x="7083425" y="1906588"/>
              <a:ext cx="1106488" cy="2762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47"/>
            <p:cNvSpPr>
              <a:spLocks noChangeArrowheads="1"/>
            </p:cNvSpPr>
            <p:nvPr/>
          </p:nvSpPr>
          <p:spPr bwMode="auto">
            <a:xfrm>
              <a:off x="7194550" y="1963738"/>
              <a:ext cx="4381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Active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48"/>
            <p:cNvSpPr>
              <a:spLocks noChangeArrowheads="1"/>
            </p:cNvSpPr>
            <p:nvPr/>
          </p:nvSpPr>
          <p:spPr bwMode="auto">
            <a:xfrm>
              <a:off x="7562850" y="1963738"/>
              <a:ext cx="904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49"/>
            <p:cNvSpPr>
              <a:spLocks noChangeArrowheads="1"/>
            </p:cNvSpPr>
            <p:nvPr/>
          </p:nvSpPr>
          <p:spPr bwMode="auto">
            <a:xfrm>
              <a:off x="7062788" y="2741613"/>
              <a:ext cx="1127125" cy="2619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50"/>
            <p:cNvSpPr>
              <a:spLocks noChangeArrowheads="1"/>
            </p:cNvSpPr>
            <p:nvPr/>
          </p:nvSpPr>
          <p:spPr bwMode="auto">
            <a:xfrm>
              <a:off x="7172325" y="2798763"/>
              <a:ext cx="5524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Standby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51"/>
            <p:cNvSpPr>
              <a:spLocks noChangeArrowheads="1"/>
            </p:cNvSpPr>
            <p:nvPr/>
          </p:nvSpPr>
          <p:spPr bwMode="auto">
            <a:xfrm>
              <a:off x="7658100" y="2798763"/>
              <a:ext cx="904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35" name="Group 54"/>
            <p:cNvGrpSpPr>
              <a:grpSpLocks/>
            </p:cNvGrpSpPr>
            <p:nvPr/>
          </p:nvGrpSpPr>
          <p:grpSpPr bwMode="auto">
            <a:xfrm>
              <a:off x="1981200" y="3700463"/>
              <a:ext cx="6357938" cy="1931988"/>
              <a:chOff x="1248" y="2331"/>
              <a:chExt cx="4005" cy="1217"/>
            </a:xfrm>
          </p:grpSpPr>
          <p:sp>
            <p:nvSpPr>
              <p:cNvPr id="188" name="Rectangle 52"/>
              <p:cNvSpPr>
                <a:spLocks noChangeArrowheads="1"/>
              </p:cNvSpPr>
              <p:nvPr/>
            </p:nvSpPr>
            <p:spPr bwMode="auto">
              <a:xfrm>
                <a:off x="1248" y="2331"/>
                <a:ext cx="4005" cy="12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53"/>
              <p:cNvSpPr>
                <a:spLocks noChangeArrowheads="1"/>
              </p:cNvSpPr>
              <p:nvPr/>
            </p:nvSpPr>
            <p:spPr bwMode="auto">
              <a:xfrm>
                <a:off x="1248" y="2331"/>
                <a:ext cx="4005" cy="1217"/>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6" name="Group 57"/>
            <p:cNvGrpSpPr>
              <a:grpSpLocks/>
            </p:cNvGrpSpPr>
            <p:nvPr/>
          </p:nvGrpSpPr>
          <p:grpSpPr bwMode="auto">
            <a:xfrm>
              <a:off x="2119313" y="4816475"/>
              <a:ext cx="6080125" cy="688975"/>
              <a:chOff x="1335" y="3034"/>
              <a:chExt cx="3830" cy="434"/>
            </a:xfrm>
          </p:grpSpPr>
          <p:sp>
            <p:nvSpPr>
              <p:cNvPr id="186" name="Rectangle 55"/>
              <p:cNvSpPr>
                <a:spLocks noChangeArrowheads="1"/>
              </p:cNvSpPr>
              <p:nvPr/>
            </p:nvSpPr>
            <p:spPr bwMode="auto">
              <a:xfrm>
                <a:off x="1335" y="3034"/>
                <a:ext cx="3830" cy="4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56"/>
              <p:cNvSpPr>
                <a:spLocks noChangeArrowheads="1"/>
              </p:cNvSpPr>
              <p:nvPr/>
            </p:nvSpPr>
            <p:spPr bwMode="auto">
              <a:xfrm>
                <a:off x="1335" y="3034"/>
                <a:ext cx="3830" cy="434"/>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Group 60"/>
            <p:cNvGrpSpPr>
              <a:grpSpLocks/>
            </p:cNvGrpSpPr>
            <p:nvPr/>
          </p:nvGrpSpPr>
          <p:grpSpPr bwMode="auto">
            <a:xfrm>
              <a:off x="2119313" y="3987800"/>
              <a:ext cx="6080125" cy="688975"/>
              <a:chOff x="1335" y="2512"/>
              <a:chExt cx="3830" cy="434"/>
            </a:xfrm>
          </p:grpSpPr>
          <p:sp>
            <p:nvSpPr>
              <p:cNvPr id="184" name="Rectangle 58"/>
              <p:cNvSpPr>
                <a:spLocks noChangeArrowheads="1"/>
              </p:cNvSpPr>
              <p:nvPr/>
            </p:nvSpPr>
            <p:spPr bwMode="auto">
              <a:xfrm>
                <a:off x="1335" y="2512"/>
                <a:ext cx="3830" cy="4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59"/>
              <p:cNvSpPr>
                <a:spLocks noChangeArrowheads="1"/>
              </p:cNvSpPr>
              <p:nvPr/>
            </p:nvSpPr>
            <p:spPr bwMode="auto">
              <a:xfrm>
                <a:off x="1335" y="2512"/>
                <a:ext cx="3830" cy="434"/>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8" name="Group 63"/>
            <p:cNvGrpSpPr>
              <a:grpSpLocks/>
            </p:cNvGrpSpPr>
            <p:nvPr/>
          </p:nvGrpSpPr>
          <p:grpSpPr bwMode="auto">
            <a:xfrm>
              <a:off x="2671763" y="4124325"/>
              <a:ext cx="690563" cy="414338"/>
              <a:chOff x="1683" y="2598"/>
              <a:chExt cx="435" cy="261"/>
            </a:xfrm>
            <a:solidFill>
              <a:schemeClr val="accent1"/>
            </a:solidFill>
          </p:grpSpPr>
          <p:sp>
            <p:nvSpPr>
              <p:cNvPr id="182" name="Rectangle 61"/>
              <p:cNvSpPr>
                <a:spLocks noChangeArrowheads="1"/>
              </p:cNvSpPr>
              <p:nvPr/>
            </p:nvSpPr>
            <p:spPr bwMode="auto">
              <a:xfrm>
                <a:off x="1683" y="2598"/>
                <a:ext cx="435" cy="2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3" name="Rectangle 62"/>
              <p:cNvSpPr>
                <a:spLocks noChangeArrowheads="1"/>
              </p:cNvSpPr>
              <p:nvPr/>
            </p:nvSpPr>
            <p:spPr bwMode="auto">
              <a:xfrm>
                <a:off x="1683" y="2598"/>
                <a:ext cx="435" cy="261"/>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39" name="Rectangle 64"/>
            <p:cNvSpPr>
              <a:spLocks noChangeArrowheads="1"/>
            </p:cNvSpPr>
            <p:nvPr/>
          </p:nvSpPr>
          <p:spPr bwMode="auto">
            <a:xfrm>
              <a:off x="2789238" y="4189413"/>
              <a:ext cx="323807"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FEE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40" name="Rectangle 65"/>
            <p:cNvSpPr>
              <a:spLocks noChangeArrowheads="1"/>
            </p:cNvSpPr>
            <p:nvPr/>
          </p:nvSpPr>
          <p:spPr bwMode="auto">
            <a:xfrm>
              <a:off x="3117850" y="4189413"/>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41" name="Group 68"/>
            <p:cNvGrpSpPr>
              <a:grpSpLocks/>
            </p:cNvGrpSpPr>
            <p:nvPr/>
          </p:nvGrpSpPr>
          <p:grpSpPr bwMode="auto">
            <a:xfrm>
              <a:off x="2671763" y="4953000"/>
              <a:ext cx="693738" cy="412750"/>
              <a:chOff x="1683" y="3120"/>
              <a:chExt cx="437" cy="260"/>
            </a:xfrm>
            <a:solidFill>
              <a:schemeClr val="accent1"/>
            </a:solidFill>
          </p:grpSpPr>
          <p:sp>
            <p:nvSpPr>
              <p:cNvPr id="180" name="Rectangle 66"/>
              <p:cNvSpPr>
                <a:spLocks noChangeArrowheads="1"/>
              </p:cNvSpPr>
              <p:nvPr/>
            </p:nvSpPr>
            <p:spPr bwMode="auto">
              <a:xfrm>
                <a:off x="1683" y="3120"/>
                <a:ext cx="437"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1" name="Rectangle 67"/>
              <p:cNvSpPr>
                <a:spLocks noChangeArrowheads="1"/>
              </p:cNvSpPr>
              <p:nvPr/>
            </p:nvSpPr>
            <p:spPr bwMode="auto">
              <a:xfrm>
                <a:off x="1683" y="3120"/>
                <a:ext cx="437"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42" name="Rectangle 69"/>
            <p:cNvSpPr>
              <a:spLocks noChangeArrowheads="1"/>
            </p:cNvSpPr>
            <p:nvPr/>
          </p:nvSpPr>
          <p:spPr bwMode="auto">
            <a:xfrm>
              <a:off x="2789238" y="5019675"/>
              <a:ext cx="323807"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FEE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43" name="Rectangle 70"/>
            <p:cNvSpPr>
              <a:spLocks noChangeArrowheads="1"/>
            </p:cNvSpPr>
            <p:nvPr/>
          </p:nvSpPr>
          <p:spPr bwMode="auto">
            <a:xfrm>
              <a:off x="3117850" y="5019675"/>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44" name="Group 73"/>
            <p:cNvGrpSpPr>
              <a:grpSpLocks/>
            </p:cNvGrpSpPr>
            <p:nvPr/>
          </p:nvGrpSpPr>
          <p:grpSpPr bwMode="auto">
            <a:xfrm>
              <a:off x="3916363" y="4124325"/>
              <a:ext cx="554038" cy="414338"/>
              <a:chOff x="2467" y="2598"/>
              <a:chExt cx="349" cy="261"/>
            </a:xfrm>
            <a:solidFill>
              <a:schemeClr val="accent1"/>
            </a:solidFill>
          </p:grpSpPr>
          <p:sp>
            <p:nvSpPr>
              <p:cNvPr id="178" name="Rectangle 71"/>
              <p:cNvSpPr>
                <a:spLocks noChangeArrowheads="1"/>
              </p:cNvSpPr>
              <p:nvPr/>
            </p:nvSpPr>
            <p:spPr bwMode="auto">
              <a:xfrm>
                <a:off x="2467" y="2598"/>
                <a:ext cx="349" cy="2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9" name="Rectangle 72"/>
              <p:cNvSpPr>
                <a:spLocks noChangeArrowheads="1"/>
              </p:cNvSpPr>
              <p:nvPr/>
            </p:nvSpPr>
            <p:spPr bwMode="auto">
              <a:xfrm>
                <a:off x="2467" y="2598"/>
                <a:ext cx="349" cy="261"/>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45" name="Rectangle 74"/>
            <p:cNvSpPr>
              <a:spLocks noChangeArrowheads="1"/>
            </p:cNvSpPr>
            <p:nvPr/>
          </p:nvSpPr>
          <p:spPr bwMode="auto">
            <a:xfrm>
              <a:off x="4033838" y="4189413"/>
              <a:ext cx="221214"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SE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46" name="Rectangle 75"/>
            <p:cNvSpPr>
              <a:spLocks noChangeArrowheads="1"/>
            </p:cNvSpPr>
            <p:nvPr/>
          </p:nvSpPr>
          <p:spPr bwMode="auto">
            <a:xfrm>
              <a:off x="4259263" y="4189413"/>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47" name="Group 78"/>
            <p:cNvGrpSpPr>
              <a:grpSpLocks/>
            </p:cNvGrpSpPr>
            <p:nvPr/>
          </p:nvGrpSpPr>
          <p:grpSpPr bwMode="auto">
            <a:xfrm>
              <a:off x="5021263" y="4124325"/>
              <a:ext cx="693738" cy="414338"/>
              <a:chOff x="3163" y="2598"/>
              <a:chExt cx="437" cy="261"/>
            </a:xfrm>
            <a:solidFill>
              <a:schemeClr val="accent1"/>
            </a:solidFill>
          </p:grpSpPr>
          <p:sp>
            <p:nvSpPr>
              <p:cNvPr id="176" name="Rectangle 76"/>
              <p:cNvSpPr>
                <a:spLocks noChangeArrowheads="1"/>
              </p:cNvSpPr>
              <p:nvPr/>
            </p:nvSpPr>
            <p:spPr bwMode="auto">
              <a:xfrm>
                <a:off x="3163" y="2598"/>
                <a:ext cx="437" cy="2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7" name="Rectangle 77"/>
              <p:cNvSpPr>
                <a:spLocks noChangeArrowheads="1"/>
              </p:cNvSpPr>
              <p:nvPr/>
            </p:nvSpPr>
            <p:spPr bwMode="auto">
              <a:xfrm>
                <a:off x="3163" y="2598"/>
                <a:ext cx="437" cy="261"/>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48" name="Rectangle 79"/>
            <p:cNvSpPr>
              <a:spLocks noChangeArrowheads="1"/>
            </p:cNvSpPr>
            <p:nvPr/>
          </p:nvSpPr>
          <p:spPr bwMode="auto">
            <a:xfrm>
              <a:off x="5138738" y="4189413"/>
              <a:ext cx="314189"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LBE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49" name="Rectangle 80"/>
            <p:cNvSpPr>
              <a:spLocks noChangeArrowheads="1"/>
            </p:cNvSpPr>
            <p:nvPr/>
          </p:nvSpPr>
          <p:spPr bwMode="auto">
            <a:xfrm>
              <a:off x="5457825" y="4189413"/>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50" name="Group 83"/>
            <p:cNvGrpSpPr>
              <a:grpSpLocks/>
            </p:cNvGrpSpPr>
            <p:nvPr/>
          </p:nvGrpSpPr>
          <p:grpSpPr bwMode="auto">
            <a:xfrm>
              <a:off x="3916363" y="4953000"/>
              <a:ext cx="554038" cy="412750"/>
              <a:chOff x="2467" y="3120"/>
              <a:chExt cx="349" cy="260"/>
            </a:xfrm>
            <a:solidFill>
              <a:schemeClr val="accent1"/>
            </a:solidFill>
          </p:grpSpPr>
          <p:sp>
            <p:nvSpPr>
              <p:cNvPr id="174" name="Rectangle 81"/>
              <p:cNvSpPr>
                <a:spLocks noChangeArrowheads="1"/>
              </p:cNvSpPr>
              <p:nvPr/>
            </p:nvSpPr>
            <p:spPr bwMode="auto">
              <a:xfrm>
                <a:off x="2467" y="3120"/>
                <a:ext cx="349"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5" name="Rectangle 82"/>
              <p:cNvSpPr>
                <a:spLocks noChangeArrowheads="1"/>
              </p:cNvSpPr>
              <p:nvPr/>
            </p:nvSpPr>
            <p:spPr bwMode="auto">
              <a:xfrm>
                <a:off x="2467" y="3120"/>
                <a:ext cx="349"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51" name="Rectangle 84"/>
            <p:cNvSpPr>
              <a:spLocks noChangeArrowheads="1"/>
            </p:cNvSpPr>
            <p:nvPr/>
          </p:nvSpPr>
          <p:spPr bwMode="auto">
            <a:xfrm>
              <a:off x="4033838" y="5019675"/>
              <a:ext cx="221214"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SE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52" name="Rectangle 85"/>
            <p:cNvSpPr>
              <a:spLocks noChangeArrowheads="1"/>
            </p:cNvSpPr>
            <p:nvPr/>
          </p:nvSpPr>
          <p:spPr bwMode="auto">
            <a:xfrm>
              <a:off x="4259263" y="5019675"/>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53" name="Group 88"/>
            <p:cNvGrpSpPr>
              <a:grpSpLocks/>
            </p:cNvGrpSpPr>
            <p:nvPr/>
          </p:nvGrpSpPr>
          <p:grpSpPr bwMode="auto">
            <a:xfrm>
              <a:off x="5021263" y="4953000"/>
              <a:ext cx="693738" cy="412750"/>
              <a:chOff x="3163" y="3120"/>
              <a:chExt cx="437" cy="260"/>
            </a:xfrm>
            <a:solidFill>
              <a:schemeClr val="accent1"/>
            </a:solidFill>
          </p:grpSpPr>
          <p:sp>
            <p:nvSpPr>
              <p:cNvPr id="172" name="Rectangle 86"/>
              <p:cNvSpPr>
                <a:spLocks noChangeArrowheads="1"/>
              </p:cNvSpPr>
              <p:nvPr/>
            </p:nvSpPr>
            <p:spPr bwMode="auto">
              <a:xfrm>
                <a:off x="3163" y="3120"/>
                <a:ext cx="437"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3" name="Rectangle 87"/>
              <p:cNvSpPr>
                <a:spLocks noChangeArrowheads="1"/>
              </p:cNvSpPr>
              <p:nvPr/>
            </p:nvSpPr>
            <p:spPr bwMode="auto">
              <a:xfrm>
                <a:off x="3163" y="3120"/>
                <a:ext cx="437"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54" name="Rectangle 89"/>
            <p:cNvSpPr>
              <a:spLocks noChangeArrowheads="1"/>
            </p:cNvSpPr>
            <p:nvPr/>
          </p:nvSpPr>
          <p:spPr bwMode="auto">
            <a:xfrm>
              <a:off x="5138738" y="5019675"/>
              <a:ext cx="314189"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LBE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55" name="Rectangle 90"/>
            <p:cNvSpPr>
              <a:spLocks noChangeArrowheads="1"/>
            </p:cNvSpPr>
            <p:nvPr/>
          </p:nvSpPr>
          <p:spPr bwMode="auto">
            <a:xfrm>
              <a:off x="5457825" y="5019675"/>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56" name="Rectangle 91"/>
            <p:cNvSpPr>
              <a:spLocks noChangeArrowheads="1"/>
            </p:cNvSpPr>
            <p:nvPr/>
          </p:nvSpPr>
          <p:spPr bwMode="auto">
            <a:xfrm>
              <a:off x="7083425" y="3997325"/>
              <a:ext cx="1106488" cy="25558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92"/>
            <p:cNvSpPr>
              <a:spLocks noChangeArrowheads="1"/>
            </p:cNvSpPr>
            <p:nvPr/>
          </p:nvSpPr>
          <p:spPr bwMode="auto">
            <a:xfrm>
              <a:off x="7194550" y="4054475"/>
              <a:ext cx="4381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Active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93"/>
            <p:cNvSpPr>
              <a:spLocks noChangeArrowheads="1"/>
            </p:cNvSpPr>
            <p:nvPr/>
          </p:nvSpPr>
          <p:spPr bwMode="auto">
            <a:xfrm>
              <a:off x="7562850" y="4054475"/>
              <a:ext cx="904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94"/>
            <p:cNvSpPr>
              <a:spLocks noChangeArrowheads="1"/>
            </p:cNvSpPr>
            <p:nvPr/>
          </p:nvSpPr>
          <p:spPr bwMode="auto">
            <a:xfrm>
              <a:off x="7062788" y="4837113"/>
              <a:ext cx="1127125" cy="2762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95"/>
            <p:cNvSpPr>
              <a:spLocks noChangeArrowheads="1"/>
            </p:cNvSpPr>
            <p:nvPr/>
          </p:nvSpPr>
          <p:spPr bwMode="auto">
            <a:xfrm>
              <a:off x="7172325" y="4892675"/>
              <a:ext cx="5524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Standby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96"/>
            <p:cNvSpPr>
              <a:spLocks noChangeArrowheads="1"/>
            </p:cNvSpPr>
            <p:nvPr/>
          </p:nvSpPr>
          <p:spPr bwMode="auto">
            <a:xfrm>
              <a:off x="7658100" y="4892675"/>
              <a:ext cx="904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Line 97"/>
            <p:cNvSpPr>
              <a:spLocks noChangeShapeType="1"/>
            </p:cNvSpPr>
            <p:nvPr/>
          </p:nvSpPr>
          <p:spPr bwMode="auto">
            <a:xfrm>
              <a:off x="3363913" y="2182813"/>
              <a:ext cx="55245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3" name="Line 98"/>
            <p:cNvSpPr>
              <a:spLocks noChangeShapeType="1"/>
            </p:cNvSpPr>
            <p:nvPr/>
          </p:nvSpPr>
          <p:spPr bwMode="auto">
            <a:xfrm>
              <a:off x="3363913" y="2182813"/>
              <a:ext cx="552450"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4" name="Line 99"/>
            <p:cNvSpPr>
              <a:spLocks noChangeShapeType="1"/>
            </p:cNvSpPr>
            <p:nvPr/>
          </p:nvSpPr>
          <p:spPr bwMode="auto">
            <a:xfrm>
              <a:off x="3363913" y="2182813"/>
              <a:ext cx="552450"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5" name="Line 100"/>
            <p:cNvSpPr>
              <a:spLocks noChangeShapeType="1"/>
            </p:cNvSpPr>
            <p:nvPr/>
          </p:nvSpPr>
          <p:spPr bwMode="auto">
            <a:xfrm>
              <a:off x="3363913" y="2182813"/>
              <a:ext cx="552450" cy="28971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6" name="Line 101"/>
            <p:cNvSpPr>
              <a:spLocks noChangeShapeType="1"/>
            </p:cNvSpPr>
            <p:nvPr/>
          </p:nvSpPr>
          <p:spPr bwMode="auto">
            <a:xfrm flipV="1">
              <a:off x="3363913" y="2182813"/>
              <a:ext cx="552450"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7" name="Line 102"/>
            <p:cNvSpPr>
              <a:spLocks noChangeShapeType="1"/>
            </p:cNvSpPr>
            <p:nvPr/>
          </p:nvSpPr>
          <p:spPr bwMode="auto">
            <a:xfrm>
              <a:off x="3363913" y="3009900"/>
              <a:ext cx="55245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8" name="Line 103"/>
            <p:cNvSpPr>
              <a:spLocks noChangeShapeType="1"/>
            </p:cNvSpPr>
            <p:nvPr/>
          </p:nvSpPr>
          <p:spPr bwMode="auto">
            <a:xfrm>
              <a:off x="3363913" y="3009900"/>
              <a:ext cx="552450" cy="1243013"/>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9" name="Line 104"/>
            <p:cNvSpPr>
              <a:spLocks noChangeShapeType="1"/>
            </p:cNvSpPr>
            <p:nvPr/>
          </p:nvSpPr>
          <p:spPr bwMode="auto">
            <a:xfrm>
              <a:off x="3363913" y="3009900"/>
              <a:ext cx="552450"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0" name="Line 105"/>
            <p:cNvSpPr>
              <a:spLocks noChangeShapeType="1"/>
            </p:cNvSpPr>
            <p:nvPr/>
          </p:nvSpPr>
          <p:spPr bwMode="auto">
            <a:xfrm flipV="1">
              <a:off x="3363913" y="2182813"/>
              <a:ext cx="552450"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1" name="Line 106"/>
            <p:cNvSpPr>
              <a:spLocks noChangeShapeType="1"/>
            </p:cNvSpPr>
            <p:nvPr/>
          </p:nvSpPr>
          <p:spPr bwMode="auto">
            <a:xfrm flipV="1">
              <a:off x="3363913" y="3009900"/>
              <a:ext cx="552450" cy="1243013"/>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2" name="Line 107"/>
            <p:cNvSpPr>
              <a:spLocks noChangeShapeType="1"/>
            </p:cNvSpPr>
            <p:nvPr/>
          </p:nvSpPr>
          <p:spPr bwMode="auto">
            <a:xfrm>
              <a:off x="3363913" y="4252913"/>
              <a:ext cx="55245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3" name="Line 108"/>
            <p:cNvSpPr>
              <a:spLocks noChangeShapeType="1"/>
            </p:cNvSpPr>
            <p:nvPr/>
          </p:nvSpPr>
          <p:spPr bwMode="auto">
            <a:xfrm>
              <a:off x="3363913" y="4252913"/>
              <a:ext cx="552450"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4" name="Line 109"/>
            <p:cNvSpPr>
              <a:spLocks noChangeShapeType="1"/>
            </p:cNvSpPr>
            <p:nvPr/>
          </p:nvSpPr>
          <p:spPr bwMode="auto">
            <a:xfrm flipV="1">
              <a:off x="3363913" y="2182813"/>
              <a:ext cx="552450" cy="28971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5" name="Line 110"/>
            <p:cNvSpPr>
              <a:spLocks noChangeShapeType="1"/>
            </p:cNvSpPr>
            <p:nvPr/>
          </p:nvSpPr>
          <p:spPr bwMode="auto">
            <a:xfrm flipV="1">
              <a:off x="3363913" y="3009900"/>
              <a:ext cx="552450"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6" name="Line 111"/>
            <p:cNvSpPr>
              <a:spLocks noChangeShapeType="1"/>
            </p:cNvSpPr>
            <p:nvPr/>
          </p:nvSpPr>
          <p:spPr bwMode="auto">
            <a:xfrm flipV="1">
              <a:off x="3363913" y="4252913"/>
              <a:ext cx="552450"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7" name="Line 112"/>
            <p:cNvSpPr>
              <a:spLocks noChangeShapeType="1"/>
            </p:cNvSpPr>
            <p:nvPr/>
          </p:nvSpPr>
          <p:spPr bwMode="auto">
            <a:xfrm>
              <a:off x="3363913" y="5080000"/>
              <a:ext cx="55245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8" name="Line 113"/>
            <p:cNvSpPr>
              <a:spLocks noChangeShapeType="1"/>
            </p:cNvSpPr>
            <p:nvPr/>
          </p:nvSpPr>
          <p:spPr bwMode="auto">
            <a:xfrm>
              <a:off x="4468813" y="2182813"/>
              <a:ext cx="55245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9" name="Line 114"/>
            <p:cNvSpPr>
              <a:spLocks noChangeShapeType="1"/>
            </p:cNvSpPr>
            <p:nvPr/>
          </p:nvSpPr>
          <p:spPr bwMode="auto">
            <a:xfrm>
              <a:off x="4468813" y="2182813"/>
              <a:ext cx="552450"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0" name="Line 115"/>
            <p:cNvSpPr>
              <a:spLocks noChangeShapeType="1"/>
            </p:cNvSpPr>
            <p:nvPr/>
          </p:nvSpPr>
          <p:spPr bwMode="auto">
            <a:xfrm>
              <a:off x="4468813" y="2182813"/>
              <a:ext cx="552450"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1" name="Line 116"/>
            <p:cNvSpPr>
              <a:spLocks noChangeShapeType="1"/>
            </p:cNvSpPr>
            <p:nvPr/>
          </p:nvSpPr>
          <p:spPr bwMode="auto">
            <a:xfrm>
              <a:off x="4468813" y="2182813"/>
              <a:ext cx="552450" cy="28971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2" name="Line 117"/>
            <p:cNvSpPr>
              <a:spLocks noChangeShapeType="1"/>
            </p:cNvSpPr>
            <p:nvPr/>
          </p:nvSpPr>
          <p:spPr bwMode="auto">
            <a:xfrm flipV="1">
              <a:off x="4468813" y="2182813"/>
              <a:ext cx="552450"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3" name="Line 118"/>
            <p:cNvSpPr>
              <a:spLocks noChangeShapeType="1"/>
            </p:cNvSpPr>
            <p:nvPr/>
          </p:nvSpPr>
          <p:spPr bwMode="auto">
            <a:xfrm>
              <a:off x="4468813" y="3009900"/>
              <a:ext cx="552450" cy="15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4" name="Line 119"/>
            <p:cNvSpPr>
              <a:spLocks noChangeShapeType="1"/>
            </p:cNvSpPr>
            <p:nvPr/>
          </p:nvSpPr>
          <p:spPr bwMode="auto">
            <a:xfrm>
              <a:off x="4468813" y="3009900"/>
              <a:ext cx="552450" cy="1243013"/>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5" name="Line 120"/>
            <p:cNvSpPr>
              <a:spLocks noChangeShapeType="1"/>
            </p:cNvSpPr>
            <p:nvPr/>
          </p:nvSpPr>
          <p:spPr bwMode="auto">
            <a:xfrm>
              <a:off x="4468813" y="3009900"/>
              <a:ext cx="552450"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6" name="Line 121"/>
            <p:cNvSpPr>
              <a:spLocks noChangeShapeType="1"/>
            </p:cNvSpPr>
            <p:nvPr/>
          </p:nvSpPr>
          <p:spPr bwMode="auto">
            <a:xfrm flipV="1">
              <a:off x="4468813" y="2182813"/>
              <a:ext cx="552450"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7" name="Line 122"/>
            <p:cNvSpPr>
              <a:spLocks noChangeShapeType="1"/>
            </p:cNvSpPr>
            <p:nvPr/>
          </p:nvSpPr>
          <p:spPr bwMode="auto">
            <a:xfrm flipV="1">
              <a:off x="4468813" y="3009900"/>
              <a:ext cx="552450" cy="1243013"/>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8" name="Line 123"/>
            <p:cNvSpPr>
              <a:spLocks noChangeShapeType="1"/>
            </p:cNvSpPr>
            <p:nvPr/>
          </p:nvSpPr>
          <p:spPr bwMode="auto">
            <a:xfrm>
              <a:off x="4468813" y="4252913"/>
              <a:ext cx="55245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9" name="Line 124"/>
            <p:cNvSpPr>
              <a:spLocks noChangeShapeType="1"/>
            </p:cNvSpPr>
            <p:nvPr/>
          </p:nvSpPr>
          <p:spPr bwMode="auto">
            <a:xfrm>
              <a:off x="4468813" y="4252913"/>
              <a:ext cx="552450"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0" name="Line 125"/>
            <p:cNvSpPr>
              <a:spLocks noChangeShapeType="1"/>
            </p:cNvSpPr>
            <p:nvPr/>
          </p:nvSpPr>
          <p:spPr bwMode="auto">
            <a:xfrm flipV="1">
              <a:off x="4468813" y="2182813"/>
              <a:ext cx="552450" cy="28971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1" name="Line 126"/>
            <p:cNvSpPr>
              <a:spLocks noChangeShapeType="1"/>
            </p:cNvSpPr>
            <p:nvPr/>
          </p:nvSpPr>
          <p:spPr bwMode="auto">
            <a:xfrm flipV="1">
              <a:off x="4468813" y="3009900"/>
              <a:ext cx="552450"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2" name="Line 127"/>
            <p:cNvSpPr>
              <a:spLocks noChangeShapeType="1"/>
            </p:cNvSpPr>
            <p:nvPr/>
          </p:nvSpPr>
          <p:spPr bwMode="auto">
            <a:xfrm flipV="1">
              <a:off x="4468813" y="4252913"/>
              <a:ext cx="552450"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3" name="Line 128"/>
            <p:cNvSpPr>
              <a:spLocks noChangeShapeType="1"/>
            </p:cNvSpPr>
            <p:nvPr/>
          </p:nvSpPr>
          <p:spPr bwMode="auto">
            <a:xfrm>
              <a:off x="4468813" y="5080000"/>
              <a:ext cx="552450" cy="15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4" name="Line 129"/>
            <p:cNvSpPr>
              <a:spLocks noChangeShapeType="1"/>
            </p:cNvSpPr>
            <p:nvPr/>
          </p:nvSpPr>
          <p:spPr bwMode="auto">
            <a:xfrm>
              <a:off x="5711825" y="2182813"/>
              <a:ext cx="554038"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130"/>
            <p:cNvSpPr>
              <a:spLocks noChangeShapeType="1"/>
            </p:cNvSpPr>
            <p:nvPr/>
          </p:nvSpPr>
          <p:spPr bwMode="auto">
            <a:xfrm>
              <a:off x="5711825" y="2182813"/>
              <a:ext cx="554038"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131"/>
            <p:cNvSpPr>
              <a:spLocks noChangeShapeType="1"/>
            </p:cNvSpPr>
            <p:nvPr/>
          </p:nvSpPr>
          <p:spPr bwMode="auto">
            <a:xfrm>
              <a:off x="5711825" y="2182813"/>
              <a:ext cx="554038"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132"/>
            <p:cNvSpPr>
              <a:spLocks noChangeShapeType="1"/>
            </p:cNvSpPr>
            <p:nvPr/>
          </p:nvSpPr>
          <p:spPr bwMode="auto">
            <a:xfrm>
              <a:off x="5711825" y="2182813"/>
              <a:ext cx="554038" cy="28971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133"/>
            <p:cNvSpPr>
              <a:spLocks noChangeShapeType="1"/>
            </p:cNvSpPr>
            <p:nvPr/>
          </p:nvSpPr>
          <p:spPr bwMode="auto">
            <a:xfrm flipV="1">
              <a:off x="5711825" y="2182813"/>
              <a:ext cx="554038"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134"/>
            <p:cNvSpPr>
              <a:spLocks noChangeShapeType="1"/>
            </p:cNvSpPr>
            <p:nvPr/>
          </p:nvSpPr>
          <p:spPr bwMode="auto">
            <a:xfrm>
              <a:off x="5711825" y="3009900"/>
              <a:ext cx="554038" cy="15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135"/>
            <p:cNvSpPr>
              <a:spLocks noChangeShapeType="1"/>
            </p:cNvSpPr>
            <p:nvPr/>
          </p:nvSpPr>
          <p:spPr bwMode="auto">
            <a:xfrm>
              <a:off x="5711825" y="3009900"/>
              <a:ext cx="554038" cy="1243013"/>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136"/>
            <p:cNvSpPr>
              <a:spLocks noChangeShapeType="1"/>
            </p:cNvSpPr>
            <p:nvPr/>
          </p:nvSpPr>
          <p:spPr bwMode="auto">
            <a:xfrm>
              <a:off x="5711825" y="3009900"/>
              <a:ext cx="554038"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137"/>
            <p:cNvSpPr>
              <a:spLocks noChangeShapeType="1"/>
            </p:cNvSpPr>
            <p:nvPr/>
          </p:nvSpPr>
          <p:spPr bwMode="auto">
            <a:xfrm flipV="1">
              <a:off x="5711825" y="2182813"/>
              <a:ext cx="554038"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138"/>
            <p:cNvSpPr>
              <a:spLocks noChangeShapeType="1"/>
            </p:cNvSpPr>
            <p:nvPr/>
          </p:nvSpPr>
          <p:spPr bwMode="auto">
            <a:xfrm flipV="1">
              <a:off x="5711825" y="3009900"/>
              <a:ext cx="554038" cy="1243013"/>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139"/>
            <p:cNvSpPr>
              <a:spLocks noChangeShapeType="1"/>
            </p:cNvSpPr>
            <p:nvPr/>
          </p:nvSpPr>
          <p:spPr bwMode="auto">
            <a:xfrm>
              <a:off x="5711825" y="4252913"/>
              <a:ext cx="554038"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140"/>
            <p:cNvSpPr>
              <a:spLocks noChangeShapeType="1"/>
            </p:cNvSpPr>
            <p:nvPr/>
          </p:nvSpPr>
          <p:spPr bwMode="auto">
            <a:xfrm>
              <a:off x="5711825" y="4252913"/>
              <a:ext cx="554038"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141"/>
            <p:cNvSpPr>
              <a:spLocks noChangeShapeType="1"/>
            </p:cNvSpPr>
            <p:nvPr/>
          </p:nvSpPr>
          <p:spPr bwMode="auto">
            <a:xfrm flipV="1">
              <a:off x="5711825" y="2182813"/>
              <a:ext cx="554038" cy="28971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142"/>
            <p:cNvSpPr>
              <a:spLocks noChangeShapeType="1"/>
            </p:cNvSpPr>
            <p:nvPr/>
          </p:nvSpPr>
          <p:spPr bwMode="auto">
            <a:xfrm flipV="1">
              <a:off x="5711825" y="3009900"/>
              <a:ext cx="554038"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143"/>
            <p:cNvSpPr>
              <a:spLocks noChangeShapeType="1"/>
            </p:cNvSpPr>
            <p:nvPr/>
          </p:nvSpPr>
          <p:spPr bwMode="auto">
            <a:xfrm flipV="1">
              <a:off x="5711825" y="4252913"/>
              <a:ext cx="554038"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144"/>
            <p:cNvSpPr>
              <a:spLocks noChangeShapeType="1"/>
            </p:cNvSpPr>
            <p:nvPr/>
          </p:nvSpPr>
          <p:spPr bwMode="auto">
            <a:xfrm>
              <a:off x="5711825" y="5080000"/>
              <a:ext cx="554038" cy="15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45"/>
            <p:cNvSpPr>
              <a:spLocks noChangeShapeType="1"/>
            </p:cNvSpPr>
            <p:nvPr/>
          </p:nvSpPr>
          <p:spPr bwMode="auto">
            <a:xfrm flipH="1">
              <a:off x="1843088" y="2182813"/>
              <a:ext cx="828675"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146"/>
            <p:cNvSpPr>
              <a:spLocks noChangeShapeType="1"/>
            </p:cNvSpPr>
            <p:nvPr/>
          </p:nvSpPr>
          <p:spPr bwMode="auto">
            <a:xfrm flipH="1">
              <a:off x="1843088" y="3009900"/>
              <a:ext cx="828675"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147"/>
            <p:cNvSpPr>
              <a:spLocks noChangeShapeType="1"/>
            </p:cNvSpPr>
            <p:nvPr/>
          </p:nvSpPr>
          <p:spPr bwMode="auto">
            <a:xfrm flipH="1">
              <a:off x="1843088" y="4252913"/>
              <a:ext cx="828675"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148"/>
            <p:cNvSpPr>
              <a:spLocks noChangeShapeType="1"/>
            </p:cNvSpPr>
            <p:nvPr/>
          </p:nvSpPr>
          <p:spPr bwMode="auto">
            <a:xfrm flipH="1">
              <a:off x="1843088" y="5080000"/>
              <a:ext cx="828675"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4" name="Group 151"/>
            <p:cNvGrpSpPr>
              <a:grpSpLocks/>
            </p:cNvGrpSpPr>
            <p:nvPr/>
          </p:nvGrpSpPr>
          <p:grpSpPr bwMode="auto">
            <a:xfrm>
              <a:off x="795338" y="1906588"/>
              <a:ext cx="771525" cy="3449638"/>
              <a:chOff x="501" y="1201"/>
              <a:chExt cx="486" cy="2173"/>
            </a:xfrm>
            <a:solidFill>
              <a:schemeClr val="accent2">
                <a:lumMod val="60000"/>
                <a:lumOff val="40000"/>
              </a:schemeClr>
            </a:solidFill>
          </p:grpSpPr>
          <p:sp>
            <p:nvSpPr>
              <p:cNvPr id="170" name="Rectangle 149"/>
              <p:cNvSpPr>
                <a:spLocks noChangeArrowheads="1"/>
              </p:cNvSpPr>
              <p:nvPr/>
            </p:nvSpPr>
            <p:spPr bwMode="auto">
              <a:xfrm>
                <a:off x="501" y="1201"/>
                <a:ext cx="486" cy="217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50"/>
              <p:cNvSpPr>
                <a:spLocks noChangeArrowheads="1"/>
              </p:cNvSpPr>
              <p:nvPr/>
            </p:nvSpPr>
            <p:spPr bwMode="auto">
              <a:xfrm>
                <a:off x="501" y="1201"/>
                <a:ext cx="486" cy="2173"/>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15" name="Rectangle 152"/>
            <p:cNvSpPr>
              <a:spLocks noChangeArrowheads="1"/>
            </p:cNvSpPr>
            <p:nvPr/>
          </p:nvSpPr>
          <p:spPr bwMode="auto">
            <a:xfrm>
              <a:off x="912813" y="1971675"/>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6" name="Rectangle 153"/>
            <p:cNvSpPr>
              <a:spLocks noChangeArrowheads="1"/>
            </p:cNvSpPr>
            <p:nvPr/>
          </p:nvSpPr>
          <p:spPr bwMode="auto">
            <a:xfrm>
              <a:off x="912813" y="2165350"/>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7" name="Rectangle 154"/>
            <p:cNvSpPr>
              <a:spLocks noChangeArrowheads="1"/>
            </p:cNvSpPr>
            <p:nvPr/>
          </p:nvSpPr>
          <p:spPr bwMode="auto">
            <a:xfrm>
              <a:off x="912813" y="2360613"/>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8" name="Rectangle 155"/>
            <p:cNvSpPr>
              <a:spLocks noChangeArrowheads="1"/>
            </p:cNvSpPr>
            <p:nvPr/>
          </p:nvSpPr>
          <p:spPr bwMode="auto">
            <a:xfrm>
              <a:off x="912813" y="2554288"/>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9" name="Rectangle 156"/>
            <p:cNvSpPr>
              <a:spLocks noChangeArrowheads="1"/>
            </p:cNvSpPr>
            <p:nvPr/>
          </p:nvSpPr>
          <p:spPr bwMode="auto">
            <a:xfrm>
              <a:off x="912813" y="2747963"/>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0" name="Rectangle 157"/>
            <p:cNvSpPr>
              <a:spLocks noChangeArrowheads="1"/>
            </p:cNvSpPr>
            <p:nvPr/>
          </p:nvSpPr>
          <p:spPr bwMode="auto">
            <a:xfrm>
              <a:off x="912813" y="2941638"/>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1" name="Rectangle 158"/>
            <p:cNvSpPr>
              <a:spLocks noChangeArrowheads="1"/>
            </p:cNvSpPr>
            <p:nvPr/>
          </p:nvSpPr>
          <p:spPr bwMode="auto">
            <a:xfrm>
              <a:off x="912813" y="3135313"/>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2" name="Rectangle 159"/>
            <p:cNvSpPr>
              <a:spLocks noChangeArrowheads="1"/>
            </p:cNvSpPr>
            <p:nvPr/>
          </p:nvSpPr>
          <p:spPr bwMode="auto">
            <a:xfrm>
              <a:off x="912813" y="3328988"/>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3" name="Rectangle 160"/>
            <p:cNvSpPr>
              <a:spLocks noChangeArrowheads="1"/>
            </p:cNvSpPr>
            <p:nvPr/>
          </p:nvSpPr>
          <p:spPr bwMode="auto">
            <a:xfrm>
              <a:off x="912813" y="3524250"/>
              <a:ext cx="4937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ISER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4" name="Rectangle 161"/>
            <p:cNvSpPr>
              <a:spLocks noChangeArrowheads="1"/>
            </p:cNvSpPr>
            <p:nvPr/>
          </p:nvSpPr>
          <p:spPr bwMode="auto">
            <a:xfrm>
              <a:off x="1306513" y="3524250"/>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5" name="Rectangle 162"/>
            <p:cNvSpPr>
              <a:spLocks noChangeArrowheads="1"/>
            </p:cNvSpPr>
            <p:nvPr/>
          </p:nvSpPr>
          <p:spPr bwMode="auto">
            <a:xfrm>
              <a:off x="1354138" y="3524250"/>
              <a:ext cx="1762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6" name="Rectangle 163"/>
            <p:cNvSpPr>
              <a:spLocks noChangeArrowheads="1"/>
            </p:cNvSpPr>
            <p:nvPr/>
          </p:nvSpPr>
          <p:spPr bwMode="auto">
            <a:xfrm>
              <a:off x="912813" y="3717925"/>
              <a:ext cx="4730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CMX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7" name="Rectangle 164"/>
            <p:cNvSpPr>
              <a:spLocks noChangeArrowheads="1"/>
            </p:cNvSpPr>
            <p:nvPr/>
          </p:nvSpPr>
          <p:spPr bwMode="auto">
            <a:xfrm>
              <a:off x="1287463" y="3717925"/>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8" name="Line 165"/>
            <p:cNvSpPr>
              <a:spLocks noChangeShapeType="1"/>
            </p:cNvSpPr>
            <p:nvPr/>
          </p:nvSpPr>
          <p:spPr bwMode="auto">
            <a:xfrm>
              <a:off x="1843088" y="1768475"/>
              <a:ext cx="1588" cy="358775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66"/>
            <p:cNvSpPr>
              <a:spLocks noChangeShapeType="1"/>
            </p:cNvSpPr>
            <p:nvPr/>
          </p:nvSpPr>
          <p:spPr bwMode="auto">
            <a:xfrm flipH="1">
              <a:off x="1566863" y="3562350"/>
              <a:ext cx="276225"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67"/>
            <p:cNvSpPr>
              <a:spLocks noChangeArrowheads="1"/>
            </p:cNvSpPr>
            <p:nvPr/>
          </p:nvSpPr>
          <p:spPr bwMode="auto">
            <a:xfrm>
              <a:off x="1152525" y="5770563"/>
              <a:ext cx="1519238" cy="325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168"/>
            <p:cNvSpPr>
              <a:spLocks noChangeArrowheads="1"/>
            </p:cNvSpPr>
            <p:nvPr/>
          </p:nvSpPr>
          <p:spPr bwMode="auto">
            <a:xfrm>
              <a:off x="1263650" y="5829300"/>
              <a:ext cx="13223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Signaling VLAN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2" name="Rectangle 169"/>
            <p:cNvSpPr>
              <a:spLocks noChangeArrowheads="1"/>
            </p:cNvSpPr>
            <p:nvPr/>
          </p:nvSpPr>
          <p:spPr bwMode="auto">
            <a:xfrm>
              <a:off x="2446338" y="5829300"/>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3" name="Freeform 170"/>
            <p:cNvSpPr>
              <a:spLocks noEditPoints="1"/>
            </p:cNvSpPr>
            <p:nvPr/>
          </p:nvSpPr>
          <p:spPr bwMode="auto">
            <a:xfrm>
              <a:off x="1797050" y="5494338"/>
              <a:ext cx="93663" cy="276225"/>
            </a:xfrm>
            <a:custGeom>
              <a:avLst/>
              <a:gdLst>
                <a:gd name="T0" fmla="*/ 24 w 59"/>
                <a:gd name="T1" fmla="*/ 174 h 174"/>
                <a:gd name="T2" fmla="*/ 25 w 59"/>
                <a:gd name="T3" fmla="*/ 48 h 174"/>
                <a:gd name="T4" fmla="*/ 34 w 59"/>
                <a:gd name="T5" fmla="*/ 48 h 174"/>
                <a:gd name="T6" fmla="*/ 34 w 59"/>
                <a:gd name="T7" fmla="*/ 174 h 174"/>
                <a:gd name="T8" fmla="*/ 24 w 59"/>
                <a:gd name="T9" fmla="*/ 174 h 174"/>
                <a:gd name="T10" fmla="*/ 0 w 59"/>
                <a:gd name="T11" fmla="*/ 58 h 174"/>
                <a:gd name="T12" fmla="*/ 30 w 59"/>
                <a:gd name="T13" fmla="*/ 0 h 174"/>
                <a:gd name="T14" fmla="*/ 59 w 59"/>
                <a:gd name="T15" fmla="*/ 58 h 174"/>
                <a:gd name="T16" fmla="*/ 0 w 59"/>
                <a:gd name="T17" fmla="*/ 5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74">
                  <a:moveTo>
                    <a:pt x="24" y="174"/>
                  </a:moveTo>
                  <a:lnTo>
                    <a:pt x="25" y="48"/>
                  </a:lnTo>
                  <a:lnTo>
                    <a:pt x="34" y="48"/>
                  </a:lnTo>
                  <a:lnTo>
                    <a:pt x="34" y="174"/>
                  </a:lnTo>
                  <a:lnTo>
                    <a:pt x="24" y="174"/>
                  </a:lnTo>
                  <a:close/>
                  <a:moveTo>
                    <a:pt x="0" y="58"/>
                  </a:moveTo>
                  <a:lnTo>
                    <a:pt x="30" y="0"/>
                  </a:lnTo>
                  <a:lnTo>
                    <a:pt x="59" y="58"/>
                  </a:lnTo>
                  <a:lnTo>
                    <a:pt x="0" y="58"/>
                  </a:lnTo>
                  <a:close/>
                </a:path>
              </a:pathLst>
            </a:custGeom>
            <a:solidFill>
              <a:srgbClr val="000000"/>
            </a:solidFill>
            <a:ln w="1588"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134" name="Rectangle 171"/>
            <p:cNvSpPr>
              <a:spLocks noChangeArrowheads="1"/>
            </p:cNvSpPr>
            <p:nvPr/>
          </p:nvSpPr>
          <p:spPr bwMode="auto">
            <a:xfrm>
              <a:off x="3502024" y="5770563"/>
              <a:ext cx="4060825" cy="325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172"/>
            <p:cNvSpPr>
              <a:spLocks noChangeArrowheads="1"/>
            </p:cNvSpPr>
            <p:nvPr/>
          </p:nvSpPr>
          <p:spPr bwMode="auto">
            <a:xfrm>
              <a:off x="3613150" y="5832475"/>
              <a:ext cx="13652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6" name="Rectangle 173"/>
            <p:cNvSpPr>
              <a:spLocks noChangeArrowheads="1"/>
            </p:cNvSpPr>
            <p:nvPr/>
          </p:nvSpPr>
          <p:spPr bwMode="auto">
            <a:xfrm>
              <a:off x="3665538" y="5832475"/>
              <a:ext cx="21113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Arial" panose="020B0604020202020204" pitchFamily="34"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7" name="Rectangle 174"/>
            <p:cNvSpPr>
              <a:spLocks noChangeArrowheads="1"/>
            </p:cNvSpPr>
            <p:nvPr/>
          </p:nvSpPr>
          <p:spPr bwMode="auto">
            <a:xfrm>
              <a:off x="3766722" y="5819776"/>
              <a:ext cx="435375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Arial" panose="020B0604020202020204" pitchFamily="34" charset="0"/>
                </a:rPr>
                <a:t>v6 tunnels on internal VLAN in IS or eth3 on </a:t>
              </a:r>
              <a:r>
                <a:rPr kumimoji="0" lang="en-US" altLang="en-US" sz="1500" b="0" i="0" u="none" strike="noStrike" cap="none" normalizeH="0" baseline="0" dirty="0" err="1">
                  <a:ln>
                    <a:noFill/>
                  </a:ln>
                  <a:solidFill>
                    <a:srgbClr val="000000"/>
                  </a:solidFill>
                  <a:effectLst/>
                  <a:latin typeface="Arial" panose="020B0604020202020204" pitchFamily="34" charset="0"/>
                </a:rPr>
                <a:t>vSBG</a:t>
              </a:r>
              <a:r>
                <a:rPr kumimoji="0" lang="en-US" altLang="en-US" sz="1500" b="0" i="0" u="none" strike="noStrike" cap="none" normalizeH="0" baseline="0" dirty="0">
                  <a:ln>
                    <a:noFill/>
                  </a:ln>
                  <a:solidFill>
                    <a:srgbClr val="000000"/>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8" name="Rectangle 175"/>
            <p:cNvSpPr>
              <a:spLocks noChangeArrowheads="1"/>
            </p:cNvSpPr>
            <p:nvPr/>
          </p:nvSpPr>
          <p:spPr bwMode="auto">
            <a:xfrm>
              <a:off x="6072188" y="5832475"/>
              <a:ext cx="13652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9" name="Freeform 176"/>
            <p:cNvSpPr>
              <a:spLocks noEditPoints="1"/>
            </p:cNvSpPr>
            <p:nvPr/>
          </p:nvSpPr>
          <p:spPr bwMode="auto">
            <a:xfrm>
              <a:off x="3594100" y="5218113"/>
              <a:ext cx="92075" cy="552450"/>
            </a:xfrm>
            <a:custGeom>
              <a:avLst/>
              <a:gdLst>
                <a:gd name="T0" fmla="*/ 24 w 58"/>
                <a:gd name="T1" fmla="*/ 348 h 348"/>
                <a:gd name="T2" fmla="*/ 24 w 58"/>
                <a:gd name="T3" fmla="*/ 48 h 348"/>
                <a:gd name="T4" fmla="*/ 34 w 58"/>
                <a:gd name="T5" fmla="*/ 48 h 348"/>
                <a:gd name="T6" fmla="*/ 34 w 58"/>
                <a:gd name="T7" fmla="*/ 348 h 348"/>
                <a:gd name="T8" fmla="*/ 24 w 58"/>
                <a:gd name="T9" fmla="*/ 348 h 348"/>
                <a:gd name="T10" fmla="*/ 0 w 58"/>
                <a:gd name="T11" fmla="*/ 58 h 348"/>
                <a:gd name="T12" fmla="*/ 29 w 58"/>
                <a:gd name="T13" fmla="*/ 0 h 348"/>
                <a:gd name="T14" fmla="*/ 58 w 58"/>
                <a:gd name="T15" fmla="*/ 58 h 348"/>
                <a:gd name="T16" fmla="*/ 0 w 58"/>
                <a:gd name="T17" fmla="*/ 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348">
                  <a:moveTo>
                    <a:pt x="24" y="348"/>
                  </a:moveTo>
                  <a:lnTo>
                    <a:pt x="24" y="48"/>
                  </a:lnTo>
                  <a:lnTo>
                    <a:pt x="34" y="48"/>
                  </a:lnTo>
                  <a:lnTo>
                    <a:pt x="34" y="348"/>
                  </a:lnTo>
                  <a:lnTo>
                    <a:pt x="24" y="348"/>
                  </a:lnTo>
                  <a:close/>
                  <a:moveTo>
                    <a:pt x="0" y="58"/>
                  </a:moveTo>
                  <a:lnTo>
                    <a:pt x="29" y="0"/>
                  </a:lnTo>
                  <a:lnTo>
                    <a:pt x="58" y="58"/>
                  </a:lnTo>
                  <a:lnTo>
                    <a:pt x="0" y="58"/>
                  </a:lnTo>
                  <a:close/>
                </a:path>
              </a:pathLst>
            </a:custGeom>
            <a:solidFill>
              <a:srgbClr val="000000"/>
            </a:solidFill>
            <a:ln w="1588"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77"/>
            <p:cNvSpPr>
              <a:spLocks noEditPoints="1"/>
            </p:cNvSpPr>
            <p:nvPr/>
          </p:nvSpPr>
          <p:spPr bwMode="auto">
            <a:xfrm>
              <a:off x="4699000" y="5218113"/>
              <a:ext cx="92075" cy="552450"/>
            </a:xfrm>
            <a:custGeom>
              <a:avLst/>
              <a:gdLst>
                <a:gd name="T0" fmla="*/ 24 w 58"/>
                <a:gd name="T1" fmla="*/ 348 h 348"/>
                <a:gd name="T2" fmla="*/ 24 w 58"/>
                <a:gd name="T3" fmla="*/ 48 h 348"/>
                <a:gd name="T4" fmla="*/ 34 w 58"/>
                <a:gd name="T5" fmla="*/ 48 h 348"/>
                <a:gd name="T6" fmla="*/ 34 w 58"/>
                <a:gd name="T7" fmla="*/ 348 h 348"/>
                <a:gd name="T8" fmla="*/ 24 w 58"/>
                <a:gd name="T9" fmla="*/ 348 h 348"/>
                <a:gd name="T10" fmla="*/ 0 w 58"/>
                <a:gd name="T11" fmla="*/ 58 h 348"/>
                <a:gd name="T12" fmla="*/ 29 w 58"/>
                <a:gd name="T13" fmla="*/ 0 h 348"/>
                <a:gd name="T14" fmla="*/ 58 w 58"/>
                <a:gd name="T15" fmla="*/ 58 h 348"/>
                <a:gd name="T16" fmla="*/ 0 w 58"/>
                <a:gd name="T17" fmla="*/ 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348">
                  <a:moveTo>
                    <a:pt x="24" y="348"/>
                  </a:moveTo>
                  <a:lnTo>
                    <a:pt x="24" y="48"/>
                  </a:lnTo>
                  <a:lnTo>
                    <a:pt x="34" y="48"/>
                  </a:lnTo>
                  <a:lnTo>
                    <a:pt x="34" y="348"/>
                  </a:lnTo>
                  <a:lnTo>
                    <a:pt x="24" y="348"/>
                  </a:lnTo>
                  <a:close/>
                  <a:moveTo>
                    <a:pt x="0" y="58"/>
                  </a:moveTo>
                  <a:lnTo>
                    <a:pt x="29" y="0"/>
                  </a:lnTo>
                  <a:lnTo>
                    <a:pt x="58" y="58"/>
                  </a:lnTo>
                  <a:lnTo>
                    <a:pt x="0" y="58"/>
                  </a:lnTo>
                  <a:close/>
                </a:path>
              </a:pathLst>
            </a:custGeom>
            <a:solidFill>
              <a:srgbClr val="000000"/>
            </a:solidFill>
            <a:ln w="1588"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78"/>
            <p:cNvSpPr>
              <a:spLocks noEditPoints="1"/>
            </p:cNvSpPr>
            <p:nvPr/>
          </p:nvSpPr>
          <p:spPr bwMode="auto">
            <a:xfrm>
              <a:off x="5943600" y="5218113"/>
              <a:ext cx="92075" cy="552450"/>
            </a:xfrm>
            <a:custGeom>
              <a:avLst/>
              <a:gdLst>
                <a:gd name="T0" fmla="*/ 24 w 58"/>
                <a:gd name="T1" fmla="*/ 348 h 348"/>
                <a:gd name="T2" fmla="*/ 24 w 58"/>
                <a:gd name="T3" fmla="*/ 48 h 348"/>
                <a:gd name="T4" fmla="*/ 34 w 58"/>
                <a:gd name="T5" fmla="*/ 48 h 348"/>
                <a:gd name="T6" fmla="*/ 33 w 58"/>
                <a:gd name="T7" fmla="*/ 348 h 348"/>
                <a:gd name="T8" fmla="*/ 24 w 58"/>
                <a:gd name="T9" fmla="*/ 348 h 348"/>
                <a:gd name="T10" fmla="*/ 0 w 58"/>
                <a:gd name="T11" fmla="*/ 58 h 348"/>
                <a:gd name="T12" fmla="*/ 29 w 58"/>
                <a:gd name="T13" fmla="*/ 0 h 348"/>
                <a:gd name="T14" fmla="*/ 58 w 58"/>
                <a:gd name="T15" fmla="*/ 58 h 348"/>
                <a:gd name="T16" fmla="*/ 0 w 58"/>
                <a:gd name="T17" fmla="*/ 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348">
                  <a:moveTo>
                    <a:pt x="24" y="348"/>
                  </a:moveTo>
                  <a:lnTo>
                    <a:pt x="24" y="48"/>
                  </a:lnTo>
                  <a:lnTo>
                    <a:pt x="34" y="48"/>
                  </a:lnTo>
                  <a:lnTo>
                    <a:pt x="33" y="348"/>
                  </a:lnTo>
                  <a:lnTo>
                    <a:pt x="24" y="348"/>
                  </a:lnTo>
                  <a:close/>
                  <a:moveTo>
                    <a:pt x="0" y="58"/>
                  </a:moveTo>
                  <a:lnTo>
                    <a:pt x="29" y="0"/>
                  </a:lnTo>
                  <a:lnTo>
                    <a:pt x="58" y="58"/>
                  </a:lnTo>
                  <a:lnTo>
                    <a:pt x="0" y="58"/>
                  </a:lnTo>
                  <a:close/>
                </a:path>
              </a:pathLst>
            </a:custGeom>
            <a:solidFill>
              <a:srgbClr val="000000"/>
            </a:solidFill>
            <a:ln w="1588"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142" name="Group 181"/>
            <p:cNvGrpSpPr>
              <a:grpSpLocks/>
            </p:cNvGrpSpPr>
            <p:nvPr/>
          </p:nvGrpSpPr>
          <p:grpSpPr bwMode="auto">
            <a:xfrm>
              <a:off x="6265863" y="4170363"/>
              <a:ext cx="904875" cy="293688"/>
              <a:chOff x="3947" y="2627"/>
              <a:chExt cx="570" cy="185"/>
            </a:xfrm>
            <a:solidFill>
              <a:schemeClr val="tx2">
                <a:lumMod val="75000"/>
                <a:lumOff val="25000"/>
              </a:schemeClr>
            </a:solidFill>
          </p:grpSpPr>
          <p:sp>
            <p:nvSpPr>
              <p:cNvPr id="168" name="Rectangle 179"/>
              <p:cNvSpPr>
                <a:spLocks noChangeArrowheads="1"/>
              </p:cNvSpPr>
              <p:nvPr/>
            </p:nvSpPr>
            <p:spPr bwMode="auto">
              <a:xfrm>
                <a:off x="3947" y="2627"/>
                <a:ext cx="570" cy="1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80"/>
              <p:cNvSpPr>
                <a:spLocks noChangeArrowheads="1"/>
              </p:cNvSpPr>
              <p:nvPr/>
            </p:nvSpPr>
            <p:spPr bwMode="auto">
              <a:xfrm>
                <a:off x="3947" y="2627"/>
                <a:ext cx="570" cy="185"/>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43" name="Rectangle 182"/>
            <p:cNvSpPr>
              <a:spLocks noChangeArrowheads="1"/>
            </p:cNvSpPr>
            <p:nvPr/>
          </p:nvSpPr>
          <p:spPr bwMode="auto">
            <a:xfrm>
              <a:off x="6383338" y="4235450"/>
              <a:ext cx="463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SGC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4" name="Rectangle 183"/>
            <p:cNvSpPr>
              <a:spLocks noChangeArrowheads="1"/>
            </p:cNvSpPr>
            <p:nvPr/>
          </p:nvSpPr>
          <p:spPr bwMode="auto">
            <a:xfrm>
              <a:off x="6746875" y="4235450"/>
              <a:ext cx="3460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/PL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5" name="Rectangle 184"/>
            <p:cNvSpPr>
              <a:spLocks noChangeArrowheads="1"/>
            </p:cNvSpPr>
            <p:nvPr/>
          </p:nvSpPr>
          <p:spPr bwMode="auto">
            <a:xfrm>
              <a:off x="7000875" y="4235450"/>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46" name="Group 187"/>
            <p:cNvGrpSpPr>
              <a:grpSpLocks/>
            </p:cNvGrpSpPr>
            <p:nvPr/>
          </p:nvGrpSpPr>
          <p:grpSpPr bwMode="auto">
            <a:xfrm>
              <a:off x="6265863" y="4954588"/>
              <a:ext cx="904875" cy="284163"/>
              <a:chOff x="3947" y="3121"/>
              <a:chExt cx="570" cy="179"/>
            </a:xfrm>
            <a:solidFill>
              <a:schemeClr val="tx2">
                <a:lumMod val="25000"/>
                <a:lumOff val="75000"/>
              </a:schemeClr>
            </a:solidFill>
          </p:grpSpPr>
          <p:sp>
            <p:nvSpPr>
              <p:cNvPr id="166" name="Rectangle 185"/>
              <p:cNvSpPr>
                <a:spLocks noChangeArrowheads="1"/>
              </p:cNvSpPr>
              <p:nvPr/>
            </p:nvSpPr>
            <p:spPr bwMode="auto">
              <a:xfrm>
                <a:off x="3947" y="3121"/>
                <a:ext cx="570" cy="1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86"/>
              <p:cNvSpPr>
                <a:spLocks noChangeArrowheads="1"/>
              </p:cNvSpPr>
              <p:nvPr/>
            </p:nvSpPr>
            <p:spPr bwMode="auto">
              <a:xfrm>
                <a:off x="3947" y="3121"/>
                <a:ext cx="570" cy="179"/>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47" name="Rectangle 188"/>
            <p:cNvSpPr>
              <a:spLocks noChangeArrowheads="1"/>
            </p:cNvSpPr>
            <p:nvPr/>
          </p:nvSpPr>
          <p:spPr bwMode="auto">
            <a:xfrm>
              <a:off x="6383338" y="5019675"/>
              <a:ext cx="463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SGC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8" name="Rectangle 189"/>
            <p:cNvSpPr>
              <a:spLocks noChangeArrowheads="1"/>
            </p:cNvSpPr>
            <p:nvPr/>
          </p:nvSpPr>
          <p:spPr bwMode="auto">
            <a:xfrm>
              <a:off x="6748463" y="5019675"/>
              <a:ext cx="3460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/PL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9" name="Rectangle 190"/>
            <p:cNvSpPr>
              <a:spLocks noChangeArrowheads="1"/>
            </p:cNvSpPr>
            <p:nvPr/>
          </p:nvSpPr>
          <p:spPr bwMode="auto">
            <a:xfrm>
              <a:off x="7002463" y="5019675"/>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50" name="Group 193"/>
            <p:cNvGrpSpPr>
              <a:grpSpLocks/>
            </p:cNvGrpSpPr>
            <p:nvPr/>
          </p:nvGrpSpPr>
          <p:grpSpPr bwMode="auto">
            <a:xfrm>
              <a:off x="6265863" y="2941638"/>
              <a:ext cx="904875" cy="274638"/>
              <a:chOff x="3947" y="1853"/>
              <a:chExt cx="570" cy="173"/>
            </a:xfrm>
            <a:solidFill>
              <a:schemeClr val="tx2">
                <a:lumMod val="25000"/>
                <a:lumOff val="75000"/>
              </a:schemeClr>
            </a:solidFill>
          </p:grpSpPr>
          <p:sp>
            <p:nvSpPr>
              <p:cNvPr id="164" name="Rectangle 191"/>
              <p:cNvSpPr>
                <a:spLocks noChangeArrowheads="1"/>
              </p:cNvSpPr>
              <p:nvPr/>
            </p:nvSpPr>
            <p:spPr bwMode="auto">
              <a:xfrm>
                <a:off x="3947" y="1853"/>
                <a:ext cx="570" cy="17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Rectangle 192"/>
              <p:cNvSpPr>
                <a:spLocks noChangeArrowheads="1"/>
              </p:cNvSpPr>
              <p:nvPr/>
            </p:nvSpPr>
            <p:spPr bwMode="auto">
              <a:xfrm>
                <a:off x="3947" y="1853"/>
                <a:ext cx="570" cy="173"/>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51" name="Rectangle 194"/>
            <p:cNvSpPr>
              <a:spLocks noChangeArrowheads="1"/>
            </p:cNvSpPr>
            <p:nvPr/>
          </p:nvSpPr>
          <p:spPr bwMode="auto">
            <a:xfrm>
              <a:off x="6383338" y="3006725"/>
              <a:ext cx="463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SGC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2" name="Rectangle 195"/>
            <p:cNvSpPr>
              <a:spLocks noChangeArrowheads="1"/>
            </p:cNvSpPr>
            <p:nvPr/>
          </p:nvSpPr>
          <p:spPr bwMode="auto">
            <a:xfrm>
              <a:off x="6748463" y="3006725"/>
              <a:ext cx="3460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/PL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3" name="Rectangle 196"/>
            <p:cNvSpPr>
              <a:spLocks noChangeArrowheads="1"/>
            </p:cNvSpPr>
            <p:nvPr/>
          </p:nvSpPr>
          <p:spPr bwMode="auto">
            <a:xfrm>
              <a:off x="7002463" y="3006725"/>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4" name="Freeform 197"/>
            <p:cNvSpPr>
              <a:spLocks noEditPoints="1"/>
            </p:cNvSpPr>
            <p:nvPr/>
          </p:nvSpPr>
          <p:spPr bwMode="auto">
            <a:xfrm>
              <a:off x="2603500" y="1957388"/>
              <a:ext cx="3148013" cy="581025"/>
            </a:xfrm>
            <a:custGeom>
              <a:avLst/>
              <a:gdLst>
                <a:gd name="T0" fmla="*/ 1918 w 1983"/>
                <a:gd name="T1" fmla="*/ 10 h 366"/>
                <a:gd name="T2" fmla="*/ 1812 w 1983"/>
                <a:gd name="T3" fmla="*/ 10 h 366"/>
                <a:gd name="T4" fmla="*/ 1706 w 1983"/>
                <a:gd name="T5" fmla="*/ 10 h 366"/>
                <a:gd name="T6" fmla="*/ 1599 w 1983"/>
                <a:gd name="T7" fmla="*/ 10 h 366"/>
                <a:gd name="T8" fmla="*/ 1493 w 1983"/>
                <a:gd name="T9" fmla="*/ 10 h 366"/>
                <a:gd name="T10" fmla="*/ 1387 w 1983"/>
                <a:gd name="T11" fmla="*/ 10 h 366"/>
                <a:gd name="T12" fmla="*/ 1280 w 1983"/>
                <a:gd name="T13" fmla="*/ 10 h 366"/>
                <a:gd name="T14" fmla="*/ 1174 w 1983"/>
                <a:gd name="T15" fmla="*/ 10 h 366"/>
                <a:gd name="T16" fmla="*/ 1067 w 1983"/>
                <a:gd name="T17" fmla="*/ 10 h 366"/>
                <a:gd name="T18" fmla="*/ 961 w 1983"/>
                <a:gd name="T19" fmla="*/ 10 h 366"/>
                <a:gd name="T20" fmla="*/ 855 w 1983"/>
                <a:gd name="T21" fmla="*/ 10 h 366"/>
                <a:gd name="T22" fmla="*/ 748 w 1983"/>
                <a:gd name="T23" fmla="*/ 10 h 366"/>
                <a:gd name="T24" fmla="*/ 642 w 1983"/>
                <a:gd name="T25" fmla="*/ 10 h 366"/>
                <a:gd name="T26" fmla="*/ 535 w 1983"/>
                <a:gd name="T27" fmla="*/ 10 h 366"/>
                <a:gd name="T28" fmla="*/ 429 w 1983"/>
                <a:gd name="T29" fmla="*/ 10 h 366"/>
                <a:gd name="T30" fmla="*/ 323 w 1983"/>
                <a:gd name="T31" fmla="*/ 10 h 366"/>
                <a:gd name="T32" fmla="*/ 216 w 1983"/>
                <a:gd name="T33" fmla="*/ 10 h 366"/>
                <a:gd name="T34" fmla="*/ 48 w 1983"/>
                <a:gd name="T35" fmla="*/ 13 h 366"/>
                <a:gd name="T36" fmla="*/ 34 w 1983"/>
                <a:gd name="T37" fmla="*/ 8 h 366"/>
                <a:gd name="T38" fmla="*/ 64 w 1983"/>
                <a:gd name="T39" fmla="*/ 0 h 366"/>
                <a:gd name="T40" fmla="*/ 14 w 1983"/>
                <a:gd name="T41" fmla="*/ 44 h 366"/>
                <a:gd name="T42" fmla="*/ 10 w 1983"/>
                <a:gd name="T43" fmla="*/ 109 h 366"/>
                <a:gd name="T44" fmla="*/ 3 w 1983"/>
                <a:gd name="T45" fmla="*/ 45 h 366"/>
                <a:gd name="T46" fmla="*/ 10 w 1983"/>
                <a:gd name="T47" fmla="*/ 138 h 366"/>
                <a:gd name="T48" fmla="*/ 10 w 1983"/>
                <a:gd name="T49" fmla="*/ 245 h 366"/>
                <a:gd name="T50" fmla="*/ 13 w 1983"/>
                <a:gd name="T51" fmla="*/ 320 h 366"/>
                <a:gd name="T52" fmla="*/ 0 w 1983"/>
                <a:gd name="T53" fmla="*/ 302 h 366"/>
                <a:gd name="T54" fmla="*/ 34 w 1983"/>
                <a:gd name="T55" fmla="*/ 347 h 366"/>
                <a:gd name="T56" fmla="*/ 59 w 1983"/>
                <a:gd name="T57" fmla="*/ 356 h 366"/>
                <a:gd name="T58" fmla="*/ 57 w 1983"/>
                <a:gd name="T59" fmla="*/ 366 h 366"/>
                <a:gd name="T60" fmla="*/ 28 w 1983"/>
                <a:gd name="T61" fmla="*/ 355 h 366"/>
                <a:gd name="T62" fmla="*/ 204 w 1983"/>
                <a:gd name="T63" fmla="*/ 356 h 366"/>
                <a:gd name="T64" fmla="*/ 310 w 1983"/>
                <a:gd name="T65" fmla="*/ 356 h 366"/>
                <a:gd name="T66" fmla="*/ 416 w 1983"/>
                <a:gd name="T67" fmla="*/ 356 h 366"/>
                <a:gd name="T68" fmla="*/ 523 w 1983"/>
                <a:gd name="T69" fmla="*/ 356 h 366"/>
                <a:gd name="T70" fmla="*/ 629 w 1983"/>
                <a:gd name="T71" fmla="*/ 356 h 366"/>
                <a:gd name="T72" fmla="*/ 736 w 1983"/>
                <a:gd name="T73" fmla="*/ 356 h 366"/>
                <a:gd name="T74" fmla="*/ 842 w 1983"/>
                <a:gd name="T75" fmla="*/ 356 h 366"/>
                <a:gd name="T76" fmla="*/ 948 w 1983"/>
                <a:gd name="T77" fmla="*/ 356 h 366"/>
                <a:gd name="T78" fmla="*/ 1055 w 1983"/>
                <a:gd name="T79" fmla="*/ 356 h 366"/>
                <a:gd name="T80" fmla="*/ 1161 w 1983"/>
                <a:gd name="T81" fmla="*/ 356 h 366"/>
                <a:gd name="T82" fmla="*/ 1268 w 1983"/>
                <a:gd name="T83" fmla="*/ 356 h 366"/>
                <a:gd name="T84" fmla="*/ 1374 w 1983"/>
                <a:gd name="T85" fmla="*/ 356 h 366"/>
                <a:gd name="T86" fmla="*/ 1480 w 1983"/>
                <a:gd name="T87" fmla="*/ 356 h 366"/>
                <a:gd name="T88" fmla="*/ 1587 w 1983"/>
                <a:gd name="T89" fmla="*/ 356 h 366"/>
                <a:gd name="T90" fmla="*/ 1693 w 1983"/>
                <a:gd name="T91" fmla="*/ 356 h 366"/>
                <a:gd name="T92" fmla="*/ 1800 w 1983"/>
                <a:gd name="T93" fmla="*/ 356 h 366"/>
                <a:gd name="T94" fmla="*/ 1906 w 1983"/>
                <a:gd name="T95" fmla="*/ 356 h 366"/>
                <a:gd name="T96" fmla="*/ 1935 w 1983"/>
                <a:gd name="T97" fmla="*/ 354 h 366"/>
                <a:gd name="T98" fmla="*/ 1957 w 1983"/>
                <a:gd name="T99" fmla="*/ 340 h 366"/>
                <a:gd name="T100" fmla="*/ 1971 w 1983"/>
                <a:gd name="T101" fmla="*/ 318 h 366"/>
                <a:gd name="T102" fmla="*/ 1983 w 1983"/>
                <a:gd name="T103" fmla="*/ 301 h 366"/>
                <a:gd name="T104" fmla="*/ 1978 w 1983"/>
                <a:gd name="T105" fmla="*/ 327 h 366"/>
                <a:gd name="T106" fmla="*/ 1959 w 1983"/>
                <a:gd name="T107" fmla="*/ 351 h 366"/>
                <a:gd name="T108" fmla="*/ 1936 w 1983"/>
                <a:gd name="T109" fmla="*/ 363 h 366"/>
                <a:gd name="T110" fmla="*/ 1983 w 1983"/>
                <a:gd name="T111" fmla="*/ 272 h 366"/>
                <a:gd name="T112" fmla="*/ 1983 w 1983"/>
                <a:gd name="T113" fmla="*/ 166 h 366"/>
                <a:gd name="T114" fmla="*/ 1971 w 1983"/>
                <a:gd name="T115" fmla="*/ 48 h 366"/>
                <a:gd name="T116" fmla="*/ 1957 w 1983"/>
                <a:gd name="T117" fmla="*/ 26 h 366"/>
                <a:gd name="T118" fmla="*/ 1934 w 1983"/>
                <a:gd name="T119" fmla="*/ 12 h 366"/>
                <a:gd name="T120" fmla="*/ 1938 w 1983"/>
                <a:gd name="T121" fmla="*/ 3 h 366"/>
                <a:gd name="T122" fmla="*/ 1964 w 1983"/>
                <a:gd name="T123" fmla="*/ 19 h 366"/>
                <a:gd name="T124" fmla="*/ 1980 w 1983"/>
                <a:gd name="T125" fmla="*/ 4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83" h="366">
                  <a:moveTo>
                    <a:pt x="1918" y="10"/>
                  </a:moveTo>
                  <a:lnTo>
                    <a:pt x="1841" y="10"/>
                  </a:lnTo>
                  <a:lnTo>
                    <a:pt x="1841" y="0"/>
                  </a:lnTo>
                  <a:lnTo>
                    <a:pt x="1918" y="0"/>
                  </a:lnTo>
                  <a:lnTo>
                    <a:pt x="1918" y="10"/>
                  </a:lnTo>
                  <a:close/>
                  <a:moveTo>
                    <a:pt x="1812" y="10"/>
                  </a:moveTo>
                  <a:lnTo>
                    <a:pt x="1735" y="10"/>
                  </a:lnTo>
                  <a:lnTo>
                    <a:pt x="1735" y="0"/>
                  </a:lnTo>
                  <a:lnTo>
                    <a:pt x="1812" y="0"/>
                  </a:lnTo>
                  <a:lnTo>
                    <a:pt x="1812" y="10"/>
                  </a:lnTo>
                  <a:close/>
                  <a:moveTo>
                    <a:pt x="1706" y="10"/>
                  </a:moveTo>
                  <a:lnTo>
                    <a:pt x="1628" y="10"/>
                  </a:lnTo>
                  <a:lnTo>
                    <a:pt x="1628" y="0"/>
                  </a:lnTo>
                  <a:lnTo>
                    <a:pt x="1706" y="0"/>
                  </a:lnTo>
                  <a:lnTo>
                    <a:pt x="1706" y="10"/>
                  </a:lnTo>
                  <a:close/>
                  <a:moveTo>
                    <a:pt x="1599" y="10"/>
                  </a:moveTo>
                  <a:lnTo>
                    <a:pt x="1522" y="10"/>
                  </a:lnTo>
                  <a:lnTo>
                    <a:pt x="1522" y="0"/>
                  </a:lnTo>
                  <a:lnTo>
                    <a:pt x="1599" y="0"/>
                  </a:lnTo>
                  <a:lnTo>
                    <a:pt x="1599" y="10"/>
                  </a:lnTo>
                  <a:close/>
                  <a:moveTo>
                    <a:pt x="1493" y="10"/>
                  </a:moveTo>
                  <a:lnTo>
                    <a:pt x="1416" y="10"/>
                  </a:lnTo>
                  <a:lnTo>
                    <a:pt x="1416" y="0"/>
                  </a:lnTo>
                  <a:lnTo>
                    <a:pt x="1493" y="0"/>
                  </a:lnTo>
                  <a:lnTo>
                    <a:pt x="1493" y="10"/>
                  </a:lnTo>
                  <a:close/>
                  <a:moveTo>
                    <a:pt x="1387" y="10"/>
                  </a:moveTo>
                  <a:lnTo>
                    <a:pt x="1309" y="10"/>
                  </a:lnTo>
                  <a:lnTo>
                    <a:pt x="1309" y="0"/>
                  </a:lnTo>
                  <a:lnTo>
                    <a:pt x="1387" y="0"/>
                  </a:lnTo>
                  <a:lnTo>
                    <a:pt x="1387" y="10"/>
                  </a:lnTo>
                  <a:close/>
                  <a:moveTo>
                    <a:pt x="1280" y="10"/>
                  </a:moveTo>
                  <a:lnTo>
                    <a:pt x="1203" y="10"/>
                  </a:lnTo>
                  <a:lnTo>
                    <a:pt x="1203" y="0"/>
                  </a:lnTo>
                  <a:lnTo>
                    <a:pt x="1280" y="0"/>
                  </a:lnTo>
                  <a:lnTo>
                    <a:pt x="1280" y="10"/>
                  </a:lnTo>
                  <a:close/>
                  <a:moveTo>
                    <a:pt x="1174" y="10"/>
                  </a:moveTo>
                  <a:lnTo>
                    <a:pt x="1096" y="10"/>
                  </a:lnTo>
                  <a:lnTo>
                    <a:pt x="1096" y="0"/>
                  </a:lnTo>
                  <a:lnTo>
                    <a:pt x="1174" y="0"/>
                  </a:lnTo>
                  <a:lnTo>
                    <a:pt x="1174" y="10"/>
                  </a:lnTo>
                  <a:close/>
                  <a:moveTo>
                    <a:pt x="1067" y="10"/>
                  </a:moveTo>
                  <a:lnTo>
                    <a:pt x="990" y="10"/>
                  </a:lnTo>
                  <a:lnTo>
                    <a:pt x="990" y="0"/>
                  </a:lnTo>
                  <a:lnTo>
                    <a:pt x="1067" y="0"/>
                  </a:lnTo>
                  <a:lnTo>
                    <a:pt x="1067" y="10"/>
                  </a:lnTo>
                  <a:close/>
                  <a:moveTo>
                    <a:pt x="961" y="10"/>
                  </a:moveTo>
                  <a:lnTo>
                    <a:pt x="884" y="10"/>
                  </a:lnTo>
                  <a:lnTo>
                    <a:pt x="884" y="0"/>
                  </a:lnTo>
                  <a:lnTo>
                    <a:pt x="961" y="0"/>
                  </a:lnTo>
                  <a:lnTo>
                    <a:pt x="961" y="10"/>
                  </a:lnTo>
                  <a:close/>
                  <a:moveTo>
                    <a:pt x="855" y="10"/>
                  </a:moveTo>
                  <a:lnTo>
                    <a:pt x="777" y="10"/>
                  </a:lnTo>
                  <a:lnTo>
                    <a:pt x="777" y="0"/>
                  </a:lnTo>
                  <a:lnTo>
                    <a:pt x="855" y="0"/>
                  </a:lnTo>
                  <a:lnTo>
                    <a:pt x="855" y="10"/>
                  </a:lnTo>
                  <a:close/>
                  <a:moveTo>
                    <a:pt x="748" y="10"/>
                  </a:moveTo>
                  <a:lnTo>
                    <a:pt x="671" y="10"/>
                  </a:lnTo>
                  <a:lnTo>
                    <a:pt x="671" y="0"/>
                  </a:lnTo>
                  <a:lnTo>
                    <a:pt x="748" y="0"/>
                  </a:lnTo>
                  <a:lnTo>
                    <a:pt x="748" y="10"/>
                  </a:lnTo>
                  <a:close/>
                  <a:moveTo>
                    <a:pt x="642" y="10"/>
                  </a:moveTo>
                  <a:lnTo>
                    <a:pt x="564" y="10"/>
                  </a:lnTo>
                  <a:lnTo>
                    <a:pt x="564" y="0"/>
                  </a:lnTo>
                  <a:lnTo>
                    <a:pt x="642" y="0"/>
                  </a:lnTo>
                  <a:lnTo>
                    <a:pt x="642" y="10"/>
                  </a:lnTo>
                  <a:close/>
                  <a:moveTo>
                    <a:pt x="535" y="10"/>
                  </a:moveTo>
                  <a:lnTo>
                    <a:pt x="458" y="10"/>
                  </a:lnTo>
                  <a:lnTo>
                    <a:pt x="458" y="0"/>
                  </a:lnTo>
                  <a:lnTo>
                    <a:pt x="535" y="0"/>
                  </a:lnTo>
                  <a:lnTo>
                    <a:pt x="535" y="10"/>
                  </a:lnTo>
                  <a:close/>
                  <a:moveTo>
                    <a:pt x="429" y="10"/>
                  </a:moveTo>
                  <a:lnTo>
                    <a:pt x="352" y="10"/>
                  </a:lnTo>
                  <a:lnTo>
                    <a:pt x="352" y="0"/>
                  </a:lnTo>
                  <a:lnTo>
                    <a:pt x="429" y="0"/>
                  </a:lnTo>
                  <a:lnTo>
                    <a:pt x="429" y="10"/>
                  </a:lnTo>
                  <a:close/>
                  <a:moveTo>
                    <a:pt x="323" y="10"/>
                  </a:moveTo>
                  <a:lnTo>
                    <a:pt x="245" y="10"/>
                  </a:lnTo>
                  <a:lnTo>
                    <a:pt x="245" y="0"/>
                  </a:lnTo>
                  <a:lnTo>
                    <a:pt x="323" y="0"/>
                  </a:lnTo>
                  <a:lnTo>
                    <a:pt x="323" y="10"/>
                  </a:lnTo>
                  <a:close/>
                  <a:moveTo>
                    <a:pt x="216" y="10"/>
                  </a:moveTo>
                  <a:lnTo>
                    <a:pt x="139" y="10"/>
                  </a:lnTo>
                  <a:lnTo>
                    <a:pt x="139" y="0"/>
                  </a:lnTo>
                  <a:lnTo>
                    <a:pt x="216" y="0"/>
                  </a:lnTo>
                  <a:lnTo>
                    <a:pt x="216" y="10"/>
                  </a:lnTo>
                  <a:close/>
                  <a:moveTo>
                    <a:pt x="110" y="10"/>
                  </a:moveTo>
                  <a:lnTo>
                    <a:pt x="64" y="10"/>
                  </a:lnTo>
                  <a:lnTo>
                    <a:pt x="58" y="10"/>
                  </a:lnTo>
                  <a:lnTo>
                    <a:pt x="53" y="11"/>
                  </a:lnTo>
                  <a:lnTo>
                    <a:pt x="48" y="13"/>
                  </a:lnTo>
                  <a:lnTo>
                    <a:pt x="43" y="14"/>
                  </a:lnTo>
                  <a:lnTo>
                    <a:pt x="38" y="17"/>
                  </a:lnTo>
                  <a:lnTo>
                    <a:pt x="37" y="18"/>
                  </a:lnTo>
                  <a:lnTo>
                    <a:pt x="31" y="9"/>
                  </a:lnTo>
                  <a:lnTo>
                    <a:pt x="34" y="8"/>
                  </a:lnTo>
                  <a:lnTo>
                    <a:pt x="39" y="5"/>
                  </a:lnTo>
                  <a:lnTo>
                    <a:pt x="45" y="3"/>
                  </a:lnTo>
                  <a:lnTo>
                    <a:pt x="51" y="2"/>
                  </a:lnTo>
                  <a:lnTo>
                    <a:pt x="58" y="1"/>
                  </a:lnTo>
                  <a:lnTo>
                    <a:pt x="64" y="0"/>
                  </a:lnTo>
                  <a:lnTo>
                    <a:pt x="110" y="0"/>
                  </a:lnTo>
                  <a:lnTo>
                    <a:pt x="110" y="10"/>
                  </a:lnTo>
                  <a:close/>
                  <a:moveTo>
                    <a:pt x="18" y="36"/>
                  </a:moveTo>
                  <a:lnTo>
                    <a:pt x="16" y="39"/>
                  </a:lnTo>
                  <a:lnTo>
                    <a:pt x="14" y="44"/>
                  </a:lnTo>
                  <a:lnTo>
                    <a:pt x="12" y="49"/>
                  </a:lnTo>
                  <a:lnTo>
                    <a:pt x="11" y="54"/>
                  </a:lnTo>
                  <a:lnTo>
                    <a:pt x="10" y="59"/>
                  </a:lnTo>
                  <a:lnTo>
                    <a:pt x="10" y="65"/>
                  </a:lnTo>
                  <a:lnTo>
                    <a:pt x="10" y="109"/>
                  </a:lnTo>
                  <a:lnTo>
                    <a:pt x="0" y="109"/>
                  </a:lnTo>
                  <a:lnTo>
                    <a:pt x="0" y="64"/>
                  </a:lnTo>
                  <a:lnTo>
                    <a:pt x="0" y="58"/>
                  </a:lnTo>
                  <a:lnTo>
                    <a:pt x="1" y="51"/>
                  </a:lnTo>
                  <a:lnTo>
                    <a:pt x="3" y="45"/>
                  </a:lnTo>
                  <a:lnTo>
                    <a:pt x="5" y="39"/>
                  </a:lnTo>
                  <a:lnTo>
                    <a:pt x="8" y="34"/>
                  </a:lnTo>
                  <a:lnTo>
                    <a:pt x="9" y="31"/>
                  </a:lnTo>
                  <a:lnTo>
                    <a:pt x="18" y="36"/>
                  </a:lnTo>
                  <a:close/>
                  <a:moveTo>
                    <a:pt x="10" y="138"/>
                  </a:moveTo>
                  <a:lnTo>
                    <a:pt x="10" y="216"/>
                  </a:lnTo>
                  <a:lnTo>
                    <a:pt x="0" y="216"/>
                  </a:lnTo>
                  <a:lnTo>
                    <a:pt x="0" y="138"/>
                  </a:lnTo>
                  <a:lnTo>
                    <a:pt x="10" y="138"/>
                  </a:lnTo>
                  <a:close/>
                  <a:moveTo>
                    <a:pt x="10" y="245"/>
                  </a:moveTo>
                  <a:lnTo>
                    <a:pt x="10" y="302"/>
                  </a:lnTo>
                  <a:lnTo>
                    <a:pt x="10" y="308"/>
                  </a:lnTo>
                  <a:lnTo>
                    <a:pt x="11" y="313"/>
                  </a:lnTo>
                  <a:lnTo>
                    <a:pt x="12" y="318"/>
                  </a:lnTo>
                  <a:lnTo>
                    <a:pt x="13" y="320"/>
                  </a:lnTo>
                  <a:lnTo>
                    <a:pt x="4" y="323"/>
                  </a:lnTo>
                  <a:lnTo>
                    <a:pt x="3" y="321"/>
                  </a:lnTo>
                  <a:lnTo>
                    <a:pt x="1" y="314"/>
                  </a:lnTo>
                  <a:lnTo>
                    <a:pt x="0" y="308"/>
                  </a:lnTo>
                  <a:lnTo>
                    <a:pt x="0" y="302"/>
                  </a:lnTo>
                  <a:lnTo>
                    <a:pt x="0" y="245"/>
                  </a:lnTo>
                  <a:lnTo>
                    <a:pt x="10" y="245"/>
                  </a:lnTo>
                  <a:close/>
                  <a:moveTo>
                    <a:pt x="27" y="342"/>
                  </a:moveTo>
                  <a:lnTo>
                    <a:pt x="30" y="344"/>
                  </a:lnTo>
                  <a:lnTo>
                    <a:pt x="34" y="347"/>
                  </a:lnTo>
                  <a:lnTo>
                    <a:pt x="38" y="350"/>
                  </a:lnTo>
                  <a:lnTo>
                    <a:pt x="43" y="352"/>
                  </a:lnTo>
                  <a:lnTo>
                    <a:pt x="48" y="354"/>
                  </a:lnTo>
                  <a:lnTo>
                    <a:pt x="53" y="355"/>
                  </a:lnTo>
                  <a:lnTo>
                    <a:pt x="59" y="356"/>
                  </a:lnTo>
                  <a:lnTo>
                    <a:pt x="65" y="356"/>
                  </a:lnTo>
                  <a:lnTo>
                    <a:pt x="97" y="356"/>
                  </a:lnTo>
                  <a:lnTo>
                    <a:pt x="97" y="366"/>
                  </a:lnTo>
                  <a:lnTo>
                    <a:pt x="64" y="366"/>
                  </a:lnTo>
                  <a:lnTo>
                    <a:pt x="57" y="366"/>
                  </a:lnTo>
                  <a:lnTo>
                    <a:pt x="51" y="365"/>
                  </a:lnTo>
                  <a:lnTo>
                    <a:pt x="45" y="363"/>
                  </a:lnTo>
                  <a:lnTo>
                    <a:pt x="39" y="361"/>
                  </a:lnTo>
                  <a:lnTo>
                    <a:pt x="33" y="358"/>
                  </a:lnTo>
                  <a:lnTo>
                    <a:pt x="28" y="355"/>
                  </a:lnTo>
                  <a:lnTo>
                    <a:pt x="23" y="351"/>
                  </a:lnTo>
                  <a:lnTo>
                    <a:pt x="21" y="349"/>
                  </a:lnTo>
                  <a:lnTo>
                    <a:pt x="27" y="342"/>
                  </a:lnTo>
                  <a:close/>
                  <a:moveTo>
                    <a:pt x="126" y="356"/>
                  </a:moveTo>
                  <a:lnTo>
                    <a:pt x="204" y="356"/>
                  </a:lnTo>
                  <a:lnTo>
                    <a:pt x="204" y="366"/>
                  </a:lnTo>
                  <a:lnTo>
                    <a:pt x="126" y="366"/>
                  </a:lnTo>
                  <a:lnTo>
                    <a:pt x="126" y="356"/>
                  </a:lnTo>
                  <a:close/>
                  <a:moveTo>
                    <a:pt x="233" y="356"/>
                  </a:moveTo>
                  <a:lnTo>
                    <a:pt x="310" y="356"/>
                  </a:lnTo>
                  <a:lnTo>
                    <a:pt x="310" y="366"/>
                  </a:lnTo>
                  <a:lnTo>
                    <a:pt x="233" y="366"/>
                  </a:lnTo>
                  <a:lnTo>
                    <a:pt x="233" y="356"/>
                  </a:lnTo>
                  <a:close/>
                  <a:moveTo>
                    <a:pt x="339" y="356"/>
                  </a:moveTo>
                  <a:lnTo>
                    <a:pt x="416" y="356"/>
                  </a:lnTo>
                  <a:lnTo>
                    <a:pt x="416" y="366"/>
                  </a:lnTo>
                  <a:lnTo>
                    <a:pt x="339" y="366"/>
                  </a:lnTo>
                  <a:lnTo>
                    <a:pt x="339" y="356"/>
                  </a:lnTo>
                  <a:close/>
                  <a:moveTo>
                    <a:pt x="445" y="356"/>
                  </a:moveTo>
                  <a:lnTo>
                    <a:pt x="523" y="356"/>
                  </a:lnTo>
                  <a:lnTo>
                    <a:pt x="523" y="366"/>
                  </a:lnTo>
                  <a:lnTo>
                    <a:pt x="445" y="366"/>
                  </a:lnTo>
                  <a:lnTo>
                    <a:pt x="445" y="356"/>
                  </a:lnTo>
                  <a:close/>
                  <a:moveTo>
                    <a:pt x="552" y="356"/>
                  </a:moveTo>
                  <a:lnTo>
                    <a:pt x="629" y="356"/>
                  </a:lnTo>
                  <a:lnTo>
                    <a:pt x="629" y="366"/>
                  </a:lnTo>
                  <a:lnTo>
                    <a:pt x="552" y="366"/>
                  </a:lnTo>
                  <a:lnTo>
                    <a:pt x="552" y="356"/>
                  </a:lnTo>
                  <a:close/>
                  <a:moveTo>
                    <a:pt x="658" y="356"/>
                  </a:moveTo>
                  <a:lnTo>
                    <a:pt x="736" y="356"/>
                  </a:lnTo>
                  <a:lnTo>
                    <a:pt x="736" y="366"/>
                  </a:lnTo>
                  <a:lnTo>
                    <a:pt x="658" y="366"/>
                  </a:lnTo>
                  <a:lnTo>
                    <a:pt x="658" y="356"/>
                  </a:lnTo>
                  <a:close/>
                  <a:moveTo>
                    <a:pt x="765" y="356"/>
                  </a:moveTo>
                  <a:lnTo>
                    <a:pt x="842" y="356"/>
                  </a:lnTo>
                  <a:lnTo>
                    <a:pt x="842" y="366"/>
                  </a:lnTo>
                  <a:lnTo>
                    <a:pt x="765" y="366"/>
                  </a:lnTo>
                  <a:lnTo>
                    <a:pt x="765" y="356"/>
                  </a:lnTo>
                  <a:close/>
                  <a:moveTo>
                    <a:pt x="871" y="356"/>
                  </a:moveTo>
                  <a:lnTo>
                    <a:pt x="948" y="356"/>
                  </a:lnTo>
                  <a:lnTo>
                    <a:pt x="948" y="366"/>
                  </a:lnTo>
                  <a:lnTo>
                    <a:pt x="871" y="366"/>
                  </a:lnTo>
                  <a:lnTo>
                    <a:pt x="871" y="356"/>
                  </a:lnTo>
                  <a:close/>
                  <a:moveTo>
                    <a:pt x="977" y="356"/>
                  </a:moveTo>
                  <a:lnTo>
                    <a:pt x="1055" y="356"/>
                  </a:lnTo>
                  <a:lnTo>
                    <a:pt x="1055" y="366"/>
                  </a:lnTo>
                  <a:lnTo>
                    <a:pt x="977" y="366"/>
                  </a:lnTo>
                  <a:lnTo>
                    <a:pt x="977" y="356"/>
                  </a:lnTo>
                  <a:close/>
                  <a:moveTo>
                    <a:pt x="1084" y="356"/>
                  </a:moveTo>
                  <a:lnTo>
                    <a:pt x="1161" y="356"/>
                  </a:lnTo>
                  <a:lnTo>
                    <a:pt x="1161" y="366"/>
                  </a:lnTo>
                  <a:lnTo>
                    <a:pt x="1084" y="366"/>
                  </a:lnTo>
                  <a:lnTo>
                    <a:pt x="1084" y="356"/>
                  </a:lnTo>
                  <a:close/>
                  <a:moveTo>
                    <a:pt x="1190" y="356"/>
                  </a:moveTo>
                  <a:lnTo>
                    <a:pt x="1268" y="356"/>
                  </a:lnTo>
                  <a:lnTo>
                    <a:pt x="1268" y="366"/>
                  </a:lnTo>
                  <a:lnTo>
                    <a:pt x="1190" y="366"/>
                  </a:lnTo>
                  <a:lnTo>
                    <a:pt x="1190" y="356"/>
                  </a:lnTo>
                  <a:close/>
                  <a:moveTo>
                    <a:pt x="1297" y="356"/>
                  </a:moveTo>
                  <a:lnTo>
                    <a:pt x="1374" y="356"/>
                  </a:lnTo>
                  <a:lnTo>
                    <a:pt x="1374" y="366"/>
                  </a:lnTo>
                  <a:lnTo>
                    <a:pt x="1297" y="366"/>
                  </a:lnTo>
                  <a:lnTo>
                    <a:pt x="1297" y="356"/>
                  </a:lnTo>
                  <a:close/>
                  <a:moveTo>
                    <a:pt x="1403" y="356"/>
                  </a:moveTo>
                  <a:lnTo>
                    <a:pt x="1480" y="356"/>
                  </a:lnTo>
                  <a:lnTo>
                    <a:pt x="1480" y="366"/>
                  </a:lnTo>
                  <a:lnTo>
                    <a:pt x="1403" y="366"/>
                  </a:lnTo>
                  <a:lnTo>
                    <a:pt x="1403" y="356"/>
                  </a:lnTo>
                  <a:close/>
                  <a:moveTo>
                    <a:pt x="1509" y="356"/>
                  </a:moveTo>
                  <a:lnTo>
                    <a:pt x="1587" y="356"/>
                  </a:lnTo>
                  <a:lnTo>
                    <a:pt x="1587" y="366"/>
                  </a:lnTo>
                  <a:lnTo>
                    <a:pt x="1509" y="366"/>
                  </a:lnTo>
                  <a:lnTo>
                    <a:pt x="1509" y="356"/>
                  </a:lnTo>
                  <a:close/>
                  <a:moveTo>
                    <a:pt x="1616" y="356"/>
                  </a:moveTo>
                  <a:lnTo>
                    <a:pt x="1693" y="356"/>
                  </a:lnTo>
                  <a:lnTo>
                    <a:pt x="1693" y="366"/>
                  </a:lnTo>
                  <a:lnTo>
                    <a:pt x="1616" y="366"/>
                  </a:lnTo>
                  <a:lnTo>
                    <a:pt x="1616" y="356"/>
                  </a:lnTo>
                  <a:close/>
                  <a:moveTo>
                    <a:pt x="1722" y="356"/>
                  </a:moveTo>
                  <a:lnTo>
                    <a:pt x="1800" y="356"/>
                  </a:lnTo>
                  <a:lnTo>
                    <a:pt x="1800" y="366"/>
                  </a:lnTo>
                  <a:lnTo>
                    <a:pt x="1722" y="366"/>
                  </a:lnTo>
                  <a:lnTo>
                    <a:pt x="1722" y="356"/>
                  </a:lnTo>
                  <a:close/>
                  <a:moveTo>
                    <a:pt x="1829" y="356"/>
                  </a:moveTo>
                  <a:lnTo>
                    <a:pt x="1906" y="356"/>
                  </a:lnTo>
                  <a:lnTo>
                    <a:pt x="1906" y="366"/>
                  </a:lnTo>
                  <a:lnTo>
                    <a:pt x="1829" y="366"/>
                  </a:lnTo>
                  <a:lnTo>
                    <a:pt x="1829" y="356"/>
                  </a:lnTo>
                  <a:close/>
                  <a:moveTo>
                    <a:pt x="1934" y="354"/>
                  </a:moveTo>
                  <a:lnTo>
                    <a:pt x="1935" y="354"/>
                  </a:lnTo>
                  <a:lnTo>
                    <a:pt x="1940" y="352"/>
                  </a:lnTo>
                  <a:lnTo>
                    <a:pt x="1945" y="350"/>
                  </a:lnTo>
                  <a:lnTo>
                    <a:pt x="1949" y="347"/>
                  </a:lnTo>
                  <a:lnTo>
                    <a:pt x="1953" y="344"/>
                  </a:lnTo>
                  <a:lnTo>
                    <a:pt x="1957" y="340"/>
                  </a:lnTo>
                  <a:lnTo>
                    <a:pt x="1961" y="336"/>
                  </a:lnTo>
                  <a:lnTo>
                    <a:pt x="1964" y="332"/>
                  </a:lnTo>
                  <a:lnTo>
                    <a:pt x="1966" y="328"/>
                  </a:lnTo>
                  <a:lnTo>
                    <a:pt x="1969" y="323"/>
                  </a:lnTo>
                  <a:lnTo>
                    <a:pt x="1971" y="318"/>
                  </a:lnTo>
                  <a:lnTo>
                    <a:pt x="1972" y="313"/>
                  </a:lnTo>
                  <a:lnTo>
                    <a:pt x="1973" y="307"/>
                  </a:lnTo>
                  <a:lnTo>
                    <a:pt x="1973" y="302"/>
                  </a:lnTo>
                  <a:lnTo>
                    <a:pt x="1973" y="301"/>
                  </a:lnTo>
                  <a:lnTo>
                    <a:pt x="1983" y="301"/>
                  </a:lnTo>
                  <a:lnTo>
                    <a:pt x="1983" y="302"/>
                  </a:lnTo>
                  <a:lnTo>
                    <a:pt x="1982" y="309"/>
                  </a:lnTo>
                  <a:lnTo>
                    <a:pt x="1981" y="315"/>
                  </a:lnTo>
                  <a:lnTo>
                    <a:pt x="1980" y="321"/>
                  </a:lnTo>
                  <a:lnTo>
                    <a:pt x="1978" y="327"/>
                  </a:lnTo>
                  <a:lnTo>
                    <a:pt x="1975" y="333"/>
                  </a:lnTo>
                  <a:lnTo>
                    <a:pt x="1972" y="338"/>
                  </a:lnTo>
                  <a:lnTo>
                    <a:pt x="1968" y="343"/>
                  </a:lnTo>
                  <a:lnTo>
                    <a:pt x="1964" y="347"/>
                  </a:lnTo>
                  <a:lnTo>
                    <a:pt x="1959" y="351"/>
                  </a:lnTo>
                  <a:lnTo>
                    <a:pt x="1954" y="355"/>
                  </a:lnTo>
                  <a:lnTo>
                    <a:pt x="1949" y="358"/>
                  </a:lnTo>
                  <a:lnTo>
                    <a:pt x="1943" y="361"/>
                  </a:lnTo>
                  <a:lnTo>
                    <a:pt x="1937" y="363"/>
                  </a:lnTo>
                  <a:lnTo>
                    <a:pt x="1936" y="363"/>
                  </a:lnTo>
                  <a:lnTo>
                    <a:pt x="1934" y="354"/>
                  </a:lnTo>
                  <a:close/>
                  <a:moveTo>
                    <a:pt x="1973" y="272"/>
                  </a:moveTo>
                  <a:lnTo>
                    <a:pt x="1973" y="195"/>
                  </a:lnTo>
                  <a:lnTo>
                    <a:pt x="1983" y="195"/>
                  </a:lnTo>
                  <a:lnTo>
                    <a:pt x="1983" y="272"/>
                  </a:lnTo>
                  <a:lnTo>
                    <a:pt x="1973" y="272"/>
                  </a:lnTo>
                  <a:close/>
                  <a:moveTo>
                    <a:pt x="1973" y="166"/>
                  </a:moveTo>
                  <a:lnTo>
                    <a:pt x="1973" y="89"/>
                  </a:lnTo>
                  <a:lnTo>
                    <a:pt x="1983" y="89"/>
                  </a:lnTo>
                  <a:lnTo>
                    <a:pt x="1983" y="166"/>
                  </a:lnTo>
                  <a:lnTo>
                    <a:pt x="1973" y="166"/>
                  </a:lnTo>
                  <a:close/>
                  <a:moveTo>
                    <a:pt x="1973" y="60"/>
                  </a:moveTo>
                  <a:lnTo>
                    <a:pt x="1973" y="59"/>
                  </a:lnTo>
                  <a:lnTo>
                    <a:pt x="1972" y="53"/>
                  </a:lnTo>
                  <a:lnTo>
                    <a:pt x="1971" y="48"/>
                  </a:lnTo>
                  <a:lnTo>
                    <a:pt x="1969" y="43"/>
                  </a:lnTo>
                  <a:lnTo>
                    <a:pt x="1966" y="38"/>
                  </a:lnTo>
                  <a:lnTo>
                    <a:pt x="1964" y="34"/>
                  </a:lnTo>
                  <a:lnTo>
                    <a:pt x="1960" y="30"/>
                  </a:lnTo>
                  <a:lnTo>
                    <a:pt x="1957" y="26"/>
                  </a:lnTo>
                  <a:lnTo>
                    <a:pt x="1953" y="22"/>
                  </a:lnTo>
                  <a:lnTo>
                    <a:pt x="1949" y="19"/>
                  </a:lnTo>
                  <a:lnTo>
                    <a:pt x="1944" y="16"/>
                  </a:lnTo>
                  <a:lnTo>
                    <a:pt x="1939" y="14"/>
                  </a:lnTo>
                  <a:lnTo>
                    <a:pt x="1934" y="12"/>
                  </a:lnTo>
                  <a:lnTo>
                    <a:pt x="1929" y="11"/>
                  </a:lnTo>
                  <a:lnTo>
                    <a:pt x="1929" y="11"/>
                  </a:lnTo>
                  <a:lnTo>
                    <a:pt x="1930" y="2"/>
                  </a:lnTo>
                  <a:lnTo>
                    <a:pt x="1932" y="2"/>
                  </a:lnTo>
                  <a:lnTo>
                    <a:pt x="1938" y="3"/>
                  </a:lnTo>
                  <a:lnTo>
                    <a:pt x="1944" y="5"/>
                  </a:lnTo>
                  <a:lnTo>
                    <a:pt x="1949" y="8"/>
                  </a:lnTo>
                  <a:lnTo>
                    <a:pt x="1955" y="12"/>
                  </a:lnTo>
                  <a:lnTo>
                    <a:pt x="1960" y="15"/>
                  </a:lnTo>
                  <a:lnTo>
                    <a:pt x="1964" y="19"/>
                  </a:lnTo>
                  <a:lnTo>
                    <a:pt x="1968" y="24"/>
                  </a:lnTo>
                  <a:lnTo>
                    <a:pt x="1972" y="29"/>
                  </a:lnTo>
                  <a:lnTo>
                    <a:pt x="1975" y="34"/>
                  </a:lnTo>
                  <a:lnTo>
                    <a:pt x="1978" y="40"/>
                  </a:lnTo>
                  <a:lnTo>
                    <a:pt x="1980" y="46"/>
                  </a:lnTo>
                  <a:lnTo>
                    <a:pt x="1981" y="52"/>
                  </a:lnTo>
                  <a:lnTo>
                    <a:pt x="1982" y="58"/>
                  </a:lnTo>
                  <a:lnTo>
                    <a:pt x="1982" y="60"/>
                  </a:lnTo>
                  <a:lnTo>
                    <a:pt x="1973" y="60"/>
                  </a:lnTo>
                  <a:close/>
                </a:path>
              </a:pathLst>
            </a:custGeom>
            <a:solidFill>
              <a:schemeClr val="accent1"/>
            </a:solidFill>
            <a:ln w="1588"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155" name="Group 200"/>
            <p:cNvGrpSpPr>
              <a:grpSpLocks/>
            </p:cNvGrpSpPr>
            <p:nvPr/>
          </p:nvGrpSpPr>
          <p:grpSpPr bwMode="auto">
            <a:xfrm>
              <a:off x="6265863" y="2112963"/>
              <a:ext cx="904875" cy="276225"/>
              <a:chOff x="3947" y="1331"/>
              <a:chExt cx="570" cy="174"/>
            </a:xfrm>
            <a:solidFill>
              <a:schemeClr val="tx2">
                <a:lumMod val="75000"/>
                <a:lumOff val="25000"/>
              </a:schemeClr>
            </a:solidFill>
          </p:grpSpPr>
          <p:sp>
            <p:nvSpPr>
              <p:cNvPr id="162" name="Rectangle 198"/>
              <p:cNvSpPr>
                <a:spLocks noChangeArrowheads="1"/>
              </p:cNvSpPr>
              <p:nvPr/>
            </p:nvSpPr>
            <p:spPr bwMode="auto">
              <a:xfrm>
                <a:off x="3947" y="1331"/>
                <a:ext cx="570" cy="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99"/>
              <p:cNvSpPr>
                <a:spLocks noChangeArrowheads="1"/>
              </p:cNvSpPr>
              <p:nvPr/>
            </p:nvSpPr>
            <p:spPr bwMode="auto">
              <a:xfrm>
                <a:off x="3947" y="1331"/>
                <a:ext cx="570" cy="174"/>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56" name="Rectangle 201"/>
            <p:cNvSpPr>
              <a:spLocks noChangeArrowheads="1"/>
            </p:cNvSpPr>
            <p:nvPr/>
          </p:nvSpPr>
          <p:spPr bwMode="auto">
            <a:xfrm>
              <a:off x="6383338" y="2178050"/>
              <a:ext cx="463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SGC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7" name="Rectangle 202"/>
            <p:cNvSpPr>
              <a:spLocks noChangeArrowheads="1"/>
            </p:cNvSpPr>
            <p:nvPr/>
          </p:nvSpPr>
          <p:spPr bwMode="auto">
            <a:xfrm>
              <a:off x="6746875" y="2178050"/>
              <a:ext cx="3460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/PL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8" name="Rectangle 203"/>
            <p:cNvSpPr>
              <a:spLocks noChangeArrowheads="1"/>
            </p:cNvSpPr>
            <p:nvPr/>
          </p:nvSpPr>
          <p:spPr bwMode="auto">
            <a:xfrm>
              <a:off x="7000875" y="2178050"/>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59" name="Group 206"/>
            <p:cNvGrpSpPr>
              <a:grpSpLocks/>
            </p:cNvGrpSpPr>
            <p:nvPr/>
          </p:nvGrpSpPr>
          <p:grpSpPr bwMode="auto">
            <a:xfrm>
              <a:off x="2611438" y="2776538"/>
              <a:ext cx="3132138" cy="596900"/>
              <a:chOff x="1645" y="1749"/>
              <a:chExt cx="1973" cy="376"/>
            </a:xfrm>
            <a:noFill/>
          </p:grpSpPr>
          <p:pic>
            <p:nvPicPr>
              <p:cNvPr id="1228" name="Picture 20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5" y="1749"/>
                <a:ext cx="1973" cy="3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229" name="Picture 20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5" y="1749"/>
                <a:ext cx="1973" cy="3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60" name="Group 209"/>
            <p:cNvGrpSpPr>
              <a:grpSpLocks/>
            </p:cNvGrpSpPr>
            <p:nvPr/>
          </p:nvGrpSpPr>
          <p:grpSpPr bwMode="auto">
            <a:xfrm>
              <a:off x="2611438" y="4022725"/>
              <a:ext cx="3132138" cy="598488"/>
              <a:chOff x="1645" y="2534"/>
              <a:chExt cx="1973" cy="377"/>
            </a:xfrm>
            <a:noFill/>
          </p:grpSpPr>
          <p:pic>
            <p:nvPicPr>
              <p:cNvPr id="1231" name="Picture 20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45" y="2534"/>
                <a:ext cx="1973" cy="3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232" name="Picture 20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45" y="2534"/>
                <a:ext cx="1973" cy="3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61" name="Group 212"/>
            <p:cNvGrpSpPr>
              <a:grpSpLocks/>
            </p:cNvGrpSpPr>
            <p:nvPr/>
          </p:nvGrpSpPr>
          <p:grpSpPr bwMode="auto">
            <a:xfrm>
              <a:off x="2611438" y="4860925"/>
              <a:ext cx="3132138" cy="598488"/>
              <a:chOff x="1645" y="3062"/>
              <a:chExt cx="1973" cy="377"/>
            </a:xfrm>
            <a:noFill/>
          </p:grpSpPr>
          <p:pic>
            <p:nvPicPr>
              <p:cNvPr id="1234" name="Picture 2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45" y="3062"/>
                <a:ext cx="1973" cy="3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235" name="Picture 21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45" y="3062"/>
                <a:ext cx="1973" cy="3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1783436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 Load Balancer</a:t>
            </a:r>
          </a:p>
        </p:txBody>
      </p:sp>
      <p:sp>
        <p:nvSpPr>
          <p:cNvPr id="2" name="TextBox 1"/>
          <p:cNvSpPr txBox="1"/>
          <p:nvPr/>
        </p:nvSpPr>
        <p:spPr>
          <a:xfrm>
            <a:off x="393701" y="1618735"/>
            <a:ext cx="8107748" cy="2862322"/>
          </a:xfrm>
          <a:prstGeom prst="rect">
            <a:avLst/>
          </a:prstGeom>
          <a:noFill/>
        </p:spPr>
        <p:txBody>
          <a:bodyPr wrap="square" rtlCol="0">
            <a:spAutoFit/>
          </a:bodyPr>
          <a:lstStyle/>
          <a:p>
            <a:pPr lvl="0"/>
            <a:r>
              <a:rPr lang="en-US" dirty="0"/>
              <a:t>Front End Element (FEE): To attract traffic destined to the VIP address and forwards the traffic to a selected SE.</a:t>
            </a:r>
          </a:p>
          <a:p>
            <a:pPr lvl="0"/>
            <a:r>
              <a:rPr lang="en-US" dirty="0"/>
              <a:t>Security Element (SE): </a:t>
            </a:r>
            <a:r>
              <a:rPr lang="en-GB" dirty="0"/>
              <a:t>The SE element and IPsec function is optional in Load Balancer. In the SBG, the SE is configured not to be used. This still means that all packets, including ESP, are passing the SE element but not encrypted/decrypted</a:t>
            </a:r>
          </a:p>
          <a:p>
            <a:pPr lvl="0"/>
            <a:r>
              <a:rPr lang="en-US" dirty="0"/>
              <a:t>Load Balancer Element (LBE): Performs the load balancing based and forwards the traffic to the correct SGC in the correct blade pair.</a:t>
            </a:r>
          </a:p>
        </p:txBody>
      </p:sp>
      <p:sp>
        <p:nvSpPr>
          <p:cNvPr id="13" name="TextBox 12"/>
          <p:cNvSpPr txBox="1"/>
          <p:nvPr/>
        </p:nvSpPr>
        <p:spPr>
          <a:xfrm>
            <a:off x="393701" y="4647708"/>
            <a:ext cx="5740400" cy="861774"/>
          </a:xfrm>
          <a:prstGeom prst="rect">
            <a:avLst/>
          </a:prstGeom>
          <a:noFill/>
        </p:spPr>
        <p:txBody>
          <a:bodyPr wrap="square" rtlCol="0">
            <a:spAutoFit/>
          </a:bodyPr>
          <a:lstStyle/>
          <a:p>
            <a:r>
              <a:rPr lang="en-US" b="1" dirty="0"/>
              <a:t>Max number of LLB: 8</a:t>
            </a:r>
          </a:p>
          <a:p>
            <a:r>
              <a:rPr lang="en-US" b="1" dirty="0"/>
              <a:t>Max VIPs per LLB: 10</a:t>
            </a:r>
          </a:p>
        </p:txBody>
      </p:sp>
      <p:sp>
        <p:nvSpPr>
          <p:cNvPr id="3" name="Rectangle 2"/>
          <p:cNvSpPr/>
          <p:nvPr/>
        </p:nvSpPr>
        <p:spPr>
          <a:xfrm>
            <a:off x="3822700" y="4647708"/>
            <a:ext cx="5029200" cy="1169551"/>
          </a:xfrm>
          <a:prstGeom prst="rect">
            <a:avLst/>
          </a:prstGeom>
        </p:spPr>
        <p:txBody>
          <a:bodyPr wrap="square">
            <a:spAutoFit/>
          </a:bodyPr>
          <a:lstStyle/>
          <a:p>
            <a:r>
              <a:rPr lang="en-US" b="1" dirty="0"/>
              <a:t>blade_0_15:~$ </a:t>
            </a:r>
            <a:r>
              <a:rPr lang="en-US" b="1" dirty="0" err="1"/>
              <a:t>lxc</a:t>
            </a:r>
            <a:r>
              <a:rPr lang="en-US" b="1" dirty="0"/>
              <a:t>-ls</a:t>
            </a:r>
          </a:p>
          <a:p>
            <a:r>
              <a:rPr lang="en-US" b="1" dirty="0"/>
              <a:t>llb1fee_0_15  llb1lbe_0_15  llb1se_0_15  llb2fee_0_15  llb2lbe_0_15  llb2se_0_15</a:t>
            </a:r>
          </a:p>
        </p:txBody>
      </p:sp>
    </p:spTree>
    <p:extLst>
      <p:ext uri="{BB962C8B-B14F-4D97-AF65-F5344CB8AC3E}">
        <p14:creationId xmlns:p14="http://schemas.microsoft.com/office/powerpoint/2010/main" val="116809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8302" y="155097"/>
            <a:ext cx="7494588" cy="1085371"/>
          </a:xfrm>
        </p:spPr>
        <p:txBody>
          <a:bodyPr/>
          <a:lstStyle/>
          <a:p>
            <a:r>
              <a:rPr lang="en-US" dirty="0"/>
              <a:t>Basic – Element Selection</a:t>
            </a:r>
          </a:p>
        </p:txBody>
      </p:sp>
      <p:sp>
        <p:nvSpPr>
          <p:cNvPr id="116" name="Rectangle 5"/>
          <p:cNvSpPr>
            <a:spLocks noChangeArrowheads="1"/>
          </p:cNvSpPr>
          <p:nvPr/>
        </p:nvSpPr>
        <p:spPr bwMode="auto">
          <a:xfrm>
            <a:off x="8980623" y="5928506"/>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18" name="Group 9"/>
          <p:cNvGrpSpPr>
            <a:grpSpLocks/>
          </p:cNvGrpSpPr>
          <p:nvPr/>
        </p:nvGrpSpPr>
        <p:grpSpPr bwMode="auto">
          <a:xfrm>
            <a:off x="2163427" y="1580550"/>
            <a:ext cx="6520867" cy="2014599"/>
            <a:chOff x="1248" y="1027"/>
            <a:chExt cx="4005" cy="1217"/>
          </a:xfrm>
        </p:grpSpPr>
        <p:sp>
          <p:nvSpPr>
            <p:cNvPr id="322" name="Rectangle 7"/>
            <p:cNvSpPr>
              <a:spLocks noChangeArrowheads="1"/>
            </p:cNvSpPr>
            <p:nvPr/>
          </p:nvSpPr>
          <p:spPr bwMode="auto">
            <a:xfrm>
              <a:off x="1248" y="1027"/>
              <a:ext cx="4005" cy="12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Rectangle 8"/>
            <p:cNvSpPr>
              <a:spLocks noChangeArrowheads="1"/>
            </p:cNvSpPr>
            <p:nvPr/>
          </p:nvSpPr>
          <p:spPr bwMode="auto">
            <a:xfrm>
              <a:off x="1248" y="1027"/>
              <a:ext cx="4005" cy="1217"/>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9" name="Group 12"/>
          <p:cNvGrpSpPr>
            <a:grpSpLocks/>
          </p:cNvGrpSpPr>
          <p:nvPr/>
        </p:nvGrpSpPr>
        <p:grpSpPr bwMode="auto">
          <a:xfrm>
            <a:off x="2305079" y="2732695"/>
            <a:ext cx="6235934" cy="718435"/>
            <a:chOff x="1335" y="1723"/>
            <a:chExt cx="3830" cy="434"/>
          </a:xfrm>
        </p:grpSpPr>
        <p:sp>
          <p:nvSpPr>
            <p:cNvPr id="320" name="Rectangle 10"/>
            <p:cNvSpPr>
              <a:spLocks noChangeArrowheads="1"/>
            </p:cNvSpPr>
            <p:nvPr/>
          </p:nvSpPr>
          <p:spPr bwMode="auto">
            <a:xfrm>
              <a:off x="1335" y="1723"/>
              <a:ext cx="3830" cy="4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Rectangle 11"/>
            <p:cNvSpPr>
              <a:spLocks noChangeArrowheads="1"/>
            </p:cNvSpPr>
            <p:nvPr/>
          </p:nvSpPr>
          <p:spPr bwMode="auto">
            <a:xfrm>
              <a:off x="1335" y="1723"/>
              <a:ext cx="3830" cy="434"/>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0" name="Group 15"/>
          <p:cNvGrpSpPr>
            <a:grpSpLocks/>
          </p:cNvGrpSpPr>
          <p:nvPr/>
        </p:nvGrpSpPr>
        <p:grpSpPr bwMode="auto">
          <a:xfrm>
            <a:off x="2305079" y="1868585"/>
            <a:ext cx="6235934" cy="718435"/>
            <a:chOff x="1335" y="1201"/>
            <a:chExt cx="3830" cy="434"/>
          </a:xfrm>
        </p:grpSpPr>
        <p:sp>
          <p:nvSpPr>
            <p:cNvPr id="318" name="Rectangle 13"/>
            <p:cNvSpPr>
              <a:spLocks noChangeArrowheads="1"/>
            </p:cNvSpPr>
            <p:nvPr/>
          </p:nvSpPr>
          <p:spPr bwMode="auto">
            <a:xfrm>
              <a:off x="1335" y="1201"/>
              <a:ext cx="3830" cy="4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Rectangle 14"/>
            <p:cNvSpPr>
              <a:spLocks noChangeArrowheads="1"/>
            </p:cNvSpPr>
            <p:nvPr/>
          </p:nvSpPr>
          <p:spPr bwMode="auto">
            <a:xfrm>
              <a:off x="1335" y="1201"/>
              <a:ext cx="3830" cy="434"/>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1" name="Group 18"/>
          <p:cNvGrpSpPr>
            <a:grpSpLocks/>
          </p:cNvGrpSpPr>
          <p:nvPr/>
        </p:nvGrpSpPr>
        <p:grpSpPr bwMode="auto">
          <a:xfrm>
            <a:off x="2871686" y="2012604"/>
            <a:ext cx="708259" cy="430399"/>
            <a:chOff x="1683" y="1288"/>
            <a:chExt cx="435" cy="260"/>
          </a:xfrm>
          <a:solidFill>
            <a:schemeClr val="accent1"/>
          </a:solidFill>
        </p:grpSpPr>
        <p:sp>
          <p:nvSpPr>
            <p:cNvPr id="316" name="Rectangle 16"/>
            <p:cNvSpPr>
              <a:spLocks noChangeArrowheads="1"/>
            </p:cNvSpPr>
            <p:nvPr/>
          </p:nvSpPr>
          <p:spPr bwMode="auto">
            <a:xfrm>
              <a:off x="1683" y="1288"/>
              <a:ext cx="435"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7" name="Rectangle 17"/>
            <p:cNvSpPr>
              <a:spLocks noChangeArrowheads="1"/>
            </p:cNvSpPr>
            <p:nvPr/>
          </p:nvSpPr>
          <p:spPr bwMode="auto">
            <a:xfrm>
              <a:off x="1683" y="1288"/>
              <a:ext cx="435"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22" name="Rectangle 19"/>
          <p:cNvSpPr>
            <a:spLocks noChangeArrowheads="1"/>
          </p:cNvSpPr>
          <p:nvPr/>
        </p:nvSpPr>
        <p:spPr bwMode="auto">
          <a:xfrm>
            <a:off x="2992172" y="2078819"/>
            <a:ext cx="332105"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FEE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23" name="Rectangle 20"/>
          <p:cNvSpPr>
            <a:spLocks noChangeArrowheads="1"/>
          </p:cNvSpPr>
          <p:nvPr/>
        </p:nvSpPr>
        <p:spPr bwMode="auto">
          <a:xfrm>
            <a:off x="3329205" y="2078819"/>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24" name="Group 23"/>
          <p:cNvGrpSpPr>
            <a:grpSpLocks/>
          </p:cNvGrpSpPr>
          <p:nvPr/>
        </p:nvGrpSpPr>
        <p:grpSpPr bwMode="auto">
          <a:xfrm>
            <a:off x="2871686" y="2876711"/>
            <a:ext cx="711516" cy="428744"/>
            <a:chOff x="1683" y="1810"/>
            <a:chExt cx="437" cy="259"/>
          </a:xfrm>
          <a:solidFill>
            <a:schemeClr val="accent1"/>
          </a:solidFill>
        </p:grpSpPr>
        <p:sp>
          <p:nvSpPr>
            <p:cNvPr id="314" name="Rectangle 21"/>
            <p:cNvSpPr>
              <a:spLocks noChangeArrowheads="1"/>
            </p:cNvSpPr>
            <p:nvPr/>
          </p:nvSpPr>
          <p:spPr bwMode="auto">
            <a:xfrm>
              <a:off x="1683" y="1810"/>
              <a:ext cx="437" cy="2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5" name="Rectangle 22"/>
            <p:cNvSpPr>
              <a:spLocks noChangeArrowheads="1"/>
            </p:cNvSpPr>
            <p:nvPr/>
          </p:nvSpPr>
          <p:spPr bwMode="auto">
            <a:xfrm>
              <a:off x="1683" y="1810"/>
              <a:ext cx="437" cy="259"/>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25" name="Rectangle 24"/>
          <p:cNvSpPr>
            <a:spLocks noChangeArrowheads="1"/>
          </p:cNvSpPr>
          <p:nvPr/>
        </p:nvSpPr>
        <p:spPr bwMode="auto">
          <a:xfrm>
            <a:off x="2992172" y="2944583"/>
            <a:ext cx="332105"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FEE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26" name="Rectangle 25"/>
          <p:cNvSpPr>
            <a:spLocks noChangeArrowheads="1"/>
          </p:cNvSpPr>
          <p:nvPr/>
        </p:nvSpPr>
        <p:spPr bwMode="auto">
          <a:xfrm>
            <a:off x="3329205" y="2944583"/>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27" name="Group 28"/>
          <p:cNvGrpSpPr>
            <a:grpSpLocks/>
          </p:cNvGrpSpPr>
          <p:nvPr/>
        </p:nvGrpSpPr>
        <p:grpSpPr bwMode="auto">
          <a:xfrm>
            <a:off x="4148181" y="2012604"/>
            <a:ext cx="568236" cy="430399"/>
            <a:chOff x="2467" y="1288"/>
            <a:chExt cx="349" cy="260"/>
          </a:xfrm>
          <a:solidFill>
            <a:schemeClr val="accent1"/>
          </a:solidFill>
        </p:grpSpPr>
        <p:sp>
          <p:nvSpPr>
            <p:cNvPr id="312" name="Rectangle 26"/>
            <p:cNvSpPr>
              <a:spLocks noChangeArrowheads="1"/>
            </p:cNvSpPr>
            <p:nvPr/>
          </p:nvSpPr>
          <p:spPr bwMode="auto">
            <a:xfrm>
              <a:off x="2467" y="1288"/>
              <a:ext cx="349"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3" name="Rectangle 27"/>
            <p:cNvSpPr>
              <a:spLocks noChangeArrowheads="1"/>
            </p:cNvSpPr>
            <p:nvPr/>
          </p:nvSpPr>
          <p:spPr bwMode="auto">
            <a:xfrm>
              <a:off x="2467" y="1288"/>
              <a:ext cx="349"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28" name="Rectangle 29"/>
          <p:cNvSpPr>
            <a:spLocks noChangeArrowheads="1"/>
          </p:cNvSpPr>
          <p:nvPr/>
        </p:nvSpPr>
        <p:spPr bwMode="auto">
          <a:xfrm>
            <a:off x="4268666" y="2078819"/>
            <a:ext cx="226883"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SE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29" name="Rectangle 30"/>
          <p:cNvSpPr>
            <a:spLocks noChangeArrowheads="1"/>
          </p:cNvSpPr>
          <p:nvPr/>
        </p:nvSpPr>
        <p:spPr bwMode="auto">
          <a:xfrm>
            <a:off x="4499868" y="2078819"/>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30" name="Group 33"/>
          <p:cNvGrpSpPr>
            <a:grpSpLocks/>
          </p:cNvGrpSpPr>
          <p:nvPr/>
        </p:nvGrpSpPr>
        <p:grpSpPr bwMode="auto">
          <a:xfrm>
            <a:off x="5281395" y="2012604"/>
            <a:ext cx="711516" cy="430399"/>
            <a:chOff x="3163" y="1288"/>
            <a:chExt cx="437" cy="260"/>
          </a:xfrm>
          <a:solidFill>
            <a:schemeClr val="accent1"/>
          </a:solidFill>
        </p:grpSpPr>
        <p:sp>
          <p:nvSpPr>
            <p:cNvPr id="310" name="Rectangle 31"/>
            <p:cNvSpPr>
              <a:spLocks noChangeArrowheads="1"/>
            </p:cNvSpPr>
            <p:nvPr/>
          </p:nvSpPr>
          <p:spPr bwMode="auto">
            <a:xfrm>
              <a:off x="3163" y="1288"/>
              <a:ext cx="437"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1" name="Rectangle 32"/>
            <p:cNvSpPr>
              <a:spLocks noChangeArrowheads="1"/>
            </p:cNvSpPr>
            <p:nvPr/>
          </p:nvSpPr>
          <p:spPr bwMode="auto">
            <a:xfrm>
              <a:off x="3163" y="1288"/>
              <a:ext cx="437"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31" name="Rectangle 34"/>
          <p:cNvSpPr>
            <a:spLocks noChangeArrowheads="1"/>
          </p:cNvSpPr>
          <p:nvPr/>
        </p:nvSpPr>
        <p:spPr bwMode="auto">
          <a:xfrm>
            <a:off x="5401880" y="2078819"/>
            <a:ext cx="322240"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LBE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32" name="Rectangle 35"/>
          <p:cNvSpPr>
            <a:spLocks noChangeArrowheads="1"/>
          </p:cNvSpPr>
          <p:nvPr/>
        </p:nvSpPr>
        <p:spPr bwMode="auto">
          <a:xfrm>
            <a:off x="5729144" y="2078819"/>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33" name="Group 38"/>
          <p:cNvGrpSpPr>
            <a:grpSpLocks/>
          </p:cNvGrpSpPr>
          <p:nvPr/>
        </p:nvGrpSpPr>
        <p:grpSpPr bwMode="auto">
          <a:xfrm>
            <a:off x="4148181" y="2876711"/>
            <a:ext cx="568236" cy="428744"/>
            <a:chOff x="2467" y="1810"/>
            <a:chExt cx="349" cy="259"/>
          </a:xfrm>
          <a:solidFill>
            <a:schemeClr val="accent1"/>
          </a:solidFill>
        </p:grpSpPr>
        <p:sp>
          <p:nvSpPr>
            <p:cNvPr id="308" name="Rectangle 36"/>
            <p:cNvSpPr>
              <a:spLocks noChangeArrowheads="1"/>
            </p:cNvSpPr>
            <p:nvPr/>
          </p:nvSpPr>
          <p:spPr bwMode="auto">
            <a:xfrm>
              <a:off x="2467" y="1810"/>
              <a:ext cx="349" cy="2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9" name="Rectangle 37"/>
            <p:cNvSpPr>
              <a:spLocks noChangeArrowheads="1"/>
            </p:cNvSpPr>
            <p:nvPr/>
          </p:nvSpPr>
          <p:spPr bwMode="auto">
            <a:xfrm>
              <a:off x="2467" y="1810"/>
              <a:ext cx="349" cy="259"/>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34" name="Rectangle 39"/>
          <p:cNvSpPr>
            <a:spLocks noChangeArrowheads="1"/>
          </p:cNvSpPr>
          <p:nvPr/>
        </p:nvSpPr>
        <p:spPr bwMode="auto">
          <a:xfrm>
            <a:off x="4268666" y="2944583"/>
            <a:ext cx="226883"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SE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35" name="Rectangle 40"/>
          <p:cNvSpPr>
            <a:spLocks noChangeArrowheads="1"/>
          </p:cNvSpPr>
          <p:nvPr/>
        </p:nvSpPr>
        <p:spPr bwMode="auto">
          <a:xfrm>
            <a:off x="4499868" y="2944583"/>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36" name="Group 43"/>
          <p:cNvGrpSpPr>
            <a:grpSpLocks/>
          </p:cNvGrpSpPr>
          <p:nvPr/>
        </p:nvGrpSpPr>
        <p:grpSpPr bwMode="auto">
          <a:xfrm>
            <a:off x="5281395" y="2876711"/>
            <a:ext cx="711516" cy="428744"/>
            <a:chOff x="3163" y="1810"/>
            <a:chExt cx="437" cy="259"/>
          </a:xfrm>
          <a:solidFill>
            <a:schemeClr val="accent1"/>
          </a:solidFill>
        </p:grpSpPr>
        <p:sp>
          <p:nvSpPr>
            <p:cNvPr id="306" name="Rectangle 41"/>
            <p:cNvSpPr>
              <a:spLocks noChangeArrowheads="1"/>
            </p:cNvSpPr>
            <p:nvPr/>
          </p:nvSpPr>
          <p:spPr bwMode="auto">
            <a:xfrm>
              <a:off x="3163" y="1810"/>
              <a:ext cx="437" cy="2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7" name="Rectangle 42"/>
            <p:cNvSpPr>
              <a:spLocks noChangeArrowheads="1"/>
            </p:cNvSpPr>
            <p:nvPr/>
          </p:nvSpPr>
          <p:spPr bwMode="auto">
            <a:xfrm>
              <a:off x="3163" y="1810"/>
              <a:ext cx="437" cy="259"/>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37" name="Rectangle 44"/>
          <p:cNvSpPr>
            <a:spLocks noChangeArrowheads="1"/>
          </p:cNvSpPr>
          <p:nvPr/>
        </p:nvSpPr>
        <p:spPr bwMode="auto">
          <a:xfrm>
            <a:off x="5401880" y="2944583"/>
            <a:ext cx="322240"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LBE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38" name="Rectangle 45"/>
          <p:cNvSpPr>
            <a:spLocks noChangeArrowheads="1"/>
          </p:cNvSpPr>
          <p:nvPr/>
        </p:nvSpPr>
        <p:spPr bwMode="auto">
          <a:xfrm>
            <a:off x="5729144" y="2944583"/>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39" name="Rectangle 46"/>
          <p:cNvSpPr>
            <a:spLocks noChangeArrowheads="1"/>
          </p:cNvSpPr>
          <p:nvPr/>
        </p:nvSpPr>
        <p:spPr bwMode="auto">
          <a:xfrm>
            <a:off x="7396402" y="1868585"/>
            <a:ext cx="1134843" cy="28803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47"/>
          <p:cNvSpPr>
            <a:spLocks noChangeArrowheads="1"/>
          </p:cNvSpPr>
          <p:nvPr/>
        </p:nvSpPr>
        <p:spPr bwMode="auto">
          <a:xfrm>
            <a:off x="7510375" y="1928180"/>
            <a:ext cx="449378" cy="17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Active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1" name="Rectangle 48"/>
          <p:cNvSpPr>
            <a:spLocks noChangeArrowheads="1"/>
          </p:cNvSpPr>
          <p:nvPr/>
        </p:nvSpPr>
        <p:spPr bwMode="auto">
          <a:xfrm>
            <a:off x="7888113" y="1928180"/>
            <a:ext cx="92807" cy="17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2" name="Rectangle 49"/>
          <p:cNvSpPr>
            <a:spLocks noChangeArrowheads="1"/>
          </p:cNvSpPr>
          <p:nvPr/>
        </p:nvSpPr>
        <p:spPr bwMode="auto">
          <a:xfrm>
            <a:off x="7375235" y="2739315"/>
            <a:ext cx="1156009" cy="2731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50"/>
          <p:cNvSpPr>
            <a:spLocks noChangeArrowheads="1"/>
          </p:cNvSpPr>
          <p:nvPr/>
        </p:nvSpPr>
        <p:spPr bwMode="auto">
          <a:xfrm>
            <a:off x="7487579" y="2798910"/>
            <a:ext cx="566607" cy="17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Standby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4" name="Rectangle 51"/>
          <p:cNvSpPr>
            <a:spLocks noChangeArrowheads="1"/>
          </p:cNvSpPr>
          <p:nvPr/>
        </p:nvSpPr>
        <p:spPr bwMode="auto">
          <a:xfrm>
            <a:off x="7985803" y="2798910"/>
            <a:ext cx="92807" cy="17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45" name="Group 54"/>
          <p:cNvGrpSpPr>
            <a:grpSpLocks/>
          </p:cNvGrpSpPr>
          <p:nvPr/>
        </p:nvGrpSpPr>
        <p:grpSpPr bwMode="auto">
          <a:xfrm>
            <a:off x="2163427" y="3739166"/>
            <a:ext cx="6520867" cy="2014599"/>
            <a:chOff x="1248" y="2331"/>
            <a:chExt cx="4005" cy="1217"/>
          </a:xfrm>
        </p:grpSpPr>
        <p:sp>
          <p:nvSpPr>
            <p:cNvPr id="304" name="Rectangle 52"/>
            <p:cNvSpPr>
              <a:spLocks noChangeArrowheads="1"/>
            </p:cNvSpPr>
            <p:nvPr/>
          </p:nvSpPr>
          <p:spPr bwMode="auto">
            <a:xfrm>
              <a:off x="1248" y="2331"/>
              <a:ext cx="4005" cy="12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Rectangle 53"/>
            <p:cNvSpPr>
              <a:spLocks noChangeArrowheads="1"/>
            </p:cNvSpPr>
            <p:nvPr/>
          </p:nvSpPr>
          <p:spPr bwMode="auto">
            <a:xfrm>
              <a:off x="1248" y="2331"/>
              <a:ext cx="4005" cy="1217"/>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6" name="Group 57"/>
          <p:cNvGrpSpPr>
            <a:grpSpLocks/>
          </p:cNvGrpSpPr>
          <p:nvPr/>
        </p:nvGrpSpPr>
        <p:grpSpPr bwMode="auto">
          <a:xfrm>
            <a:off x="2305079" y="4902898"/>
            <a:ext cx="6235934" cy="718435"/>
            <a:chOff x="1335" y="3034"/>
            <a:chExt cx="3830" cy="434"/>
          </a:xfrm>
        </p:grpSpPr>
        <p:sp>
          <p:nvSpPr>
            <p:cNvPr id="302" name="Rectangle 55"/>
            <p:cNvSpPr>
              <a:spLocks noChangeArrowheads="1"/>
            </p:cNvSpPr>
            <p:nvPr/>
          </p:nvSpPr>
          <p:spPr bwMode="auto">
            <a:xfrm>
              <a:off x="1335" y="3034"/>
              <a:ext cx="3830" cy="4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Rectangle 56"/>
            <p:cNvSpPr>
              <a:spLocks noChangeArrowheads="1"/>
            </p:cNvSpPr>
            <p:nvPr/>
          </p:nvSpPr>
          <p:spPr bwMode="auto">
            <a:xfrm>
              <a:off x="1335" y="3034"/>
              <a:ext cx="3830" cy="434"/>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60"/>
          <p:cNvGrpSpPr>
            <a:grpSpLocks/>
          </p:cNvGrpSpPr>
          <p:nvPr/>
        </p:nvGrpSpPr>
        <p:grpSpPr bwMode="auto">
          <a:xfrm>
            <a:off x="2305079" y="4038789"/>
            <a:ext cx="6235934" cy="718435"/>
            <a:chOff x="1335" y="2512"/>
            <a:chExt cx="3830" cy="434"/>
          </a:xfrm>
        </p:grpSpPr>
        <p:sp>
          <p:nvSpPr>
            <p:cNvPr id="300" name="Rectangle 58"/>
            <p:cNvSpPr>
              <a:spLocks noChangeArrowheads="1"/>
            </p:cNvSpPr>
            <p:nvPr/>
          </p:nvSpPr>
          <p:spPr bwMode="auto">
            <a:xfrm>
              <a:off x="1335" y="2512"/>
              <a:ext cx="3830" cy="4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Rectangle 59"/>
            <p:cNvSpPr>
              <a:spLocks noChangeArrowheads="1"/>
            </p:cNvSpPr>
            <p:nvPr/>
          </p:nvSpPr>
          <p:spPr bwMode="auto">
            <a:xfrm>
              <a:off x="1335" y="2512"/>
              <a:ext cx="3830" cy="434"/>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8" name="Group 63"/>
          <p:cNvGrpSpPr>
            <a:grpSpLocks/>
          </p:cNvGrpSpPr>
          <p:nvPr/>
        </p:nvGrpSpPr>
        <p:grpSpPr bwMode="auto">
          <a:xfrm>
            <a:off x="2871686" y="4181151"/>
            <a:ext cx="708259" cy="432055"/>
            <a:chOff x="1683" y="2598"/>
            <a:chExt cx="435" cy="261"/>
          </a:xfrm>
          <a:solidFill>
            <a:schemeClr val="accent1"/>
          </a:solidFill>
        </p:grpSpPr>
        <p:sp>
          <p:nvSpPr>
            <p:cNvPr id="298" name="Rectangle 61"/>
            <p:cNvSpPr>
              <a:spLocks noChangeArrowheads="1"/>
            </p:cNvSpPr>
            <p:nvPr/>
          </p:nvSpPr>
          <p:spPr bwMode="auto">
            <a:xfrm>
              <a:off x="1683" y="2598"/>
              <a:ext cx="435" cy="2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9" name="Rectangle 62"/>
            <p:cNvSpPr>
              <a:spLocks noChangeArrowheads="1"/>
            </p:cNvSpPr>
            <p:nvPr/>
          </p:nvSpPr>
          <p:spPr bwMode="auto">
            <a:xfrm>
              <a:off x="1683" y="2598"/>
              <a:ext cx="435" cy="261"/>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49" name="Rectangle 64"/>
          <p:cNvSpPr>
            <a:spLocks noChangeArrowheads="1"/>
          </p:cNvSpPr>
          <p:nvPr/>
        </p:nvSpPr>
        <p:spPr bwMode="auto">
          <a:xfrm>
            <a:off x="2992172" y="4249022"/>
            <a:ext cx="332105"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FEE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50" name="Rectangle 65"/>
          <p:cNvSpPr>
            <a:spLocks noChangeArrowheads="1"/>
          </p:cNvSpPr>
          <p:nvPr/>
        </p:nvSpPr>
        <p:spPr bwMode="auto">
          <a:xfrm>
            <a:off x="3329205" y="4249022"/>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51" name="Group 68"/>
          <p:cNvGrpSpPr>
            <a:grpSpLocks/>
          </p:cNvGrpSpPr>
          <p:nvPr/>
        </p:nvGrpSpPr>
        <p:grpSpPr bwMode="auto">
          <a:xfrm>
            <a:off x="2871686" y="5045260"/>
            <a:ext cx="711516" cy="430399"/>
            <a:chOff x="1683" y="3120"/>
            <a:chExt cx="437" cy="260"/>
          </a:xfrm>
          <a:solidFill>
            <a:schemeClr val="accent1"/>
          </a:solidFill>
        </p:grpSpPr>
        <p:sp>
          <p:nvSpPr>
            <p:cNvPr id="296" name="Rectangle 66"/>
            <p:cNvSpPr>
              <a:spLocks noChangeArrowheads="1"/>
            </p:cNvSpPr>
            <p:nvPr/>
          </p:nvSpPr>
          <p:spPr bwMode="auto">
            <a:xfrm>
              <a:off x="1683" y="3120"/>
              <a:ext cx="437"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7" name="Rectangle 67"/>
            <p:cNvSpPr>
              <a:spLocks noChangeArrowheads="1"/>
            </p:cNvSpPr>
            <p:nvPr/>
          </p:nvSpPr>
          <p:spPr bwMode="auto">
            <a:xfrm>
              <a:off x="1683" y="3120"/>
              <a:ext cx="437"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52" name="Rectangle 69"/>
          <p:cNvSpPr>
            <a:spLocks noChangeArrowheads="1"/>
          </p:cNvSpPr>
          <p:nvPr/>
        </p:nvSpPr>
        <p:spPr bwMode="auto">
          <a:xfrm>
            <a:off x="2992172" y="5114786"/>
            <a:ext cx="332105"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FEE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53" name="Rectangle 70"/>
          <p:cNvSpPr>
            <a:spLocks noChangeArrowheads="1"/>
          </p:cNvSpPr>
          <p:nvPr/>
        </p:nvSpPr>
        <p:spPr bwMode="auto">
          <a:xfrm>
            <a:off x="3329205" y="5114786"/>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54" name="Group 73"/>
          <p:cNvGrpSpPr>
            <a:grpSpLocks/>
          </p:cNvGrpSpPr>
          <p:nvPr/>
        </p:nvGrpSpPr>
        <p:grpSpPr bwMode="auto">
          <a:xfrm>
            <a:off x="4148181" y="4181151"/>
            <a:ext cx="568236" cy="432055"/>
            <a:chOff x="2467" y="2598"/>
            <a:chExt cx="349" cy="261"/>
          </a:xfrm>
          <a:solidFill>
            <a:schemeClr val="accent1"/>
          </a:solidFill>
        </p:grpSpPr>
        <p:sp>
          <p:nvSpPr>
            <p:cNvPr id="294" name="Rectangle 71"/>
            <p:cNvSpPr>
              <a:spLocks noChangeArrowheads="1"/>
            </p:cNvSpPr>
            <p:nvPr/>
          </p:nvSpPr>
          <p:spPr bwMode="auto">
            <a:xfrm>
              <a:off x="2467" y="2598"/>
              <a:ext cx="349" cy="2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5" name="Rectangle 72"/>
            <p:cNvSpPr>
              <a:spLocks noChangeArrowheads="1"/>
            </p:cNvSpPr>
            <p:nvPr/>
          </p:nvSpPr>
          <p:spPr bwMode="auto">
            <a:xfrm>
              <a:off x="2467" y="2598"/>
              <a:ext cx="349" cy="261"/>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55" name="Rectangle 74"/>
          <p:cNvSpPr>
            <a:spLocks noChangeArrowheads="1"/>
          </p:cNvSpPr>
          <p:nvPr/>
        </p:nvSpPr>
        <p:spPr bwMode="auto">
          <a:xfrm>
            <a:off x="4268666" y="4249022"/>
            <a:ext cx="226883"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SE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56" name="Rectangle 75"/>
          <p:cNvSpPr>
            <a:spLocks noChangeArrowheads="1"/>
          </p:cNvSpPr>
          <p:nvPr/>
        </p:nvSpPr>
        <p:spPr bwMode="auto">
          <a:xfrm>
            <a:off x="4499868" y="4249022"/>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57" name="Group 78"/>
          <p:cNvGrpSpPr>
            <a:grpSpLocks/>
          </p:cNvGrpSpPr>
          <p:nvPr/>
        </p:nvGrpSpPr>
        <p:grpSpPr bwMode="auto">
          <a:xfrm>
            <a:off x="5281395" y="4181151"/>
            <a:ext cx="711516" cy="432055"/>
            <a:chOff x="3163" y="2598"/>
            <a:chExt cx="437" cy="261"/>
          </a:xfrm>
          <a:solidFill>
            <a:schemeClr val="accent1"/>
          </a:solidFill>
        </p:grpSpPr>
        <p:sp>
          <p:nvSpPr>
            <p:cNvPr id="292" name="Rectangle 76"/>
            <p:cNvSpPr>
              <a:spLocks noChangeArrowheads="1"/>
            </p:cNvSpPr>
            <p:nvPr/>
          </p:nvSpPr>
          <p:spPr bwMode="auto">
            <a:xfrm>
              <a:off x="3163" y="2598"/>
              <a:ext cx="437" cy="2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3" name="Rectangle 77"/>
            <p:cNvSpPr>
              <a:spLocks noChangeArrowheads="1"/>
            </p:cNvSpPr>
            <p:nvPr/>
          </p:nvSpPr>
          <p:spPr bwMode="auto">
            <a:xfrm>
              <a:off x="3163" y="2598"/>
              <a:ext cx="437" cy="261"/>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58" name="Rectangle 79"/>
          <p:cNvSpPr>
            <a:spLocks noChangeArrowheads="1"/>
          </p:cNvSpPr>
          <p:nvPr/>
        </p:nvSpPr>
        <p:spPr bwMode="auto">
          <a:xfrm>
            <a:off x="5401880" y="4249022"/>
            <a:ext cx="322240"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LBE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59" name="Rectangle 80"/>
          <p:cNvSpPr>
            <a:spLocks noChangeArrowheads="1"/>
          </p:cNvSpPr>
          <p:nvPr/>
        </p:nvSpPr>
        <p:spPr bwMode="auto">
          <a:xfrm>
            <a:off x="5729144" y="4249022"/>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60" name="Group 83"/>
          <p:cNvGrpSpPr>
            <a:grpSpLocks/>
          </p:cNvGrpSpPr>
          <p:nvPr/>
        </p:nvGrpSpPr>
        <p:grpSpPr bwMode="auto">
          <a:xfrm>
            <a:off x="4148181" y="5045260"/>
            <a:ext cx="568236" cy="430399"/>
            <a:chOff x="2467" y="3120"/>
            <a:chExt cx="349" cy="260"/>
          </a:xfrm>
          <a:solidFill>
            <a:schemeClr val="accent1"/>
          </a:solidFill>
        </p:grpSpPr>
        <p:sp>
          <p:nvSpPr>
            <p:cNvPr id="290" name="Rectangle 81"/>
            <p:cNvSpPr>
              <a:spLocks noChangeArrowheads="1"/>
            </p:cNvSpPr>
            <p:nvPr/>
          </p:nvSpPr>
          <p:spPr bwMode="auto">
            <a:xfrm>
              <a:off x="2467" y="3120"/>
              <a:ext cx="349"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1" name="Rectangle 82"/>
            <p:cNvSpPr>
              <a:spLocks noChangeArrowheads="1"/>
            </p:cNvSpPr>
            <p:nvPr/>
          </p:nvSpPr>
          <p:spPr bwMode="auto">
            <a:xfrm>
              <a:off x="2467" y="3120"/>
              <a:ext cx="349"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61" name="Rectangle 84"/>
          <p:cNvSpPr>
            <a:spLocks noChangeArrowheads="1"/>
          </p:cNvSpPr>
          <p:nvPr/>
        </p:nvSpPr>
        <p:spPr bwMode="auto">
          <a:xfrm>
            <a:off x="4268666" y="5114786"/>
            <a:ext cx="226883"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SE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62" name="Rectangle 85"/>
          <p:cNvSpPr>
            <a:spLocks noChangeArrowheads="1"/>
          </p:cNvSpPr>
          <p:nvPr/>
        </p:nvSpPr>
        <p:spPr bwMode="auto">
          <a:xfrm>
            <a:off x="4499868" y="5114786"/>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63" name="Group 88"/>
          <p:cNvGrpSpPr>
            <a:grpSpLocks/>
          </p:cNvGrpSpPr>
          <p:nvPr/>
        </p:nvGrpSpPr>
        <p:grpSpPr bwMode="auto">
          <a:xfrm>
            <a:off x="5281395" y="5045260"/>
            <a:ext cx="711516" cy="430399"/>
            <a:chOff x="3163" y="3120"/>
            <a:chExt cx="437" cy="260"/>
          </a:xfrm>
          <a:solidFill>
            <a:schemeClr val="accent1"/>
          </a:solidFill>
        </p:grpSpPr>
        <p:sp>
          <p:nvSpPr>
            <p:cNvPr id="288" name="Rectangle 86"/>
            <p:cNvSpPr>
              <a:spLocks noChangeArrowheads="1"/>
            </p:cNvSpPr>
            <p:nvPr/>
          </p:nvSpPr>
          <p:spPr bwMode="auto">
            <a:xfrm>
              <a:off x="3163" y="3120"/>
              <a:ext cx="437"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9" name="Rectangle 87"/>
            <p:cNvSpPr>
              <a:spLocks noChangeArrowheads="1"/>
            </p:cNvSpPr>
            <p:nvPr/>
          </p:nvSpPr>
          <p:spPr bwMode="auto">
            <a:xfrm>
              <a:off x="3163" y="3120"/>
              <a:ext cx="437"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64" name="Rectangle 89"/>
          <p:cNvSpPr>
            <a:spLocks noChangeArrowheads="1"/>
          </p:cNvSpPr>
          <p:nvPr/>
        </p:nvSpPr>
        <p:spPr bwMode="auto">
          <a:xfrm>
            <a:off x="5401880" y="5114786"/>
            <a:ext cx="322240"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LBE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65" name="Rectangle 90"/>
          <p:cNvSpPr>
            <a:spLocks noChangeArrowheads="1"/>
          </p:cNvSpPr>
          <p:nvPr/>
        </p:nvSpPr>
        <p:spPr bwMode="auto">
          <a:xfrm>
            <a:off x="5729144" y="5114786"/>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66" name="Rectangle 91"/>
          <p:cNvSpPr>
            <a:spLocks noChangeArrowheads="1"/>
          </p:cNvSpPr>
          <p:nvPr/>
        </p:nvSpPr>
        <p:spPr bwMode="auto">
          <a:xfrm>
            <a:off x="7396402" y="4048721"/>
            <a:ext cx="1134843" cy="26651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92"/>
          <p:cNvSpPr>
            <a:spLocks noChangeArrowheads="1"/>
          </p:cNvSpPr>
          <p:nvPr/>
        </p:nvSpPr>
        <p:spPr bwMode="auto">
          <a:xfrm>
            <a:off x="7510375" y="4108315"/>
            <a:ext cx="449378" cy="17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Active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8" name="Rectangle 93"/>
          <p:cNvSpPr>
            <a:spLocks noChangeArrowheads="1"/>
          </p:cNvSpPr>
          <p:nvPr/>
        </p:nvSpPr>
        <p:spPr bwMode="auto">
          <a:xfrm>
            <a:off x="7888113" y="4108315"/>
            <a:ext cx="92807" cy="17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9" name="Rectangle 94"/>
          <p:cNvSpPr>
            <a:spLocks noChangeArrowheads="1"/>
          </p:cNvSpPr>
          <p:nvPr/>
        </p:nvSpPr>
        <p:spPr bwMode="auto">
          <a:xfrm>
            <a:off x="7375235" y="4924418"/>
            <a:ext cx="1156009" cy="28803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95"/>
          <p:cNvSpPr>
            <a:spLocks noChangeArrowheads="1"/>
          </p:cNvSpPr>
          <p:nvPr/>
        </p:nvSpPr>
        <p:spPr bwMode="auto">
          <a:xfrm>
            <a:off x="7487579" y="4982356"/>
            <a:ext cx="566607" cy="17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Standby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1" name="Rectangle 96"/>
          <p:cNvSpPr>
            <a:spLocks noChangeArrowheads="1"/>
          </p:cNvSpPr>
          <p:nvPr/>
        </p:nvSpPr>
        <p:spPr bwMode="auto">
          <a:xfrm>
            <a:off x="7985803" y="4982356"/>
            <a:ext cx="92807" cy="17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2" name="Line 97"/>
          <p:cNvSpPr>
            <a:spLocks noChangeShapeType="1"/>
          </p:cNvSpPr>
          <p:nvPr/>
        </p:nvSpPr>
        <p:spPr bwMode="auto">
          <a:xfrm>
            <a:off x="3581574" y="2156621"/>
            <a:ext cx="566607"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3" name="Line 98"/>
          <p:cNvSpPr>
            <a:spLocks noChangeShapeType="1"/>
          </p:cNvSpPr>
          <p:nvPr/>
        </p:nvSpPr>
        <p:spPr bwMode="auto">
          <a:xfrm>
            <a:off x="3581574" y="2156621"/>
            <a:ext cx="566607"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4" name="Line 99"/>
          <p:cNvSpPr>
            <a:spLocks noChangeShapeType="1"/>
          </p:cNvSpPr>
          <p:nvPr/>
        </p:nvSpPr>
        <p:spPr bwMode="auto">
          <a:xfrm>
            <a:off x="3581574" y="2156621"/>
            <a:ext cx="566607"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5" name="Line 100"/>
          <p:cNvSpPr>
            <a:spLocks noChangeShapeType="1"/>
          </p:cNvSpPr>
          <p:nvPr/>
        </p:nvSpPr>
        <p:spPr bwMode="auto">
          <a:xfrm>
            <a:off x="3581574" y="2156621"/>
            <a:ext cx="566607" cy="3021069"/>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6" name="Line 101"/>
          <p:cNvSpPr>
            <a:spLocks noChangeShapeType="1"/>
          </p:cNvSpPr>
          <p:nvPr/>
        </p:nvSpPr>
        <p:spPr bwMode="auto">
          <a:xfrm flipV="1">
            <a:off x="3581574" y="2156621"/>
            <a:ext cx="566607"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7" name="Line 102"/>
          <p:cNvSpPr>
            <a:spLocks noChangeShapeType="1"/>
          </p:cNvSpPr>
          <p:nvPr/>
        </p:nvSpPr>
        <p:spPr bwMode="auto">
          <a:xfrm>
            <a:off x="3581574" y="3019075"/>
            <a:ext cx="566607"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8" name="Line 103"/>
          <p:cNvSpPr>
            <a:spLocks noChangeShapeType="1"/>
          </p:cNvSpPr>
          <p:nvPr/>
        </p:nvSpPr>
        <p:spPr bwMode="auto">
          <a:xfrm>
            <a:off x="3581574" y="3019075"/>
            <a:ext cx="566607" cy="129616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9" name="Line 104"/>
          <p:cNvSpPr>
            <a:spLocks noChangeShapeType="1"/>
          </p:cNvSpPr>
          <p:nvPr/>
        </p:nvSpPr>
        <p:spPr bwMode="auto">
          <a:xfrm>
            <a:off x="3581574" y="3019075"/>
            <a:ext cx="566607"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0" name="Line 105"/>
          <p:cNvSpPr>
            <a:spLocks noChangeShapeType="1"/>
          </p:cNvSpPr>
          <p:nvPr/>
        </p:nvSpPr>
        <p:spPr bwMode="auto">
          <a:xfrm flipV="1">
            <a:off x="3581574" y="2156621"/>
            <a:ext cx="566607"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1" name="Line 106"/>
          <p:cNvSpPr>
            <a:spLocks noChangeShapeType="1"/>
          </p:cNvSpPr>
          <p:nvPr/>
        </p:nvSpPr>
        <p:spPr bwMode="auto">
          <a:xfrm flipV="1">
            <a:off x="3581574" y="3019075"/>
            <a:ext cx="566607" cy="129616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2" name="Line 107"/>
          <p:cNvSpPr>
            <a:spLocks noChangeShapeType="1"/>
          </p:cNvSpPr>
          <p:nvPr/>
        </p:nvSpPr>
        <p:spPr bwMode="auto">
          <a:xfrm>
            <a:off x="3581574" y="4315238"/>
            <a:ext cx="566607"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3" name="Line 108"/>
          <p:cNvSpPr>
            <a:spLocks noChangeShapeType="1"/>
          </p:cNvSpPr>
          <p:nvPr/>
        </p:nvSpPr>
        <p:spPr bwMode="auto">
          <a:xfrm>
            <a:off x="3581574" y="4315238"/>
            <a:ext cx="566607"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4" name="Line 109"/>
          <p:cNvSpPr>
            <a:spLocks noChangeShapeType="1"/>
          </p:cNvSpPr>
          <p:nvPr/>
        </p:nvSpPr>
        <p:spPr bwMode="auto">
          <a:xfrm flipV="1">
            <a:off x="3581574" y="2156621"/>
            <a:ext cx="566607" cy="3021069"/>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5" name="Line 110"/>
          <p:cNvSpPr>
            <a:spLocks noChangeShapeType="1"/>
          </p:cNvSpPr>
          <p:nvPr/>
        </p:nvSpPr>
        <p:spPr bwMode="auto">
          <a:xfrm flipV="1">
            <a:off x="3581574" y="3019075"/>
            <a:ext cx="566607"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6" name="Line 111"/>
          <p:cNvSpPr>
            <a:spLocks noChangeShapeType="1"/>
          </p:cNvSpPr>
          <p:nvPr/>
        </p:nvSpPr>
        <p:spPr bwMode="auto">
          <a:xfrm flipV="1">
            <a:off x="3581574" y="4315238"/>
            <a:ext cx="566607"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7" name="Line 112"/>
          <p:cNvSpPr>
            <a:spLocks noChangeShapeType="1"/>
          </p:cNvSpPr>
          <p:nvPr/>
        </p:nvSpPr>
        <p:spPr bwMode="auto">
          <a:xfrm>
            <a:off x="3581574" y="5177690"/>
            <a:ext cx="566607"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8" name="Line 113"/>
          <p:cNvSpPr>
            <a:spLocks noChangeShapeType="1"/>
          </p:cNvSpPr>
          <p:nvPr/>
        </p:nvSpPr>
        <p:spPr bwMode="auto">
          <a:xfrm>
            <a:off x="4714788" y="2156621"/>
            <a:ext cx="566607"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9" name="Line 114"/>
          <p:cNvSpPr>
            <a:spLocks noChangeShapeType="1"/>
          </p:cNvSpPr>
          <p:nvPr/>
        </p:nvSpPr>
        <p:spPr bwMode="auto">
          <a:xfrm>
            <a:off x="4714788" y="2156621"/>
            <a:ext cx="566607"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0" name="Line 115"/>
          <p:cNvSpPr>
            <a:spLocks noChangeShapeType="1"/>
          </p:cNvSpPr>
          <p:nvPr/>
        </p:nvSpPr>
        <p:spPr bwMode="auto">
          <a:xfrm>
            <a:off x="4714788" y="2156621"/>
            <a:ext cx="566607"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1" name="Line 116"/>
          <p:cNvSpPr>
            <a:spLocks noChangeShapeType="1"/>
          </p:cNvSpPr>
          <p:nvPr/>
        </p:nvSpPr>
        <p:spPr bwMode="auto">
          <a:xfrm>
            <a:off x="4714788" y="2156621"/>
            <a:ext cx="566607" cy="3021069"/>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2" name="Line 117"/>
          <p:cNvSpPr>
            <a:spLocks noChangeShapeType="1"/>
          </p:cNvSpPr>
          <p:nvPr/>
        </p:nvSpPr>
        <p:spPr bwMode="auto">
          <a:xfrm flipV="1">
            <a:off x="4714788" y="2156621"/>
            <a:ext cx="566607"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3" name="Line 118"/>
          <p:cNvSpPr>
            <a:spLocks noChangeShapeType="1"/>
          </p:cNvSpPr>
          <p:nvPr/>
        </p:nvSpPr>
        <p:spPr bwMode="auto">
          <a:xfrm>
            <a:off x="4714788" y="3019075"/>
            <a:ext cx="566607" cy="165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4" name="Line 119"/>
          <p:cNvSpPr>
            <a:spLocks noChangeShapeType="1"/>
          </p:cNvSpPr>
          <p:nvPr/>
        </p:nvSpPr>
        <p:spPr bwMode="auto">
          <a:xfrm>
            <a:off x="4714788" y="3019075"/>
            <a:ext cx="566607" cy="129616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5" name="Line 120"/>
          <p:cNvSpPr>
            <a:spLocks noChangeShapeType="1"/>
          </p:cNvSpPr>
          <p:nvPr/>
        </p:nvSpPr>
        <p:spPr bwMode="auto">
          <a:xfrm>
            <a:off x="4714788" y="3019075"/>
            <a:ext cx="566607"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6" name="Line 121"/>
          <p:cNvSpPr>
            <a:spLocks noChangeShapeType="1"/>
          </p:cNvSpPr>
          <p:nvPr/>
        </p:nvSpPr>
        <p:spPr bwMode="auto">
          <a:xfrm flipV="1">
            <a:off x="4714788" y="2156621"/>
            <a:ext cx="566607"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7" name="Line 122"/>
          <p:cNvSpPr>
            <a:spLocks noChangeShapeType="1"/>
          </p:cNvSpPr>
          <p:nvPr/>
        </p:nvSpPr>
        <p:spPr bwMode="auto">
          <a:xfrm flipV="1">
            <a:off x="4714788" y="3019075"/>
            <a:ext cx="566607" cy="129616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8" name="Line 123"/>
          <p:cNvSpPr>
            <a:spLocks noChangeShapeType="1"/>
          </p:cNvSpPr>
          <p:nvPr/>
        </p:nvSpPr>
        <p:spPr bwMode="auto">
          <a:xfrm>
            <a:off x="4714788" y="4315238"/>
            <a:ext cx="566607"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9" name="Line 124"/>
          <p:cNvSpPr>
            <a:spLocks noChangeShapeType="1"/>
          </p:cNvSpPr>
          <p:nvPr/>
        </p:nvSpPr>
        <p:spPr bwMode="auto">
          <a:xfrm>
            <a:off x="4714788" y="4315238"/>
            <a:ext cx="566607"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0" name="Line 125"/>
          <p:cNvSpPr>
            <a:spLocks noChangeShapeType="1"/>
          </p:cNvSpPr>
          <p:nvPr/>
        </p:nvSpPr>
        <p:spPr bwMode="auto">
          <a:xfrm flipV="1">
            <a:off x="4714788" y="2156621"/>
            <a:ext cx="566607" cy="3021069"/>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1" name="Line 126"/>
          <p:cNvSpPr>
            <a:spLocks noChangeShapeType="1"/>
          </p:cNvSpPr>
          <p:nvPr/>
        </p:nvSpPr>
        <p:spPr bwMode="auto">
          <a:xfrm flipV="1">
            <a:off x="4714788" y="3019075"/>
            <a:ext cx="566607"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2" name="Line 127"/>
          <p:cNvSpPr>
            <a:spLocks noChangeShapeType="1"/>
          </p:cNvSpPr>
          <p:nvPr/>
        </p:nvSpPr>
        <p:spPr bwMode="auto">
          <a:xfrm flipV="1">
            <a:off x="4714788" y="4315238"/>
            <a:ext cx="566607"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3" name="Line 128"/>
          <p:cNvSpPr>
            <a:spLocks noChangeShapeType="1"/>
          </p:cNvSpPr>
          <p:nvPr/>
        </p:nvSpPr>
        <p:spPr bwMode="auto">
          <a:xfrm>
            <a:off x="4714788" y="5177690"/>
            <a:ext cx="566607" cy="165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4" name="Line 129"/>
          <p:cNvSpPr>
            <a:spLocks noChangeShapeType="1"/>
          </p:cNvSpPr>
          <p:nvPr/>
        </p:nvSpPr>
        <p:spPr bwMode="auto">
          <a:xfrm>
            <a:off x="5989653" y="2156621"/>
            <a:ext cx="568236"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130"/>
          <p:cNvSpPr>
            <a:spLocks noChangeShapeType="1"/>
          </p:cNvSpPr>
          <p:nvPr/>
        </p:nvSpPr>
        <p:spPr bwMode="auto">
          <a:xfrm>
            <a:off x="5989653" y="2156621"/>
            <a:ext cx="568236"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131"/>
          <p:cNvSpPr>
            <a:spLocks noChangeShapeType="1"/>
          </p:cNvSpPr>
          <p:nvPr/>
        </p:nvSpPr>
        <p:spPr bwMode="auto">
          <a:xfrm>
            <a:off x="5989653" y="2156621"/>
            <a:ext cx="568236"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132"/>
          <p:cNvSpPr>
            <a:spLocks noChangeShapeType="1"/>
          </p:cNvSpPr>
          <p:nvPr/>
        </p:nvSpPr>
        <p:spPr bwMode="auto">
          <a:xfrm>
            <a:off x="5989653" y="2156621"/>
            <a:ext cx="568236" cy="3021069"/>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Line 133"/>
          <p:cNvSpPr>
            <a:spLocks noChangeShapeType="1"/>
          </p:cNvSpPr>
          <p:nvPr/>
        </p:nvSpPr>
        <p:spPr bwMode="auto">
          <a:xfrm flipV="1">
            <a:off x="5989653" y="2156621"/>
            <a:ext cx="568236"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Line 134"/>
          <p:cNvSpPr>
            <a:spLocks noChangeShapeType="1"/>
          </p:cNvSpPr>
          <p:nvPr/>
        </p:nvSpPr>
        <p:spPr bwMode="auto">
          <a:xfrm>
            <a:off x="5989653" y="3019075"/>
            <a:ext cx="568236" cy="165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135"/>
          <p:cNvSpPr>
            <a:spLocks noChangeShapeType="1"/>
          </p:cNvSpPr>
          <p:nvPr/>
        </p:nvSpPr>
        <p:spPr bwMode="auto">
          <a:xfrm>
            <a:off x="5989653" y="3019075"/>
            <a:ext cx="568236" cy="129616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136"/>
          <p:cNvSpPr>
            <a:spLocks noChangeShapeType="1"/>
          </p:cNvSpPr>
          <p:nvPr/>
        </p:nvSpPr>
        <p:spPr bwMode="auto">
          <a:xfrm>
            <a:off x="5989653" y="3019075"/>
            <a:ext cx="568236"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137"/>
          <p:cNvSpPr>
            <a:spLocks noChangeShapeType="1"/>
          </p:cNvSpPr>
          <p:nvPr/>
        </p:nvSpPr>
        <p:spPr bwMode="auto">
          <a:xfrm flipV="1">
            <a:off x="5989653" y="2156621"/>
            <a:ext cx="568236"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138"/>
          <p:cNvSpPr>
            <a:spLocks noChangeShapeType="1"/>
          </p:cNvSpPr>
          <p:nvPr/>
        </p:nvSpPr>
        <p:spPr bwMode="auto">
          <a:xfrm flipV="1">
            <a:off x="5989653" y="3019075"/>
            <a:ext cx="568236" cy="129616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139"/>
          <p:cNvSpPr>
            <a:spLocks noChangeShapeType="1"/>
          </p:cNvSpPr>
          <p:nvPr/>
        </p:nvSpPr>
        <p:spPr bwMode="auto">
          <a:xfrm>
            <a:off x="5989653" y="4315238"/>
            <a:ext cx="568236"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140"/>
          <p:cNvSpPr>
            <a:spLocks noChangeShapeType="1"/>
          </p:cNvSpPr>
          <p:nvPr/>
        </p:nvSpPr>
        <p:spPr bwMode="auto">
          <a:xfrm>
            <a:off x="5989653" y="4315238"/>
            <a:ext cx="568236"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141"/>
          <p:cNvSpPr>
            <a:spLocks noChangeShapeType="1"/>
          </p:cNvSpPr>
          <p:nvPr/>
        </p:nvSpPr>
        <p:spPr bwMode="auto">
          <a:xfrm flipV="1">
            <a:off x="5989653" y="2156621"/>
            <a:ext cx="568236" cy="3021069"/>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142"/>
          <p:cNvSpPr>
            <a:spLocks noChangeShapeType="1"/>
          </p:cNvSpPr>
          <p:nvPr/>
        </p:nvSpPr>
        <p:spPr bwMode="auto">
          <a:xfrm flipV="1">
            <a:off x="5989653" y="3019075"/>
            <a:ext cx="568236"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143"/>
          <p:cNvSpPr>
            <a:spLocks noChangeShapeType="1"/>
          </p:cNvSpPr>
          <p:nvPr/>
        </p:nvSpPr>
        <p:spPr bwMode="auto">
          <a:xfrm flipV="1">
            <a:off x="5989653" y="4315238"/>
            <a:ext cx="568236"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144"/>
          <p:cNvSpPr>
            <a:spLocks noChangeShapeType="1"/>
          </p:cNvSpPr>
          <p:nvPr/>
        </p:nvSpPr>
        <p:spPr bwMode="auto">
          <a:xfrm>
            <a:off x="5989653" y="5177690"/>
            <a:ext cx="568236" cy="165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145"/>
          <p:cNvSpPr>
            <a:spLocks noChangeShapeType="1"/>
          </p:cNvSpPr>
          <p:nvPr/>
        </p:nvSpPr>
        <p:spPr bwMode="auto">
          <a:xfrm flipH="1">
            <a:off x="2021777" y="2156621"/>
            <a:ext cx="84991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146"/>
          <p:cNvSpPr>
            <a:spLocks noChangeShapeType="1"/>
          </p:cNvSpPr>
          <p:nvPr/>
        </p:nvSpPr>
        <p:spPr bwMode="auto">
          <a:xfrm flipH="1">
            <a:off x="2021777" y="3019075"/>
            <a:ext cx="84991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147"/>
          <p:cNvSpPr>
            <a:spLocks noChangeShapeType="1"/>
          </p:cNvSpPr>
          <p:nvPr/>
        </p:nvSpPr>
        <p:spPr bwMode="auto">
          <a:xfrm flipH="1">
            <a:off x="2021777" y="4315238"/>
            <a:ext cx="84991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148"/>
          <p:cNvSpPr>
            <a:spLocks noChangeShapeType="1"/>
          </p:cNvSpPr>
          <p:nvPr/>
        </p:nvSpPr>
        <p:spPr bwMode="auto">
          <a:xfrm flipH="1">
            <a:off x="2021777" y="5177690"/>
            <a:ext cx="84991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24" name="Group 151"/>
          <p:cNvGrpSpPr>
            <a:grpSpLocks/>
          </p:cNvGrpSpPr>
          <p:nvPr/>
        </p:nvGrpSpPr>
        <p:grpSpPr bwMode="auto">
          <a:xfrm>
            <a:off x="516683" y="1880998"/>
            <a:ext cx="791296" cy="3597143"/>
            <a:chOff x="501" y="1201"/>
            <a:chExt cx="486" cy="2173"/>
          </a:xfrm>
          <a:solidFill>
            <a:schemeClr val="accent2">
              <a:lumMod val="60000"/>
              <a:lumOff val="40000"/>
            </a:schemeClr>
          </a:solidFill>
        </p:grpSpPr>
        <p:sp>
          <p:nvSpPr>
            <p:cNvPr id="286" name="Rectangle 149"/>
            <p:cNvSpPr>
              <a:spLocks noChangeArrowheads="1"/>
            </p:cNvSpPr>
            <p:nvPr/>
          </p:nvSpPr>
          <p:spPr bwMode="auto">
            <a:xfrm>
              <a:off x="501" y="1201"/>
              <a:ext cx="486" cy="217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150"/>
            <p:cNvSpPr>
              <a:spLocks noChangeArrowheads="1"/>
            </p:cNvSpPr>
            <p:nvPr/>
          </p:nvSpPr>
          <p:spPr bwMode="auto">
            <a:xfrm>
              <a:off x="501" y="1201"/>
              <a:ext cx="486" cy="2173"/>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225" name="Rectangle 152"/>
          <p:cNvSpPr>
            <a:spLocks noChangeArrowheads="1"/>
          </p:cNvSpPr>
          <p:nvPr/>
        </p:nvSpPr>
        <p:spPr bwMode="auto">
          <a:xfrm>
            <a:off x="775563" y="1936455"/>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6" name="Rectangle 153"/>
          <p:cNvSpPr>
            <a:spLocks noChangeArrowheads="1"/>
          </p:cNvSpPr>
          <p:nvPr/>
        </p:nvSpPr>
        <p:spPr bwMode="auto">
          <a:xfrm>
            <a:off x="775563" y="2138413"/>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7" name="Rectangle 154"/>
          <p:cNvSpPr>
            <a:spLocks noChangeArrowheads="1"/>
          </p:cNvSpPr>
          <p:nvPr/>
        </p:nvSpPr>
        <p:spPr bwMode="auto">
          <a:xfrm>
            <a:off x="775563" y="2342025"/>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8" name="Rectangle 155"/>
          <p:cNvSpPr>
            <a:spLocks noChangeArrowheads="1"/>
          </p:cNvSpPr>
          <p:nvPr/>
        </p:nvSpPr>
        <p:spPr bwMode="auto">
          <a:xfrm>
            <a:off x="775563" y="2543980"/>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9" name="Rectangle 156"/>
          <p:cNvSpPr>
            <a:spLocks noChangeArrowheads="1"/>
          </p:cNvSpPr>
          <p:nvPr/>
        </p:nvSpPr>
        <p:spPr bwMode="auto">
          <a:xfrm>
            <a:off x="775563" y="2745938"/>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0" name="Rectangle 157"/>
          <p:cNvSpPr>
            <a:spLocks noChangeArrowheads="1"/>
          </p:cNvSpPr>
          <p:nvPr/>
        </p:nvSpPr>
        <p:spPr bwMode="auto">
          <a:xfrm>
            <a:off x="775563" y="2947893"/>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1" name="Rectangle 158"/>
          <p:cNvSpPr>
            <a:spLocks noChangeArrowheads="1"/>
          </p:cNvSpPr>
          <p:nvPr/>
        </p:nvSpPr>
        <p:spPr bwMode="auto">
          <a:xfrm>
            <a:off x="775563" y="3149850"/>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2" name="Rectangle 159"/>
          <p:cNvSpPr>
            <a:spLocks noChangeArrowheads="1"/>
          </p:cNvSpPr>
          <p:nvPr/>
        </p:nvSpPr>
        <p:spPr bwMode="auto">
          <a:xfrm>
            <a:off x="775563" y="3351807"/>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3" name="Rectangle 160"/>
          <p:cNvSpPr>
            <a:spLocks noChangeArrowheads="1"/>
          </p:cNvSpPr>
          <p:nvPr/>
        </p:nvSpPr>
        <p:spPr bwMode="auto">
          <a:xfrm>
            <a:off x="775563" y="3555417"/>
            <a:ext cx="506365"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ISER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4" name="Rectangle 161"/>
          <p:cNvSpPr>
            <a:spLocks noChangeArrowheads="1"/>
          </p:cNvSpPr>
          <p:nvPr/>
        </p:nvSpPr>
        <p:spPr bwMode="auto">
          <a:xfrm>
            <a:off x="1179352" y="3555417"/>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5" name="Rectangle 162"/>
          <p:cNvSpPr>
            <a:spLocks noChangeArrowheads="1"/>
          </p:cNvSpPr>
          <p:nvPr/>
        </p:nvSpPr>
        <p:spPr bwMode="auto">
          <a:xfrm>
            <a:off x="1228197" y="3555417"/>
            <a:ext cx="180729"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6" name="Rectangle 163"/>
          <p:cNvSpPr>
            <a:spLocks noChangeArrowheads="1"/>
          </p:cNvSpPr>
          <p:nvPr/>
        </p:nvSpPr>
        <p:spPr bwMode="auto">
          <a:xfrm>
            <a:off x="775563" y="3757374"/>
            <a:ext cx="485198"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CMX</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7" name="Rectangle 164"/>
          <p:cNvSpPr>
            <a:spLocks noChangeArrowheads="1"/>
          </p:cNvSpPr>
          <p:nvPr/>
        </p:nvSpPr>
        <p:spPr bwMode="auto">
          <a:xfrm>
            <a:off x="1159812" y="3757374"/>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8" name="Line 165"/>
          <p:cNvSpPr>
            <a:spLocks noChangeShapeType="1"/>
          </p:cNvSpPr>
          <p:nvPr/>
        </p:nvSpPr>
        <p:spPr bwMode="auto">
          <a:xfrm>
            <a:off x="2021777" y="1724567"/>
            <a:ext cx="1629" cy="374116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166"/>
          <p:cNvSpPr>
            <a:spLocks noChangeShapeType="1"/>
          </p:cNvSpPr>
          <p:nvPr/>
        </p:nvSpPr>
        <p:spPr bwMode="auto">
          <a:xfrm flipH="1">
            <a:off x="1324914" y="3595145"/>
            <a:ext cx="696860" cy="496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Rectangle 169"/>
          <p:cNvSpPr>
            <a:spLocks noChangeArrowheads="1"/>
          </p:cNvSpPr>
          <p:nvPr/>
        </p:nvSpPr>
        <p:spPr bwMode="auto">
          <a:xfrm>
            <a:off x="2640484" y="5705030"/>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4" name="Rectangle 171"/>
          <p:cNvSpPr>
            <a:spLocks noChangeArrowheads="1"/>
          </p:cNvSpPr>
          <p:nvPr/>
        </p:nvSpPr>
        <p:spPr bwMode="auto">
          <a:xfrm>
            <a:off x="3723223" y="5643781"/>
            <a:ext cx="4164887" cy="3393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Rectangle 175"/>
          <p:cNvSpPr>
            <a:spLocks noChangeArrowheads="1"/>
          </p:cNvSpPr>
          <p:nvPr/>
        </p:nvSpPr>
        <p:spPr bwMode="auto">
          <a:xfrm>
            <a:off x="6359249" y="5708341"/>
            <a:ext cx="140024" cy="26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252" name="Group 181"/>
          <p:cNvGrpSpPr>
            <a:grpSpLocks/>
          </p:cNvGrpSpPr>
          <p:nvPr/>
        </p:nvGrpSpPr>
        <p:grpSpPr bwMode="auto">
          <a:xfrm>
            <a:off x="6557887" y="4229158"/>
            <a:ext cx="928063" cy="306246"/>
            <a:chOff x="3947" y="2627"/>
            <a:chExt cx="570" cy="185"/>
          </a:xfrm>
          <a:solidFill>
            <a:schemeClr val="tx2">
              <a:lumMod val="75000"/>
              <a:lumOff val="25000"/>
            </a:schemeClr>
          </a:solidFill>
        </p:grpSpPr>
        <p:sp>
          <p:nvSpPr>
            <p:cNvPr id="284" name="Rectangle 179"/>
            <p:cNvSpPr>
              <a:spLocks noChangeArrowheads="1"/>
            </p:cNvSpPr>
            <p:nvPr/>
          </p:nvSpPr>
          <p:spPr bwMode="auto">
            <a:xfrm>
              <a:off x="3947" y="2627"/>
              <a:ext cx="570" cy="1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180"/>
            <p:cNvSpPr>
              <a:spLocks noChangeArrowheads="1"/>
            </p:cNvSpPr>
            <p:nvPr/>
          </p:nvSpPr>
          <p:spPr bwMode="auto">
            <a:xfrm>
              <a:off x="3947" y="2627"/>
              <a:ext cx="570" cy="185"/>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253" name="Rectangle 182"/>
          <p:cNvSpPr>
            <a:spLocks noChangeArrowheads="1"/>
          </p:cNvSpPr>
          <p:nvPr/>
        </p:nvSpPr>
        <p:spPr bwMode="auto">
          <a:xfrm>
            <a:off x="6678374" y="4297028"/>
            <a:ext cx="475429"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SGC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4" name="Rectangle 183"/>
          <p:cNvSpPr>
            <a:spLocks noChangeArrowheads="1"/>
          </p:cNvSpPr>
          <p:nvPr/>
        </p:nvSpPr>
        <p:spPr bwMode="auto">
          <a:xfrm>
            <a:off x="7051226" y="4297028"/>
            <a:ext cx="354943"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/PL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5" name="Rectangle 184"/>
          <p:cNvSpPr>
            <a:spLocks noChangeArrowheads="1"/>
          </p:cNvSpPr>
          <p:nvPr/>
        </p:nvSpPr>
        <p:spPr bwMode="auto">
          <a:xfrm>
            <a:off x="7311735" y="4297028"/>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256" name="Group 187"/>
          <p:cNvGrpSpPr>
            <a:grpSpLocks/>
          </p:cNvGrpSpPr>
          <p:nvPr/>
        </p:nvGrpSpPr>
        <p:grpSpPr bwMode="auto">
          <a:xfrm>
            <a:off x="6557887" y="5046916"/>
            <a:ext cx="928063" cy="296314"/>
            <a:chOff x="3947" y="3121"/>
            <a:chExt cx="570" cy="179"/>
          </a:xfrm>
          <a:solidFill>
            <a:schemeClr val="tx2">
              <a:lumMod val="25000"/>
              <a:lumOff val="75000"/>
            </a:schemeClr>
          </a:solidFill>
        </p:grpSpPr>
        <p:sp>
          <p:nvSpPr>
            <p:cNvPr id="282" name="Rectangle 185"/>
            <p:cNvSpPr>
              <a:spLocks noChangeArrowheads="1"/>
            </p:cNvSpPr>
            <p:nvPr/>
          </p:nvSpPr>
          <p:spPr bwMode="auto">
            <a:xfrm>
              <a:off x="3947" y="3121"/>
              <a:ext cx="570" cy="1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186"/>
            <p:cNvSpPr>
              <a:spLocks noChangeArrowheads="1"/>
            </p:cNvSpPr>
            <p:nvPr/>
          </p:nvSpPr>
          <p:spPr bwMode="auto">
            <a:xfrm>
              <a:off x="3947" y="3121"/>
              <a:ext cx="570" cy="179"/>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257" name="Rectangle 188"/>
          <p:cNvSpPr>
            <a:spLocks noChangeArrowheads="1"/>
          </p:cNvSpPr>
          <p:nvPr/>
        </p:nvSpPr>
        <p:spPr bwMode="auto">
          <a:xfrm>
            <a:off x="6678374" y="5114786"/>
            <a:ext cx="475429"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SGC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8" name="Rectangle 189"/>
          <p:cNvSpPr>
            <a:spLocks noChangeArrowheads="1"/>
          </p:cNvSpPr>
          <p:nvPr/>
        </p:nvSpPr>
        <p:spPr bwMode="auto">
          <a:xfrm>
            <a:off x="7052854" y="5114786"/>
            <a:ext cx="354943"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/PL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9" name="Rectangle 190"/>
          <p:cNvSpPr>
            <a:spLocks noChangeArrowheads="1"/>
          </p:cNvSpPr>
          <p:nvPr/>
        </p:nvSpPr>
        <p:spPr bwMode="auto">
          <a:xfrm>
            <a:off x="7313363" y="5114786"/>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260" name="Group 193"/>
          <p:cNvGrpSpPr>
            <a:grpSpLocks/>
          </p:cNvGrpSpPr>
          <p:nvPr/>
        </p:nvGrpSpPr>
        <p:grpSpPr bwMode="auto">
          <a:xfrm>
            <a:off x="6557887" y="2947893"/>
            <a:ext cx="928063" cy="286381"/>
            <a:chOff x="3947" y="1853"/>
            <a:chExt cx="570" cy="173"/>
          </a:xfrm>
          <a:solidFill>
            <a:schemeClr val="tx2">
              <a:lumMod val="25000"/>
              <a:lumOff val="75000"/>
            </a:schemeClr>
          </a:solidFill>
        </p:grpSpPr>
        <p:sp>
          <p:nvSpPr>
            <p:cNvPr id="280" name="Rectangle 191"/>
            <p:cNvSpPr>
              <a:spLocks noChangeArrowheads="1"/>
            </p:cNvSpPr>
            <p:nvPr/>
          </p:nvSpPr>
          <p:spPr bwMode="auto">
            <a:xfrm>
              <a:off x="3947" y="1853"/>
              <a:ext cx="570" cy="17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Rectangle 192"/>
            <p:cNvSpPr>
              <a:spLocks noChangeArrowheads="1"/>
            </p:cNvSpPr>
            <p:nvPr/>
          </p:nvSpPr>
          <p:spPr bwMode="auto">
            <a:xfrm>
              <a:off x="3947" y="1853"/>
              <a:ext cx="570" cy="173"/>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261" name="Rectangle 194"/>
          <p:cNvSpPr>
            <a:spLocks noChangeArrowheads="1"/>
          </p:cNvSpPr>
          <p:nvPr/>
        </p:nvSpPr>
        <p:spPr bwMode="auto">
          <a:xfrm>
            <a:off x="6678374" y="3015763"/>
            <a:ext cx="475429"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SGC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2" name="Rectangle 195"/>
          <p:cNvSpPr>
            <a:spLocks noChangeArrowheads="1"/>
          </p:cNvSpPr>
          <p:nvPr/>
        </p:nvSpPr>
        <p:spPr bwMode="auto">
          <a:xfrm>
            <a:off x="7052854" y="3015763"/>
            <a:ext cx="354943"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/PL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3" name="Rectangle 196"/>
          <p:cNvSpPr>
            <a:spLocks noChangeArrowheads="1"/>
          </p:cNvSpPr>
          <p:nvPr/>
        </p:nvSpPr>
        <p:spPr bwMode="auto">
          <a:xfrm>
            <a:off x="7313363" y="3015763"/>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4" name="Freeform 197"/>
          <p:cNvSpPr>
            <a:spLocks noEditPoints="1"/>
          </p:cNvSpPr>
          <p:nvPr/>
        </p:nvSpPr>
        <p:spPr bwMode="auto">
          <a:xfrm>
            <a:off x="2801673" y="1921556"/>
            <a:ext cx="3228682" cy="605869"/>
          </a:xfrm>
          <a:custGeom>
            <a:avLst/>
            <a:gdLst>
              <a:gd name="T0" fmla="*/ 1918 w 1983"/>
              <a:gd name="T1" fmla="*/ 10 h 366"/>
              <a:gd name="T2" fmla="*/ 1812 w 1983"/>
              <a:gd name="T3" fmla="*/ 10 h 366"/>
              <a:gd name="T4" fmla="*/ 1706 w 1983"/>
              <a:gd name="T5" fmla="*/ 10 h 366"/>
              <a:gd name="T6" fmla="*/ 1599 w 1983"/>
              <a:gd name="T7" fmla="*/ 10 h 366"/>
              <a:gd name="T8" fmla="*/ 1493 w 1983"/>
              <a:gd name="T9" fmla="*/ 10 h 366"/>
              <a:gd name="T10" fmla="*/ 1387 w 1983"/>
              <a:gd name="T11" fmla="*/ 10 h 366"/>
              <a:gd name="T12" fmla="*/ 1280 w 1983"/>
              <a:gd name="T13" fmla="*/ 10 h 366"/>
              <a:gd name="T14" fmla="*/ 1174 w 1983"/>
              <a:gd name="T15" fmla="*/ 10 h 366"/>
              <a:gd name="T16" fmla="*/ 1067 w 1983"/>
              <a:gd name="T17" fmla="*/ 10 h 366"/>
              <a:gd name="T18" fmla="*/ 961 w 1983"/>
              <a:gd name="T19" fmla="*/ 10 h 366"/>
              <a:gd name="T20" fmla="*/ 855 w 1983"/>
              <a:gd name="T21" fmla="*/ 10 h 366"/>
              <a:gd name="T22" fmla="*/ 748 w 1983"/>
              <a:gd name="T23" fmla="*/ 10 h 366"/>
              <a:gd name="T24" fmla="*/ 642 w 1983"/>
              <a:gd name="T25" fmla="*/ 10 h 366"/>
              <a:gd name="T26" fmla="*/ 535 w 1983"/>
              <a:gd name="T27" fmla="*/ 10 h 366"/>
              <a:gd name="T28" fmla="*/ 429 w 1983"/>
              <a:gd name="T29" fmla="*/ 10 h 366"/>
              <a:gd name="T30" fmla="*/ 323 w 1983"/>
              <a:gd name="T31" fmla="*/ 10 h 366"/>
              <a:gd name="T32" fmla="*/ 216 w 1983"/>
              <a:gd name="T33" fmla="*/ 10 h 366"/>
              <a:gd name="T34" fmla="*/ 48 w 1983"/>
              <a:gd name="T35" fmla="*/ 13 h 366"/>
              <a:gd name="T36" fmla="*/ 34 w 1983"/>
              <a:gd name="T37" fmla="*/ 8 h 366"/>
              <a:gd name="T38" fmla="*/ 64 w 1983"/>
              <a:gd name="T39" fmla="*/ 0 h 366"/>
              <a:gd name="T40" fmla="*/ 14 w 1983"/>
              <a:gd name="T41" fmla="*/ 44 h 366"/>
              <a:gd name="T42" fmla="*/ 10 w 1983"/>
              <a:gd name="T43" fmla="*/ 109 h 366"/>
              <a:gd name="T44" fmla="*/ 3 w 1983"/>
              <a:gd name="T45" fmla="*/ 45 h 366"/>
              <a:gd name="T46" fmla="*/ 10 w 1983"/>
              <a:gd name="T47" fmla="*/ 138 h 366"/>
              <a:gd name="T48" fmla="*/ 10 w 1983"/>
              <a:gd name="T49" fmla="*/ 245 h 366"/>
              <a:gd name="T50" fmla="*/ 13 w 1983"/>
              <a:gd name="T51" fmla="*/ 320 h 366"/>
              <a:gd name="T52" fmla="*/ 0 w 1983"/>
              <a:gd name="T53" fmla="*/ 302 h 366"/>
              <a:gd name="T54" fmla="*/ 34 w 1983"/>
              <a:gd name="T55" fmla="*/ 347 h 366"/>
              <a:gd name="T56" fmla="*/ 59 w 1983"/>
              <a:gd name="T57" fmla="*/ 356 h 366"/>
              <a:gd name="T58" fmla="*/ 57 w 1983"/>
              <a:gd name="T59" fmla="*/ 366 h 366"/>
              <a:gd name="T60" fmla="*/ 28 w 1983"/>
              <a:gd name="T61" fmla="*/ 355 h 366"/>
              <a:gd name="T62" fmla="*/ 204 w 1983"/>
              <a:gd name="T63" fmla="*/ 356 h 366"/>
              <a:gd name="T64" fmla="*/ 310 w 1983"/>
              <a:gd name="T65" fmla="*/ 356 h 366"/>
              <a:gd name="T66" fmla="*/ 416 w 1983"/>
              <a:gd name="T67" fmla="*/ 356 h 366"/>
              <a:gd name="T68" fmla="*/ 523 w 1983"/>
              <a:gd name="T69" fmla="*/ 356 h 366"/>
              <a:gd name="T70" fmla="*/ 629 w 1983"/>
              <a:gd name="T71" fmla="*/ 356 h 366"/>
              <a:gd name="T72" fmla="*/ 736 w 1983"/>
              <a:gd name="T73" fmla="*/ 356 h 366"/>
              <a:gd name="T74" fmla="*/ 842 w 1983"/>
              <a:gd name="T75" fmla="*/ 356 h 366"/>
              <a:gd name="T76" fmla="*/ 948 w 1983"/>
              <a:gd name="T77" fmla="*/ 356 h 366"/>
              <a:gd name="T78" fmla="*/ 1055 w 1983"/>
              <a:gd name="T79" fmla="*/ 356 h 366"/>
              <a:gd name="T80" fmla="*/ 1161 w 1983"/>
              <a:gd name="T81" fmla="*/ 356 h 366"/>
              <a:gd name="T82" fmla="*/ 1268 w 1983"/>
              <a:gd name="T83" fmla="*/ 356 h 366"/>
              <a:gd name="T84" fmla="*/ 1374 w 1983"/>
              <a:gd name="T85" fmla="*/ 356 h 366"/>
              <a:gd name="T86" fmla="*/ 1480 w 1983"/>
              <a:gd name="T87" fmla="*/ 356 h 366"/>
              <a:gd name="T88" fmla="*/ 1587 w 1983"/>
              <a:gd name="T89" fmla="*/ 356 h 366"/>
              <a:gd name="T90" fmla="*/ 1693 w 1983"/>
              <a:gd name="T91" fmla="*/ 356 h 366"/>
              <a:gd name="T92" fmla="*/ 1800 w 1983"/>
              <a:gd name="T93" fmla="*/ 356 h 366"/>
              <a:gd name="T94" fmla="*/ 1906 w 1983"/>
              <a:gd name="T95" fmla="*/ 356 h 366"/>
              <a:gd name="T96" fmla="*/ 1935 w 1983"/>
              <a:gd name="T97" fmla="*/ 354 h 366"/>
              <a:gd name="T98" fmla="*/ 1957 w 1983"/>
              <a:gd name="T99" fmla="*/ 340 h 366"/>
              <a:gd name="T100" fmla="*/ 1971 w 1983"/>
              <a:gd name="T101" fmla="*/ 318 h 366"/>
              <a:gd name="T102" fmla="*/ 1983 w 1983"/>
              <a:gd name="T103" fmla="*/ 301 h 366"/>
              <a:gd name="T104" fmla="*/ 1978 w 1983"/>
              <a:gd name="T105" fmla="*/ 327 h 366"/>
              <a:gd name="T106" fmla="*/ 1959 w 1983"/>
              <a:gd name="T107" fmla="*/ 351 h 366"/>
              <a:gd name="T108" fmla="*/ 1936 w 1983"/>
              <a:gd name="T109" fmla="*/ 363 h 366"/>
              <a:gd name="T110" fmla="*/ 1983 w 1983"/>
              <a:gd name="T111" fmla="*/ 272 h 366"/>
              <a:gd name="T112" fmla="*/ 1983 w 1983"/>
              <a:gd name="T113" fmla="*/ 166 h 366"/>
              <a:gd name="T114" fmla="*/ 1971 w 1983"/>
              <a:gd name="T115" fmla="*/ 48 h 366"/>
              <a:gd name="T116" fmla="*/ 1957 w 1983"/>
              <a:gd name="T117" fmla="*/ 26 h 366"/>
              <a:gd name="T118" fmla="*/ 1934 w 1983"/>
              <a:gd name="T119" fmla="*/ 12 h 366"/>
              <a:gd name="T120" fmla="*/ 1938 w 1983"/>
              <a:gd name="T121" fmla="*/ 3 h 366"/>
              <a:gd name="T122" fmla="*/ 1964 w 1983"/>
              <a:gd name="T123" fmla="*/ 19 h 366"/>
              <a:gd name="T124" fmla="*/ 1980 w 1983"/>
              <a:gd name="T125" fmla="*/ 4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83" h="366">
                <a:moveTo>
                  <a:pt x="1918" y="10"/>
                </a:moveTo>
                <a:lnTo>
                  <a:pt x="1841" y="10"/>
                </a:lnTo>
                <a:lnTo>
                  <a:pt x="1841" y="0"/>
                </a:lnTo>
                <a:lnTo>
                  <a:pt x="1918" y="0"/>
                </a:lnTo>
                <a:lnTo>
                  <a:pt x="1918" y="10"/>
                </a:lnTo>
                <a:close/>
                <a:moveTo>
                  <a:pt x="1812" y="10"/>
                </a:moveTo>
                <a:lnTo>
                  <a:pt x="1735" y="10"/>
                </a:lnTo>
                <a:lnTo>
                  <a:pt x="1735" y="0"/>
                </a:lnTo>
                <a:lnTo>
                  <a:pt x="1812" y="0"/>
                </a:lnTo>
                <a:lnTo>
                  <a:pt x="1812" y="10"/>
                </a:lnTo>
                <a:close/>
                <a:moveTo>
                  <a:pt x="1706" y="10"/>
                </a:moveTo>
                <a:lnTo>
                  <a:pt x="1628" y="10"/>
                </a:lnTo>
                <a:lnTo>
                  <a:pt x="1628" y="0"/>
                </a:lnTo>
                <a:lnTo>
                  <a:pt x="1706" y="0"/>
                </a:lnTo>
                <a:lnTo>
                  <a:pt x="1706" y="10"/>
                </a:lnTo>
                <a:close/>
                <a:moveTo>
                  <a:pt x="1599" y="10"/>
                </a:moveTo>
                <a:lnTo>
                  <a:pt x="1522" y="10"/>
                </a:lnTo>
                <a:lnTo>
                  <a:pt x="1522" y="0"/>
                </a:lnTo>
                <a:lnTo>
                  <a:pt x="1599" y="0"/>
                </a:lnTo>
                <a:lnTo>
                  <a:pt x="1599" y="10"/>
                </a:lnTo>
                <a:close/>
                <a:moveTo>
                  <a:pt x="1493" y="10"/>
                </a:moveTo>
                <a:lnTo>
                  <a:pt x="1416" y="10"/>
                </a:lnTo>
                <a:lnTo>
                  <a:pt x="1416" y="0"/>
                </a:lnTo>
                <a:lnTo>
                  <a:pt x="1493" y="0"/>
                </a:lnTo>
                <a:lnTo>
                  <a:pt x="1493" y="10"/>
                </a:lnTo>
                <a:close/>
                <a:moveTo>
                  <a:pt x="1387" y="10"/>
                </a:moveTo>
                <a:lnTo>
                  <a:pt x="1309" y="10"/>
                </a:lnTo>
                <a:lnTo>
                  <a:pt x="1309" y="0"/>
                </a:lnTo>
                <a:lnTo>
                  <a:pt x="1387" y="0"/>
                </a:lnTo>
                <a:lnTo>
                  <a:pt x="1387" y="10"/>
                </a:lnTo>
                <a:close/>
                <a:moveTo>
                  <a:pt x="1280" y="10"/>
                </a:moveTo>
                <a:lnTo>
                  <a:pt x="1203" y="10"/>
                </a:lnTo>
                <a:lnTo>
                  <a:pt x="1203" y="0"/>
                </a:lnTo>
                <a:lnTo>
                  <a:pt x="1280" y="0"/>
                </a:lnTo>
                <a:lnTo>
                  <a:pt x="1280" y="10"/>
                </a:lnTo>
                <a:close/>
                <a:moveTo>
                  <a:pt x="1174" y="10"/>
                </a:moveTo>
                <a:lnTo>
                  <a:pt x="1096" y="10"/>
                </a:lnTo>
                <a:lnTo>
                  <a:pt x="1096" y="0"/>
                </a:lnTo>
                <a:lnTo>
                  <a:pt x="1174" y="0"/>
                </a:lnTo>
                <a:lnTo>
                  <a:pt x="1174" y="10"/>
                </a:lnTo>
                <a:close/>
                <a:moveTo>
                  <a:pt x="1067" y="10"/>
                </a:moveTo>
                <a:lnTo>
                  <a:pt x="990" y="10"/>
                </a:lnTo>
                <a:lnTo>
                  <a:pt x="990" y="0"/>
                </a:lnTo>
                <a:lnTo>
                  <a:pt x="1067" y="0"/>
                </a:lnTo>
                <a:lnTo>
                  <a:pt x="1067" y="10"/>
                </a:lnTo>
                <a:close/>
                <a:moveTo>
                  <a:pt x="961" y="10"/>
                </a:moveTo>
                <a:lnTo>
                  <a:pt x="884" y="10"/>
                </a:lnTo>
                <a:lnTo>
                  <a:pt x="884" y="0"/>
                </a:lnTo>
                <a:lnTo>
                  <a:pt x="961" y="0"/>
                </a:lnTo>
                <a:lnTo>
                  <a:pt x="961" y="10"/>
                </a:lnTo>
                <a:close/>
                <a:moveTo>
                  <a:pt x="855" y="10"/>
                </a:moveTo>
                <a:lnTo>
                  <a:pt x="777" y="10"/>
                </a:lnTo>
                <a:lnTo>
                  <a:pt x="777" y="0"/>
                </a:lnTo>
                <a:lnTo>
                  <a:pt x="855" y="0"/>
                </a:lnTo>
                <a:lnTo>
                  <a:pt x="855" y="10"/>
                </a:lnTo>
                <a:close/>
                <a:moveTo>
                  <a:pt x="748" y="10"/>
                </a:moveTo>
                <a:lnTo>
                  <a:pt x="671" y="10"/>
                </a:lnTo>
                <a:lnTo>
                  <a:pt x="671" y="0"/>
                </a:lnTo>
                <a:lnTo>
                  <a:pt x="748" y="0"/>
                </a:lnTo>
                <a:lnTo>
                  <a:pt x="748" y="10"/>
                </a:lnTo>
                <a:close/>
                <a:moveTo>
                  <a:pt x="642" y="10"/>
                </a:moveTo>
                <a:lnTo>
                  <a:pt x="564" y="10"/>
                </a:lnTo>
                <a:lnTo>
                  <a:pt x="564" y="0"/>
                </a:lnTo>
                <a:lnTo>
                  <a:pt x="642" y="0"/>
                </a:lnTo>
                <a:lnTo>
                  <a:pt x="642" y="10"/>
                </a:lnTo>
                <a:close/>
                <a:moveTo>
                  <a:pt x="535" y="10"/>
                </a:moveTo>
                <a:lnTo>
                  <a:pt x="458" y="10"/>
                </a:lnTo>
                <a:lnTo>
                  <a:pt x="458" y="0"/>
                </a:lnTo>
                <a:lnTo>
                  <a:pt x="535" y="0"/>
                </a:lnTo>
                <a:lnTo>
                  <a:pt x="535" y="10"/>
                </a:lnTo>
                <a:close/>
                <a:moveTo>
                  <a:pt x="429" y="10"/>
                </a:moveTo>
                <a:lnTo>
                  <a:pt x="352" y="10"/>
                </a:lnTo>
                <a:lnTo>
                  <a:pt x="352" y="0"/>
                </a:lnTo>
                <a:lnTo>
                  <a:pt x="429" y="0"/>
                </a:lnTo>
                <a:lnTo>
                  <a:pt x="429" y="10"/>
                </a:lnTo>
                <a:close/>
                <a:moveTo>
                  <a:pt x="323" y="10"/>
                </a:moveTo>
                <a:lnTo>
                  <a:pt x="245" y="10"/>
                </a:lnTo>
                <a:lnTo>
                  <a:pt x="245" y="0"/>
                </a:lnTo>
                <a:lnTo>
                  <a:pt x="323" y="0"/>
                </a:lnTo>
                <a:lnTo>
                  <a:pt x="323" y="10"/>
                </a:lnTo>
                <a:close/>
                <a:moveTo>
                  <a:pt x="216" y="10"/>
                </a:moveTo>
                <a:lnTo>
                  <a:pt x="139" y="10"/>
                </a:lnTo>
                <a:lnTo>
                  <a:pt x="139" y="0"/>
                </a:lnTo>
                <a:lnTo>
                  <a:pt x="216" y="0"/>
                </a:lnTo>
                <a:lnTo>
                  <a:pt x="216" y="10"/>
                </a:lnTo>
                <a:close/>
                <a:moveTo>
                  <a:pt x="110" y="10"/>
                </a:moveTo>
                <a:lnTo>
                  <a:pt x="64" y="10"/>
                </a:lnTo>
                <a:lnTo>
                  <a:pt x="58" y="10"/>
                </a:lnTo>
                <a:lnTo>
                  <a:pt x="53" y="11"/>
                </a:lnTo>
                <a:lnTo>
                  <a:pt x="48" y="13"/>
                </a:lnTo>
                <a:lnTo>
                  <a:pt x="43" y="14"/>
                </a:lnTo>
                <a:lnTo>
                  <a:pt x="38" y="17"/>
                </a:lnTo>
                <a:lnTo>
                  <a:pt x="37" y="18"/>
                </a:lnTo>
                <a:lnTo>
                  <a:pt x="31" y="9"/>
                </a:lnTo>
                <a:lnTo>
                  <a:pt x="34" y="8"/>
                </a:lnTo>
                <a:lnTo>
                  <a:pt x="39" y="5"/>
                </a:lnTo>
                <a:lnTo>
                  <a:pt x="45" y="3"/>
                </a:lnTo>
                <a:lnTo>
                  <a:pt x="51" y="2"/>
                </a:lnTo>
                <a:lnTo>
                  <a:pt x="58" y="1"/>
                </a:lnTo>
                <a:lnTo>
                  <a:pt x="64" y="0"/>
                </a:lnTo>
                <a:lnTo>
                  <a:pt x="110" y="0"/>
                </a:lnTo>
                <a:lnTo>
                  <a:pt x="110" y="10"/>
                </a:lnTo>
                <a:close/>
                <a:moveTo>
                  <a:pt x="18" y="36"/>
                </a:moveTo>
                <a:lnTo>
                  <a:pt x="16" y="39"/>
                </a:lnTo>
                <a:lnTo>
                  <a:pt x="14" y="44"/>
                </a:lnTo>
                <a:lnTo>
                  <a:pt x="12" y="49"/>
                </a:lnTo>
                <a:lnTo>
                  <a:pt x="11" y="54"/>
                </a:lnTo>
                <a:lnTo>
                  <a:pt x="10" y="59"/>
                </a:lnTo>
                <a:lnTo>
                  <a:pt x="10" y="65"/>
                </a:lnTo>
                <a:lnTo>
                  <a:pt x="10" y="109"/>
                </a:lnTo>
                <a:lnTo>
                  <a:pt x="0" y="109"/>
                </a:lnTo>
                <a:lnTo>
                  <a:pt x="0" y="64"/>
                </a:lnTo>
                <a:lnTo>
                  <a:pt x="0" y="58"/>
                </a:lnTo>
                <a:lnTo>
                  <a:pt x="1" y="51"/>
                </a:lnTo>
                <a:lnTo>
                  <a:pt x="3" y="45"/>
                </a:lnTo>
                <a:lnTo>
                  <a:pt x="5" y="39"/>
                </a:lnTo>
                <a:lnTo>
                  <a:pt x="8" y="34"/>
                </a:lnTo>
                <a:lnTo>
                  <a:pt x="9" y="31"/>
                </a:lnTo>
                <a:lnTo>
                  <a:pt x="18" y="36"/>
                </a:lnTo>
                <a:close/>
                <a:moveTo>
                  <a:pt x="10" y="138"/>
                </a:moveTo>
                <a:lnTo>
                  <a:pt x="10" y="216"/>
                </a:lnTo>
                <a:lnTo>
                  <a:pt x="0" y="216"/>
                </a:lnTo>
                <a:lnTo>
                  <a:pt x="0" y="138"/>
                </a:lnTo>
                <a:lnTo>
                  <a:pt x="10" y="138"/>
                </a:lnTo>
                <a:close/>
                <a:moveTo>
                  <a:pt x="10" y="245"/>
                </a:moveTo>
                <a:lnTo>
                  <a:pt x="10" y="302"/>
                </a:lnTo>
                <a:lnTo>
                  <a:pt x="10" y="308"/>
                </a:lnTo>
                <a:lnTo>
                  <a:pt x="11" y="313"/>
                </a:lnTo>
                <a:lnTo>
                  <a:pt x="12" y="318"/>
                </a:lnTo>
                <a:lnTo>
                  <a:pt x="13" y="320"/>
                </a:lnTo>
                <a:lnTo>
                  <a:pt x="4" y="323"/>
                </a:lnTo>
                <a:lnTo>
                  <a:pt x="3" y="321"/>
                </a:lnTo>
                <a:lnTo>
                  <a:pt x="1" y="314"/>
                </a:lnTo>
                <a:lnTo>
                  <a:pt x="0" y="308"/>
                </a:lnTo>
                <a:lnTo>
                  <a:pt x="0" y="302"/>
                </a:lnTo>
                <a:lnTo>
                  <a:pt x="0" y="245"/>
                </a:lnTo>
                <a:lnTo>
                  <a:pt x="10" y="245"/>
                </a:lnTo>
                <a:close/>
                <a:moveTo>
                  <a:pt x="27" y="342"/>
                </a:moveTo>
                <a:lnTo>
                  <a:pt x="30" y="344"/>
                </a:lnTo>
                <a:lnTo>
                  <a:pt x="34" y="347"/>
                </a:lnTo>
                <a:lnTo>
                  <a:pt x="38" y="350"/>
                </a:lnTo>
                <a:lnTo>
                  <a:pt x="43" y="352"/>
                </a:lnTo>
                <a:lnTo>
                  <a:pt x="48" y="354"/>
                </a:lnTo>
                <a:lnTo>
                  <a:pt x="53" y="355"/>
                </a:lnTo>
                <a:lnTo>
                  <a:pt x="59" y="356"/>
                </a:lnTo>
                <a:lnTo>
                  <a:pt x="65" y="356"/>
                </a:lnTo>
                <a:lnTo>
                  <a:pt x="97" y="356"/>
                </a:lnTo>
                <a:lnTo>
                  <a:pt x="97" y="366"/>
                </a:lnTo>
                <a:lnTo>
                  <a:pt x="64" y="366"/>
                </a:lnTo>
                <a:lnTo>
                  <a:pt x="57" y="366"/>
                </a:lnTo>
                <a:lnTo>
                  <a:pt x="51" y="365"/>
                </a:lnTo>
                <a:lnTo>
                  <a:pt x="45" y="363"/>
                </a:lnTo>
                <a:lnTo>
                  <a:pt x="39" y="361"/>
                </a:lnTo>
                <a:lnTo>
                  <a:pt x="33" y="358"/>
                </a:lnTo>
                <a:lnTo>
                  <a:pt x="28" y="355"/>
                </a:lnTo>
                <a:lnTo>
                  <a:pt x="23" y="351"/>
                </a:lnTo>
                <a:lnTo>
                  <a:pt x="21" y="349"/>
                </a:lnTo>
                <a:lnTo>
                  <a:pt x="27" y="342"/>
                </a:lnTo>
                <a:close/>
                <a:moveTo>
                  <a:pt x="126" y="356"/>
                </a:moveTo>
                <a:lnTo>
                  <a:pt x="204" y="356"/>
                </a:lnTo>
                <a:lnTo>
                  <a:pt x="204" y="366"/>
                </a:lnTo>
                <a:lnTo>
                  <a:pt x="126" y="366"/>
                </a:lnTo>
                <a:lnTo>
                  <a:pt x="126" y="356"/>
                </a:lnTo>
                <a:close/>
                <a:moveTo>
                  <a:pt x="233" y="356"/>
                </a:moveTo>
                <a:lnTo>
                  <a:pt x="310" y="356"/>
                </a:lnTo>
                <a:lnTo>
                  <a:pt x="310" y="366"/>
                </a:lnTo>
                <a:lnTo>
                  <a:pt x="233" y="366"/>
                </a:lnTo>
                <a:lnTo>
                  <a:pt x="233" y="356"/>
                </a:lnTo>
                <a:close/>
                <a:moveTo>
                  <a:pt x="339" y="356"/>
                </a:moveTo>
                <a:lnTo>
                  <a:pt x="416" y="356"/>
                </a:lnTo>
                <a:lnTo>
                  <a:pt x="416" y="366"/>
                </a:lnTo>
                <a:lnTo>
                  <a:pt x="339" y="366"/>
                </a:lnTo>
                <a:lnTo>
                  <a:pt x="339" y="356"/>
                </a:lnTo>
                <a:close/>
                <a:moveTo>
                  <a:pt x="445" y="356"/>
                </a:moveTo>
                <a:lnTo>
                  <a:pt x="523" y="356"/>
                </a:lnTo>
                <a:lnTo>
                  <a:pt x="523" y="366"/>
                </a:lnTo>
                <a:lnTo>
                  <a:pt x="445" y="366"/>
                </a:lnTo>
                <a:lnTo>
                  <a:pt x="445" y="356"/>
                </a:lnTo>
                <a:close/>
                <a:moveTo>
                  <a:pt x="552" y="356"/>
                </a:moveTo>
                <a:lnTo>
                  <a:pt x="629" y="356"/>
                </a:lnTo>
                <a:lnTo>
                  <a:pt x="629" y="366"/>
                </a:lnTo>
                <a:lnTo>
                  <a:pt x="552" y="366"/>
                </a:lnTo>
                <a:lnTo>
                  <a:pt x="552" y="356"/>
                </a:lnTo>
                <a:close/>
                <a:moveTo>
                  <a:pt x="658" y="356"/>
                </a:moveTo>
                <a:lnTo>
                  <a:pt x="736" y="356"/>
                </a:lnTo>
                <a:lnTo>
                  <a:pt x="736" y="366"/>
                </a:lnTo>
                <a:lnTo>
                  <a:pt x="658" y="366"/>
                </a:lnTo>
                <a:lnTo>
                  <a:pt x="658" y="356"/>
                </a:lnTo>
                <a:close/>
                <a:moveTo>
                  <a:pt x="765" y="356"/>
                </a:moveTo>
                <a:lnTo>
                  <a:pt x="842" y="356"/>
                </a:lnTo>
                <a:lnTo>
                  <a:pt x="842" y="366"/>
                </a:lnTo>
                <a:lnTo>
                  <a:pt x="765" y="366"/>
                </a:lnTo>
                <a:lnTo>
                  <a:pt x="765" y="356"/>
                </a:lnTo>
                <a:close/>
                <a:moveTo>
                  <a:pt x="871" y="356"/>
                </a:moveTo>
                <a:lnTo>
                  <a:pt x="948" y="356"/>
                </a:lnTo>
                <a:lnTo>
                  <a:pt x="948" y="366"/>
                </a:lnTo>
                <a:lnTo>
                  <a:pt x="871" y="366"/>
                </a:lnTo>
                <a:lnTo>
                  <a:pt x="871" y="356"/>
                </a:lnTo>
                <a:close/>
                <a:moveTo>
                  <a:pt x="977" y="356"/>
                </a:moveTo>
                <a:lnTo>
                  <a:pt x="1055" y="356"/>
                </a:lnTo>
                <a:lnTo>
                  <a:pt x="1055" y="366"/>
                </a:lnTo>
                <a:lnTo>
                  <a:pt x="977" y="366"/>
                </a:lnTo>
                <a:lnTo>
                  <a:pt x="977" y="356"/>
                </a:lnTo>
                <a:close/>
                <a:moveTo>
                  <a:pt x="1084" y="356"/>
                </a:moveTo>
                <a:lnTo>
                  <a:pt x="1161" y="356"/>
                </a:lnTo>
                <a:lnTo>
                  <a:pt x="1161" y="366"/>
                </a:lnTo>
                <a:lnTo>
                  <a:pt x="1084" y="366"/>
                </a:lnTo>
                <a:lnTo>
                  <a:pt x="1084" y="356"/>
                </a:lnTo>
                <a:close/>
                <a:moveTo>
                  <a:pt x="1190" y="356"/>
                </a:moveTo>
                <a:lnTo>
                  <a:pt x="1268" y="356"/>
                </a:lnTo>
                <a:lnTo>
                  <a:pt x="1268" y="366"/>
                </a:lnTo>
                <a:lnTo>
                  <a:pt x="1190" y="366"/>
                </a:lnTo>
                <a:lnTo>
                  <a:pt x="1190" y="356"/>
                </a:lnTo>
                <a:close/>
                <a:moveTo>
                  <a:pt x="1297" y="356"/>
                </a:moveTo>
                <a:lnTo>
                  <a:pt x="1374" y="356"/>
                </a:lnTo>
                <a:lnTo>
                  <a:pt x="1374" y="366"/>
                </a:lnTo>
                <a:lnTo>
                  <a:pt x="1297" y="366"/>
                </a:lnTo>
                <a:lnTo>
                  <a:pt x="1297" y="356"/>
                </a:lnTo>
                <a:close/>
                <a:moveTo>
                  <a:pt x="1403" y="356"/>
                </a:moveTo>
                <a:lnTo>
                  <a:pt x="1480" y="356"/>
                </a:lnTo>
                <a:lnTo>
                  <a:pt x="1480" y="366"/>
                </a:lnTo>
                <a:lnTo>
                  <a:pt x="1403" y="366"/>
                </a:lnTo>
                <a:lnTo>
                  <a:pt x="1403" y="356"/>
                </a:lnTo>
                <a:close/>
                <a:moveTo>
                  <a:pt x="1509" y="356"/>
                </a:moveTo>
                <a:lnTo>
                  <a:pt x="1587" y="356"/>
                </a:lnTo>
                <a:lnTo>
                  <a:pt x="1587" y="366"/>
                </a:lnTo>
                <a:lnTo>
                  <a:pt x="1509" y="366"/>
                </a:lnTo>
                <a:lnTo>
                  <a:pt x="1509" y="356"/>
                </a:lnTo>
                <a:close/>
                <a:moveTo>
                  <a:pt x="1616" y="356"/>
                </a:moveTo>
                <a:lnTo>
                  <a:pt x="1693" y="356"/>
                </a:lnTo>
                <a:lnTo>
                  <a:pt x="1693" y="366"/>
                </a:lnTo>
                <a:lnTo>
                  <a:pt x="1616" y="366"/>
                </a:lnTo>
                <a:lnTo>
                  <a:pt x="1616" y="356"/>
                </a:lnTo>
                <a:close/>
                <a:moveTo>
                  <a:pt x="1722" y="356"/>
                </a:moveTo>
                <a:lnTo>
                  <a:pt x="1800" y="356"/>
                </a:lnTo>
                <a:lnTo>
                  <a:pt x="1800" y="366"/>
                </a:lnTo>
                <a:lnTo>
                  <a:pt x="1722" y="366"/>
                </a:lnTo>
                <a:lnTo>
                  <a:pt x="1722" y="356"/>
                </a:lnTo>
                <a:close/>
                <a:moveTo>
                  <a:pt x="1829" y="356"/>
                </a:moveTo>
                <a:lnTo>
                  <a:pt x="1906" y="356"/>
                </a:lnTo>
                <a:lnTo>
                  <a:pt x="1906" y="366"/>
                </a:lnTo>
                <a:lnTo>
                  <a:pt x="1829" y="366"/>
                </a:lnTo>
                <a:lnTo>
                  <a:pt x="1829" y="356"/>
                </a:lnTo>
                <a:close/>
                <a:moveTo>
                  <a:pt x="1934" y="354"/>
                </a:moveTo>
                <a:lnTo>
                  <a:pt x="1935" y="354"/>
                </a:lnTo>
                <a:lnTo>
                  <a:pt x="1940" y="352"/>
                </a:lnTo>
                <a:lnTo>
                  <a:pt x="1945" y="350"/>
                </a:lnTo>
                <a:lnTo>
                  <a:pt x="1949" y="347"/>
                </a:lnTo>
                <a:lnTo>
                  <a:pt x="1953" y="344"/>
                </a:lnTo>
                <a:lnTo>
                  <a:pt x="1957" y="340"/>
                </a:lnTo>
                <a:lnTo>
                  <a:pt x="1961" y="336"/>
                </a:lnTo>
                <a:lnTo>
                  <a:pt x="1964" y="332"/>
                </a:lnTo>
                <a:lnTo>
                  <a:pt x="1966" y="328"/>
                </a:lnTo>
                <a:lnTo>
                  <a:pt x="1969" y="323"/>
                </a:lnTo>
                <a:lnTo>
                  <a:pt x="1971" y="318"/>
                </a:lnTo>
                <a:lnTo>
                  <a:pt x="1972" y="313"/>
                </a:lnTo>
                <a:lnTo>
                  <a:pt x="1973" y="307"/>
                </a:lnTo>
                <a:lnTo>
                  <a:pt x="1973" y="302"/>
                </a:lnTo>
                <a:lnTo>
                  <a:pt x="1973" y="301"/>
                </a:lnTo>
                <a:lnTo>
                  <a:pt x="1983" y="301"/>
                </a:lnTo>
                <a:lnTo>
                  <a:pt x="1983" y="302"/>
                </a:lnTo>
                <a:lnTo>
                  <a:pt x="1982" y="309"/>
                </a:lnTo>
                <a:lnTo>
                  <a:pt x="1981" y="315"/>
                </a:lnTo>
                <a:lnTo>
                  <a:pt x="1980" y="321"/>
                </a:lnTo>
                <a:lnTo>
                  <a:pt x="1978" y="327"/>
                </a:lnTo>
                <a:lnTo>
                  <a:pt x="1975" y="333"/>
                </a:lnTo>
                <a:lnTo>
                  <a:pt x="1972" y="338"/>
                </a:lnTo>
                <a:lnTo>
                  <a:pt x="1968" y="343"/>
                </a:lnTo>
                <a:lnTo>
                  <a:pt x="1964" y="347"/>
                </a:lnTo>
                <a:lnTo>
                  <a:pt x="1959" y="351"/>
                </a:lnTo>
                <a:lnTo>
                  <a:pt x="1954" y="355"/>
                </a:lnTo>
                <a:lnTo>
                  <a:pt x="1949" y="358"/>
                </a:lnTo>
                <a:lnTo>
                  <a:pt x="1943" y="361"/>
                </a:lnTo>
                <a:lnTo>
                  <a:pt x="1937" y="363"/>
                </a:lnTo>
                <a:lnTo>
                  <a:pt x="1936" y="363"/>
                </a:lnTo>
                <a:lnTo>
                  <a:pt x="1934" y="354"/>
                </a:lnTo>
                <a:close/>
                <a:moveTo>
                  <a:pt x="1973" y="272"/>
                </a:moveTo>
                <a:lnTo>
                  <a:pt x="1973" y="195"/>
                </a:lnTo>
                <a:lnTo>
                  <a:pt x="1983" y="195"/>
                </a:lnTo>
                <a:lnTo>
                  <a:pt x="1983" y="272"/>
                </a:lnTo>
                <a:lnTo>
                  <a:pt x="1973" y="272"/>
                </a:lnTo>
                <a:close/>
                <a:moveTo>
                  <a:pt x="1973" y="166"/>
                </a:moveTo>
                <a:lnTo>
                  <a:pt x="1973" y="89"/>
                </a:lnTo>
                <a:lnTo>
                  <a:pt x="1983" y="89"/>
                </a:lnTo>
                <a:lnTo>
                  <a:pt x="1983" y="166"/>
                </a:lnTo>
                <a:lnTo>
                  <a:pt x="1973" y="166"/>
                </a:lnTo>
                <a:close/>
                <a:moveTo>
                  <a:pt x="1973" y="60"/>
                </a:moveTo>
                <a:lnTo>
                  <a:pt x="1973" y="59"/>
                </a:lnTo>
                <a:lnTo>
                  <a:pt x="1972" y="53"/>
                </a:lnTo>
                <a:lnTo>
                  <a:pt x="1971" y="48"/>
                </a:lnTo>
                <a:lnTo>
                  <a:pt x="1969" y="43"/>
                </a:lnTo>
                <a:lnTo>
                  <a:pt x="1966" y="38"/>
                </a:lnTo>
                <a:lnTo>
                  <a:pt x="1964" y="34"/>
                </a:lnTo>
                <a:lnTo>
                  <a:pt x="1960" y="30"/>
                </a:lnTo>
                <a:lnTo>
                  <a:pt x="1957" y="26"/>
                </a:lnTo>
                <a:lnTo>
                  <a:pt x="1953" y="22"/>
                </a:lnTo>
                <a:lnTo>
                  <a:pt x="1949" y="19"/>
                </a:lnTo>
                <a:lnTo>
                  <a:pt x="1944" y="16"/>
                </a:lnTo>
                <a:lnTo>
                  <a:pt x="1939" y="14"/>
                </a:lnTo>
                <a:lnTo>
                  <a:pt x="1934" y="12"/>
                </a:lnTo>
                <a:lnTo>
                  <a:pt x="1929" y="11"/>
                </a:lnTo>
                <a:lnTo>
                  <a:pt x="1929" y="11"/>
                </a:lnTo>
                <a:lnTo>
                  <a:pt x="1930" y="2"/>
                </a:lnTo>
                <a:lnTo>
                  <a:pt x="1932" y="2"/>
                </a:lnTo>
                <a:lnTo>
                  <a:pt x="1938" y="3"/>
                </a:lnTo>
                <a:lnTo>
                  <a:pt x="1944" y="5"/>
                </a:lnTo>
                <a:lnTo>
                  <a:pt x="1949" y="8"/>
                </a:lnTo>
                <a:lnTo>
                  <a:pt x="1955" y="12"/>
                </a:lnTo>
                <a:lnTo>
                  <a:pt x="1960" y="15"/>
                </a:lnTo>
                <a:lnTo>
                  <a:pt x="1964" y="19"/>
                </a:lnTo>
                <a:lnTo>
                  <a:pt x="1968" y="24"/>
                </a:lnTo>
                <a:lnTo>
                  <a:pt x="1972" y="29"/>
                </a:lnTo>
                <a:lnTo>
                  <a:pt x="1975" y="34"/>
                </a:lnTo>
                <a:lnTo>
                  <a:pt x="1978" y="40"/>
                </a:lnTo>
                <a:lnTo>
                  <a:pt x="1980" y="46"/>
                </a:lnTo>
                <a:lnTo>
                  <a:pt x="1981" y="52"/>
                </a:lnTo>
                <a:lnTo>
                  <a:pt x="1982" y="58"/>
                </a:lnTo>
                <a:lnTo>
                  <a:pt x="1982" y="60"/>
                </a:lnTo>
                <a:lnTo>
                  <a:pt x="1973" y="60"/>
                </a:lnTo>
                <a:close/>
              </a:path>
            </a:pathLst>
          </a:custGeom>
          <a:solidFill>
            <a:schemeClr val="accent1"/>
          </a:solidFill>
          <a:ln w="1588"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265" name="Group 200"/>
          <p:cNvGrpSpPr>
            <a:grpSpLocks/>
          </p:cNvGrpSpPr>
          <p:nvPr/>
        </p:nvGrpSpPr>
        <p:grpSpPr bwMode="auto">
          <a:xfrm>
            <a:off x="6557886" y="2083785"/>
            <a:ext cx="928063" cy="288036"/>
            <a:chOff x="3947" y="1331"/>
            <a:chExt cx="570" cy="174"/>
          </a:xfrm>
          <a:solidFill>
            <a:schemeClr val="tx2">
              <a:lumMod val="75000"/>
              <a:lumOff val="25000"/>
            </a:schemeClr>
          </a:solidFill>
        </p:grpSpPr>
        <p:sp>
          <p:nvSpPr>
            <p:cNvPr id="278" name="Rectangle 198"/>
            <p:cNvSpPr>
              <a:spLocks noChangeArrowheads="1"/>
            </p:cNvSpPr>
            <p:nvPr/>
          </p:nvSpPr>
          <p:spPr bwMode="auto">
            <a:xfrm>
              <a:off x="3947" y="1331"/>
              <a:ext cx="570" cy="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Rectangle 199"/>
            <p:cNvSpPr>
              <a:spLocks noChangeArrowheads="1"/>
            </p:cNvSpPr>
            <p:nvPr/>
          </p:nvSpPr>
          <p:spPr bwMode="auto">
            <a:xfrm>
              <a:off x="3947" y="1331"/>
              <a:ext cx="570" cy="174"/>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266" name="Rectangle 201"/>
          <p:cNvSpPr>
            <a:spLocks noChangeArrowheads="1"/>
          </p:cNvSpPr>
          <p:nvPr/>
        </p:nvSpPr>
        <p:spPr bwMode="auto">
          <a:xfrm>
            <a:off x="6678372" y="2151655"/>
            <a:ext cx="475429"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SGC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7" name="Rectangle 202"/>
          <p:cNvSpPr>
            <a:spLocks noChangeArrowheads="1"/>
          </p:cNvSpPr>
          <p:nvPr/>
        </p:nvSpPr>
        <p:spPr bwMode="auto">
          <a:xfrm>
            <a:off x="7051225" y="2151655"/>
            <a:ext cx="354943"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/PL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8" name="Rectangle 203"/>
          <p:cNvSpPr>
            <a:spLocks noChangeArrowheads="1"/>
          </p:cNvSpPr>
          <p:nvPr/>
        </p:nvSpPr>
        <p:spPr bwMode="auto">
          <a:xfrm>
            <a:off x="7311734" y="2151655"/>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269" name="Group 206"/>
          <p:cNvGrpSpPr>
            <a:grpSpLocks/>
          </p:cNvGrpSpPr>
          <p:nvPr/>
        </p:nvGrpSpPr>
        <p:grpSpPr bwMode="auto">
          <a:xfrm>
            <a:off x="2809814" y="2775733"/>
            <a:ext cx="3212401" cy="622423"/>
            <a:chOff x="1645" y="1749"/>
            <a:chExt cx="1973" cy="376"/>
          </a:xfrm>
          <a:noFill/>
        </p:grpSpPr>
        <p:pic>
          <p:nvPicPr>
            <p:cNvPr id="276" name="Picture 20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5" y="1749"/>
              <a:ext cx="1973" cy="3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77" name="Picture 20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5" y="1749"/>
              <a:ext cx="1973" cy="3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70" name="Group 209"/>
          <p:cNvGrpSpPr>
            <a:grpSpLocks/>
          </p:cNvGrpSpPr>
          <p:nvPr/>
        </p:nvGrpSpPr>
        <p:grpSpPr bwMode="auto">
          <a:xfrm>
            <a:off x="2809814" y="4075206"/>
            <a:ext cx="3212401" cy="624079"/>
            <a:chOff x="1645" y="2534"/>
            <a:chExt cx="1973" cy="377"/>
          </a:xfrm>
          <a:noFill/>
        </p:grpSpPr>
        <p:pic>
          <p:nvPicPr>
            <p:cNvPr id="274" name="Picture 20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45" y="2534"/>
              <a:ext cx="1973" cy="3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75" name="Picture 20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45" y="2534"/>
              <a:ext cx="1973" cy="3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71" name="Group 212"/>
          <p:cNvGrpSpPr>
            <a:grpSpLocks/>
          </p:cNvGrpSpPr>
          <p:nvPr/>
        </p:nvGrpSpPr>
        <p:grpSpPr bwMode="auto">
          <a:xfrm>
            <a:off x="2809815" y="4949248"/>
            <a:ext cx="3212401" cy="624079"/>
            <a:chOff x="1645" y="3062"/>
            <a:chExt cx="1973" cy="377"/>
          </a:xfrm>
          <a:noFill/>
        </p:grpSpPr>
        <p:pic>
          <p:nvPicPr>
            <p:cNvPr id="272" name="Picture 2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45" y="3062"/>
              <a:ext cx="1973" cy="3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73" name="Picture 21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45" y="3062"/>
              <a:ext cx="1973" cy="3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cxnSp>
        <p:nvCxnSpPr>
          <p:cNvPr id="324" name="Straight Arrow Connector 323"/>
          <p:cNvCxnSpPr>
            <a:cxnSpLocks/>
          </p:cNvCxnSpPr>
          <p:nvPr/>
        </p:nvCxnSpPr>
        <p:spPr bwMode="auto">
          <a:xfrm>
            <a:off x="1536700" y="2590332"/>
            <a:ext cx="140876" cy="965085"/>
          </a:xfrm>
          <a:prstGeom prst="straightConnector1">
            <a:avLst/>
          </a:prstGeom>
          <a:solidFill>
            <a:schemeClr val="accent1"/>
          </a:solidFill>
          <a:ln w="38100" cap="flat" cmpd="sng" algn="ctr">
            <a:solidFill>
              <a:srgbClr val="7030A0"/>
            </a:solidFill>
            <a:prstDash val="solid"/>
            <a:round/>
            <a:headEnd type="none" w="med" len="med"/>
            <a:tailEnd type="triangle"/>
          </a:ln>
          <a:effectLst/>
        </p:spPr>
      </p:cxnSp>
      <p:sp>
        <p:nvSpPr>
          <p:cNvPr id="325" name="TextBox 324"/>
          <p:cNvSpPr txBox="1"/>
          <p:nvPr/>
        </p:nvSpPr>
        <p:spPr>
          <a:xfrm>
            <a:off x="940001" y="2402938"/>
            <a:ext cx="1098378" cy="723275"/>
          </a:xfrm>
          <a:prstGeom prst="rect">
            <a:avLst/>
          </a:prstGeom>
          <a:solidFill>
            <a:srgbClr val="7030A0"/>
          </a:solidFill>
        </p:spPr>
        <p:txBody>
          <a:bodyPr wrap="none" rtlCol="0">
            <a:spAutoFit/>
          </a:bodyPr>
          <a:lstStyle/>
          <a:p>
            <a:r>
              <a:rPr lang="en-US" dirty="0">
                <a:solidFill>
                  <a:schemeClr val="bg1"/>
                </a:solidFill>
              </a:rPr>
              <a:t>ECMP</a:t>
            </a:r>
          </a:p>
          <a:p>
            <a:r>
              <a:rPr lang="en-US" sz="1400" dirty="0">
                <a:solidFill>
                  <a:schemeClr val="bg1"/>
                </a:solidFill>
              </a:rPr>
              <a:t>round-robin</a:t>
            </a:r>
          </a:p>
        </p:txBody>
      </p:sp>
      <p:sp>
        <p:nvSpPr>
          <p:cNvPr id="327" name="Arrow: Right 326"/>
          <p:cNvSpPr/>
          <p:nvPr/>
        </p:nvSpPr>
        <p:spPr bwMode="auto">
          <a:xfrm>
            <a:off x="2760726" y="1393444"/>
            <a:ext cx="2520669" cy="535515"/>
          </a:xfrm>
          <a:prstGeom prst="rightArrow">
            <a:avLst/>
          </a:prstGeom>
          <a:solidFill>
            <a:srgbClr val="FFFF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rPr>
              <a:t>2 tuple hash {</a:t>
            </a:r>
            <a:r>
              <a:rPr kumimoji="0" lang="en-US" sz="1400" b="1" i="0" u="none" strike="noStrike" cap="none" normalizeH="0" baseline="0" dirty="0" err="1">
                <a:ln>
                  <a:noFill/>
                </a:ln>
                <a:solidFill>
                  <a:schemeClr val="tx1"/>
                </a:solidFill>
                <a:effectLst/>
                <a:latin typeface="Arial" charset="0"/>
              </a:rPr>
              <a:t>src</a:t>
            </a:r>
            <a:r>
              <a:rPr kumimoji="0" lang="en-US" sz="1400" b="1" i="0" u="none" strike="noStrike" cap="none" normalizeH="0" baseline="0" dirty="0">
                <a:ln>
                  <a:noFill/>
                </a:ln>
                <a:solidFill>
                  <a:schemeClr val="tx1"/>
                </a:solidFill>
                <a:effectLst/>
                <a:latin typeface="Arial" charset="0"/>
              </a:rPr>
              <a:t> </a:t>
            </a:r>
            <a:r>
              <a:rPr kumimoji="0" lang="en-US" sz="1400" b="1" i="0" u="none" strike="noStrike" cap="none" normalizeH="0" baseline="0" dirty="0" err="1">
                <a:ln>
                  <a:noFill/>
                </a:ln>
                <a:solidFill>
                  <a:schemeClr val="tx1"/>
                </a:solidFill>
                <a:effectLst/>
                <a:latin typeface="Arial" charset="0"/>
              </a:rPr>
              <a:t>ip</a:t>
            </a:r>
            <a:r>
              <a:rPr kumimoji="0" lang="en-US" sz="1400" b="1" i="0" u="none" strike="noStrike" cap="none" normalizeH="0" baseline="0" dirty="0">
                <a:ln>
                  <a:noFill/>
                </a:ln>
                <a:solidFill>
                  <a:schemeClr val="tx1"/>
                </a:solidFill>
                <a:effectLst/>
                <a:latin typeface="Arial" charset="0"/>
              </a:rPr>
              <a:t> , </a:t>
            </a:r>
            <a:r>
              <a:rPr kumimoji="0" lang="en-US" sz="1400" b="1" i="0" u="none" strike="noStrike" cap="none" normalizeH="0" baseline="0" dirty="0" err="1">
                <a:ln>
                  <a:noFill/>
                </a:ln>
                <a:solidFill>
                  <a:schemeClr val="tx1"/>
                </a:solidFill>
                <a:effectLst/>
                <a:latin typeface="Arial" charset="0"/>
              </a:rPr>
              <a:t>dst</a:t>
            </a:r>
            <a:r>
              <a:rPr kumimoji="0" lang="en-US" sz="1400" b="1" i="0" u="none" strike="noStrike" cap="none" normalizeH="0" baseline="0" dirty="0">
                <a:ln>
                  <a:noFill/>
                </a:ln>
                <a:solidFill>
                  <a:schemeClr val="tx1"/>
                </a:solidFill>
                <a:effectLst/>
                <a:latin typeface="Arial" charset="0"/>
              </a:rPr>
              <a:t> </a:t>
            </a:r>
            <a:r>
              <a:rPr kumimoji="0" lang="en-US" sz="1400" b="1" i="0" u="none" strike="noStrike" cap="none" normalizeH="0" baseline="0" dirty="0" err="1">
                <a:ln>
                  <a:noFill/>
                </a:ln>
                <a:solidFill>
                  <a:schemeClr val="tx1"/>
                </a:solidFill>
                <a:effectLst/>
                <a:latin typeface="Arial" charset="0"/>
              </a:rPr>
              <a:t>ip</a:t>
            </a:r>
            <a:r>
              <a:rPr kumimoji="0" lang="en-US" sz="1400" b="1" i="0" u="none" strike="noStrike" cap="none" normalizeH="0" baseline="0" dirty="0">
                <a:ln>
                  <a:noFill/>
                </a:ln>
                <a:solidFill>
                  <a:schemeClr val="tx1"/>
                </a:solidFill>
                <a:effectLst/>
                <a:latin typeface="Arial" charset="0"/>
              </a:rPr>
              <a:t>}</a:t>
            </a:r>
          </a:p>
        </p:txBody>
      </p:sp>
      <p:sp>
        <p:nvSpPr>
          <p:cNvPr id="328" name="Arrow: Right 327"/>
          <p:cNvSpPr/>
          <p:nvPr/>
        </p:nvSpPr>
        <p:spPr bwMode="auto">
          <a:xfrm rot="10800000">
            <a:off x="2705611" y="5561736"/>
            <a:ext cx="4835361" cy="428585"/>
          </a:xfrm>
          <a:prstGeom prst="rightArrow">
            <a:avLst/>
          </a:prstGeom>
          <a:solidFill>
            <a:srgbClr val="FFFF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29" name="TextBox 328"/>
          <p:cNvSpPr txBox="1"/>
          <p:nvPr/>
        </p:nvSpPr>
        <p:spPr>
          <a:xfrm>
            <a:off x="4021060" y="5628846"/>
            <a:ext cx="1226618" cy="307777"/>
          </a:xfrm>
          <a:prstGeom prst="rect">
            <a:avLst/>
          </a:prstGeom>
          <a:noFill/>
        </p:spPr>
        <p:txBody>
          <a:bodyPr wrap="none" rtlCol="0">
            <a:spAutoFit/>
          </a:bodyPr>
          <a:lstStyle/>
          <a:p>
            <a:r>
              <a:rPr lang="en-US" sz="1400" b="1" dirty="0"/>
              <a:t>2 tuple hash</a:t>
            </a:r>
          </a:p>
        </p:txBody>
      </p:sp>
      <p:sp>
        <p:nvSpPr>
          <p:cNvPr id="330" name="TextBox 329"/>
          <p:cNvSpPr txBox="1"/>
          <p:nvPr/>
        </p:nvSpPr>
        <p:spPr>
          <a:xfrm>
            <a:off x="5544806" y="995614"/>
            <a:ext cx="2593980" cy="400110"/>
          </a:xfrm>
          <a:prstGeom prst="rect">
            <a:avLst/>
          </a:prstGeom>
          <a:solidFill>
            <a:srgbClr val="7030A0"/>
          </a:solidFill>
          <a:ln>
            <a:solidFill>
              <a:srgbClr val="7030A0"/>
            </a:solidFill>
          </a:ln>
        </p:spPr>
        <p:txBody>
          <a:bodyPr wrap="square" rtlCol="0">
            <a:spAutoFit/>
          </a:bodyPr>
          <a:lstStyle/>
          <a:p>
            <a:r>
              <a:rPr lang="en-US" dirty="0">
                <a:solidFill>
                  <a:schemeClr val="bg1"/>
                </a:solidFill>
              </a:rPr>
              <a:t>weighted round-robin</a:t>
            </a:r>
          </a:p>
        </p:txBody>
      </p:sp>
      <p:cxnSp>
        <p:nvCxnSpPr>
          <p:cNvPr id="332" name="Straight Arrow Connector 331"/>
          <p:cNvCxnSpPr>
            <a:cxnSpLocks/>
            <a:stCxn id="330" idx="2"/>
          </p:cNvCxnSpPr>
          <p:nvPr/>
        </p:nvCxnSpPr>
        <p:spPr bwMode="auto">
          <a:xfrm flipH="1">
            <a:off x="6179936" y="1395724"/>
            <a:ext cx="661860" cy="1989181"/>
          </a:xfrm>
          <a:prstGeom prst="straightConnector1">
            <a:avLst/>
          </a:prstGeom>
          <a:solidFill>
            <a:schemeClr val="accent1"/>
          </a:solidFill>
          <a:ln w="69850" cap="flat" cmpd="sng" algn="ctr">
            <a:solidFill>
              <a:srgbClr val="7030A0"/>
            </a:solidFill>
            <a:prstDash val="solid"/>
            <a:round/>
            <a:headEnd type="none" w="med" len="med"/>
            <a:tailEnd type="triangle"/>
          </a:ln>
          <a:effectLst/>
        </p:spPr>
      </p:cxnSp>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A572FEAF-EE9C-4BA4-8784-47728538E46D}"/>
                  </a:ext>
                </a:extLst>
              </p14:cNvPr>
              <p14:cNvContentPartPr/>
              <p14:nvPr/>
            </p14:nvContentPartPr>
            <p14:xfrm>
              <a:off x="133920" y="2955599"/>
              <a:ext cx="6492240" cy="1571934"/>
            </p14:xfrm>
          </p:contentPart>
        </mc:Choice>
        <mc:Fallback xmlns="">
          <p:pic>
            <p:nvPicPr>
              <p:cNvPr id="18" name="Ink 17">
                <a:extLst>
                  <a:ext uri="{FF2B5EF4-FFF2-40B4-BE49-F238E27FC236}">
                    <a16:creationId xmlns:a16="http://schemas.microsoft.com/office/drawing/2014/main" id="{A572FEAF-EE9C-4BA4-8784-47728538E46D}"/>
                  </a:ext>
                </a:extLst>
              </p:cNvPr>
              <p:cNvPicPr/>
              <p:nvPr/>
            </p:nvPicPr>
            <p:blipFill>
              <a:blip r:embed="rId10"/>
              <a:stretch>
                <a:fillRect/>
              </a:stretch>
            </p:blipFill>
            <p:spPr>
              <a:xfrm>
                <a:off x="110160" y="2931836"/>
                <a:ext cx="6539400" cy="1619099"/>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186682B4-D2E1-4DD1-A8AF-224BE75F9899}"/>
                  </a:ext>
                </a:extLst>
              </p14:cNvPr>
              <p14:cNvContentPartPr/>
              <p14:nvPr/>
            </p14:nvContentPartPr>
            <p14:xfrm>
              <a:off x="4337085" y="4188882"/>
              <a:ext cx="360" cy="360"/>
            </p14:xfrm>
          </p:contentPart>
        </mc:Choice>
        <mc:Fallback xmlns="">
          <p:pic>
            <p:nvPicPr>
              <p:cNvPr id="5" name="Ink 4">
                <a:extLst>
                  <a:ext uri="{FF2B5EF4-FFF2-40B4-BE49-F238E27FC236}">
                    <a16:creationId xmlns:a16="http://schemas.microsoft.com/office/drawing/2014/main" id="{186682B4-D2E1-4DD1-A8AF-224BE75F9899}"/>
                  </a:ext>
                </a:extLst>
              </p:cNvPr>
              <p:cNvPicPr/>
              <p:nvPr/>
            </p:nvPicPr>
            <p:blipFill>
              <a:blip r:embed="rId12"/>
              <a:stretch>
                <a:fillRect/>
              </a:stretch>
            </p:blipFill>
            <p:spPr>
              <a:xfrm>
                <a:off x="4301085" y="4116882"/>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 name="Ink 5">
                <a:extLst>
                  <a:ext uri="{FF2B5EF4-FFF2-40B4-BE49-F238E27FC236}">
                    <a16:creationId xmlns:a16="http://schemas.microsoft.com/office/drawing/2014/main" id="{256D64A1-F3B0-40E0-AADC-0FCDCF0F984A}"/>
                  </a:ext>
                </a:extLst>
              </p14:cNvPr>
              <p14:cNvContentPartPr/>
              <p14:nvPr/>
            </p14:nvContentPartPr>
            <p14:xfrm>
              <a:off x="4423845" y="3929322"/>
              <a:ext cx="360" cy="360"/>
            </p14:xfrm>
          </p:contentPart>
        </mc:Choice>
        <mc:Fallback xmlns="">
          <p:pic>
            <p:nvPicPr>
              <p:cNvPr id="6" name="Ink 5">
                <a:extLst>
                  <a:ext uri="{FF2B5EF4-FFF2-40B4-BE49-F238E27FC236}">
                    <a16:creationId xmlns:a16="http://schemas.microsoft.com/office/drawing/2014/main" id="{256D64A1-F3B0-40E0-AADC-0FCDCF0F984A}"/>
                  </a:ext>
                </a:extLst>
              </p:cNvPr>
              <p:cNvPicPr/>
              <p:nvPr/>
            </p:nvPicPr>
            <p:blipFill>
              <a:blip r:embed="rId12"/>
              <a:stretch>
                <a:fillRect/>
              </a:stretch>
            </p:blipFill>
            <p:spPr>
              <a:xfrm>
                <a:off x="4387845" y="3857322"/>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1FDA44C7-B284-4590-A2D4-6B2616C9BE01}"/>
                  </a:ext>
                </a:extLst>
              </p14:cNvPr>
              <p14:cNvContentPartPr/>
              <p14:nvPr/>
            </p14:nvContentPartPr>
            <p14:xfrm>
              <a:off x="3645165" y="3039762"/>
              <a:ext cx="779040" cy="1100160"/>
            </p14:xfrm>
          </p:contentPart>
        </mc:Choice>
        <mc:Fallback xmlns="">
          <p:pic>
            <p:nvPicPr>
              <p:cNvPr id="19" name="Ink 18">
                <a:extLst>
                  <a:ext uri="{FF2B5EF4-FFF2-40B4-BE49-F238E27FC236}">
                    <a16:creationId xmlns:a16="http://schemas.microsoft.com/office/drawing/2014/main" id="{1FDA44C7-B284-4590-A2D4-6B2616C9BE01}"/>
                  </a:ext>
                </a:extLst>
              </p:cNvPr>
              <p:cNvPicPr/>
              <p:nvPr/>
            </p:nvPicPr>
            <p:blipFill>
              <a:blip r:embed="rId15"/>
              <a:stretch>
                <a:fillRect/>
              </a:stretch>
            </p:blipFill>
            <p:spPr>
              <a:xfrm>
                <a:off x="3636165" y="3030762"/>
                <a:ext cx="796680" cy="1117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6B574062-8764-41CB-B9FA-9C08DD73B552}"/>
                  </a:ext>
                </a:extLst>
              </p14:cNvPr>
              <p14:cNvContentPartPr/>
              <p14:nvPr/>
            </p14:nvContentPartPr>
            <p14:xfrm>
              <a:off x="3607627" y="3264070"/>
              <a:ext cx="855098" cy="888092"/>
            </p14:xfrm>
          </p:contentPart>
        </mc:Choice>
        <mc:Fallback xmlns="">
          <p:pic>
            <p:nvPicPr>
              <p:cNvPr id="21" name="Ink 20">
                <a:extLst>
                  <a:ext uri="{FF2B5EF4-FFF2-40B4-BE49-F238E27FC236}">
                    <a16:creationId xmlns:a16="http://schemas.microsoft.com/office/drawing/2014/main" id="{6B574062-8764-41CB-B9FA-9C08DD73B552}"/>
                  </a:ext>
                </a:extLst>
              </p:cNvPr>
              <p:cNvPicPr/>
              <p:nvPr/>
            </p:nvPicPr>
            <p:blipFill>
              <a:blip r:embed="rId17"/>
              <a:stretch>
                <a:fillRect/>
              </a:stretch>
            </p:blipFill>
            <p:spPr>
              <a:xfrm>
                <a:off x="3579184" y="3235631"/>
                <a:ext cx="911985" cy="94497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 21">
                <a:extLst>
                  <a:ext uri="{FF2B5EF4-FFF2-40B4-BE49-F238E27FC236}">
                    <a16:creationId xmlns:a16="http://schemas.microsoft.com/office/drawing/2014/main" id="{98382BC1-2CFB-48F5-A493-45333F3082DD}"/>
                  </a:ext>
                </a:extLst>
              </p14:cNvPr>
              <p14:cNvContentPartPr/>
              <p14:nvPr/>
            </p14:nvContentPartPr>
            <p14:xfrm>
              <a:off x="4201365" y="4102482"/>
              <a:ext cx="235080" cy="25200"/>
            </p14:xfrm>
          </p:contentPart>
        </mc:Choice>
        <mc:Fallback xmlns="">
          <p:pic>
            <p:nvPicPr>
              <p:cNvPr id="22" name="Ink 21">
                <a:extLst>
                  <a:ext uri="{FF2B5EF4-FFF2-40B4-BE49-F238E27FC236}">
                    <a16:creationId xmlns:a16="http://schemas.microsoft.com/office/drawing/2014/main" id="{98382BC1-2CFB-48F5-A493-45333F3082DD}"/>
                  </a:ext>
                </a:extLst>
              </p:cNvPr>
              <p:cNvPicPr/>
              <p:nvPr/>
            </p:nvPicPr>
            <p:blipFill>
              <a:blip r:embed="rId21"/>
              <a:stretch>
                <a:fillRect/>
              </a:stretch>
            </p:blipFill>
            <p:spPr>
              <a:xfrm>
                <a:off x="4172925" y="4074042"/>
                <a:ext cx="29196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 name="Ink 2">
                <a:extLst>
                  <a:ext uri="{FF2B5EF4-FFF2-40B4-BE49-F238E27FC236}">
                    <a16:creationId xmlns:a16="http://schemas.microsoft.com/office/drawing/2014/main" id="{F965767A-2660-464C-B832-CC281A6342FA}"/>
                  </a:ext>
                </a:extLst>
              </p14:cNvPr>
              <p14:cNvContentPartPr/>
              <p14:nvPr/>
            </p14:nvContentPartPr>
            <p14:xfrm>
              <a:off x="3568800" y="4318080"/>
              <a:ext cx="584640" cy="165240"/>
            </p14:xfrm>
          </p:contentPart>
        </mc:Choice>
        <mc:Fallback xmlns="">
          <p:pic>
            <p:nvPicPr>
              <p:cNvPr id="3" name="Ink 2">
                <a:extLst>
                  <a:ext uri="{FF2B5EF4-FFF2-40B4-BE49-F238E27FC236}">
                    <a16:creationId xmlns:a16="http://schemas.microsoft.com/office/drawing/2014/main" id="{F965767A-2660-464C-B832-CC281A6342FA}"/>
                  </a:ext>
                </a:extLst>
              </p:cNvPr>
              <p:cNvPicPr/>
              <p:nvPr/>
            </p:nvPicPr>
            <p:blipFill>
              <a:blip r:embed="rId23"/>
              <a:stretch>
                <a:fillRect/>
              </a:stretch>
            </p:blipFill>
            <p:spPr>
              <a:xfrm>
                <a:off x="3540360" y="4289640"/>
                <a:ext cx="64152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 name="Ink 6">
                <a:extLst>
                  <a:ext uri="{FF2B5EF4-FFF2-40B4-BE49-F238E27FC236}">
                    <a16:creationId xmlns:a16="http://schemas.microsoft.com/office/drawing/2014/main" id="{7DBFD62F-E951-4134-980F-0FC0D3A5ADAA}"/>
                  </a:ext>
                </a:extLst>
              </p14:cNvPr>
              <p14:cNvContentPartPr/>
              <p14:nvPr/>
            </p14:nvContentPartPr>
            <p14:xfrm>
              <a:off x="3606960" y="4470360"/>
              <a:ext cx="177840" cy="152640"/>
            </p14:xfrm>
          </p:contentPart>
        </mc:Choice>
        <mc:Fallback xmlns="">
          <p:pic>
            <p:nvPicPr>
              <p:cNvPr id="7" name="Ink 6">
                <a:extLst>
                  <a:ext uri="{FF2B5EF4-FFF2-40B4-BE49-F238E27FC236}">
                    <a16:creationId xmlns:a16="http://schemas.microsoft.com/office/drawing/2014/main" id="{7DBFD62F-E951-4134-980F-0FC0D3A5ADAA}"/>
                  </a:ext>
                </a:extLst>
              </p:cNvPr>
              <p:cNvPicPr/>
              <p:nvPr/>
            </p:nvPicPr>
            <p:blipFill>
              <a:blip r:embed="rId25"/>
              <a:stretch>
                <a:fillRect/>
              </a:stretch>
            </p:blipFill>
            <p:spPr>
              <a:xfrm>
                <a:off x="3578520" y="4441920"/>
                <a:ext cx="23472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 name="Ink 7">
                <a:extLst>
                  <a:ext uri="{FF2B5EF4-FFF2-40B4-BE49-F238E27FC236}">
                    <a16:creationId xmlns:a16="http://schemas.microsoft.com/office/drawing/2014/main" id="{17CC3442-714F-4F84-AEE8-DEBF4CB40192}"/>
                  </a:ext>
                </a:extLst>
              </p14:cNvPr>
              <p14:cNvContentPartPr/>
              <p14:nvPr/>
            </p14:nvContentPartPr>
            <p14:xfrm>
              <a:off x="1333560" y="4278840"/>
              <a:ext cx="1562400" cy="191880"/>
            </p14:xfrm>
          </p:contentPart>
        </mc:Choice>
        <mc:Fallback xmlns="">
          <p:pic>
            <p:nvPicPr>
              <p:cNvPr id="8" name="Ink 7">
                <a:extLst>
                  <a:ext uri="{FF2B5EF4-FFF2-40B4-BE49-F238E27FC236}">
                    <a16:creationId xmlns:a16="http://schemas.microsoft.com/office/drawing/2014/main" id="{17CC3442-714F-4F84-AEE8-DEBF4CB40192}"/>
                  </a:ext>
                </a:extLst>
              </p:cNvPr>
              <p:cNvPicPr/>
              <p:nvPr/>
            </p:nvPicPr>
            <p:blipFill>
              <a:blip r:embed="rId27"/>
              <a:stretch>
                <a:fillRect/>
              </a:stretch>
            </p:blipFill>
            <p:spPr>
              <a:xfrm>
                <a:off x="1305120" y="4250400"/>
                <a:ext cx="161928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9" name="Ink 8">
                <a:extLst>
                  <a:ext uri="{FF2B5EF4-FFF2-40B4-BE49-F238E27FC236}">
                    <a16:creationId xmlns:a16="http://schemas.microsoft.com/office/drawing/2014/main" id="{F404C14B-7BCE-443F-A4D0-BCF1EB14DFF0}"/>
                  </a:ext>
                </a:extLst>
              </p14:cNvPr>
              <p14:cNvContentPartPr/>
              <p14:nvPr/>
            </p14:nvContentPartPr>
            <p14:xfrm>
              <a:off x="1358760" y="4534080"/>
              <a:ext cx="267120" cy="166320"/>
            </p14:xfrm>
          </p:contentPart>
        </mc:Choice>
        <mc:Fallback xmlns="">
          <p:pic>
            <p:nvPicPr>
              <p:cNvPr id="9" name="Ink 8">
                <a:extLst>
                  <a:ext uri="{FF2B5EF4-FFF2-40B4-BE49-F238E27FC236}">
                    <a16:creationId xmlns:a16="http://schemas.microsoft.com/office/drawing/2014/main" id="{F404C14B-7BCE-443F-A4D0-BCF1EB14DFF0}"/>
                  </a:ext>
                </a:extLst>
              </p:cNvPr>
              <p:cNvPicPr/>
              <p:nvPr/>
            </p:nvPicPr>
            <p:blipFill>
              <a:blip r:embed="rId29"/>
              <a:stretch>
                <a:fillRect/>
              </a:stretch>
            </p:blipFill>
            <p:spPr>
              <a:xfrm>
                <a:off x="1330320" y="4505640"/>
                <a:ext cx="324000" cy="223200"/>
              </a:xfrm>
              <a:prstGeom prst="rect">
                <a:avLst/>
              </a:prstGeom>
            </p:spPr>
          </p:pic>
        </mc:Fallback>
      </mc:AlternateContent>
    </p:spTree>
    <p:extLst>
      <p:ext uri="{BB962C8B-B14F-4D97-AF65-F5344CB8AC3E}">
        <p14:creationId xmlns:p14="http://schemas.microsoft.com/office/powerpoint/2010/main" val="3508142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9377" y="84345"/>
            <a:ext cx="7494588" cy="1085371"/>
          </a:xfrm>
        </p:spPr>
        <p:txBody>
          <a:bodyPr>
            <a:normAutofit/>
          </a:bodyPr>
          <a:lstStyle/>
          <a:p>
            <a:r>
              <a:rPr lang="en-US" sz="4000" dirty="0"/>
              <a:t>Basic - Multiple VIPs in one LLB</a:t>
            </a:r>
          </a:p>
        </p:txBody>
      </p:sp>
      <p:grpSp>
        <p:nvGrpSpPr>
          <p:cNvPr id="4" name="Group 3"/>
          <p:cNvGrpSpPr/>
          <p:nvPr/>
        </p:nvGrpSpPr>
        <p:grpSpPr>
          <a:xfrm>
            <a:off x="134126" y="1293771"/>
            <a:ext cx="2027108" cy="1414489"/>
            <a:chOff x="2174488" y="1947743"/>
            <a:chExt cx="2274305" cy="1332642"/>
          </a:xfrm>
        </p:grpSpPr>
        <p:sp>
          <p:nvSpPr>
            <p:cNvPr id="5" name="Rectangle 4"/>
            <p:cNvSpPr/>
            <p:nvPr/>
          </p:nvSpPr>
          <p:spPr>
            <a:xfrm>
              <a:off x="2174488" y="2330608"/>
              <a:ext cx="836341" cy="6690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6" name="TextBox 5"/>
            <p:cNvSpPr txBox="1"/>
            <p:nvPr/>
          </p:nvSpPr>
          <p:spPr>
            <a:xfrm>
              <a:off x="2341756" y="2453270"/>
              <a:ext cx="396262"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LLB</a:t>
              </a:r>
            </a:p>
          </p:txBody>
        </p:sp>
        <p:sp>
          <p:nvSpPr>
            <p:cNvPr id="7" name="TextBox 6"/>
            <p:cNvSpPr txBox="1"/>
            <p:nvPr/>
          </p:nvSpPr>
          <p:spPr>
            <a:xfrm>
              <a:off x="3598128" y="1947743"/>
              <a:ext cx="780983"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VIP1-IPv4</a:t>
              </a:r>
            </a:p>
          </p:txBody>
        </p:sp>
        <p:sp>
          <p:nvSpPr>
            <p:cNvPr id="8" name="TextBox 7"/>
            <p:cNvSpPr txBox="1"/>
            <p:nvPr/>
          </p:nvSpPr>
          <p:spPr>
            <a:xfrm>
              <a:off x="3605565" y="2178200"/>
              <a:ext cx="780983"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VIP2-IPv4</a:t>
              </a:r>
            </a:p>
          </p:txBody>
        </p:sp>
        <p:sp>
          <p:nvSpPr>
            <p:cNvPr id="9" name="TextBox 8"/>
            <p:cNvSpPr txBox="1"/>
            <p:nvPr/>
          </p:nvSpPr>
          <p:spPr>
            <a:xfrm>
              <a:off x="3613002" y="2397506"/>
              <a:ext cx="780983"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VIP3-IPv4</a:t>
              </a:r>
            </a:p>
          </p:txBody>
        </p:sp>
        <p:sp>
          <p:nvSpPr>
            <p:cNvPr id="10" name="TextBox 9"/>
            <p:cNvSpPr txBox="1"/>
            <p:nvPr/>
          </p:nvSpPr>
          <p:spPr>
            <a:xfrm>
              <a:off x="3642741" y="2795231"/>
              <a:ext cx="79861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ysClr val="windowText" lastClr="000000"/>
                  </a:solidFill>
                  <a:effectLst/>
                  <a:uLnTx/>
                  <a:uFillTx/>
                </a:rPr>
                <a:t>VIP4-IPv6</a:t>
              </a:r>
            </a:p>
          </p:txBody>
        </p:sp>
        <p:sp>
          <p:nvSpPr>
            <p:cNvPr id="11" name="TextBox 10"/>
            <p:cNvSpPr txBox="1"/>
            <p:nvPr/>
          </p:nvSpPr>
          <p:spPr>
            <a:xfrm>
              <a:off x="3650176" y="3003386"/>
              <a:ext cx="79861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ysClr val="windowText" lastClr="000000"/>
                  </a:solidFill>
                  <a:effectLst/>
                  <a:uLnTx/>
                  <a:uFillTx/>
                </a:rPr>
                <a:t>VIP5-IPv6</a:t>
              </a:r>
            </a:p>
          </p:txBody>
        </p:sp>
        <p:cxnSp>
          <p:nvCxnSpPr>
            <p:cNvPr id="12" name="Straight Connector 11"/>
            <p:cNvCxnSpPr>
              <a:stCxn id="5" idx="3"/>
              <a:endCxn id="7" idx="1"/>
            </p:cNvCxnSpPr>
            <p:nvPr/>
          </p:nvCxnSpPr>
          <p:spPr>
            <a:xfrm flipV="1">
              <a:off x="3010829" y="2086243"/>
              <a:ext cx="587299" cy="578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3"/>
              <a:endCxn id="8" idx="1"/>
            </p:cNvCxnSpPr>
            <p:nvPr/>
          </p:nvCxnSpPr>
          <p:spPr>
            <a:xfrm flipV="1">
              <a:off x="3010829" y="2316700"/>
              <a:ext cx="594736" cy="348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9" idx="1"/>
            </p:cNvCxnSpPr>
            <p:nvPr/>
          </p:nvCxnSpPr>
          <p:spPr>
            <a:xfrm flipV="1">
              <a:off x="3010829" y="2536006"/>
              <a:ext cx="602173" cy="129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3"/>
              <a:endCxn id="10" idx="1"/>
            </p:cNvCxnSpPr>
            <p:nvPr/>
          </p:nvCxnSpPr>
          <p:spPr>
            <a:xfrm>
              <a:off x="3010829" y="2665145"/>
              <a:ext cx="631912" cy="268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3"/>
              <a:endCxn id="11" idx="1"/>
            </p:cNvCxnSpPr>
            <p:nvPr/>
          </p:nvCxnSpPr>
          <p:spPr>
            <a:xfrm>
              <a:off x="3010829" y="2665145"/>
              <a:ext cx="639347" cy="47674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134126" y="4034913"/>
            <a:ext cx="1230360" cy="294012"/>
            <a:chOff x="1137425" y="4322964"/>
            <a:chExt cx="1380397" cy="276999"/>
          </a:xfrm>
        </p:grpSpPr>
        <p:sp>
          <p:nvSpPr>
            <p:cNvPr id="18" name="Rectangle 17"/>
            <p:cNvSpPr/>
            <p:nvPr/>
          </p:nvSpPr>
          <p:spPr>
            <a:xfrm>
              <a:off x="1137425" y="4322964"/>
              <a:ext cx="1380397" cy="276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19" name="TextBox 18"/>
            <p:cNvSpPr txBox="1"/>
            <p:nvPr/>
          </p:nvSpPr>
          <p:spPr>
            <a:xfrm>
              <a:off x="1222916" y="4322964"/>
              <a:ext cx="129490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FF0000"/>
                  </a:solidFill>
                  <a:effectLst/>
                  <a:uLnTx/>
                  <a:uFillTx/>
                </a:rPr>
                <a:t>Access </a:t>
              </a:r>
              <a:r>
                <a:rPr kumimoji="0" lang="sv-SE" sz="1200" b="0" i="0" u="none" strike="noStrike" kern="0" cap="none" spc="0" normalizeH="0" baseline="0" noProof="0" dirty="0" err="1">
                  <a:ln>
                    <a:noFill/>
                  </a:ln>
                  <a:solidFill>
                    <a:srgbClr val="FF0000"/>
                  </a:solidFill>
                  <a:effectLst/>
                  <a:uLnTx/>
                  <a:uFillTx/>
                </a:rPr>
                <a:t>Network</a:t>
              </a:r>
              <a:r>
                <a:rPr kumimoji="0" lang="sv-SE" sz="1200" b="0" i="0" u="none" strike="noStrike" kern="0" cap="none" spc="0" normalizeH="0" baseline="0" noProof="0" dirty="0">
                  <a:ln>
                    <a:noFill/>
                  </a:ln>
                  <a:solidFill>
                    <a:srgbClr val="FF0000"/>
                  </a:solidFill>
                  <a:effectLst/>
                  <a:uLnTx/>
                  <a:uFillTx/>
                </a:rPr>
                <a:t> 2</a:t>
              </a:r>
            </a:p>
          </p:txBody>
        </p:sp>
      </p:grpSp>
      <p:grpSp>
        <p:nvGrpSpPr>
          <p:cNvPr id="20" name="Group 19"/>
          <p:cNvGrpSpPr/>
          <p:nvPr/>
        </p:nvGrpSpPr>
        <p:grpSpPr>
          <a:xfrm>
            <a:off x="119257" y="3417882"/>
            <a:ext cx="1230360" cy="294012"/>
            <a:chOff x="1137425" y="4322964"/>
            <a:chExt cx="1380397" cy="276999"/>
          </a:xfrm>
        </p:grpSpPr>
        <p:sp>
          <p:nvSpPr>
            <p:cNvPr id="21" name="Rectangle 20"/>
            <p:cNvSpPr/>
            <p:nvPr/>
          </p:nvSpPr>
          <p:spPr>
            <a:xfrm>
              <a:off x="1137425" y="4322964"/>
              <a:ext cx="1380397" cy="276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22" name="TextBox 21"/>
            <p:cNvSpPr txBox="1"/>
            <p:nvPr/>
          </p:nvSpPr>
          <p:spPr>
            <a:xfrm>
              <a:off x="1222916" y="4322964"/>
              <a:ext cx="129490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Access </a:t>
              </a:r>
              <a:r>
                <a:rPr kumimoji="0" lang="sv-SE" sz="1200" b="0" i="0" u="none" strike="noStrike" kern="0" cap="none" spc="0" normalizeH="0" baseline="0" noProof="0" dirty="0" err="1">
                  <a:ln>
                    <a:noFill/>
                  </a:ln>
                  <a:solidFill>
                    <a:sysClr val="windowText" lastClr="000000"/>
                  </a:solidFill>
                  <a:effectLst/>
                  <a:uLnTx/>
                  <a:uFillTx/>
                </a:rPr>
                <a:t>Network</a:t>
              </a:r>
              <a:r>
                <a:rPr kumimoji="0" lang="sv-SE" sz="1200" b="0" i="0" u="none" strike="noStrike" kern="0" cap="none" spc="0" normalizeH="0" baseline="0" noProof="0" dirty="0">
                  <a:ln>
                    <a:noFill/>
                  </a:ln>
                  <a:solidFill>
                    <a:sysClr val="windowText" lastClr="000000"/>
                  </a:solidFill>
                  <a:effectLst/>
                  <a:uLnTx/>
                  <a:uFillTx/>
                </a:rPr>
                <a:t> 1</a:t>
              </a:r>
            </a:p>
          </p:txBody>
        </p:sp>
      </p:grpSp>
      <p:grpSp>
        <p:nvGrpSpPr>
          <p:cNvPr id="23" name="Group 22"/>
          <p:cNvGrpSpPr/>
          <p:nvPr/>
        </p:nvGrpSpPr>
        <p:grpSpPr>
          <a:xfrm>
            <a:off x="3223015" y="1104900"/>
            <a:ext cx="5476485" cy="2430353"/>
            <a:chOff x="4226315" y="1237787"/>
            <a:chExt cx="6144319" cy="2289724"/>
          </a:xfrm>
        </p:grpSpPr>
        <p:sp>
          <p:nvSpPr>
            <p:cNvPr id="24" name="Rectangle 23"/>
            <p:cNvSpPr/>
            <p:nvPr/>
          </p:nvSpPr>
          <p:spPr>
            <a:xfrm>
              <a:off x="4925898" y="1362838"/>
              <a:ext cx="2208716" cy="300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25" name="TextBox 24"/>
            <p:cNvSpPr txBox="1"/>
            <p:nvPr/>
          </p:nvSpPr>
          <p:spPr>
            <a:xfrm>
              <a:off x="5088667" y="1375329"/>
              <a:ext cx="1581395"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Sign. </a:t>
              </a:r>
              <a:r>
                <a:rPr kumimoji="0" lang="sv-SE" sz="1200" b="0" i="0" u="none" strike="noStrike" kern="0" cap="none" spc="0" normalizeH="0" baseline="0" noProof="0" dirty="0" err="1">
                  <a:ln>
                    <a:noFill/>
                  </a:ln>
                  <a:solidFill>
                    <a:sysClr val="windowText" lastClr="000000"/>
                  </a:solidFill>
                  <a:effectLst/>
                  <a:uLnTx/>
                  <a:uFillTx/>
                </a:rPr>
                <a:t>Netw</a:t>
              </a:r>
              <a:r>
                <a:rPr kumimoji="0" lang="sv-SE" sz="1200" b="0" i="0" u="none" strike="noStrike" kern="0" cap="none" spc="0" normalizeH="0" baseline="0" noProof="0" dirty="0">
                  <a:ln>
                    <a:noFill/>
                  </a:ln>
                  <a:solidFill>
                    <a:sysClr val="windowText" lastClr="000000"/>
                  </a:solidFill>
                  <a:effectLst/>
                  <a:uLnTx/>
                  <a:uFillTx/>
                </a:rPr>
                <a:t>. Conn. IPv4</a:t>
              </a:r>
            </a:p>
          </p:txBody>
        </p:sp>
        <p:sp>
          <p:nvSpPr>
            <p:cNvPr id="26" name="TextBox 25"/>
            <p:cNvSpPr txBox="1"/>
            <p:nvPr/>
          </p:nvSpPr>
          <p:spPr>
            <a:xfrm>
              <a:off x="7772389" y="1349312"/>
              <a:ext cx="2079928"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SIP </a:t>
              </a:r>
              <a:r>
                <a:rPr kumimoji="0" lang="sv-SE" sz="1200" b="0" i="0" u="none" strike="noStrike" kern="0" cap="none" spc="0" normalizeH="0" baseline="0" noProof="0" dirty="0" err="1">
                  <a:ln>
                    <a:noFill/>
                  </a:ln>
                  <a:solidFill>
                    <a:sysClr val="windowText" lastClr="000000"/>
                  </a:solidFill>
                  <a:effectLst/>
                  <a:uLnTx/>
                  <a:uFillTx/>
                </a:rPr>
                <a:t>Netw</a:t>
              </a:r>
              <a:r>
                <a:rPr kumimoji="0" lang="sv-SE" sz="1200" b="0" i="0" u="none" strike="noStrike" kern="0" cap="none" spc="0" normalizeH="0" baseline="0" noProof="0" dirty="0">
                  <a:ln>
                    <a:noFill/>
                  </a:ln>
                  <a:solidFill>
                    <a:sysClr val="windowText" lastClr="000000"/>
                  </a:solidFill>
                  <a:effectLst/>
                  <a:uLnTx/>
                  <a:uFillTx/>
                </a:rPr>
                <a:t>. Conn. v4 (VIP1-IPv4)</a:t>
              </a:r>
            </a:p>
          </p:txBody>
        </p:sp>
        <p:sp>
          <p:nvSpPr>
            <p:cNvPr id="27" name="Rectangle 26"/>
            <p:cNvSpPr/>
            <p:nvPr/>
          </p:nvSpPr>
          <p:spPr>
            <a:xfrm>
              <a:off x="7772389" y="1322012"/>
              <a:ext cx="2191447"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28" name="TextBox 27"/>
            <p:cNvSpPr txBox="1"/>
            <p:nvPr/>
          </p:nvSpPr>
          <p:spPr>
            <a:xfrm>
              <a:off x="5107256" y="1773055"/>
              <a:ext cx="162608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ysClr val="windowText" lastClr="000000"/>
                  </a:solidFill>
                  <a:effectLst/>
                  <a:uLnTx/>
                  <a:uFillTx/>
                </a:rPr>
                <a:t>Sign. </a:t>
              </a:r>
              <a:r>
                <a:rPr kumimoji="0" lang="sv-SE" sz="1200" b="1" i="1" u="none" strike="noStrike" kern="0" cap="none" spc="0" normalizeH="0" baseline="0" noProof="0" dirty="0" err="1">
                  <a:ln>
                    <a:noFill/>
                  </a:ln>
                  <a:solidFill>
                    <a:sysClr val="windowText" lastClr="000000"/>
                  </a:solidFill>
                  <a:effectLst/>
                  <a:uLnTx/>
                  <a:uFillTx/>
                </a:rPr>
                <a:t>Netw</a:t>
              </a:r>
              <a:r>
                <a:rPr kumimoji="0" lang="sv-SE" sz="1200" b="1" i="1" u="none" strike="noStrike" kern="0" cap="none" spc="0" normalizeH="0" baseline="0" noProof="0" dirty="0">
                  <a:ln>
                    <a:noFill/>
                  </a:ln>
                  <a:solidFill>
                    <a:sysClr val="windowText" lastClr="000000"/>
                  </a:solidFill>
                  <a:effectLst/>
                  <a:uLnTx/>
                  <a:uFillTx/>
                </a:rPr>
                <a:t>. Conn. IPv6</a:t>
              </a:r>
            </a:p>
          </p:txBody>
        </p:sp>
        <p:sp>
          <p:nvSpPr>
            <p:cNvPr id="29" name="Rectangle 28"/>
            <p:cNvSpPr/>
            <p:nvPr/>
          </p:nvSpPr>
          <p:spPr>
            <a:xfrm>
              <a:off x="4936275" y="1754478"/>
              <a:ext cx="2208716" cy="281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30" name="TextBox 29"/>
            <p:cNvSpPr txBox="1"/>
            <p:nvPr/>
          </p:nvSpPr>
          <p:spPr>
            <a:xfrm>
              <a:off x="7761248" y="1773056"/>
              <a:ext cx="213359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ysClr val="windowText" lastClr="000000"/>
                  </a:solidFill>
                  <a:effectLst/>
                  <a:uLnTx/>
                  <a:uFillTx/>
                </a:rPr>
                <a:t>SIP </a:t>
              </a:r>
              <a:r>
                <a:rPr kumimoji="0" lang="sv-SE" sz="1200" b="1" i="1" u="none" strike="noStrike" kern="0" cap="none" spc="0" normalizeH="0" baseline="0" noProof="0" dirty="0" err="1">
                  <a:ln>
                    <a:noFill/>
                  </a:ln>
                  <a:solidFill>
                    <a:sysClr val="windowText" lastClr="000000"/>
                  </a:solidFill>
                  <a:effectLst/>
                  <a:uLnTx/>
                  <a:uFillTx/>
                </a:rPr>
                <a:t>Netw</a:t>
              </a:r>
              <a:r>
                <a:rPr kumimoji="0" lang="sv-SE" sz="1200" b="1" i="1" u="none" strike="noStrike" kern="0" cap="none" spc="0" normalizeH="0" baseline="0" noProof="0" dirty="0">
                  <a:ln>
                    <a:noFill/>
                  </a:ln>
                  <a:solidFill>
                    <a:sysClr val="windowText" lastClr="000000"/>
                  </a:solidFill>
                  <a:effectLst/>
                  <a:uLnTx/>
                  <a:uFillTx/>
                </a:rPr>
                <a:t>. Conn. v6 (VIP4-IPv6)</a:t>
              </a:r>
            </a:p>
          </p:txBody>
        </p:sp>
        <p:sp>
          <p:nvSpPr>
            <p:cNvPr id="31" name="Rectangle 30"/>
            <p:cNvSpPr/>
            <p:nvPr/>
          </p:nvSpPr>
          <p:spPr>
            <a:xfrm>
              <a:off x="7750090" y="1736833"/>
              <a:ext cx="2191447" cy="303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32" name="Rectangle 31"/>
            <p:cNvSpPr/>
            <p:nvPr/>
          </p:nvSpPr>
          <p:spPr>
            <a:xfrm>
              <a:off x="4237463" y="1309370"/>
              <a:ext cx="6133171" cy="2218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a:ln>
                  <a:noFill/>
                </a:ln>
                <a:solidFill>
                  <a:sysClr val="windowText" lastClr="000000"/>
                </a:solidFill>
                <a:effectLst/>
                <a:uLnTx/>
                <a:uFillTx/>
              </a:endParaRPr>
            </a:p>
          </p:txBody>
        </p:sp>
        <p:sp>
          <p:nvSpPr>
            <p:cNvPr id="33" name="TextBox 32"/>
            <p:cNvSpPr txBox="1"/>
            <p:nvPr/>
          </p:nvSpPr>
          <p:spPr>
            <a:xfrm>
              <a:off x="4226315" y="1237787"/>
              <a:ext cx="72968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800" b="0" i="0" u="none" strike="noStrike" kern="0" cap="none" spc="0" normalizeH="0" baseline="0" noProof="0" dirty="0">
                  <a:ln>
                    <a:noFill/>
                  </a:ln>
                  <a:solidFill>
                    <a:sysClr val="windowText" lastClr="000000"/>
                  </a:solidFill>
                  <a:effectLst/>
                  <a:uLnTx/>
                  <a:uFillTx/>
                </a:rPr>
                <a:t>SGC 1</a:t>
              </a:r>
            </a:p>
          </p:txBody>
        </p:sp>
        <p:cxnSp>
          <p:nvCxnSpPr>
            <p:cNvPr id="34" name="Straight Connector 33"/>
            <p:cNvCxnSpPr>
              <a:cxnSpLocks/>
              <a:stCxn id="29" idx="3"/>
            </p:cNvCxnSpPr>
            <p:nvPr/>
          </p:nvCxnSpPr>
          <p:spPr>
            <a:xfrm>
              <a:off x="7144991" y="1895074"/>
              <a:ext cx="605109" cy="34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p:cNvCxnSpPr>
            <p:nvPr/>
          </p:nvCxnSpPr>
          <p:spPr>
            <a:xfrm>
              <a:off x="7141274" y="1480380"/>
              <a:ext cx="605109" cy="21334"/>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933332" y="2240070"/>
              <a:ext cx="2208716" cy="300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37" name="TextBox 36"/>
            <p:cNvSpPr txBox="1"/>
            <p:nvPr/>
          </p:nvSpPr>
          <p:spPr>
            <a:xfrm>
              <a:off x="5096101" y="2252561"/>
              <a:ext cx="1581395"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FF0000"/>
                  </a:solidFill>
                  <a:effectLst/>
                  <a:uLnTx/>
                  <a:uFillTx/>
                </a:rPr>
                <a:t>Sign. </a:t>
              </a:r>
              <a:r>
                <a:rPr kumimoji="0" lang="sv-SE" sz="1200" b="0" i="0" u="none" strike="noStrike" kern="0" cap="none" spc="0" normalizeH="0" baseline="0" noProof="0" dirty="0" err="1">
                  <a:ln>
                    <a:noFill/>
                  </a:ln>
                  <a:solidFill>
                    <a:srgbClr val="FF0000"/>
                  </a:solidFill>
                  <a:effectLst/>
                  <a:uLnTx/>
                  <a:uFillTx/>
                </a:rPr>
                <a:t>Netw</a:t>
              </a:r>
              <a:r>
                <a:rPr kumimoji="0" lang="sv-SE" sz="1200" b="0" i="0" u="none" strike="noStrike" kern="0" cap="none" spc="0" normalizeH="0" baseline="0" noProof="0" dirty="0">
                  <a:ln>
                    <a:noFill/>
                  </a:ln>
                  <a:solidFill>
                    <a:srgbClr val="FF0000"/>
                  </a:solidFill>
                  <a:effectLst/>
                  <a:uLnTx/>
                  <a:uFillTx/>
                </a:rPr>
                <a:t>. Conn. IPv4</a:t>
              </a:r>
            </a:p>
          </p:txBody>
        </p:sp>
        <p:sp>
          <p:nvSpPr>
            <p:cNvPr id="38" name="TextBox 37"/>
            <p:cNvSpPr txBox="1"/>
            <p:nvPr/>
          </p:nvSpPr>
          <p:spPr>
            <a:xfrm>
              <a:off x="7779823" y="2226544"/>
              <a:ext cx="2079928"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FF0000"/>
                  </a:solidFill>
                  <a:effectLst/>
                  <a:uLnTx/>
                  <a:uFillTx/>
                </a:rPr>
                <a:t>SIP </a:t>
              </a:r>
              <a:r>
                <a:rPr kumimoji="0" lang="sv-SE" sz="1200" b="0" i="0" u="none" strike="noStrike" kern="0" cap="none" spc="0" normalizeH="0" baseline="0" noProof="0" dirty="0" err="1">
                  <a:ln>
                    <a:noFill/>
                  </a:ln>
                  <a:solidFill>
                    <a:srgbClr val="FF0000"/>
                  </a:solidFill>
                  <a:effectLst/>
                  <a:uLnTx/>
                  <a:uFillTx/>
                </a:rPr>
                <a:t>Netw</a:t>
              </a:r>
              <a:r>
                <a:rPr kumimoji="0" lang="sv-SE" sz="1200" b="0" i="0" u="none" strike="noStrike" kern="0" cap="none" spc="0" normalizeH="0" baseline="0" noProof="0" dirty="0">
                  <a:ln>
                    <a:noFill/>
                  </a:ln>
                  <a:solidFill>
                    <a:srgbClr val="FF0000"/>
                  </a:solidFill>
                  <a:effectLst/>
                  <a:uLnTx/>
                  <a:uFillTx/>
                </a:rPr>
                <a:t>. Conn. v4 (VIP2-IPv4)</a:t>
              </a:r>
            </a:p>
          </p:txBody>
        </p:sp>
        <p:cxnSp>
          <p:nvCxnSpPr>
            <p:cNvPr id="39" name="Straight Connector 38"/>
            <p:cNvCxnSpPr>
              <a:cxnSpLocks/>
            </p:cNvCxnSpPr>
            <p:nvPr/>
          </p:nvCxnSpPr>
          <p:spPr>
            <a:xfrm>
              <a:off x="7148708" y="2357612"/>
              <a:ext cx="605109" cy="21334"/>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7768678" y="2234920"/>
              <a:ext cx="2191447" cy="303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41" name="Rectangle 40"/>
            <p:cNvSpPr/>
            <p:nvPr/>
          </p:nvSpPr>
          <p:spPr>
            <a:xfrm>
              <a:off x="4899880" y="2686115"/>
              <a:ext cx="2208716" cy="300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rgbClr val="00B0F0"/>
                </a:solidFill>
                <a:effectLst/>
                <a:uLnTx/>
                <a:uFillTx/>
              </a:endParaRPr>
            </a:p>
          </p:txBody>
        </p:sp>
        <p:sp>
          <p:nvSpPr>
            <p:cNvPr id="42" name="TextBox 41"/>
            <p:cNvSpPr txBox="1"/>
            <p:nvPr/>
          </p:nvSpPr>
          <p:spPr>
            <a:xfrm>
              <a:off x="5062649" y="2698606"/>
              <a:ext cx="1581395"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00B0F0"/>
                  </a:solidFill>
                  <a:effectLst/>
                  <a:uLnTx/>
                  <a:uFillTx/>
                </a:rPr>
                <a:t>Sign. </a:t>
              </a:r>
              <a:r>
                <a:rPr kumimoji="0" lang="sv-SE" sz="1200" b="0" i="0" u="none" strike="noStrike" kern="0" cap="none" spc="0" normalizeH="0" baseline="0" noProof="0" dirty="0" err="1">
                  <a:ln>
                    <a:noFill/>
                  </a:ln>
                  <a:solidFill>
                    <a:srgbClr val="00B0F0"/>
                  </a:solidFill>
                  <a:effectLst/>
                  <a:uLnTx/>
                  <a:uFillTx/>
                </a:rPr>
                <a:t>Netw</a:t>
              </a:r>
              <a:r>
                <a:rPr kumimoji="0" lang="sv-SE" sz="1200" b="0" i="0" u="none" strike="noStrike" kern="0" cap="none" spc="0" normalizeH="0" baseline="0" noProof="0" dirty="0">
                  <a:ln>
                    <a:noFill/>
                  </a:ln>
                  <a:solidFill>
                    <a:srgbClr val="00B0F0"/>
                  </a:solidFill>
                  <a:effectLst/>
                  <a:uLnTx/>
                  <a:uFillTx/>
                </a:rPr>
                <a:t>. Conn. IPv4</a:t>
              </a:r>
            </a:p>
          </p:txBody>
        </p:sp>
        <p:sp>
          <p:nvSpPr>
            <p:cNvPr id="43" name="TextBox 42"/>
            <p:cNvSpPr txBox="1"/>
            <p:nvPr/>
          </p:nvSpPr>
          <p:spPr>
            <a:xfrm>
              <a:off x="7746371" y="2672589"/>
              <a:ext cx="2079928"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00B0F0"/>
                  </a:solidFill>
                  <a:effectLst/>
                  <a:uLnTx/>
                  <a:uFillTx/>
                </a:rPr>
                <a:t>SIP </a:t>
              </a:r>
              <a:r>
                <a:rPr kumimoji="0" lang="sv-SE" sz="1200" b="0" i="0" u="none" strike="noStrike" kern="0" cap="none" spc="0" normalizeH="0" baseline="0" noProof="0" dirty="0" err="1">
                  <a:ln>
                    <a:noFill/>
                  </a:ln>
                  <a:solidFill>
                    <a:srgbClr val="00B0F0"/>
                  </a:solidFill>
                  <a:effectLst/>
                  <a:uLnTx/>
                  <a:uFillTx/>
                </a:rPr>
                <a:t>Netw</a:t>
              </a:r>
              <a:r>
                <a:rPr kumimoji="0" lang="sv-SE" sz="1200" b="0" i="0" u="none" strike="noStrike" kern="0" cap="none" spc="0" normalizeH="0" baseline="0" noProof="0" dirty="0">
                  <a:ln>
                    <a:noFill/>
                  </a:ln>
                  <a:solidFill>
                    <a:srgbClr val="00B0F0"/>
                  </a:solidFill>
                  <a:effectLst/>
                  <a:uLnTx/>
                  <a:uFillTx/>
                </a:rPr>
                <a:t>. Conn. v4 (VIP3-IPv4)</a:t>
              </a:r>
            </a:p>
          </p:txBody>
        </p:sp>
        <p:sp>
          <p:nvSpPr>
            <p:cNvPr id="44" name="Rectangle 43"/>
            <p:cNvSpPr/>
            <p:nvPr/>
          </p:nvSpPr>
          <p:spPr>
            <a:xfrm>
              <a:off x="7746371" y="2645289"/>
              <a:ext cx="2191447"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rgbClr val="00B0F0"/>
                </a:solidFill>
                <a:effectLst/>
                <a:uLnTx/>
                <a:uFillTx/>
              </a:endParaRPr>
            </a:p>
          </p:txBody>
        </p:sp>
        <p:sp>
          <p:nvSpPr>
            <p:cNvPr id="45" name="TextBox 44"/>
            <p:cNvSpPr txBox="1"/>
            <p:nvPr/>
          </p:nvSpPr>
          <p:spPr>
            <a:xfrm>
              <a:off x="5081238" y="3174389"/>
              <a:ext cx="162608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rgbClr val="00B0F0"/>
                  </a:solidFill>
                  <a:effectLst/>
                  <a:uLnTx/>
                  <a:uFillTx/>
                </a:rPr>
                <a:t>Sign. </a:t>
              </a:r>
              <a:r>
                <a:rPr kumimoji="0" lang="sv-SE" sz="1200" b="1" i="1" u="none" strike="noStrike" kern="0" cap="none" spc="0" normalizeH="0" baseline="0" noProof="0" dirty="0" err="1">
                  <a:ln>
                    <a:noFill/>
                  </a:ln>
                  <a:solidFill>
                    <a:srgbClr val="00B0F0"/>
                  </a:solidFill>
                  <a:effectLst/>
                  <a:uLnTx/>
                  <a:uFillTx/>
                </a:rPr>
                <a:t>Netw</a:t>
              </a:r>
              <a:r>
                <a:rPr kumimoji="0" lang="sv-SE" sz="1200" b="1" i="1" u="none" strike="noStrike" kern="0" cap="none" spc="0" normalizeH="0" baseline="0" noProof="0" dirty="0">
                  <a:ln>
                    <a:noFill/>
                  </a:ln>
                  <a:solidFill>
                    <a:srgbClr val="00B0F0"/>
                  </a:solidFill>
                  <a:effectLst/>
                  <a:uLnTx/>
                  <a:uFillTx/>
                </a:rPr>
                <a:t>. Conn. IPv6</a:t>
              </a:r>
            </a:p>
          </p:txBody>
        </p:sp>
        <p:sp>
          <p:nvSpPr>
            <p:cNvPr id="46" name="Rectangle 45"/>
            <p:cNvSpPr/>
            <p:nvPr/>
          </p:nvSpPr>
          <p:spPr>
            <a:xfrm>
              <a:off x="4910257" y="3155812"/>
              <a:ext cx="2208716" cy="281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rgbClr val="00B0F0"/>
                </a:solidFill>
                <a:effectLst/>
                <a:uLnTx/>
                <a:uFillTx/>
              </a:endParaRPr>
            </a:p>
          </p:txBody>
        </p:sp>
        <p:sp>
          <p:nvSpPr>
            <p:cNvPr id="47" name="TextBox 46"/>
            <p:cNvSpPr txBox="1"/>
            <p:nvPr/>
          </p:nvSpPr>
          <p:spPr>
            <a:xfrm>
              <a:off x="7735230" y="3174390"/>
              <a:ext cx="212782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rgbClr val="00B0F0"/>
                  </a:solidFill>
                  <a:effectLst/>
                  <a:uLnTx/>
                  <a:uFillTx/>
                </a:rPr>
                <a:t>SIP </a:t>
              </a:r>
              <a:r>
                <a:rPr kumimoji="0" lang="sv-SE" sz="1200" b="1" i="1" u="none" strike="noStrike" kern="0" cap="none" spc="0" normalizeH="0" baseline="0" noProof="0" dirty="0" err="1">
                  <a:ln>
                    <a:noFill/>
                  </a:ln>
                  <a:solidFill>
                    <a:srgbClr val="00B0F0"/>
                  </a:solidFill>
                  <a:effectLst/>
                  <a:uLnTx/>
                  <a:uFillTx/>
                </a:rPr>
                <a:t>Netw</a:t>
              </a:r>
              <a:r>
                <a:rPr kumimoji="0" lang="sv-SE" sz="1200" b="1" i="1" u="none" strike="noStrike" kern="0" cap="none" spc="0" normalizeH="0" baseline="0" noProof="0" dirty="0">
                  <a:ln>
                    <a:noFill/>
                  </a:ln>
                  <a:solidFill>
                    <a:srgbClr val="00B0F0"/>
                  </a:solidFill>
                  <a:effectLst/>
                  <a:uLnTx/>
                  <a:uFillTx/>
                </a:rPr>
                <a:t>. Conn. v6 (VIP5-IPv6)</a:t>
              </a:r>
            </a:p>
          </p:txBody>
        </p:sp>
        <p:sp>
          <p:nvSpPr>
            <p:cNvPr id="48" name="Rectangle 47"/>
            <p:cNvSpPr/>
            <p:nvPr/>
          </p:nvSpPr>
          <p:spPr>
            <a:xfrm>
              <a:off x="7724072" y="3138167"/>
              <a:ext cx="2191447" cy="303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rgbClr val="00B0F0"/>
                </a:solidFill>
                <a:effectLst/>
                <a:uLnTx/>
                <a:uFillTx/>
              </a:endParaRPr>
            </a:p>
          </p:txBody>
        </p:sp>
        <p:cxnSp>
          <p:nvCxnSpPr>
            <p:cNvPr id="49" name="Straight Connector 48"/>
            <p:cNvCxnSpPr>
              <a:cxnSpLocks/>
              <a:stCxn id="46" idx="3"/>
            </p:cNvCxnSpPr>
            <p:nvPr/>
          </p:nvCxnSpPr>
          <p:spPr>
            <a:xfrm>
              <a:off x="7118973" y="3296408"/>
              <a:ext cx="605109" cy="34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cxnSpLocks/>
            </p:cNvCxnSpPr>
            <p:nvPr/>
          </p:nvCxnSpPr>
          <p:spPr>
            <a:xfrm>
              <a:off x="7115256" y="2803657"/>
              <a:ext cx="605109" cy="2133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126693" y="4729812"/>
            <a:ext cx="1230360" cy="490019"/>
            <a:chOff x="1137425" y="4322964"/>
            <a:chExt cx="1380397" cy="461665"/>
          </a:xfrm>
        </p:grpSpPr>
        <p:sp>
          <p:nvSpPr>
            <p:cNvPr id="52" name="Rectangle 51"/>
            <p:cNvSpPr/>
            <p:nvPr/>
          </p:nvSpPr>
          <p:spPr>
            <a:xfrm>
              <a:off x="1137425" y="4322964"/>
              <a:ext cx="1380397" cy="276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53" name="TextBox 52"/>
            <p:cNvSpPr txBox="1"/>
            <p:nvPr/>
          </p:nvSpPr>
          <p:spPr>
            <a:xfrm>
              <a:off x="1222916" y="4322964"/>
              <a:ext cx="1294906"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00B0F0"/>
                  </a:solidFill>
                  <a:effectLst/>
                  <a:uLnTx/>
                  <a:uFillTx/>
                </a:rPr>
                <a:t>Access </a:t>
              </a:r>
              <a:r>
                <a:rPr kumimoji="0" lang="sv-SE" sz="1200" b="0" i="0" u="none" strike="noStrike" kern="0" cap="none" spc="0" normalizeH="0" baseline="0" noProof="0" dirty="0" err="1">
                  <a:ln>
                    <a:noFill/>
                  </a:ln>
                  <a:solidFill>
                    <a:srgbClr val="00B0F0"/>
                  </a:solidFill>
                  <a:effectLst/>
                  <a:uLnTx/>
                  <a:uFillTx/>
                </a:rPr>
                <a:t>Network</a:t>
              </a:r>
              <a:r>
                <a:rPr kumimoji="0" lang="sv-SE" sz="1200" b="0" i="0" u="none" strike="noStrike" kern="0" cap="none" spc="0" normalizeH="0" baseline="0" noProof="0" dirty="0">
                  <a:ln>
                    <a:noFill/>
                  </a:ln>
                  <a:solidFill>
                    <a:srgbClr val="00B0F0"/>
                  </a:solidFill>
                  <a:effectLst/>
                  <a:uLnTx/>
                  <a:uFillTx/>
                </a:rPr>
                <a:t> 3</a:t>
              </a:r>
            </a:p>
            <a:p>
              <a:pPr marL="0" marR="0" lvl="0" indent="0"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dirty="0">
                <a:ln>
                  <a:noFill/>
                </a:ln>
                <a:solidFill>
                  <a:srgbClr val="00B0F0"/>
                </a:solidFill>
                <a:effectLst/>
                <a:uLnTx/>
                <a:uFillTx/>
              </a:endParaRPr>
            </a:p>
          </p:txBody>
        </p:sp>
      </p:grpSp>
      <p:grpSp>
        <p:nvGrpSpPr>
          <p:cNvPr id="54" name="Group 53"/>
          <p:cNvGrpSpPr/>
          <p:nvPr/>
        </p:nvGrpSpPr>
        <p:grpSpPr>
          <a:xfrm>
            <a:off x="3252754" y="3833229"/>
            <a:ext cx="5476485" cy="2430353"/>
            <a:chOff x="4226315" y="1237787"/>
            <a:chExt cx="6144319" cy="2289724"/>
          </a:xfrm>
        </p:grpSpPr>
        <p:sp>
          <p:nvSpPr>
            <p:cNvPr id="55" name="Rectangle 54"/>
            <p:cNvSpPr/>
            <p:nvPr/>
          </p:nvSpPr>
          <p:spPr>
            <a:xfrm>
              <a:off x="4925898" y="1362838"/>
              <a:ext cx="2208716" cy="300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56" name="TextBox 55"/>
            <p:cNvSpPr txBox="1"/>
            <p:nvPr/>
          </p:nvSpPr>
          <p:spPr>
            <a:xfrm>
              <a:off x="5088667" y="1375329"/>
              <a:ext cx="1581395"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Sign. </a:t>
              </a:r>
              <a:r>
                <a:rPr kumimoji="0" lang="sv-SE" sz="1200" b="0" i="0" u="none" strike="noStrike" kern="0" cap="none" spc="0" normalizeH="0" baseline="0" noProof="0" dirty="0" err="1">
                  <a:ln>
                    <a:noFill/>
                  </a:ln>
                  <a:solidFill>
                    <a:sysClr val="windowText" lastClr="000000"/>
                  </a:solidFill>
                  <a:effectLst/>
                  <a:uLnTx/>
                  <a:uFillTx/>
                </a:rPr>
                <a:t>Netw</a:t>
              </a:r>
              <a:r>
                <a:rPr kumimoji="0" lang="sv-SE" sz="1200" b="0" i="0" u="none" strike="noStrike" kern="0" cap="none" spc="0" normalizeH="0" baseline="0" noProof="0" dirty="0">
                  <a:ln>
                    <a:noFill/>
                  </a:ln>
                  <a:solidFill>
                    <a:sysClr val="windowText" lastClr="000000"/>
                  </a:solidFill>
                  <a:effectLst/>
                  <a:uLnTx/>
                  <a:uFillTx/>
                </a:rPr>
                <a:t>. Conn. IPv4</a:t>
              </a:r>
            </a:p>
          </p:txBody>
        </p:sp>
        <p:sp>
          <p:nvSpPr>
            <p:cNvPr id="57" name="TextBox 56"/>
            <p:cNvSpPr txBox="1"/>
            <p:nvPr/>
          </p:nvSpPr>
          <p:spPr>
            <a:xfrm>
              <a:off x="7772389" y="1349312"/>
              <a:ext cx="2079928"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SIP </a:t>
              </a:r>
              <a:r>
                <a:rPr kumimoji="0" lang="sv-SE" sz="1200" b="0" i="0" u="none" strike="noStrike" kern="0" cap="none" spc="0" normalizeH="0" baseline="0" noProof="0" dirty="0" err="1">
                  <a:ln>
                    <a:noFill/>
                  </a:ln>
                  <a:solidFill>
                    <a:sysClr val="windowText" lastClr="000000"/>
                  </a:solidFill>
                  <a:effectLst/>
                  <a:uLnTx/>
                  <a:uFillTx/>
                </a:rPr>
                <a:t>Netw</a:t>
              </a:r>
              <a:r>
                <a:rPr kumimoji="0" lang="sv-SE" sz="1200" b="0" i="0" u="none" strike="noStrike" kern="0" cap="none" spc="0" normalizeH="0" baseline="0" noProof="0" dirty="0">
                  <a:ln>
                    <a:noFill/>
                  </a:ln>
                  <a:solidFill>
                    <a:sysClr val="windowText" lastClr="000000"/>
                  </a:solidFill>
                  <a:effectLst/>
                  <a:uLnTx/>
                  <a:uFillTx/>
                </a:rPr>
                <a:t>. Conn. v4 (VIP1-IPv4)</a:t>
              </a:r>
            </a:p>
          </p:txBody>
        </p:sp>
        <p:sp>
          <p:nvSpPr>
            <p:cNvPr id="58" name="Rectangle 57"/>
            <p:cNvSpPr/>
            <p:nvPr/>
          </p:nvSpPr>
          <p:spPr>
            <a:xfrm>
              <a:off x="7772389" y="1322012"/>
              <a:ext cx="2191447"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59" name="TextBox 58"/>
            <p:cNvSpPr txBox="1"/>
            <p:nvPr/>
          </p:nvSpPr>
          <p:spPr>
            <a:xfrm>
              <a:off x="5107256" y="1773055"/>
              <a:ext cx="162608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ysClr val="windowText" lastClr="000000"/>
                  </a:solidFill>
                  <a:effectLst/>
                  <a:uLnTx/>
                  <a:uFillTx/>
                </a:rPr>
                <a:t>Sign. </a:t>
              </a:r>
              <a:r>
                <a:rPr kumimoji="0" lang="sv-SE" sz="1200" b="1" i="1" u="none" strike="noStrike" kern="0" cap="none" spc="0" normalizeH="0" baseline="0" noProof="0" dirty="0" err="1">
                  <a:ln>
                    <a:noFill/>
                  </a:ln>
                  <a:solidFill>
                    <a:sysClr val="windowText" lastClr="000000"/>
                  </a:solidFill>
                  <a:effectLst/>
                  <a:uLnTx/>
                  <a:uFillTx/>
                </a:rPr>
                <a:t>Netw</a:t>
              </a:r>
              <a:r>
                <a:rPr kumimoji="0" lang="sv-SE" sz="1200" b="1" i="1" u="none" strike="noStrike" kern="0" cap="none" spc="0" normalizeH="0" baseline="0" noProof="0" dirty="0">
                  <a:ln>
                    <a:noFill/>
                  </a:ln>
                  <a:solidFill>
                    <a:sysClr val="windowText" lastClr="000000"/>
                  </a:solidFill>
                  <a:effectLst/>
                  <a:uLnTx/>
                  <a:uFillTx/>
                </a:rPr>
                <a:t>. Conn. IPv6</a:t>
              </a:r>
            </a:p>
          </p:txBody>
        </p:sp>
        <p:sp>
          <p:nvSpPr>
            <p:cNvPr id="60" name="Rectangle 59"/>
            <p:cNvSpPr/>
            <p:nvPr/>
          </p:nvSpPr>
          <p:spPr>
            <a:xfrm>
              <a:off x="4936275" y="1754478"/>
              <a:ext cx="2208716" cy="281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61" name="TextBox 60"/>
            <p:cNvSpPr txBox="1"/>
            <p:nvPr/>
          </p:nvSpPr>
          <p:spPr>
            <a:xfrm>
              <a:off x="7761248" y="1773056"/>
              <a:ext cx="213359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ysClr val="windowText" lastClr="000000"/>
                  </a:solidFill>
                  <a:effectLst/>
                  <a:uLnTx/>
                  <a:uFillTx/>
                </a:rPr>
                <a:t>SIP </a:t>
              </a:r>
              <a:r>
                <a:rPr kumimoji="0" lang="sv-SE" sz="1200" b="1" i="1" u="none" strike="noStrike" kern="0" cap="none" spc="0" normalizeH="0" baseline="0" noProof="0" dirty="0" err="1">
                  <a:ln>
                    <a:noFill/>
                  </a:ln>
                  <a:solidFill>
                    <a:sysClr val="windowText" lastClr="000000"/>
                  </a:solidFill>
                  <a:effectLst/>
                  <a:uLnTx/>
                  <a:uFillTx/>
                </a:rPr>
                <a:t>Netw</a:t>
              </a:r>
              <a:r>
                <a:rPr kumimoji="0" lang="sv-SE" sz="1200" b="1" i="1" u="none" strike="noStrike" kern="0" cap="none" spc="0" normalizeH="0" baseline="0" noProof="0" dirty="0">
                  <a:ln>
                    <a:noFill/>
                  </a:ln>
                  <a:solidFill>
                    <a:sysClr val="windowText" lastClr="000000"/>
                  </a:solidFill>
                  <a:effectLst/>
                  <a:uLnTx/>
                  <a:uFillTx/>
                </a:rPr>
                <a:t>. Conn. v6 (VIP4-IPv6)</a:t>
              </a:r>
            </a:p>
          </p:txBody>
        </p:sp>
        <p:sp>
          <p:nvSpPr>
            <p:cNvPr id="62" name="Rectangle 61"/>
            <p:cNvSpPr/>
            <p:nvPr/>
          </p:nvSpPr>
          <p:spPr>
            <a:xfrm>
              <a:off x="7750090" y="1736833"/>
              <a:ext cx="2191447" cy="303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63" name="Rectangle 62"/>
            <p:cNvSpPr/>
            <p:nvPr/>
          </p:nvSpPr>
          <p:spPr>
            <a:xfrm>
              <a:off x="4237463" y="1309370"/>
              <a:ext cx="6133171" cy="2218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a:ln>
                  <a:noFill/>
                </a:ln>
                <a:solidFill>
                  <a:sysClr val="windowText" lastClr="000000"/>
                </a:solidFill>
                <a:effectLst/>
                <a:uLnTx/>
                <a:uFillTx/>
              </a:endParaRPr>
            </a:p>
          </p:txBody>
        </p:sp>
        <p:sp>
          <p:nvSpPr>
            <p:cNvPr id="64" name="TextBox 63"/>
            <p:cNvSpPr txBox="1"/>
            <p:nvPr/>
          </p:nvSpPr>
          <p:spPr>
            <a:xfrm>
              <a:off x="4226315" y="1237787"/>
              <a:ext cx="72968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800" b="0" i="0" u="none" strike="noStrike" kern="0" cap="none" spc="0" normalizeH="0" baseline="0" noProof="0" dirty="0">
                  <a:ln>
                    <a:noFill/>
                  </a:ln>
                  <a:solidFill>
                    <a:sysClr val="windowText" lastClr="000000"/>
                  </a:solidFill>
                  <a:effectLst/>
                  <a:uLnTx/>
                  <a:uFillTx/>
                </a:rPr>
                <a:t>SGC 2</a:t>
              </a:r>
            </a:p>
          </p:txBody>
        </p:sp>
        <p:cxnSp>
          <p:nvCxnSpPr>
            <p:cNvPr id="65" name="Straight Connector 64"/>
            <p:cNvCxnSpPr>
              <a:cxnSpLocks/>
              <a:stCxn id="60" idx="3"/>
            </p:cNvCxnSpPr>
            <p:nvPr/>
          </p:nvCxnSpPr>
          <p:spPr>
            <a:xfrm>
              <a:off x="7144991" y="1895074"/>
              <a:ext cx="605109" cy="34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cxnSpLocks/>
            </p:cNvCxnSpPr>
            <p:nvPr/>
          </p:nvCxnSpPr>
          <p:spPr>
            <a:xfrm>
              <a:off x="7141274" y="1480380"/>
              <a:ext cx="605109" cy="21334"/>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4933332" y="2240070"/>
              <a:ext cx="2208716" cy="300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68" name="TextBox 67"/>
            <p:cNvSpPr txBox="1"/>
            <p:nvPr/>
          </p:nvSpPr>
          <p:spPr>
            <a:xfrm>
              <a:off x="5096101" y="2252561"/>
              <a:ext cx="1581395"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FF0000"/>
                  </a:solidFill>
                  <a:effectLst/>
                  <a:uLnTx/>
                  <a:uFillTx/>
                </a:rPr>
                <a:t>Sign. </a:t>
              </a:r>
              <a:r>
                <a:rPr kumimoji="0" lang="sv-SE" sz="1200" b="0" i="0" u="none" strike="noStrike" kern="0" cap="none" spc="0" normalizeH="0" baseline="0" noProof="0" dirty="0" err="1">
                  <a:ln>
                    <a:noFill/>
                  </a:ln>
                  <a:solidFill>
                    <a:srgbClr val="FF0000"/>
                  </a:solidFill>
                  <a:effectLst/>
                  <a:uLnTx/>
                  <a:uFillTx/>
                </a:rPr>
                <a:t>Netw</a:t>
              </a:r>
              <a:r>
                <a:rPr kumimoji="0" lang="sv-SE" sz="1200" b="0" i="0" u="none" strike="noStrike" kern="0" cap="none" spc="0" normalizeH="0" baseline="0" noProof="0" dirty="0">
                  <a:ln>
                    <a:noFill/>
                  </a:ln>
                  <a:solidFill>
                    <a:srgbClr val="FF0000"/>
                  </a:solidFill>
                  <a:effectLst/>
                  <a:uLnTx/>
                  <a:uFillTx/>
                </a:rPr>
                <a:t>. Conn. IPv4</a:t>
              </a:r>
            </a:p>
          </p:txBody>
        </p:sp>
        <p:sp>
          <p:nvSpPr>
            <p:cNvPr id="69" name="TextBox 68"/>
            <p:cNvSpPr txBox="1"/>
            <p:nvPr/>
          </p:nvSpPr>
          <p:spPr>
            <a:xfrm>
              <a:off x="7779823" y="2226544"/>
              <a:ext cx="2079928"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FF0000"/>
                  </a:solidFill>
                  <a:effectLst/>
                  <a:uLnTx/>
                  <a:uFillTx/>
                </a:rPr>
                <a:t>SIP </a:t>
              </a:r>
              <a:r>
                <a:rPr kumimoji="0" lang="sv-SE" sz="1200" b="0" i="0" u="none" strike="noStrike" kern="0" cap="none" spc="0" normalizeH="0" baseline="0" noProof="0" dirty="0" err="1">
                  <a:ln>
                    <a:noFill/>
                  </a:ln>
                  <a:solidFill>
                    <a:srgbClr val="FF0000"/>
                  </a:solidFill>
                  <a:effectLst/>
                  <a:uLnTx/>
                  <a:uFillTx/>
                </a:rPr>
                <a:t>Netw</a:t>
              </a:r>
              <a:r>
                <a:rPr kumimoji="0" lang="sv-SE" sz="1200" b="0" i="0" u="none" strike="noStrike" kern="0" cap="none" spc="0" normalizeH="0" baseline="0" noProof="0" dirty="0">
                  <a:ln>
                    <a:noFill/>
                  </a:ln>
                  <a:solidFill>
                    <a:srgbClr val="FF0000"/>
                  </a:solidFill>
                  <a:effectLst/>
                  <a:uLnTx/>
                  <a:uFillTx/>
                </a:rPr>
                <a:t>. Conn. v4 (VIP2-IPv4)</a:t>
              </a:r>
            </a:p>
          </p:txBody>
        </p:sp>
        <p:cxnSp>
          <p:nvCxnSpPr>
            <p:cNvPr id="70" name="Straight Connector 69"/>
            <p:cNvCxnSpPr>
              <a:cxnSpLocks/>
            </p:cNvCxnSpPr>
            <p:nvPr/>
          </p:nvCxnSpPr>
          <p:spPr>
            <a:xfrm>
              <a:off x="7148708" y="2357612"/>
              <a:ext cx="605109" cy="21334"/>
            </a:xfrm>
            <a:prstGeom prst="line">
              <a:avLst/>
            </a:prstGeom>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7768678" y="2234920"/>
              <a:ext cx="2191447" cy="303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72" name="Rectangle 71"/>
            <p:cNvSpPr/>
            <p:nvPr/>
          </p:nvSpPr>
          <p:spPr>
            <a:xfrm>
              <a:off x="4899880" y="2686115"/>
              <a:ext cx="2208716" cy="300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rgbClr val="00B0F0"/>
                </a:solidFill>
                <a:effectLst/>
                <a:uLnTx/>
                <a:uFillTx/>
              </a:endParaRPr>
            </a:p>
          </p:txBody>
        </p:sp>
        <p:sp>
          <p:nvSpPr>
            <p:cNvPr id="73" name="TextBox 72"/>
            <p:cNvSpPr txBox="1"/>
            <p:nvPr/>
          </p:nvSpPr>
          <p:spPr>
            <a:xfrm>
              <a:off x="5062649" y="2698606"/>
              <a:ext cx="1581395"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00B0F0"/>
                  </a:solidFill>
                  <a:effectLst/>
                  <a:uLnTx/>
                  <a:uFillTx/>
                </a:rPr>
                <a:t>Sign. </a:t>
              </a:r>
              <a:r>
                <a:rPr kumimoji="0" lang="sv-SE" sz="1200" b="0" i="0" u="none" strike="noStrike" kern="0" cap="none" spc="0" normalizeH="0" baseline="0" noProof="0" dirty="0" err="1">
                  <a:ln>
                    <a:noFill/>
                  </a:ln>
                  <a:solidFill>
                    <a:srgbClr val="00B0F0"/>
                  </a:solidFill>
                  <a:effectLst/>
                  <a:uLnTx/>
                  <a:uFillTx/>
                </a:rPr>
                <a:t>Netw</a:t>
              </a:r>
              <a:r>
                <a:rPr kumimoji="0" lang="sv-SE" sz="1200" b="0" i="0" u="none" strike="noStrike" kern="0" cap="none" spc="0" normalizeH="0" baseline="0" noProof="0" dirty="0">
                  <a:ln>
                    <a:noFill/>
                  </a:ln>
                  <a:solidFill>
                    <a:srgbClr val="00B0F0"/>
                  </a:solidFill>
                  <a:effectLst/>
                  <a:uLnTx/>
                  <a:uFillTx/>
                </a:rPr>
                <a:t>. Conn. IPv4</a:t>
              </a:r>
            </a:p>
          </p:txBody>
        </p:sp>
        <p:sp>
          <p:nvSpPr>
            <p:cNvPr id="74" name="TextBox 73"/>
            <p:cNvSpPr txBox="1"/>
            <p:nvPr/>
          </p:nvSpPr>
          <p:spPr>
            <a:xfrm>
              <a:off x="7746371" y="2672589"/>
              <a:ext cx="2079928"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00B0F0"/>
                  </a:solidFill>
                  <a:effectLst/>
                  <a:uLnTx/>
                  <a:uFillTx/>
                </a:rPr>
                <a:t>SIP </a:t>
              </a:r>
              <a:r>
                <a:rPr kumimoji="0" lang="sv-SE" sz="1200" b="0" i="0" u="none" strike="noStrike" kern="0" cap="none" spc="0" normalizeH="0" baseline="0" noProof="0" dirty="0" err="1">
                  <a:ln>
                    <a:noFill/>
                  </a:ln>
                  <a:solidFill>
                    <a:srgbClr val="00B0F0"/>
                  </a:solidFill>
                  <a:effectLst/>
                  <a:uLnTx/>
                  <a:uFillTx/>
                </a:rPr>
                <a:t>Netw</a:t>
              </a:r>
              <a:r>
                <a:rPr kumimoji="0" lang="sv-SE" sz="1200" b="0" i="0" u="none" strike="noStrike" kern="0" cap="none" spc="0" normalizeH="0" baseline="0" noProof="0" dirty="0">
                  <a:ln>
                    <a:noFill/>
                  </a:ln>
                  <a:solidFill>
                    <a:srgbClr val="00B0F0"/>
                  </a:solidFill>
                  <a:effectLst/>
                  <a:uLnTx/>
                  <a:uFillTx/>
                </a:rPr>
                <a:t>. Conn. v4 (VIP3-IPv4)</a:t>
              </a:r>
            </a:p>
          </p:txBody>
        </p:sp>
        <p:sp>
          <p:nvSpPr>
            <p:cNvPr id="75" name="Rectangle 74"/>
            <p:cNvSpPr/>
            <p:nvPr/>
          </p:nvSpPr>
          <p:spPr>
            <a:xfrm>
              <a:off x="7746371" y="2645289"/>
              <a:ext cx="2191447"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rgbClr val="00B0F0"/>
                </a:solidFill>
                <a:effectLst/>
                <a:uLnTx/>
                <a:uFillTx/>
              </a:endParaRPr>
            </a:p>
          </p:txBody>
        </p:sp>
        <p:sp>
          <p:nvSpPr>
            <p:cNvPr id="76" name="TextBox 75"/>
            <p:cNvSpPr txBox="1"/>
            <p:nvPr/>
          </p:nvSpPr>
          <p:spPr>
            <a:xfrm>
              <a:off x="5081238" y="3174389"/>
              <a:ext cx="162608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rgbClr val="00B0F0"/>
                  </a:solidFill>
                  <a:effectLst/>
                  <a:uLnTx/>
                  <a:uFillTx/>
                </a:rPr>
                <a:t>Sign. </a:t>
              </a:r>
              <a:r>
                <a:rPr kumimoji="0" lang="sv-SE" sz="1200" b="1" i="1" u="none" strike="noStrike" kern="0" cap="none" spc="0" normalizeH="0" baseline="0" noProof="0" dirty="0" err="1">
                  <a:ln>
                    <a:noFill/>
                  </a:ln>
                  <a:solidFill>
                    <a:srgbClr val="00B0F0"/>
                  </a:solidFill>
                  <a:effectLst/>
                  <a:uLnTx/>
                  <a:uFillTx/>
                </a:rPr>
                <a:t>Netw</a:t>
              </a:r>
              <a:r>
                <a:rPr kumimoji="0" lang="sv-SE" sz="1200" b="1" i="1" u="none" strike="noStrike" kern="0" cap="none" spc="0" normalizeH="0" baseline="0" noProof="0" dirty="0">
                  <a:ln>
                    <a:noFill/>
                  </a:ln>
                  <a:solidFill>
                    <a:srgbClr val="00B0F0"/>
                  </a:solidFill>
                  <a:effectLst/>
                  <a:uLnTx/>
                  <a:uFillTx/>
                </a:rPr>
                <a:t>. Conn. IPv6</a:t>
              </a:r>
            </a:p>
          </p:txBody>
        </p:sp>
        <p:sp>
          <p:nvSpPr>
            <p:cNvPr id="77" name="Rectangle 76"/>
            <p:cNvSpPr/>
            <p:nvPr/>
          </p:nvSpPr>
          <p:spPr>
            <a:xfrm>
              <a:off x="4910257" y="3155812"/>
              <a:ext cx="2208716" cy="281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rgbClr val="00B0F0"/>
                </a:solidFill>
                <a:effectLst/>
                <a:uLnTx/>
                <a:uFillTx/>
              </a:endParaRPr>
            </a:p>
          </p:txBody>
        </p:sp>
        <p:sp>
          <p:nvSpPr>
            <p:cNvPr id="78" name="TextBox 77"/>
            <p:cNvSpPr txBox="1"/>
            <p:nvPr/>
          </p:nvSpPr>
          <p:spPr>
            <a:xfrm>
              <a:off x="7735230" y="3174390"/>
              <a:ext cx="212782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rgbClr val="00B0F0"/>
                  </a:solidFill>
                  <a:effectLst/>
                  <a:uLnTx/>
                  <a:uFillTx/>
                </a:rPr>
                <a:t>SIP </a:t>
              </a:r>
              <a:r>
                <a:rPr kumimoji="0" lang="sv-SE" sz="1200" b="1" i="1" u="none" strike="noStrike" kern="0" cap="none" spc="0" normalizeH="0" baseline="0" noProof="0" dirty="0" err="1">
                  <a:ln>
                    <a:noFill/>
                  </a:ln>
                  <a:solidFill>
                    <a:srgbClr val="00B0F0"/>
                  </a:solidFill>
                  <a:effectLst/>
                  <a:uLnTx/>
                  <a:uFillTx/>
                </a:rPr>
                <a:t>Netw</a:t>
              </a:r>
              <a:r>
                <a:rPr kumimoji="0" lang="sv-SE" sz="1200" b="1" i="1" u="none" strike="noStrike" kern="0" cap="none" spc="0" normalizeH="0" baseline="0" noProof="0" dirty="0">
                  <a:ln>
                    <a:noFill/>
                  </a:ln>
                  <a:solidFill>
                    <a:srgbClr val="00B0F0"/>
                  </a:solidFill>
                  <a:effectLst/>
                  <a:uLnTx/>
                  <a:uFillTx/>
                </a:rPr>
                <a:t>. Conn. v6 (VIP5-IPv6)</a:t>
              </a:r>
            </a:p>
          </p:txBody>
        </p:sp>
        <p:sp>
          <p:nvSpPr>
            <p:cNvPr id="79" name="Rectangle 78"/>
            <p:cNvSpPr/>
            <p:nvPr/>
          </p:nvSpPr>
          <p:spPr>
            <a:xfrm>
              <a:off x="7724072" y="3138167"/>
              <a:ext cx="2191447" cy="303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rgbClr val="00B0F0"/>
                </a:solidFill>
                <a:effectLst/>
                <a:uLnTx/>
                <a:uFillTx/>
              </a:endParaRPr>
            </a:p>
          </p:txBody>
        </p:sp>
        <p:cxnSp>
          <p:nvCxnSpPr>
            <p:cNvPr id="80" name="Straight Connector 79"/>
            <p:cNvCxnSpPr>
              <a:cxnSpLocks/>
              <a:stCxn id="77" idx="3"/>
            </p:cNvCxnSpPr>
            <p:nvPr/>
          </p:nvCxnSpPr>
          <p:spPr>
            <a:xfrm>
              <a:off x="7118973" y="3296408"/>
              <a:ext cx="605109" cy="34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cxnSpLocks/>
            </p:cNvCxnSpPr>
            <p:nvPr/>
          </p:nvCxnSpPr>
          <p:spPr>
            <a:xfrm>
              <a:off x="7115256" y="2803657"/>
              <a:ext cx="605109" cy="2133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2" name="Straight Connector 81"/>
          <p:cNvCxnSpPr>
            <a:stCxn id="22" idx="3"/>
          </p:cNvCxnSpPr>
          <p:nvPr/>
        </p:nvCxnSpPr>
        <p:spPr>
          <a:xfrm flipV="1">
            <a:off x="1349617" y="1520900"/>
            <a:ext cx="2572981" cy="20439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22" idx="3"/>
            <a:endCxn id="29" idx="1"/>
          </p:cNvCxnSpPr>
          <p:nvPr/>
        </p:nvCxnSpPr>
        <p:spPr>
          <a:xfrm flipV="1">
            <a:off x="1349617" y="1802556"/>
            <a:ext cx="2506192" cy="176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21" idx="3"/>
          </p:cNvCxnSpPr>
          <p:nvPr/>
        </p:nvCxnSpPr>
        <p:spPr>
          <a:xfrm>
            <a:off x="1349617" y="3564888"/>
            <a:ext cx="2948210" cy="5465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22" idx="3"/>
            <a:endCxn id="60" idx="1"/>
          </p:cNvCxnSpPr>
          <p:nvPr/>
        </p:nvCxnSpPr>
        <p:spPr>
          <a:xfrm>
            <a:off x="1349617" y="3564888"/>
            <a:ext cx="2535931" cy="9659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9" idx="3"/>
            <a:endCxn id="36" idx="1"/>
          </p:cNvCxnSpPr>
          <p:nvPr/>
        </p:nvCxnSpPr>
        <p:spPr>
          <a:xfrm flipV="1">
            <a:off x="1364486" y="2328294"/>
            <a:ext cx="2488699" cy="18536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19" idx="3"/>
            <a:endCxn id="67" idx="1"/>
          </p:cNvCxnSpPr>
          <p:nvPr/>
        </p:nvCxnSpPr>
        <p:spPr>
          <a:xfrm>
            <a:off x="1364486" y="4181919"/>
            <a:ext cx="2518438" cy="8747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2" idx="3"/>
            <a:endCxn id="46" idx="1"/>
          </p:cNvCxnSpPr>
          <p:nvPr/>
        </p:nvCxnSpPr>
        <p:spPr>
          <a:xfrm flipV="1">
            <a:off x="1357053" y="3289956"/>
            <a:ext cx="2475565" cy="1586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52" idx="3"/>
            <a:endCxn id="41" idx="1"/>
          </p:cNvCxnSpPr>
          <p:nvPr/>
        </p:nvCxnSpPr>
        <p:spPr>
          <a:xfrm flipV="1">
            <a:off x="1357053" y="2801734"/>
            <a:ext cx="2466316" cy="2075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52" idx="3"/>
            <a:endCxn id="72" idx="1"/>
          </p:cNvCxnSpPr>
          <p:nvPr/>
        </p:nvCxnSpPr>
        <p:spPr>
          <a:xfrm>
            <a:off x="1357053" y="4876818"/>
            <a:ext cx="2496055" cy="653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endCxn id="77" idx="1"/>
          </p:cNvCxnSpPr>
          <p:nvPr/>
        </p:nvCxnSpPr>
        <p:spPr>
          <a:xfrm>
            <a:off x="1456228" y="4880875"/>
            <a:ext cx="2406129" cy="113741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49377" y="5492980"/>
            <a:ext cx="1880643" cy="861774"/>
          </a:xfrm>
          <a:prstGeom prst="rect">
            <a:avLst/>
          </a:prstGeom>
          <a:solidFill>
            <a:srgbClr val="FFFF0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0000"/>
                </a:solidFill>
                <a:effectLst/>
                <a:highlight>
                  <a:srgbClr val="FFFF00"/>
                </a:highlight>
                <a:uLnTx/>
                <a:uFillTx/>
              </a:rPr>
              <a:t>one LLB only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0000"/>
                </a:solidFill>
                <a:effectLst/>
                <a:highlight>
                  <a:srgbClr val="FFFF00"/>
                </a:highlight>
                <a:uLnTx/>
                <a:uFillTx/>
              </a:rPr>
              <a:t>has one VR</a:t>
            </a:r>
          </a:p>
        </p:txBody>
      </p:sp>
    </p:spTree>
    <p:extLst>
      <p:ext uri="{BB962C8B-B14F-4D97-AF65-F5344CB8AC3E}">
        <p14:creationId xmlns:p14="http://schemas.microsoft.com/office/powerpoint/2010/main" val="35689401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1.potx" id="{2930A252-12C2-4F52-B133-87F8BF51D5BC}" vid="{C0EA779E-0600-4F57-BDCE-BA710E7DC25F}"/>
    </a:ext>
  </a:extLst>
</a:theme>
</file>

<file path=ppt/theme/theme2.xml><?xml version="1.0" encoding="utf-8"?>
<a:theme xmlns:a="http://schemas.openxmlformats.org/drawingml/2006/main" name="1_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1.potx" id="{2930A252-12C2-4F52-B133-87F8BF51D5BC}" vid="{C0EA779E-0600-4F57-BDCE-BA710E7DC25F}"/>
    </a:ext>
  </a:ext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PresentationTemplate2011</Template>
  <TotalTime>5916</TotalTime>
  <Words>1571</Words>
  <Application>Microsoft Office PowerPoint</Application>
  <PresentationFormat>On-screen Show (4:3)</PresentationFormat>
  <Paragraphs>450</Paragraphs>
  <Slides>25</Slides>
  <Notes>8</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3</vt:i4>
      </vt:variant>
      <vt:variant>
        <vt:lpstr>Slide Titles</vt:lpstr>
      </vt:variant>
      <vt:variant>
        <vt:i4>25</vt:i4>
      </vt:variant>
    </vt:vector>
  </HeadingPairs>
  <TitlesOfParts>
    <vt:vector size="33" baseType="lpstr">
      <vt:lpstr>Arial</vt:lpstr>
      <vt:lpstr>Courier New</vt:lpstr>
      <vt:lpstr>Ericsson Capital TT</vt:lpstr>
      <vt:lpstr>PresentationTemplate2011</vt:lpstr>
      <vt:lpstr>1_PresentationTemplate2011</vt:lpstr>
      <vt:lpstr>Packager Shell Object</vt:lpstr>
      <vt:lpstr>Presentation</vt:lpstr>
      <vt:lpstr>Document</vt:lpstr>
      <vt:lpstr>eVIP basic network</vt:lpstr>
      <vt:lpstr>Agenda</vt:lpstr>
      <vt:lpstr>What is eVIP</vt:lpstr>
      <vt:lpstr>PCSCF Load Balancing</vt:lpstr>
      <vt:lpstr>Basic</vt:lpstr>
      <vt:lpstr>Basic – Load Balancer</vt:lpstr>
      <vt:lpstr>Basic – Load Balancer</vt:lpstr>
      <vt:lpstr>Basic – Element Selection</vt:lpstr>
      <vt:lpstr>Basic - Multiple VIPs in one LLB</vt:lpstr>
      <vt:lpstr>Basic - Configuration</vt:lpstr>
      <vt:lpstr>PowerPoint Presentation</vt:lpstr>
      <vt:lpstr>vSBG MO View</vt:lpstr>
      <vt:lpstr>GUI</vt:lpstr>
      <vt:lpstr>Basic – evipc CLI</vt:lpstr>
      <vt:lpstr>Basic – Code Modules</vt:lpstr>
      <vt:lpstr>Basic Technology in eVIP</vt:lpstr>
      <vt:lpstr>PowerPoint Presentation</vt:lpstr>
      <vt:lpstr>VR</vt:lpstr>
      <vt:lpstr>Veth/Bridge</vt:lpstr>
      <vt:lpstr>Macvlan</vt:lpstr>
      <vt:lpstr>Macvlan</vt:lpstr>
      <vt:lpstr>IP6 Tunnel</vt:lpstr>
      <vt:lpstr>IPVS</vt:lpstr>
      <vt:lpstr>Firewall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eVIP knowledge</dc:title>
  <dc:creator>Jinqing Yan</dc:creator>
  <cp:keywords/>
  <dc:description>Rev PA1</dc:description>
  <cp:lastModifiedBy>Jinqing Yan</cp:lastModifiedBy>
  <cp:revision>51</cp:revision>
  <dcterms:created xsi:type="dcterms:W3CDTF">2017-01-09T20:28:15Z</dcterms:created>
  <dcterms:modified xsi:type="dcterms:W3CDTF">2019-12-23T09:40:20Z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false</vt:bool>
  </property>
  <property fmtid="{D5CDD505-2E9C-101B-9397-08002B2CF9AE}" pid="6" name="PackageNo">
    <vt:lpwstr>LXA 119 603</vt:lpwstr>
  </property>
  <property fmtid="{D5CDD505-2E9C-101B-9397-08002B2CF9AE}" pid="7" name="PackageVersion">
    <vt:lpwstr>R5C</vt:lpwstr>
  </property>
  <property fmtid="{D5CDD505-2E9C-101B-9397-08002B2CF9AE}" pid="8" name="FooterType">
    <vt:lpwstr>PresTemp</vt:lpwstr>
  </property>
  <property fmtid="{D5CDD505-2E9C-101B-9397-08002B2CF9AE}" pid="9" name="UsedFont">
    <vt:lpwstr>Arial</vt:lpwstr>
  </property>
  <property fmtid="{D5CDD505-2E9C-101B-9397-08002B2CF9AE}" pid="10" name="x">
    <vt:lpwstr>1</vt:lpwstr>
  </property>
  <property fmtid="{D5CDD505-2E9C-101B-9397-08002B2CF9AE}" pid="11" name="White">
    <vt:bool>true</vt:bool>
  </property>
  <property fmtid="{D5CDD505-2E9C-101B-9397-08002B2CF9AE}" pid="12" name="chkMetaData">
    <vt:bool>false</vt:bool>
  </property>
  <property fmtid="{D5CDD505-2E9C-101B-9397-08002B2CF9AE}" pid="13" name="chkTaglines">
    <vt:bool>false</vt:bool>
  </property>
  <property fmtid="{D5CDD505-2E9C-101B-9397-08002B2CF9AE}" pid="14" name="SecurityClass">
    <vt:lpwstr>Ericsson Internal</vt:lpwstr>
  </property>
  <property fmtid="{D5CDD505-2E9C-101B-9397-08002B2CF9AE}" pid="15" name="txtConfLabel">
    <vt:lpwstr>Ericsson Internal</vt:lpwstr>
  </property>
  <property fmtid="{D5CDD505-2E9C-101B-9397-08002B2CF9AE}" pid="16" name="optUseConfClass">
    <vt:bool>true</vt:bool>
  </property>
  <property fmtid="{D5CDD505-2E9C-101B-9397-08002B2CF9AE}" pid="17" name="optUseConfLabel">
    <vt:bool>false</vt:bool>
  </property>
  <property fmtid="{D5CDD505-2E9C-101B-9397-08002B2CF9AE}" pid="18" name="optFooterCVLDocNo">
    <vt:bool>true</vt:bool>
  </property>
  <property fmtid="{D5CDD505-2E9C-101B-9397-08002B2CF9AE}" pid="19" name="optFooterCVLCopyright">
    <vt:bool>false</vt:bool>
  </property>
  <property fmtid="{D5CDD505-2E9C-101B-9397-08002B2CF9AE}" pid="20" name="optEnterText1">
    <vt:bool>false</vt:bool>
  </property>
  <property fmtid="{D5CDD505-2E9C-101B-9397-08002B2CF9AE}" pid="21" name="optFooterCVLConfLabel">
    <vt:bool>true</vt:bool>
  </property>
  <property fmtid="{D5CDD505-2E9C-101B-9397-08002B2CF9AE}" pid="22" name="optEnterText2">
    <vt:bool>false</vt:bool>
  </property>
  <property fmtid="{D5CDD505-2E9C-101B-9397-08002B2CF9AE}" pid="23" name="optFooterCVLTitle">
    <vt:bool>true</vt:bool>
  </property>
  <property fmtid="{D5CDD505-2E9C-101B-9397-08002B2CF9AE}" pid="24" name="optFooterCVLPrep">
    <vt:bool>false</vt:bool>
  </property>
  <property fmtid="{D5CDD505-2E9C-101B-9397-08002B2CF9AE}" pid="25" name="optEnterText3">
    <vt:bool>false</vt:bool>
  </property>
  <property fmtid="{D5CDD505-2E9C-101B-9397-08002B2CF9AE}" pid="26" name="optFooterCVLDate">
    <vt:bool>true</vt:bool>
  </property>
  <property fmtid="{D5CDD505-2E9C-101B-9397-08002B2CF9AE}" pid="27" name="optEnterText4">
    <vt:bool>false</vt:bool>
  </property>
  <property fmtid="{D5CDD505-2E9C-101B-9397-08002B2CF9AE}" pid="28" name="LeftFooterField">
    <vt:lpwstr/>
  </property>
  <property fmtid="{D5CDD505-2E9C-101B-9397-08002B2CF9AE}" pid="29" name="MiddleFooterField">
    <vt:lpwstr>Ericsson Internal</vt:lpwstr>
  </property>
  <property fmtid="{D5CDD505-2E9C-101B-9397-08002B2CF9AE}" pid="30" name="RightFooterField">
    <vt:lpwstr>eVIP knowledge</vt:lpwstr>
  </property>
  <property fmtid="{D5CDD505-2E9C-101B-9397-08002B2CF9AE}" pid="31" name="RightFooterField2">
    <vt:lpwstr>2017-01-09</vt:lpwstr>
  </property>
  <property fmtid="{D5CDD505-2E9C-101B-9397-08002B2CF9AE}" pid="32" name="TotalNumb">
    <vt:bool>false</vt:bool>
  </property>
  <property fmtid="{D5CDD505-2E9C-101B-9397-08002B2CF9AE}" pid="33" name="Pages">
    <vt:bool>true</vt:bool>
  </property>
  <property fmtid="{D5CDD505-2E9C-101B-9397-08002B2CF9AE}" pid="34" name="DocumentType2">
    <vt:lpwstr>Presentation2011</vt:lpwstr>
  </property>
  <property fmtid="{D5CDD505-2E9C-101B-9397-08002B2CF9AE}" pid="35" name="TemplateName2">
    <vt:lpwstr>CXC 173 2731/1</vt:lpwstr>
  </property>
  <property fmtid="{D5CDD505-2E9C-101B-9397-08002B2CF9AE}" pid="36" name="TemplateVersion2">
    <vt:lpwstr>R1A</vt:lpwstr>
  </property>
  <property fmtid="{D5CDD505-2E9C-101B-9397-08002B2CF9AE}" pid="37" name="Prepared">
    <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PA1</vt:lpwstr>
  </property>
  <property fmtid="{D5CDD505-2E9C-101B-9397-08002B2CF9AE}" pid="42" name="DocName">
    <vt:lpwstr>PRESENTATION</vt:lpwstr>
  </property>
  <property fmtid="{D5CDD505-2E9C-101B-9397-08002B2CF9AE}" pid="43" name="Title">
    <vt:lpwstr>eVIP knowledge</vt:lpwstr>
  </property>
  <property fmtid="{D5CDD505-2E9C-101B-9397-08002B2CF9AE}" pid="44" name="Date">
    <vt:lpwstr>2017-01-09</vt:lpwstr>
  </property>
  <property fmtid="{D5CDD505-2E9C-101B-9397-08002B2CF9AE}" pid="45" name="Reference">
    <vt:lpwstr/>
  </property>
  <property fmtid="{D5CDD505-2E9C-101B-9397-08002B2CF9AE}" pid="46" name="Keyword">
    <vt:lpwstr/>
  </property>
</Properties>
</file>