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3"/>
  </p:notesMasterIdLst>
  <p:handoutMasterIdLst>
    <p:handoutMasterId r:id="rId14"/>
  </p:handoutMasterIdLst>
  <p:sldIdLst>
    <p:sldId id="259" r:id="rId2"/>
    <p:sldId id="264" r:id="rId3"/>
    <p:sldId id="260" r:id="rId4"/>
    <p:sldId id="263" r:id="rId5"/>
    <p:sldId id="267" r:id="rId6"/>
    <p:sldId id="270" r:id="rId7"/>
    <p:sldId id="266" r:id="rId8"/>
    <p:sldId id="268" r:id="rId9"/>
    <p:sldId id="262" r:id="rId10"/>
    <p:sldId id="269" r:id="rId11"/>
    <p:sldId id="261" r:id="rId12"/>
  </p:sldIdLst>
  <p:sldSz cx="9144000" cy="6858000" type="screen4x3"/>
  <p:notesSz cx="6884988" cy="10018713"/>
  <p:defaultTextStyle>
    <a:defPPr>
      <a:defRPr lang="en-GB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6CF36-BFA9-4BB0-91B9-1B19D4CB6FFA}">
          <p14:sldIdLst>
            <p14:sldId id="259"/>
            <p14:sldId id="264"/>
            <p14:sldId id="260"/>
            <p14:sldId id="263"/>
            <p14:sldId id="267"/>
            <p14:sldId id="270"/>
            <p14:sldId id="266"/>
            <p14:sldId id="268"/>
            <p14:sldId id="262"/>
            <p14:sldId id="269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36">
          <p15:clr>
            <a:srgbClr val="A4A3A4"/>
          </p15:clr>
        </p15:guide>
        <p15:guide id="2" orient="horz" pos="4110">
          <p15:clr>
            <a:srgbClr val="A4A3A4"/>
          </p15:clr>
        </p15:guide>
        <p15:guide id="3" orient="horz" pos="151">
          <p15:clr>
            <a:srgbClr val="A4A3A4"/>
          </p15:clr>
        </p15:guide>
        <p15:guide id="4" orient="horz" pos="2449">
          <p15:clr>
            <a:srgbClr val="A4A3A4"/>
          </p15:clr>
        </p15:guide>
        <p15:guide id="5" orient="horz" pos="3566">
          <p15:clr>
            <a:srgbClr val="A4A3A4"/>
          </p15:clr>
        </p15:guide>
        <p15:guide id="6" orient="horz" pos="2545">
          <p15:clr>
            <a:srgbClr val="A4A3A4"/>
          </p15:clr>
        </p15:guide>
        <p15:guide id="7" orient="horz" pos="3845">
          <p15:clr>
            <a:srgbClr val="A4A3A4"/>
          </p15:clr>
        </p15:guide>
        <p15:guide id="8" pos="4969">
          <p15:clr>
            <a:srgbClr val="A4A3A4"/>
          </p15:clr>
        </p15:guide>
        <p15:guide id="9" pos="1941">
          <p15:clr>
            <a:srgbClr val="A4A3A4"/>
          </p15:clr>
        </p15:guide>
        <p15:guide id="10" pos="3818">
          <p15:clr>
            <a:srgbClr val="A4A3A4"/>
          </p15:clr>
        </p15:guide>
        <p15:guide id="11" pos="3727">
          <p15:clr>
            <a:srgbClr val="A4A3A4"/>
          </p15:clr>
        </p15:guide>
        <p15:guide id="12" pos="2834">
          <p15:clr>
            <a:srgbClr val="A4A3A4"/>
          </p15:clr>
        </p15:guide>
        <p15:guide id="13" pos="2926">
          <p15:clr>
            <a:srgbClr val="A4A3A4"/>
          </p15:clr>
        </p15:guide>
        <p15:guide id="14" pos="248">
          <p15:clr>
            <a:srgbClr val="A4A3A4"/>
          </p15:clr>
        </p15:guide>
        <p15:guide id="15" pos="2034">
          <p15:clr>
            <a:srgbClr val="A4A3A4"/>
          </p15:clr>
        </p15:guide>
        <p15:guide id="16" pos="2879">
          <p15:clr>
            <a:srgbClr val="A4A3A4"/>
          </p15:clr>
        </p15:guide>
        <p15:guide id="17" pos="2676">
          <p15:clr>
            <a:srgbClr val="A4A3A4"/>
          </p15:clr>
        </p15:guide>
        <p15:guide id="18" pos="3084">
          <p15:clr>
            <a:srgbClr val="A4A3A4"/>
          </p15:clr>
        </p15:guide>
        <p15:guide id="19" pos="55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5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B7D3"/>
    <a:srgbClr val="8BC5FF"/>
    <a:srgbClr val="99CCFF"/>
    <a:srgbClr val="6A8FBF"/>
    <a:srgbClr val="00A9D4"/>
    <a:srgbClr val="007B78"/>
    <a:srgbClr val="89BA17"/>
    <a:srgbClr val="FABB00"/>
    <a:srgbClr val="F08A00"/>
    <a:srgbClr val="E32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5319" autoAdjust="0"/>
  </p:normalViewPr>
  <p:slideViewPr>
    <p:cSldViewPr snapToGrid="0" snapToObjects="1">
      <p:cViewPr varScale="1">
        <p:scale>
          <a:sx n="120" d="100"/>
          <a:sy n="120" d="100"/>
        </p:scale>
        <p:origin x="1512" y="90"/>
      </p:cViewPr>
      <p:guideLst>
        <p:guide orient="horz" pos="1136"/>
        <p:guide orient="horz" pos="4110"/>
        <p:guide orient="horz" pos="151"/>
        <p:guide orient="horz" pos="2449"/>
        <p:guide orient="horz" pos="3566"/>
        <p:guide orient="horz" pos="2545"/>
        <p:guide orient="horz" pos="3845"/>
        <p:guide pos="4969"/>
        <p:guide pos="1941"/>
        <p:guide pos="3818"/>
        <p:guide pos="3727"/>
        <p:guide pos="2834"/>
        <p:guide pos="2926"/>
        <p:guide pos="248"/>
        <p:guide pos="2034"/>
        <p:guide pos="2879"/>
        <p:guide pos="2676"/>
        <p:guide pos="3084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28"/>
    </p:cViewPr>
  </p:sorterViewPr>
  <p:notesViewPr>
    <p:cSldViewPr snapToGrid="0" snapToObject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/>
              <a:t> </a:t>
            </a:r>
            <a:endParaRPr lang="en-US" sz="120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90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r>
              <a:rPr lang="en-US" sz="1200"/>
              <a:t>2016-07-26 </a:t>
            </a:r>
            <a:endParaRPr lang="en-US" sz="1200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/>
              <a:t> </a:t>
            </a:r>
            <a:endParaRPr lang="en-US" sz="1200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90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fld id="{4ECEF30E-552D-42ED-82CA-C73F83CA10A8}" type="slidenum">
              <a:rPr lang="en-US" sz="120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558323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2016-07-26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2353D-F306-481A-B3D0-C36CE0BF95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2573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2016-07-26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C4AF-7AB4-46B7-B849-DBE15CAFDC77}" type="slidenum">
              <a:rPr lang="en-US" smtClean="0"/>
              <a:t>1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3476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2016-07-26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D1E1E6-AC97-40CA-9F13-59C2BBA472D3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69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2016-07-26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D1E1E6-AC97-40CA-9F13-59C2BBA472D3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500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2016-07-26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D1E1E6-AC97-40CA-9F13-59C2BBA472D3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74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2016-07-26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D1E1E6-AC97-40CA-9F13-59C2BBA472D3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37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2016-07-26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0DAECE-943D-4DC0-B7A9-396556CD6870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2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eftInfo"/>
          <p:cNvSpPr txBox="1">
            <a:spLocks noChangeArrowheads="1"/>
          </p:cNvSpPr>
          <p:nvPr/>
        </p:nvSpPr>
        <p:spPr bwMode="auto">
          <a:xfrm>
            <a:off x="-1514475" y="2828876"/>
            <a:ext cx="147637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title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70 pt</a:t>
            </a: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9FB7D3"/>
                </a:solidFill>
              </a:rPr>
              <a:t>CAPITALS</a:t>
            </a: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subtitle 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minimum 30 pt</a:t>
            </a:r>
          </a:p>
          <a:p>
            <a:pPr algn="r">
              <a:spcBef>
                <a:spcPct val="0"/>
              </a:spcBef>
            </a:pP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" name="Logo2011" descr="ERI_UF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2000" y="432000"/>
            <a:ext cx="1027112" cy="900113"/>
          </a:xfrm>
          <a:prstGeom prst="rect">
            <a:avLst/>
          </a:prstGeom>
          <a:noFill/>
        </p:spPr>
      </p:pic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3699" y="5137200"/>
            <a:ext cx="8355014" cy="1386001"/>
          </a:xfrm>
        </p:spPr>
        <p:txBody>
          <a:bodyPr anchor="b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3700" y="1808709"/>
            <a:ext cx="8351839" cy="2839491"/>
          </a:xfrm>
        </p:spPr>
        <p:txBody>
          <a:bodyPr anchor="ctr">
            <a:normAutofit/>
          </a:bodyPr>
          <a:lstStyle>
            <a:lvl1pPr>
              <a:lnSpc>
                <a:spcPct val="75000"/>
              </a:lnSpc>
              <a:defRPr sz="700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795463"/>
            <a:ext cx="8355012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645025" y="4010025"/>
            <a:ext cx="4103688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4105275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8351838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45025" y="1795463"/>
            <a:ext cx="4103688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4102100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4013200"/>
            <a:ext cx="4100513" cy="206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5025" y="1795463"/>
            <a:ext cx="4100513" cy="2065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23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4648200" y="1795463"/>
            <a:ext cx="4100513" cy="4284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396875" y="4013200"/>
            <a:ext cx="4098925" cy="206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795463"/>
            <a:ext cx="4098925" cy="2065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727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4648200" y="4022725"/>
            <a:ext cx="4100513" cy="206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396875" y="4022725"/>
            <a:ext cx="4098925" cy="206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8200" y="1804988"/>
            <a:ext cx="4100513" cy="2065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804988"/>
            <a:ext cx="4098925" cy="2065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8111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3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3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385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2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1795464"/>
            <a:ext cx="4100513" cy="4284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472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0610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2289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7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800225"/>
            <a:ext cx="3854450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3854449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354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5025" y="239713"/>
            <a:ext cx="3243263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3545840"/>
            <a:ext cx="4105275" cy="2978785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3438" y="1797524"/>
            <a:ext cx="4105275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6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eftInfo"/>
          <p:cNvSpPr txBox="1">
            <a:spLocks noChangeArrowheads="1"/>
          </p:cNvSpPr>
          <p:nvPr/>
        </p:nvSpPr>
        <p:spPr bwMode="auto">
          <a:xfrm>
            <a:off x="-1886857" y="438151"/>
            <a:ext cx="1764294" cy="62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Slide title 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44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Text and bullet level 1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 minimum 24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Bullets level 2-5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minimum 20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+mn-lt"/>
              </a:rPr>
              <a:t>Characters for Embedded font:</a:t>
            </a:r>
            <a:br>
              <a:rPr lang="en-US" sz="500" noProof="0" dirty="0">
                <a:solidFill>
                  <a:srgbClr val="9FB7D3"/>
                </a:solidFill>
                <a:latin typeface="+mn-lt"/>
              </a:rPr>
            </a:br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500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5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1400" noProof="0" dirty="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Do not add objects or text in the footer area</a:t>
            </a:r>
          </a:p>
        </p:txBody>
      </p:sp>
      <p:pic>
        <p:nvPicPr>
          <p:cNvPr id="9" name="Econ2011" descr="ECON_RGB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316001" y="360000"/>
            <a:ext cx="444500" cy="588962"/>
          </a:xfrm>
          <a:prstGeom prst="rect">
            <a:avLst/>
          </a:prstGeom>
          <a:noFill/>
        </p:spPr>
      </p:pic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395288" y="6524625"/>
            <a:ext cx="7399338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l"/>
            <a:r>
              <a:rPr lang="en-US" sz="800" b="0" i="0" u="none">
                <a:solidFill>
                  <a:srgbClr val="87888A"/>
                </a:solidFill>
              </a:rPr>
              <a:t>Ericsson Internal  |  2016-07-26  |  Page </a:t>
            </a:r>
            <a:fld id="{4CE3D00D-43DA-4DC2-8320-4D6478050ADA}" type="slidenum">
              <a:rPr lang="en-US" sz="800" b="0" i="0" u="none" smtClean="0">
                <a:solidFill>
                  <a:srgbClr val="87888A"/>
                </a:solidFill>
              </a:rPr>
              <a:t>‹#›</a:t>
            </a:fld>
            <a:endParaRPr lang="en-US" sz="800" b="0" i="0" u="none" dirty="0">
              <a:solidFill>
                <a:srgbClr val="87888A"/>
              </a:solidFill>
            </a:endParaRPr>
          </a:p>
        </p:txBody>
      </p:sp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800000"/>
            <a:ext cx="8351839" cy="38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393701" y="239713"/>
            <a:ext cx="7494588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700" r:id="rId3"/>
    <p:sldLayoutId id="2147483681" r:id="rId4"/>
    <p:sldLayoutId id="2147483680" r:id="rId5"/>
    <p:sldLayoutId id="2147483699" r:id="rId6"/>
    <p:sldLayoutId id="2147483696" r:id="rId7"/>
    <p:sldLayoutId id="2147483698" r:id="rId8"/>
    <p:sldLayoutId id="2147483697" r:id="rId9"/>
    <p:sldLayoutId id="2147483685" r:id="rId10"/>
    <p:sldLayoutId id="2147483686" r:id="rId11"/>
    <p:sldLayoutId id="2147483687" r:id="rId12"/>
    <p:sldLayoutId id="2147483682" r:id="rId13"/>
    <p:sldLayoutId id="2147483683" r:id="rId14"/>
    <p:sldLayoutId id="2147483684" r:id="rId15"/>
    <p:sldLayoutId id="2147483688" r:id="rId16"/>
    <p:sldLayoutId id="2147483695" r:id="rId17"/>
  </p:sldLayoutIdLst>
  <p:hf sldNum="0" hdr="0" ft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23446" y="1563780"/>
            <a:ext cx="8351839" cy="2839491"/>
          </a:xfrm>
        </p:spPr>
        <p:txBody>
          <a:bodyPr/>
          <a:lstStyle/>
          <a:p>
            <a:r>
              <a:rPr lang="en-US" dirty="0"/>
              <a:t>H248 Stream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31412" y="2877390"/>
            <a:ext cx="8355014" cy="1386001"/>
          </a:xfrm>
        </p:spPr>
        <p:txBody>
          <a:bodyPr/>
          <a:lstStyle/>
          <a:p>
            <a:r>
              <a:rPr lang="en-US" dirty="0"/>
              <a:t>Topology &amp;&amp; RV &amp;&amp; RG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96522" y="5285994"/>
            <a:ext cx="24247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Jinqing Yan</a:t>
            </a:r>
          </a:p>
          <a:p>
            <a:r>
              <a:rPr lang="en-US" dirty="0"/>
              <a:t>07/29/2016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Format Negotiation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314699" y="1187525"/>
            <a:ext cx="6261511" cy="34102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numCol="2">
            <a:normAutofit/>
          </a:bodyPr>
          <a:lstStyle/>
          <a:p>
            <a:r>
              <a:rPr lang="en-US" sz="900" dirty="0">
                <a:latin typeface="+mn-lt"/>
              </a:rPr>
              <a:t>!/2 [123.123.123.4]:55555 T = 10003 {</a:t>
            </a:r>
          </a:p>
          <a:p>
            <a:r>
              <a:rPr lang="en-US" sz="900" dirty="0">
                <a:latin typeface="+mn-lt"/>
              </a:rPr>
              <a:t>C = $ {A = </a:t>
            </a:r>
            <a:r>
              <a:rPr lang="en-US" sz="900" dirty="0" err="1">
                <a:latin typeface="+mn-lt"/>
              </a:rPr>
              <a:t>ip</a:t>
            </a:r>
            <a:r>
              <a:rPr lang="en-US" sz="900" dirty="0">
                <a:latin typeface="+mn-lt"/>
              </a:rPr>
              <a:t>/$/ream1/$ {M {</a:t>
            </a:r>
          </a:p>
          <a:p>
            <a:r>
              <a:rPr lang="en-US" sz="900" dirty="0">
                <a:latin typeface="+mn-lt"/>
              </a:rPr>
              <a:t>ST = 1 {O {MO=SR, RV=ON, RG=ON},</a:t>
            </a:r>
          </a:p>
          <a:p>
            <a:r>
              <a:rPr lang="en-US" sz="900" dirty="0">
                <a:latin typeface="+mn-lt"/>
              </a:rPr>
              <a:t>L { v=0 c=IN IP4 $ </a:t>
            </a:r>
          </a:p>
          <a:p>
            <a:r>
              <a:rPr lang="en-US" sz="900" dirty="0">
                <a:latin typeface="+mn-lt"/>
              </a:rPr>
              <a:t>    m=audio $ RTP/AVP 0 8 18 100 110</a:t>
            </a:r>
          </a:p>
          <a:p>
            <a:r>
              <a:rPr lang="en-US" sz="900" dirty="0">
                <a:latin typeface="+mn-lt"/>
              </a:rPr>
              <a:t>    a=rtpmap:100 telephone-event/8000</a:t>
            </a:r>
          </a:p>
          <a:p>
            <a:r>
              <a:rPr lang="en-US" sz="900" dirty="0">
                <a:latin typeface="+mn-lt"/>
              </a:rPr>
              <a:t>    a=rtpmap:110 AMR/8000</a:t>
            </a:r>
          </a:p>
          <a:p>
            <a:r>
              <a:rPr lang="en-US" sz="900" dirty="0">
                <a:latin typeface="+mn-lt"/>
              </a:rPr>
              <a:t>    a=ptime:20</a:t>
            </a:r>
          </a:p>
          <a:p>
            <a:r>
              <a:rPr lang="en-US" sz="900" dirty="0">
                <a:latin typeface="+mn-lt"/>
              </a:rPr>
              <a:t>},</a:t>
            </a:r>
          </a:p>
          <a:p>
            <a:r>
              <a:rPr lang="en-US" sz="900" dirty="0">
                <a:latin typeface="+mn-lt"/>
              </a:rPr>
              <a:t>R {v=0 c=IN IP4 </a:t>
            </a:r>
            <a:r>
              <a:rPr lang="en-US" sz="900" dirty="0"/>
              <a:t>192.168.1.35</a:t>
            </a:r>
            <a:r>
              <a:rPr lang="en-US" sz="900" dirty="0">
                <a:latin typeface="+mn-lt"/>
              </a:rPr>
              <a:t> </a:t>
            </a:r>
          </a:p>
          <a:p>
            <a:r>
              <a:rPr lang="en-US" sz="900" dirty="0">
                <a:latin typeface="+mn-lt"/>
              </a:rPr>
              <a:t>    m=audio $ </a:t>
            </a:r>
            <a:r>
              <a:rPr lang="en-US" sz="900">
                <a:latin typeface="+mn-lt"/>
              </a:rPr>
              <a:t>RTP/AVP 0 100 </a:t>
            </a:r>
            <a:r>
              <a:rPr lang="en-US" sz="900" dirty="0">
                <a:latin typeface="+mn-lt"/>
              </a:rPr>
              <a:t>18 </a:t>
            </a:r>
            <a:r>
              <a:rPr lang="en-US" sz="900">
                <a:latin typeface="+mn-lt"/>
              </a:rPr>
              <a:t>110 120</a:t>
            </a:r>
            <a:endParaRPr lang="en-US" sz="900" dirty="0">
              <a:latin typeface="+mn-lt"/>
            </a:endParaRPr>
          </a:p>
          <a:p>
            <a:r>
              <a:rPr lang="en-US" sz="900" dirty="0">
                <a:latin typeface="+mn-lt"/>
              </a:rPr>
              <a:t>    a=rtpmap:110 telephone-event/8000   </a:t>
            </a:r>
          </a:p>
          <a:p>
            <a:r>
              <a:rPr lang="en-US" sz="900" dirty="0">
                <a:latin typeface="+mn-lt"/>
              </a:rPr>
              <a:t>    a=rtpmap:120 AMR/8000</a:t>
            </a:r>
          </a:p>
          <a:p>
            <a:r>
              <a:rPr lang="en-US" sz="900" dirty="0">
                <a:latin typeface="+mn-lt"/>
              </a:rPr>
              <a:t>    a=rtpmap:100 PCMA/8000</a:t>
            </a:r>
          </a:p>
          <a:p>
            <a:r>
              <a:rPr lang="en-US" sz="900" dirty="0">
                <a:latin typeface="+mn-lt"/>
              </a:rPr>
              <a:t>    a=ptime:20</a:t>
            </a:r>
          </a:p>
          <a:p>
            <a:r>
              <a:rPr lang="en-US" sz="900" dirty="0">
                <a:latin typeface="+mn-lt"/>
              </a:rPr>
              <a:t>}}}}},</a:t>
            </a:r>
          </a:p>
          <a:p>
            <a:r>
              <a:rPr lang="en-US" sz="900" dirty="0">
                <a:latin typeface="+mn-lt"/>
              </a:rPr>
              <a:t>A=</a:t>
            </a:r>
            <a:r>
              <a:rPr lang="en-US" sz="900" dirty="0" err="1">
                <a:latin typeface="+mn-lt"/>
              </a:rPr>
              <a:t>ip</a:t>
            </a:r>
            <a:r>
              <a:rPr lang="en-US" sz="900" dirty="0">
                <a:latin typeface="+mn-lt"/>
              </a:rPr>
              <a:t>/$/ream1/${M{</a:t>
            </a:r>
          </a:p>
          <a:p>
            <a:r>
              <a:rPr lang="en-US" sz="900" dirty="0">
                <a:latin typeface="+mn-lt"/>
              </a:rPr>
              <a:t>ST=1{</a:t>
            </a:r>
            <a:r>
              <a:rPr lang="en-US" sz="900" dirty="0"/>
              <a:t>O {MO=SR, RV=ON, RG=ON},</a:t>
            </a:r>
          </a:p>
          <a:p>
            <a:r>
              <a:rPr lang="en-US" sz="900" dirty="0"/>
              <a:t>L { v=0 c=IN IP4 $ </a:t>
            </a:r>
          </a:p>
          <a:p>
            <a:r>
              <a:rPr lang="en-US" sz="900" dirty="0"/>
              <a:t>    m=audio $ RTP/AVP 0 8 18 100 110</a:t>
            </a:r>
          </a:p>
          <a:p>
            <a:r>
              <a:rPr lang="en-US" sz="900" dirty="0"/>
              <a:t>    a=rtpmap:100 telephone-event/8000</a:t>
            </a:r>
          </a:p>
          <a:p>
            <a:r>
              <a:rPr lang="en-US" sz="900" dirty="0"/>
              <a:t>    a=rtpmap:110 AMR-WB/16000</a:t>
            </a:r>
          </a:p>
          <a:p>
            <a:r>
              <a:rPr lang="en-US" sz="900" dirty="0"/>
              <a:t>    a=ptime:20</a:t>
            </a:r>
          </a:p>
          <a:p>
            <a:r>
              <a:rPr lang="en-US" sz="900" dirty="0"/>
              <a:t>},</a:t>
            </a:r>
          </a:p>
          <a:p>
            <a:r>
              <a:rPr lang="en-US" sz="900" dirty="0"/>
              <a:t>R {v=0 c=IN IP4 192.168.1.35 </a:t>
            </a:r>
          </a:p>
          <a:p>
            <a:r>
              <a:rPr lang="en-US" sz="900" dirty="0"/>
              <a:t>    m=audio $ RTP/AVP 0 100 18 110 120</a:t>
            </a:r>
          </a:p>
          <a:p>
            <a:r>
              <a:rPr lang="en-US" sz="900" dirty="0"/>
              <a:t>    a=rtpmap:110 telephone-event/8000   </a:t>
            </a:r>
          </a:p>
          <a:p>
            <a:r>
              <a:rPr lang="en-US" sz="900" dirty="0"/>
              <a:t>    a=rtpmap:120 AMR-WB/16000</a:t>
            </a:r>
          </a:p>
          <a:p>
            <a:r>
              <a:rPr lang="en-US" sz="900" dirty="0"/>
              <a:t>    a=rtpmap:100 PCMA/8000</a:t>
            </a:r>
          </a:p>
          <a:p>
            <a:r>
              <a:rPr lang="en-US" sz="900" dirty="0"/>
              <a:t>    a=ptime:20</a:t>
            </a:r>
          </a:p>
          <a:p>
            <a:r>
              <a:rPr lang="en-US" sz="900" dirty="0"/>
              <a:t>}</a:t>
            </a:r>
            <a:r>
              <a:rPr lang="en-US" sz="900" dirty="0">
                <a:latin typeface="+mn-lt"/>
              </a:rPr>
              <a:t>}}}}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445454" y="4312173"/>
            <a:ext cx="4226379" cy="1888895"/>
            <a:chOff x="1926771" y="2971319"/>
            <a:chExt cx="4226379" cy="1888895"/>
          </a:xfrm>
        </p:grpSpPr>
        <p:sp>
          <p:nvSpPr>
            <p:cNvPr id="25" name="Oval 24"/>
            <p:cNvSpPr/>
            <p:nvPr/>
          </p:nvSpPr>
          <p:spPr bwMode="auto">
            <a:xfrm>
              <a:off x="3008541" y="4012744"/>
              <a:ext cx="465364" cy="261257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4276725" y="4012744"/>
              <a:ext cx="465364" cy="269421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1926771" y="3347357"/>
              <a:ext cx="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0739" y="3206719"/>
              <a:ext cx="840580" cy="229656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3785" y="3249693"/>
              <a:ext cx="756557" cy="229656"/>
            </a:xfrm>
            <a:prstGeom prst="rect">
              <a:avLst/>
            </a:prstGeom>
          </p:spPr>
        </p:pic>
        <p:sp>
          <p:nvSpPr>
            <p:cNvPr id="30" name="Rounded Rectangle 29"/>
            <p:cNvSpPr/>
            <p:nvPr/>
          </p:nvSpPr>
          <p:spPr bwMode="auto">
            <a:xfrm>
              <a:off x="2835388" y="2971319"/>
              <a:ext cx="2139042" cy="584228"/>
            </a:xfrm>
            <a:prstGeom prst="round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dsp</a:t>
              </a: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driver</a:t>
              </a: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2835388" y="3853543"/>
              <a:ext cx="2139042" cy="522514"/>
            </a:xfrm>
            <a:prstGeom prst="round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2" name="Straight Connector 31"/>
            <p:cNvCxnSpPr>
              <a:endCxn id="25" idx="2"/>
            </p:cNvCxnSpPr>
            <p:nvPr/>
          </p:nvCxnSpPr>
          <p:spPr bwMode="auto">
            <a:xfrm>
              <a:off x="2579914" y="4143372"/>
              <a:ext cx="428627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>
              <a:stCxn id="25" idx="6"/>
              <a:endCxn id="26" idx="2"/>
            </p:cNvCxnSpPr>
            <p:nvPr/>
          </p:nvCxnSpPr>
          <p:spPr bwMode="auto">
            <a:xfrm>
              <a:off x="3473905" y="4143373"/>
              <a:ext cx="802820" cy="408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>
              <a:stCxn id="26" idx="6"/>
            </p:cNvCxnSpPr>
            <p:nvPr/>
          </p:nvCxnSpPr>
          <p:spPr bwMode="auto">
            <a:xfrm flipV="1">
              <a:off x="4742089" y="4143372"/>
              <a:ext cx="646340" cy="408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3159579" y="3555547"/>
              <a:ext cx="8164" cy="29799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 flipV="1">
              <a:off x="3331029" y="3555547"/>
              <a:ext cx="0" cy="29799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>
              <a:off x="4422322" y="3558949"/>
              <a:ext cx="8164" cy="29799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Straight Arrow Connector 37"/>
            <p:cNvCxnSpPr/>
            <p:nvPr/>
          </p:nvCxnSpPr>
          <p:spPr bwMode="auto">
            <a:xfrm flipV="1">
              <a:off x="4593772" y="3558949"/>
              <a:ext cx="0" cy="29799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9" name="Line Callout 1 (No Border) 38"/>
            <p:cNvSpPr/>
            <p:nvPr/>
          </p:nvSpPr>
          <p:spPr bwMode="auto">
            <a:xfrm>
              <a:off x="5238750" y="2971319"/>
              <a:ext cx="914400" cy="306324"/>
            </a:xfrm>
            <a:prstGeom prst="callout1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00" dirty="0"/>
                <a:t>codec list</a:t>
              </a:r>
            </a:p>
          </p:txBody>
        </p:sp>
        <p:sp>
          <p:nvSpPr>
            <p:cNvPr id="40" name="Line Callout 1 (No Border) 39"/>
            <p:cNvSpPr/>
            <p:nvPr/>
          </p:nvSpPr>
          <p:spPr bwMode="auto">
            <a:xfrm>
              <a:off x="3695701" y="4571995"/>
              <a:ext cx="914400" cy="288219"/>
            </a:xfrm>
            <a:prstGeom prst="callout1">
              <a:avLst>
                <a:gd name="adj1" fmla="val 18750"/>
                <a:gd name="adj2" fmla="val -8333"/>
                <a:gd name="adj3" fmla="val -96722"/>
                <a:gd name="adj4" fmla="val -46369"/>
              </a:avLst>
            </a:prstGeom>
            <a:solidFill>
              <a:schemeClr val="accent3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dsp</a:t>
              </a: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channel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81201" y="3999384"/>
              <a:ext cx="6335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audio/</a:t>
              </a:r>
              <a:r>
                <a:rPr lang="en-US" sz="900" dirty="0" err="1"/>
                <a:t>rtp</a:t>
              </a:r>
              <a:endParaRPr lang="en-US" sz="9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74999" y="3581434"/>
              <a:ext cx="4026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conf</a:t>
              </a:r>
              <a:endParaRPr lang="en-US" sz="9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274074" y="3564236"/>
              <a:ext cx="1063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pt</a:t>
              </a:r>
              <a:r>
                <a:rPr lang="en-US" sz="900" dirty="0"/>
                <a:t> value </a:t>
              </a:r>
              <a:r>
                <a:rPr lang="en-US" sz="900" dirty="0" err="1"/>
                <a:t>unmatch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76355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ChapterSlide_Normal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7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35768" y="1407190"/>
            <a:ext cx="8351839" cy="3852000"/>
          </a:xfrm>
        </p:spPr>
        <p:txBody>
          <a:bodyPr/>
          <a:lstStyle/>
          <a:p>
            <a:r>
              <a:rPr lang="en-US" dirty="0"/>
              <a:t>H248 Basic</a:t>
            </a:r>
          </a:p>
          <a:p>
            <a:r>
              <a:rPr lang="en-US" dirty="0"/>
              <a:t>Stream Topology</a:t>
            </a:r>
          </a:p>
          <a:p>
            <a:r>
              <a:rPr lang="en-US" dirty="0"/>
              <a:t>SDP for H248</a:t>
            </a:r>
          </a:p>
          <a:p>
            <a:r>
              <a:rPr lang="en-US" dirty="0"/>
              <a:t>RV and RG</a:t>
            </a:r>
          </a:p>
          <a:p>
            <a:r>
              <a:rPr lang="en-US" dirty="0"/>
              <a:t>Media Format Negotiation</a:t>
            </a:r>
          </a:p>
        </p:txBody>
      </p:sp>
    </p:spTree>
    <p:extLst>
      <p:ext uri="{BB962C8B-B14F-4D97-AF65-F5344CB8AC3E}">
        <p14:creationId xmlns:p14="http://schemas.microsoft.com/office/powerpoint/2010/main" val="1255510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H248 Basic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949117" y="1750654"/>
            <a:ext cx="7239662" cy="31866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ransaction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5766708" y="5878747"/>
            <a:ext cx="310243" cy="28575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80365" y="5821567"/>
            <a:ext cx="1820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Descriptor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 flipV="1">
            <a:off x="3691110" y="3347357"/>
            <a:ext cx="1420586" cy="816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0" name="Group 29"/>
          <p:cNvGrpSpPr/>
          <p:nvPr/>
        </p:nvGrpSpPr>
        <p:grpSpPr>
          <a:xfrm>
            <a:off x="1359673" y="2228850"/>
            <a:ext cx="2297927" cy="2318657"/>
            <a:chOff x="1359673" y="2228850"/>
            <a:chExt cx="2297927" cy="2318657"/>
          </a:xfrm>
        </p:grpSpPr>
        <p:sp>
          <p:nvSpPr>
            <p:cNvPr id="6" name="Rectangle 5"/>
            <p:cNvSpPr/>
            <p:nvPr/>
          </p:nvSpPr>
          <p:spPr bwMode="auto">
            <a:xfrm>
              <a:off x="1359673" y="2228850"/>
              <a:ext cx="2297927" cy="23186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Action1 / ctx</a:t>
              </a:r>
              <a:r>
                <a:rPr lang="en-US" sz="1400" dirty="0"/>
                <a:t>1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459525" y="2620735"/>
              <a:ext cx="2098221" cy="636815"/>
              <a:chOff x="1477735" y="2898321"/>
              <a:chExt cx="2098221" cy="767443"/>
            </a:xfrm>
          </p:grpSpPr>
          <p:sp>
            <p:nvSpPr>
              <p:cNvPr id="8" name="Oval 7"/>
              <p:cNvSpPr/>
              <p:nvPr/>
            </p:nvSpPr>
            <p:spPr bwMode="auto">
              <a:xfrm>
                <a:off x="1477735" y="2898321"/>
                <a:ext cx="2098221" cy="76744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2000" tIns="45720" rIns="72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" name="Oval 8"/>
              <p:cNvSpPr/>
              <p:nvPr/>
            </p:nvSpPr>
            <p:spPr bwMode="auto">
              <a:xfrm>
                <a:off x="1779814" y="3131002"/>
                <a:ext cx="310243" cy="28575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2000" tIns="45720" rIns="72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 bwMode="auto">
              <a:xfrm>
                <a:off x="2234294" y="3131002"/>
                <a:ext cx="310243" cy="28575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2000" tIns="45720" rIns="72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 bwMode="auto">
              <a:xfrm>
                <a:off x="3074833" y="3131002"/>
                <a:ext cx="310243" cy="28575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2000" tIns="45720" rIns="72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9" name="Straight Connector 18"/>
              <p:cNvCxnSpPr/>
              <p:nvPr/>
            </p:nvCxnSpPr>
            <p:spPr bwMode="auto">
              <a:xfrm>
                <a:off x="2661557" y="3282043"/>
                <a:ext cx="35106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4" name="Group 23"/>
            <p:cNvGrpSpPr/>
            <p:nvPr/>
          </p:nvGrpSpPr>
          <p:grpSpPr>
            <a:xfrm>
              <a:off x="1446759" y="3812627"/>
              <a:ext cx="2098221" cy="636815"/>
              <a:chOff x="1477735" y="2898321"/>
              <a:chExt cx="2098221" cy="767443"/>
            </a:xfrm>
          </p:grpSpPr>
          <p:sp>
            <p:nvSpPr>
              <p:cNvPr id="25" name="Oval 24"/>
              <p:cNvSpPr/>
              <p:nvPr/>
            </p:nvSpPr>
            <p:spPr bwMode="auto">
              <a:xfrm>
                <a:off x="1477735" y="2898321"/>
                <a:ext cx="2098221" cy="76744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2000" tIns="45720" rIns="72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 bwMode="auto">
              <a:xfrm>
                <a:off x="1779814" y="3131002"/>
                <a:ext cx="310243" cy="28575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2000" tIns="45720" rIns="72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 bwMode="auto">
              <a:xfrm>
                <a:off x="2234294" y="3131002"/>
                <a:ext cx="310243" cy="28575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2000" tIns="45720" rIns="72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 bwMode="auto">
              <a:xfrm>
                <a:off x="3074833" y="3131002"/>
                <a:ext cx="310243" cy="28575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2000" tIns="45720" rIns="72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29" name="Straight Connector 28"/>
              <p:cNvCxnSpPr/>
              <p:nvPr/>
            </p:nvCxnSpPr>
            <p:spPr bwMode="auto">
              <a:xfrm>
                <a:off x="2661557" y="3282043"/>
                <a:ext cx="35106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1" name="Group 30"/>
          <p:cNvGrpSpPr/>
          <p:nvPr/>
        </p:nvGrpSpPr>
        <p:grpSpPr>
          <a:xfrm>
            <a:off x="5143500" y="2130785"/>
            <a:ext cx="2297927" cy="2318657"/>
            <a:chOff x="1359673" y="2228850"/>
            <a:chExt cx="2297927" cy="2318657"/>
          </a:xfrm>
        </p:grpSpPr>
        <p:sp>
          <p:nvSpPr>
            <p:cNvPr id="32" name="Rectangle 31"/>
            <p:cNvSpPr/>
            <p:nvPr/>
          </p:nvSpPr>
          <p:spPr bwMode="auto">
            <a:xfrm>
              <a:off x="1359673" y="2228850"/>
              <a:ext cx="2297927" cy="23186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</a:rPr>
                <a:t>ActionN</a:t>
              </a: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/ </a:t>
              </a:r>
              <a:r>
                <a: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</a:rPr>
                <a:t>ctx</a:t>
              </a:r>
              <a:r>
                <a:rPr lang="en-US" sz="1400" dirty="0" err="1"/>
                <a:t>N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459525" y="2620735"/>
              <a:ext cx="2098221" cy="636815"/>
              <a:chOff x="1477735" y="2898321"/>
              <a:chExt cx="2098221" cy="767443"/>
            </a:xfrm>
          </p:grpSpPr>
          <p:sp>
            <p:nvSpPr>
              <p:cNvPr id="40" name="Oval 39"/>
              <p:cNvSpPr/>
              <p:nvPr/>
            </p:nvSpPr>
            <p:spPr bwMode="auto">
              <a:xfrm>
                <a:off x="1477735" y="2898321"/>
                <a:ext cx="2098221" cy="76744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2000" tIns="45720" rIns="72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 bwMode="auto">
              <a:xfrm>
                <a:off x="1779814" y="3131002"/>
                <a:ext cx="310243" cy="28575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2000" tIns="45720" rIns="72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 bwMode="auto">
              <a:xfrm>
                <a:off x="2234294" y="3131002"/>
                <a:ext cx="310243" cy="28575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2000" tIns="45720" rIns="72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 bwMode="auto">
              <a:xfrm>
                <a:off x="3074833" y="3131002"/>
                <a:ext cx="310243" cy="28575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2000" tIns="45720" rIns="72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44" name="Straight Connector 43"/>
              <p:cNvCxnSpPr/>
              <p:nvPr/>
            </p:nvCxnSpPr>
            <p:spPr bwMode="auto">
              <a:xfrm>
                <a:off x="2661557" y="3282043"/>
                <a:ext cx="35106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4" name="Group 33"/>
            <p:cNvGrpSpPr/>
            <p:nvPr/>
          </p:nvGrpSpPr>
          <p:grpSpPr>
            <a:xfrm>
              <a:off x="1446759" y="3812627"/>
              <a:ext cx="2098221" cy="636815"/>
              <a:chOff x="1477735" y="2898321"/>
              <a:chExt cx="2098221" cy="767443"/>
            </a:xfrm>
          </p:grpSpPr>
          <p:sp>
            <p:nvSpPr>
              <p:cNvPr id="35" name="Oval 34"/>
              <p:cNvSpPr/>
              <p:nvPr/>
            </p:nvSpPr>
            <p:spPr bwMode="auto">
              <a:xfrm>
                <a:off x="1477735" y="2898321"/>
                <a:ext cx="2098221" cy="76744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2000" tIns="45720" rIns="72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 bwMode="auto">
              <a:xfrm>
                <a:off x="1779814" y="3131002"/>
                <a:ext cx="310243" cy="28575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2000" tIns="45720" rIns="72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2234294" y="3131002"/>
                <a:ext cx="310243" cy="28575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2000" tIns="45720" rIns="72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 bwMode="auto">
              <a:xfrm>
                <a:off x="3074833" y="3131002"/>
                <a:ext cx="310243" cy="28575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2000" tIns="45720" rIns="72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 bwMode="auto">
              <a:xfrm>
                <a:off x="2661557" y="3282043"/>
                <a:ext cx="35106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45" name="Oval 44"/>
          <p:cNvSpPr/>
          <p:nvPr/>
        </p:nvSpPr>
        <p:spPr bwMode="auto">
          <a:xfrm>
            <a:off x="5624350" y="5317483"/>
            <a:ext cx="685804" cy="2449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40584" y="5253687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375684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135860"/>
            <a:ext cx="7494588" cy="1085371"/>
          </a:xfrm>
        </p:spPr>
        <p:txBody>
          <a:bodyPr/>
          <a:lstStyle/>
          <a:p>
            <a:r>
              <a:rPr lang="en-US" dirty="0"/>
              <a:t>H248 Basic</a:t>
            </a:r>
          </a:p>
        </p:txBody>
      </p:sp>
      <p:sp>
        <p:nvSpPr>
          <p:cNvPr id="2" name="Rectangle 1"/>
          <p:cNvSpPr/>
          <p:nvPr/>
        </p:nvSpPr>
        <p:spPr>
          <a:xfrm>
            <a:off x="728211" y="1066109"/>
            <a:ext cx="7519307" cy="2323713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 err="1">
                <a:latin typeface="+mn-lt"/>
              </a:rPr>
              <a:t>MediaDescriptor</a:t>
            </a:r>
            <a:r>
              <a:rPr lang="en-US" sz="1000" dirty="0">
                <a:latin typeface="+mn-lt"/>
              </a:rPr>
              <a:t> ::= SEQUENCE</a:t>
            </a:r>
          </a:p>
          <a:p>
            <a:r>
              <a:rPr lang="en-US" sz="1000" dirty="0">
                <a:latin typeface="+mn-lt"/>
              </a:rPr>
              <a:t>{</a:t>
            </a:r>
          </a:p>
          <a:p>
            <a:r>
              <a:rPr lang="en-US" sz="1000" dirty="0" err="1">
                <a:latin typeface="+mn-lt"/>
              </a:rPr>
              <a:t>termStateDescr</a:t>
            </a:r>
            <a:r>
              <a:rPr lang="en-US" sz="1000" dirty="0">
                <a:latin typeface="+mn-lt"/>
              </a:rPr>
              <a:t> </a:t>
            </a:r>
            <a:r>
              <a:rPr lang="en-US" sz="1000" dirty="0" err="1">
                <a:latin typeface="+mn-lt"/>
              </a:rPr>
              <a:t>TerminationStateDescriptor</a:t>
            </a:r>
            <a:r>
              <a:rPr lang="en-US" sz="1000" dirty="0">
                <a:latin typeface="+mn-lt"/>
              </a:rPr>
              <a:t> OPTIONAL,</a:t>
            </a:r>
          </a:p>
          <a:p>
            <a:r>
              <a:rPr lang="en-US" sz="1000" dirty="0">
                <a:latin typeface="+mn-lt"/>
              </a:rPr>
              <a:t>streams CHOICE</a:t>
            </a:r>
          </a:p>
          <a:p>
            <a:r>
              <a:rPr lang="en-US" sz="1000" dirty="0">
                <a:latin typeface="+mn-lt"/>
              </a:rPr>
              <a:t>{</a:t>
            </a:r>
          </a:p>
          <a:p>
            <a:r>
              <a:rPr lang="en-US" sz="1000" b="1" dirty="0" err="1">
                <a:latin typeface="+mn-lt"/>
              </a:rPr>
              <a:t>oneStream</a:t>
            </a:r>
            <a:r>
              <a:rPr lang="en-US" sz="1000" b="1" dirty="0">
                <a:latin typeface="+mn-lt"/>
              </a:rPr>
              <a:t> </a:t>
            </a:r>
            <a:r>
              <a:rPr lang="en-US" sz="1000" b="1" dirty="0" err="1">
                <a:latin typeface="+mn-lt"/>
              </a:rPr>
              <a:t>StreamParms</a:t>
            </a:r>
            <a:r>
              <a:rPr lang="en-US" sz="1000" b="1" dirty="0">
                <a:latin typeface="+mn-lt"/>
              </a:rPr>
              <a:t>,</a:t>
            </a:r>
          </a:p>
          <a:p>
            <a:r>
              <a:rPr lang="en-US" sz="1000" b="1" dirty="0" err="1">
                <a:latin typeface="+mn-lt"/>
              </a:rPr>
              <a:t>multiStream</a:t>
            </a:r>
            <a:r>
              <a:rPr lang="en-US" sz="1000" b="1" dirty="0">
                <a:latin typeface="+mn-lt"/>
              </a:rPr>
              <a:t> SEQUENCE OF </a:t>
            </a:r>
            <a:r>
              <a:rPr lang="en-US" sz="1000" b="1" dirty="0" err="1">
                <a:latin typeface="+mn-lt"/>
              </a:rPr>
              <a:t>StreamDescriptor</a:t>
            </a:r>
            <a:endParaRPr lang="en-US" sz="1000" b="1" dirty="0">
              <a:latin typeface="+mn-lt"/>
            </a:endParaRPr>
          </a:p>
          <a:p>
            <a:r>
              <a:rPr lang="en-US" sz="1000" dirty="0">
                <a:latin typeface="+mn-lt"/>
              </a:rPr>
              <a:t>} OPTIONAL,</a:t>
            </a:r>
          </a:p>
          <a:p>
            <a:r>
              <a:rPr lang="en-US" sz="1000" dirty="0">
                <a:latin typeface="+mn-lt"/>
              </a:rPr>
              <a:t>...</a:t>
            </a:r>
          </a:p>
          <a:p>
            <a:r>
              <a:rPr lang="en-US" sz="1000" dirty="0">
                <a:latin typeface="+mn-lt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28210" y="3556555"/>
            <a:ext cx="7519307" cy="2723823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numCol="2">
            <a:spAutoFit/>
          </a:bodyPr>
          <a:lstStyle/>
          <a:p>
            <a:r>
              <a:rPr lang="en-US" sz="900" dirty="0" err="1">
                <a:latin typeface="+mn-lt"/>
              </a:rPr>
              <a:t>StreamDescriptor</a:t>
            </a:r>
            <a:r>
              <a:rPr lang="en-US" sz="900" dirty="0">
                <a:latin typeface="+mn-lt"/>
              </a:rPr>
              <a:t> ::= SEQUENCE</a:t>
            </a:r>
          </a:p>
          <a:p>
            <a:r>
              <a:rPr lang="en-US" sz="900" dirty="0">
                <a:latin typeface="+mn-lt"/>
              </a:rPr>
              <a:t>{</a:t>
            </a:r>
          </a:p>
          <a:p>
            <a:r>
              <a:rPr lang="en-US" sz="900" b="1" dirty="0" err="1">
                <a:latin typeface="+mn-lt"/>
              </a:rPr>
              <a:t>streamID</a:t>
            </a:r>
            <a:r>
              <a:rPr lang="en-US" sz="900" b="1" dirty="0">
                <a:latin typeface="+mn-lt"/>
              </a:rPr>
              <a:t> </a:t>
            </a:r>
            <a:r>
              <a:rPr lang="en-US" sz="900" b="1" dirty="0" err="1">
                <a:latin typeface="+mn-lt"/>
              </a:rPr>
              <a:t>StreamID</a:t>
            </a:r>
            <a:r>
              <a:rPr lang="en-US" sz="900" b="1" dirty="0">
                <a:latin typeface="+mn-lt"/>
              </a:rPr>
              <a:t>,</a:t>
            </a:r>
          </a:p>
          <a:p>
            <a:r>
              <a:rPr lang="en-US" sz="900" dirty="0" err="1">
                <a:latin typeface="+mn-lt"/>
              </a:rPr>
              <a:t>streamParms</a:t>
            </a:r>
            <a:r>
              <a:rPr lang="en-US" sz="900" dirty="0">
                <a:latin typeface="+mn-lt"/>
              </a:rPr>
              <a:t> </a:t>
            </a:r>
            <a:r>
              <a:rPr lang="en-US" sz="900" dirty="0" err="1">
                <a:latin typeface="+mn-lt"/>
              </a:rPr>
              <a:t>StreamParms</a:t>
            </a:r>
            <a:endParaRPr lang="en-US" sz="900" dirty="0">
              <a:latin typeface="+mn-lt"/>
            </a:endParaRPr>
          </a:p>
          <a:p>
            <a:r>
              <a:rPr lang="en-US" sz="900" dirty="0">
                <a:latin typeface="+mn-lt"/>
              </a:rPr>
              <a:t>}</a:t>
            </a:r>
          </a:p>
          <a:p>
            <a:r>
              <a:rPr lang="en-US" sz="900" dirty="0" err="1">
                <a:latin typeface="+mn-lt"/>
              </a:rPr>
              <a:t>StreamParms</a:t>
            </a:r>
            <a:r>
              <a:rPr lang="en-US" sz="900" dirty="0">
                <a:latin typeface="+mn-lt"/>
              </a:rPr>
              <a:t> ::= SEQUENCE</a:t>
            </a:r>
          </a:p>
          <a:p>
            <a:r>
              <a:rPr lang="en-US" sz="900" dirty="0">
                <a:latin typeface="+mn-lt"/>
              </a:rPr>
              <a:t>{</a:t>
            </a:r>
          </a:p>
          <a:p>
            <a:r>
              <a:rPr lang="en-US" sz="900" dirty="0" err="1">
                <a:latin typeface="+mn-lt"/>
              </a:rPr>
              <a:t>localControlDescriptor</a:t>
            </a:r>
            <a:r>
              <a:rPr lang="en-US" sz="900" dirty="0">
                <a:latin typeface="+mn-lt"/>
              </a:rPr>
              <a:t> </a:t>
            </a:r>
            <a:r>
              <a:rPr lang="en-US" sz="900" dirty="0" err="1">
                <a:latin typeface="+mn-lt"/>
              </a:rPr>
              <a:t>LocalControlDescriptor</a:t>
            </a:r>
            <a:r>
              <a:rPr lang="en-US" sz="900" dirty="0">
                <a:latin typeface="+mn-lt"/>
              </a:rPr>
              <a:t> OPTIONAL,</a:t>
            </a:r>
          </a:p>
          <a:p>
            <a:r>
              <a:rPr lang="en-US" sz="900" b="1" dirty="0" err="1">
                <a:latin typeface="+mn-lt"/>
              </a:rPr>
              <a:t>localDescriptor</a:t>
            </a:r>
            <a:r>
              <a:rPr lang="en-US" sz="900" b="1" dirty="0">
                <a:latin typeface="+mn-lt"/>
              </a:rPr>
              <a:t>         </a:t>
            </a:r>
            <a:r>
              <a:rPr lang="en-US" sz="900" dirty="0" err="1">
                <a:latin typeface="+mn-lt"/>
              </a:rPr>
              <a:t>LocalRemoteDescriptor</a:t>
            </a:r>
            <a:r>
              <a:rPr lang="en-US" sz="900" dirty="0">
                <a:latin typeface="+mn-lt"/>
              </a:rPr>
              <a:t> OPTIONAL,</a:t>
            </a:r>
          </a:p>
          <a:p>
            <a:r>
              <a:rPr lang="en-US" sz="900" b="1" dirty="0" err="1">
                <a:latin typeface="+mn-lt"/>
              </a:rPr>
              <a:t>remoteDescriptor</a:t>
            </a:r>
            <a:r>
              <a:rPr lang="en-US" sz="900" b="1" dirty="0">
                <a:latin typeface="+mn-lt"/>
              </a:rPr>
              <a:t> </a:t>
            </a:r>
            <a:r>
              <a:rPr lang="en-US" sz="900" dirty="0">
                <a:latin typeface="+mn-lt"/>
              </a:rPr>
              <a:t>     </a:t>
            </a:r>
            <a:r>
              <a:rPr lang="en-US" sz="900" dirty="0" err="1">
                <a:latin typeface="+mn-lt"/>
              </a:rPr>
              <a:t>LocalRemoteDescriptor</a:t>
            </a:r>
            <a:r>
              <a:rPr lang="en-US" sz="900" dirty="0">
                <a:latin typeface="+mn-lt"/>
              </a:rPr>
              <a:t> OPTIONAL,</a:t>
            </a:r>
          </a:p>
          <a:p>
            <a:r>
              <a:rPr lang="en-US" sz="900" dirty="0">
                <a:latin typeface="+mn-lt"/>
              </a:rPr>
              <a:t>...</a:t>
            </a:r>
          </a:p>
          <a:p>
            <a:r>
              <a:rPr lang="en-US" sz="900" dirty="0">
                <a:latin typeface="+mn-lt"/>
              </a:rPr>
              <a:t>}</a:t>
            </a:r>
          </a:p>
          <a:p>
            <a:r>
              <a:rPr lang="en-US" sz="900" dirty="0" err="1">
                <a:latin typeface="+mn-lt"/>
              </a:rPr>
              <a:t>LocalControlDescriptor</a:t>
            </a:r>
            <a:r>
              <a:rPr lang="en-US" sz="900" dirty="0">
                <a:latin typeface="+mn-lt"/>
              </a:rPr>
              <a:t> ::= SEQUENCE</a:t>
            </a:r>
          </a:p>
          <a:p>
            <a:r>
              <a:rPr lang="en-US" sz="900" dirty="0">
                <a:latin typeface="+mn-lt"/>
              </a:rPr>
              <a:t>{</a:t>
            </a:r>
          </a:p>
          <a:p>
            <a:r>
              <a:rPr lang="en-US" sz="900" dirty="0" err="1">
                <a:latin typeface="+mn-lt"/>
              </a:rPr>
              <a:t>streamMode</a:t>
            </a:r>
            <a:r>
              <a:rPr lang="en-US" sz="900" dirty="0">
                <a:latin typeface="+mn-lt"/>
              </a:rPr>
              <a:t> </a:t>
            </a:r>
            <a:r>
              <a:rPr lang="en-US" sz="900" dirty="0" err="1">
                <a:latin typeface="+mn-lt"/>
              </a:rPr>
              <a:t>StreamMode</a:t>
            </a:r>
            <a:r>
              <a:rPr lang="en-US" sz="900" dirty="0">
                <a:latin typeface="+mn-lt"/>
              </a:rPr>
              <a:t> OPTIONAL,</a:t>
            </a:r>
          </a:p>
          <a:p>
            <a:r>
              <a:rPr lang="en-US" sz="900" b="1" dirty="0" err="1">
                <a:latin typeface="+mn-lt"/>
              </a:rPr>
              <a:t>reserveValue</a:t>
            </a:r>
            <a:r>
              <a:rPr lang="en-US" sz="900" b="1" dirty="0">
                <a:latin typeface="+mn-lt"/>
              </a:rPr>
              <a:t> BOOLEAN OPTIONAL,      %% ON/OFF</a:t>
            </a:r>
          </a:p>
          <a:p>
            <a:r>
              <a:rPr lang="en-US" sz="900" b="1" dirty="0" err="1">
                <a:latin typeface="+mn-lt"/>
              </a:rPr>
              <a:t>reserveGroup</a:t>
            </a:r>
            <a:r>
              <a:rPr lang="en-US" sz="900" b="1" dirty="0">
                <a:latin typeface="+mn-lt"/>
              </a:rPr>
              <a:t> BOOLEAN OPTIONAL,    %% ON/OFF</a:t>
            </a:r>
          </a:p>
          <a:p>
            <a:r>
              <a:rPr lang="en-US" sz="900" dirty="0" err="1">
                <a:latin typeface="+mn-lt"/>
              </a:rPr>
              <a:t>propertyParms</a:t>
            </a:r>
            <a:r>
              <a:rPr lang="en-US" sz="900" dirty="0">
                <a:latin typeface="+mn-lt"/>
              </a:rPr>
              <a:t> SEQUENCE OF </a:t>
            </a:r>
            <a:r>
              <a:rPr lang="en-US" sz="900" dirty="0" err="1">
                <a:latin typeface="+mn-lt"/>
              </a:rPr>
              <a:t>PropertyParm</a:t>
            </a:r>
            <a:r>
              <a:rPr lang="en-US" sz="900" dirty="0">
                <a:latin typeface="+mn-lt"/>
              </a:rPr>
              <a:t>,</a:t>
            </a:r>
          </a:p>
          <a:p>
            <a:r>
              <a:rPr lang="en-US" sz="900" dirty="0">
                <a:latin typeface="+mn-lt"/>
              </a:rPr>
              <a:t>...</a:t>
            </a:r>
          </a:p>
          <a:p>
            <a:r>
              <a:rPr lang="en-US" sz="9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4981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4086" y="43846"/>
            <a:ext cx="7494588" cy="1085371"/>
          </a:xfrm>
        </p:spPr>
        <p:txBody>
          <a:bodyPr/>
          <a:lstStyle/>
          <a:p>
            <a:r>
              <a:rPr lang="en-US" dirty="0"/>
              <a:t>Stream Topology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942965" y="2970337"/>
            <a:ext cx="2552698" cy="947057"/>
            <a:chOff x="402773" y="1738993"/>
            <a:chExt cx="2552698" cy="947057"/>
          </a:xfrm>
        </p:grpSpPr>
        <p:sp>
          <p:nvSpPr>
            <p:cNvPr id="4" name="Rectangle 3"/>
            <p:cNvSpPr/>
            <p:nvPr/>
          </p:nvSpPr>
          <p:spPr bwMode="auto">
            <a:xfrm>
              <a:off x="808265" y="1738993"/>
              <a:ext cx="1600200" cy="947057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ctx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1004209" y="2077811"/>
              <a:ext cx="310242" cy="28575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915888" y="2077811"/>
              <a:ext cx="310242" cy="28575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8" name="Straight Arrow Connector 7"/>
            <p:cNvCxnSpPr>
              <a:stCxn id="6" idx="6"/>
            </p:cNvCxnSpPr>
            <p:nvPr/>
          </p:nvCxnSpPr>
          <p:spPr bwMode="auto">
            <a:xfrm>
              <a:off x="2226130" y="2220686"/>
              <a:ext cx="729341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10" name="Straight Arrow Connector 9"/>
            <p:cNvCxnSpPr>
              <a:stCxn id="5" idx="2"/>
            </p:cNvCxnSpPr>
            <p:nvPr/>
          </p:nvCxnSpPr>
          <p:spPr bwMode="auto">
            <a:xfrm flipH="1" flipV="1">
              <a:off x="402773" y="2212522"/>
              <a:ext cx="601436" cy="816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12" name="Straight Arrow Connector 11"/>
            <p:cNvCxnSpPr>
              <a:stCxn id="5" idx="6"/>
              <a:endCxn id="6" idx="2"/>
            </p:cNvCxnSpPr>
            <p:nvPr/>
          </p:nvCxnSpPr>
          <p:spPr bwMode="auto">
            <a:xfrm>
              <a:off x="1314451" y="2220686"/>
              <a:ext cx="60143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</p:grpSp>
      <p:sp>
        <p:nvSpPr>
          <p:cNvPr id="16" name="Oval 15"/>
          <p:cNvSpPr/>
          <p:nvPr/>
        </p:nvSpPr>
        <p:spPr bwMode="auto">
          <a:xfrm>
            <a:off x="5117914" y="4211818"/>
            <a:ext cx="310242" cy="28575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28156" y="4154638"/>
            <a:ext cx="1426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audio SEP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4720919" y="1451145"/>
            <a:ext cx="2552698" cy="1991750"/>
            <a:chOff x="5248843" y="3729858"/>
            <a:chExt cx="2552698" cy="1991750"/>
          </a:xfrm>
        </p:grpSpPr>
        <p:sp>
          <p:nvSpPr>
            <p:cNvPr id="35" name="Rectangle 34"/>
            <p:cNvSpPr/>
            <p:nvPr/>
          </p:nvSpPr>
          <p:spPr bwMode="auto">
            <a:xfrm>
              <a:off x="5654335" y="3729858"/>
              <a:ext cx="1600200" cy="1571876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ctx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5850279" y="4068676"/>
              <a:ext cx="310242" cy="28575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6761958" y="4068676"/>
              <a:ext cx="310242" cy="28575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Straight Arrow Connector 37"/>
            <p:cNvCxnSpPr>
              <a:stCxn id="37" idx="6"/>
            </p:cNvCxnSpPr>
            <p:nvPr/>
          </p:nvCxnSpPr>
          <p:spPr bwMode="auto">
            <a:xfrm>
              <a:off x="7072200" y="4211551"/>
              <a:ext cx="729341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39" name="Straight Arrow Connector 38"/>
            <p:cNvCxnSpPr>
              <a:stCxn id="36" idx="2"/>
            </p:cNvCxnSpPr>
            <p:nvPr/>
          </p:nvCxnSpPr>
          <p:spPr bwMode="auto">
            <a:xfrm flipH="1" flipV="1">
              <a:off x="5248843" y="4203387"/>
              <a:ext cx="601436" cy="816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40" name="Straight Arrow Connector 39"/>
            <p:cNvCxnSpPr>
              <a:stCxn id="36" idx="6"/>
              <a:endCxn id="37" idx="2"/>
            </p:cNvCxnSpPr>
            <p:nvPr/>
          </p:nvCxnSpPr>
          <p:spPr bwMode="auto">
            <a:xfrm>
              <a:off x="6160521" y="4211551"/>
              <a:ext cx="60143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41" name="Oval 40"/>
            <p:cNvSpPr/>
            <p:nvPr/>
          </p:nvSpPr>
          <p:spPr bwMode="auto">
            <a:xfrm>
              <a:off x="5855726" y="4756642"/>
              <a:ext cx="310242" cy="28575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3" name="Straight Arrow Connector 42"/>
            <p:cNvCxnSpPr>
              <a:stCxn id="36" idx="4"/>
              <a:endCxn id="41" idx="0"/>
            </p:cNvCxnSpPr>
            <p:nvPr/>
          </p:nvCxnSpPr>
          <p:spPr bwMode="auto">
            <a:xfrm>
              <a:off x="6005400" y="4354426"/>
              <a:ext cx="5447" cy="4022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6005400" y="5042392"/>
              <a:ext cx="5447" cy="67002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6" name="TextBox 45"/>
            <p:cNvSpPr txBox="1"/>
            <p:nvPr/>
          </p:nvSpPr>
          <p:spPr>
            <a:xfrm>
              <a:off x="6257306" y="5444609"/>
              <a:ext cx="8148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LI mode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951129" y="1429256"/>
            <a:ext cx="2487382" cy="1224056"/>
            <a:chOff x="665389" y="2008919"/>
            <a:chExt cx="2487382" cy="1224056"/>
          </a:xfrm>
        </p:grpSpPr>
        <p:grpSp>
          <p:nvGrpSpPr>
            <p:cNvPr id="19" name="Group 18"/>
            <p:cNvGrpSpPr/>
            <p:nvPr/>
          </p:nvGrpSpPr>
          <p:grpSpPr>
            <a:xfrm>
              <a:off x="1051835" y="2008919"/>
              <a:ext cx="1600200" cy="947057"/>
              <a:chOff x="808265" y="1738993"/>
              <a:chExt cx="1600200" cy="947057"/>
            </a:xfrm>
          </p:grpSpPr>
          <p:sp>
            <p:nvSpPr>
              <p:cNvPr id="20" name="Rectangle 19"/>
              <p:cNvSpPr/>
              <p:nvPr/>
            </p:nvSpPr>
            <p:spPr bwMode="auto">
              <a:xfrm>
                <a:off x="808265" y="1738993"/>
                <a:ext cx="1600200" cy="947057"/>
              </a:xfrm>
              <a:prstGeom prst="rect">
                <a:avLst/>
              </a:prstGeom>
              <a:noFill/>
              <a:ln w="12700" cap="flat" cmpd="sng" algn="ctr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2000" tIns="45720" rIns="72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ctx</a:t>
                </a:r>
                <a:endPara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 bwMode="auto">
              <a:xfrm>
                <a:off x="1004209" y="2077811"/>
                <a:ext cx="310242" cy="28575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2000" tIns="45720" rIns="72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 bwMode="auto">
              <a:xfrm>
                <a:off x="1915888" y="2077811"/>
                <a:ext cx="310242" cy="28575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2000" tIns="45720" rIns="72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cxnSp>
          <p:nvCxnSpPr>
            <p:cNvPr id="29" name="Straight Arrow Connector 28"/>
            <p:cNvCxnSpPr>
              <a:stCxn id="21" idx="2"/>
            </p:cNvCxnSpPr>
            <p:nvPr/>
          </p:nvCxnSpPr>
          <p:spPr bwMode="auto">
            <a:xfrm flipH="1">
              <a:off x="665389" y="2490612"/>
              <a:ext cx="58239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/>
            <p:cNvCxnSpPr>
              <a:endCxn id="22" idx="6"/>
            </p:cNvCxnSpPr>
            <p:nvPr/>
          </p:nvCxnSpPr>
          <p:spPr bwMode="auto">
            <a:xfrm flipH="1">
              <a:off x="2469700" y="2490612"/>
              <a:ext cx="683071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Straight Arrow Connector 32"/>
            <p:cNvCxnSpPr>
              <a:stCxn id="22" idx="2"/>
              <a:endCxn id="21" idx="6"/>
            </p:cNvCxnSpPr>
            <p:nvPr/>
          </p:nvCxnSpPr>
          <p:spPr bwMode="auto">
            <a:xfrm flipH="1">
              <a:off x="1558021" y="2490612"/>
              <a:ext cx="60143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8" name="TextBox 47"/>
            <p:cNvSpPr txBox="1"/>
            <p:nvPr/>
          </p:nvSpPr>
          <p:spPr>
            <a:xfrm>
              <a:off x="1140915" y="2955976"/>
              <a:ext cx="11897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one-way mode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525355" y="3978340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both-way mode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1364785" y="4582650"/>
            <a:ext cx="1600200" cy="1244194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ctx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1560729" y="4921467"/>
            <a:ext cx="310242" cy="28575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2472408" y="4921467"/>
            <a:ext cx="310242" cy="28575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6" name="Straight Arrow Connector 55"/>
          <p:cNvCxnSpPr>
            <a:stCxn id="55" idx="6"/>
          </p:cNvCxnSpPr>
          <p:nvPr/>
        </p:nvCxnSpPr>
        <p:spPr bwMode="auto">
          <a:xfrm>
            <a:off x="2782650" y="5064342"/>
            <a:ext cx="72934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7" name="Straight Arrow Connector 56"/>
          <p:cNvCxnSpPr>
            <a:stCxn id="54" idx="2"/>
          </p:cNvCxnSpPr>
          <p:nvPr/>
        </p:nvCxnSpPr>
        <p:spPr bwMode="auto">
          <a:xfrm flipH="1" flipV="1">
            <a:off x="959293" y="5056178"/>
            <a:ext cx="601436" cy="816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8" name="Straight Arrow Connector 57"/>
          <p:cNvCxnSpPr>
            <a:stCxn id="54" idx="6"/>
            <a:endCxn id="55" idx="2"/>
          </p:cNvCxnSpPr>
          <p:nvPr/>
        </p:nvCxnSpPr>
        <p:spPr bwMode="auto">
          <a:xfrm>
            <a:off x="1870971" y="5064342"/>
            <a:ext cx="60143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9" name="Oval 58"/>
          <p:cNvSpPr/>
          <p:nvPr/>
        </p:nvSpPr>
        <p:spPr bwMode="auto">
          <a:xfrm>
            <a:off x="1577032" y="5426042"/>
            <a:ext cx="310242" cy="28575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2488711" y="5426042"/>
            <a:ext cx="310242" cy="28575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1" name="Straight Arrow Connector 60"/>
          <p:cNvCxnSpPr>
            <a:stCxn id="60" idx="6"/>
          </p:cNvCxnSpPr>
          <p:nvPr/>
        </p:nvCxnSpPr>
        <p:spPr bwMode="auto">
          <a:xfrm>
            <a:off x="2798953" y="5568917"/>
            <a:ext cx="72934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2" name="Straight Arrow Connector 61"/>
          <p:cNvCxnSpPr>
            <a:stCxn id="59" idx="2"/>
          </p:cNvCxnSpPr>
          <p:nvPr/>
        </p:nvCxnSpPr>
        <p:spPr bwMode="auto">
          <a:xfrm flipH="1" flipV="1">
            <a:off x="975596" y="5560753"/>
            <a:ext cx="601436" cy="816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3" name="Straight Arrow Connector 62"/>
          <p:cNvCxnSpPr>
            <a:stCxn id="59" idx="6"/>
            <a:endCxn id="60" idx="2"/>
          </p:cNvCxnSpPr>
          <p:nvPr/>
        </p:nvCxnSpPr>
        <p:spPr bwMode="auto">
          <a:xfrm>
            <a:off x="1887274" y="5568917"/>
            <a:ext cx="60143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1560729" y="5833968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multi-streams</a:t>
            </a:r>
          </a:p>
        </p:txBody>
      </p:sp>
      <p:sp>
        <p:nvSpPr>
          <p:cNvPr id="65" name="Oval 64"/>
          <p:cNvSpPr/>
          <p:nvPr/>
        </p:nvSpPr>
        <p:spPr bwMode="auto">
          <a:xfrm>
            <a:off x="5118878" y="4707148"/>
            <a:ext cx="310242" cy="28575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53612" y="4649968"/>
            <a:ext cx="1383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video SEP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976149" y="5064342"/>
            <a:ext cx="2677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SEP: stream endpoint</a:t>
            </a:r>
          </a:p>
        </p:txBody>
      </p:sp>
      <p:cxnSp>
        <p:nvCxnSpPr>
          <p:cNvPr id="69" name="Straight Connector 68"/>
          <p:cNvCxnSpPr/>
          <p:nvPr/>
        </p:nvCxnSpPr>
        <p:spPr bwMode="auto">
          <a:xfrm>
            <a:off x="2163536" y="5207217"/>
            <a:ext cx="0" cy="25723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65406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4086" y="43846"/>
            <a:ext cx="7494588" cy="1085371"/>
          </a:xfrm>
        </p:spPr>
        <p:txBody>
          <a:bodyPr/>
          <a:lstStyle/>
          <a:p>
            <a:r>
              <a:rPr lang="en-US" dirty="0"/>
              <a:t>Stream Topology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408464" y="1363436"/>
            <a:ext cx="2971800" cy="54700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408464" y="2343151"/>
            <a:ext cx="2971800" cy="70212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err="1"/>
              <a:t>megaco</a:t>
            </a:r>
            <a:r>
              <a:rPr lang="en-US" sz="1100" dirty="0"/>
              <a:t>/context</a:t>
            </a:r>
            <a:endParaRPr kumimoji="0" lang="en-US" sz="11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971800" y="2606448"/>
            <a:ext cx="383722" cy="318407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cmd1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4407353" y="2579915"/>
            <a:ext cx="342900" cy="318407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cmd2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408464" y="4212771"/>
            <a:ext cx="2971800" cy="1232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3045279" y="4310743"/>
            <a:ext cx="1714500" cy="359228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Call Controller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2743200" y="4882243"/>
            <a:ext cx="947058" cy="351064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4131129" y="4882243"/>
            <a:ext cx="996043" cy="351064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2824842" y="4959803"/>
            <a:ext cx="146958" cy="195943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3412670" y="4959803"/>
            <a:ext cx="174172" cy="195943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4848224" y="4959802"/>
            <a:ext cx="174172" cy="195943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4233181" y="4952320"/>
            <a:ext cx="174172" cy="195943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89760" y="143688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halfcall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171951" y="143688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halfcall</a:t>
            </a:r>
            <a:endParaRPr lang="en-US" dirty="0"/>
          </a:p>
        </p:txBody>
      </p:sp>
      <p:cxnSp>
        <p:nvCxnSpPr>
          <p:cNvPr id="28" name="Straight Connector 27"/>
          <p:cNvCxnSpPr>
            <a:stCxn id="7" idx="0"/>
            <a:endCxn id="7" idx="2"/>
          </p:cNvCxnSpPr>
          <p:nvPr/>
        </p:nvCxnSpPr>
        <p:spPr bwMode="auto">
          <a:xfrm>
            <a:off x="3894364" y="1363436"/>
            <a:ext cx="0" cy="54700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Down Arrow 29"/>
          <p:cNvSpPr/>
          <p:nvPr/>
        </p:nvSpPr>
        <p:spPr bwMode="auto">
          <a:xfrm>
            <a:off x="3763438" y="1918637"/>
            <a:ext cx="310243" cy="424513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Down Arrow 31"/>
          <p:cNvSpPr/>
          <p:nvPr/>
        </p:nvSpPr>
        <p:spPr bwMode="auto">
          <a:xfrm>
            <a:off x="3774325" y="3045278"/>
            <a:ext cx="299356" cy="1167493"/>
          </a:xfrm>
          <a:prstGeom prst="down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Straight Connector 41"/>
          <p:cNvCxnSpPr>
            <a:stCxn id="25" idx="6"/>
            <a:endCxn id="68" idx="2"/>
          </p:cNvCxnSpPr>
          <p:nvPr/>
        </p:nvCxnSpPr>
        <p:spPr bwMode="auto">
          <a:xfrm>
            <a:off x="2971800" y="5057775"/>
            <a:ext cx="44087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>
            <a:endCxn id="71" idx="2"/>
          </p:cNvCxnSpPr>
          <p:nvPr/>
        </p:nvCxnSpPr>
        <p:spPr bwMode="auto">
          <a:xfrm flipV="1">
            <a:off x="3586842" y="5050292"/>
            <a:ext cx="646339" cy="748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4407353" y="5067300"/>
            <a:ext cx="44087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Arc 46"/>
          <p:cNvSpPr/>
          <p:nvPr/>
        </p:nvSpPr>
        <p:spPr bwMode="auto">
          <a:xfrm rot="17757945" flipH="1" flipV="1">
            <a:off x="1151972" y="-319749"/>
            <a:ext cx="6238622" cy="5342851"/>
          </a:xfrm>
          <a:prstGeom prst="arc">
            <a:avLst>
              <a:gd name="adj1" fmla="val 19190802"/>
              <a:gd name="adj2" fmla="val 0"/>
            </a:avLst>
          </a:prstGeom>
          <a:noFill/>
          <a:ln w="12700" cap="flat" cmpd="sng" algn="ctr">
            <a:solidFill>
              <a:schemeClr val="tx2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5" name="Straight Connector 74"/>
          <p:cNvCxnSpPr>
            <a:endCxn id="25" idx="2"/>
          </p:cNvCxnSpPr>
          <p:nvPr/>
        </p:nvCxnSpPr>
        <p:spPr bwMode="auto">
          <a:xfrm>
            <a:off x="2065564" y="5050291"/>
            <a:ext cx="759278" cy="74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 bwMode="auto">
          <a:xfrm>
            <a:off x="5037364" y="5067980"/>
            <a:ext cx="783770" cy="74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333658" y="4873196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data path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104377" y="3331030"/>
            <a:ext cx="1350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control path / h248</a:t>
            </a:r>
          </a:p>
        </p:txBody>
      </p:sp>
      <p:sp>
        <p:nvSpPr>
          <p:cNvPr id="81" name="Oval 80"/>
          <p:cNvSpPr/>
          <p:nvPr/>
        </p:nvSpPr>
        <p:spPr bwMode="auto">
          <a:xfrm>
            <a:off x="6007197" y="5380292"/>
            <a:ext cx="174172" cy="195943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65122" y="5330014"/>
            <a:ext cx="2105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network resource: </a:t>
            </a:r>
            <a:r>
              <a:rPr lang="en-US" sz="1000" dirty="0" err="1"/>
              <a:t>bandwidth,QoS</a:t>
            </a:r>
            <a:endParaRPr lang="en-US" sz="1000" dirty="0"/>
          </a:p>
        </p:txBody>
      </p:sp>
      <p:sp>
        <p:nvSpPr>
          <p:cNvPr id="83" name="Oval 82"/>
          <p:cNvSpPr/>
          <p:nvPr/>
        </p:nvSpPr>
        <p:spPr bwMode="auto">
          <a:xfrm>
            <a:off x="6015361" y="5733401"/>
            <a:ext cx="174172" cy="195943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181369" y="5682855"/>
            <a:ext cx="2220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DSP resource: transcoding, EC, NG</a:t>
            </a:r>
          </a:p>
        </p:txBody>
      </p:sp>
    </p:spTree>
    <p:extLst>
      <p:ext uri="{BB962C8B-B14F-4D97-AF65-F5344CB8AC3E}">
        <p14:creationId xmlns:p14="http://schemas.microsoft.com/office/powerpoint/2010/main" val="24384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3701" y="1555072"/>
            <a:ext cx="8351839" cy="3852000"/>
          </a:xfrm>
        </p:spPr>
        <p:txBody>
          <a:bodyPr/>
          <a:lstStyle/>
          <a:p>
            <a:r>
              <a:rPr lang="en-US" sz="2000" dirty="0"/>
              <a:t>A single session description MUST NOT include more than one media description ("m=" line).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 for H248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0636" y="2269202"/>
            <a:ext cx="2449285" cy="127727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100" dirty="0"/>
              <a:t>v=0 </a:t>
            </a:r>
          </a:p>
          <a:p>
            <a:pPr marL="0" indent="0">
              <a:buNone/>
            </a:pPr>
            <a:r>
              <a:rPr lang="en-US" sz="1100" dirty="0"/>
              <a:t>c=IN IP4 10.10.10.1</a:t>
            </a:r>
          </a:p>
          <a:p>
            <a:pPr marL="0" indent="0">
              <a:buNone/>
            </a:pPr>
            <a:r>
              <a:rPr lang="en-US" sz="1100" dirty="0"/>
              <a:t>m=audio 1000 </a:t>
            </a:r>
            <a:r>
              <a:rPr lang="en-US" sz="1100" dirty="0" err="1"/>
              <a:t>rtp</a:t>
            </a:r>
            <a:r>
              <a:rPr lang="en-US" sz="1100" dirty="0"/>
              <a:t>/</a:t>
            </a:r>
            <a:r>
              <a:rPr lang="en-US" sz="1100" dirty="0" err="1"/>
              <a:t>avp</a:t>
            </a:r>
            <a:r>
              <a:rPr lang="en-US" sz="1100" dirty="0"/>
              <a:t> 0</a:t>
            </a:r>
          </a:p>
          <a:p>
            <a:r>
              <a:rPr lang="en-US" sz="1100" dirty="0"/>
              <a:t>m=video 62537 RTP/SAVPF 100</a:t>
            </a:r>
          </a:p>
          <a:p>
            <a:r>
              <a:rPr lang="en-US" sz="1100" dirty="0"/>
              <a:t>a=rtpmap:99 H264/90000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00248" y="3707281"/>
            <a:ext cx="2982346" cy="280076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Stream=1 {</a:t>
            </a:r>
          </a:p>
          <a:p>
            <a:pPr marL="0" indent="0">
              <a:buNone/>
            </a:pPr>
            <a:r>
              <a:rPr lang="en-US" sz="1100" dirty="0"/>
              <a:t>v=0 </a:t>
            </a:r>
          </a:p>
          <a:p>
            <a:pPr marL="0" indent="0">
              <a:buNone/>
            </a:pPr>
            <a:r>
              <a:rPr lang="en-US" sz="1100" dirty="0"/>
              <a:t>c=IN IP4 10.10.10.1</a:t>
            </a:r>
          </a:p>
          <a:p>
            <a:pPr marL="0" indent="0">
              <a:buNone/>
            </a:pPr>
            <a:r>
              <a:rPr lang="en-US" sz="1100" dirty="0"/>
              <a:t>m=audio 1000 </a:t>
            </a:r>
            <a:r>
              <a:rPr lang="en-US" sz="1100" dirty="0" err="1"/>
              <a:t>rtp</a:t>
            </a:r>
            <a:r>
              <a:rPr lang="en-US" sz="1100" dirty="0"/>
              <a:t>/</a:t>
            </a:r>
            <a:r>
              <a:rPr lang="en-US" sz="1100" dirty="0" err="1"/>
              <a:t>avp</a:t>
            </a:r>
            <a:r>
              <a:rPr lang="en-US" sz="1100" dirty="0"/>
              <a:t> 0</a:t>
            </a:r>
          </a:p>
          <a:p>
            <a:r>
              <a:rPr lang="en-US" sz="1100" dirty="0"/>
              <a:t>},</a:t>
            </a:r>
          </a:p>
          <a:p>
            <a:r>
              <a:rPr lang="en-US" sz="1100" dirty="0"/>
              <a:t>Stream=2{</a:t>
            </a:r>
          </a:p>
          <a:p>
            <a:pPr marL="0" indent="0">
              <a:buNone/>
            </a:pPr>
            <a:r>
              <a:rPr lang="en-US" sz="1100" dirty="0"/>
              <a:t>v=0 </a:t>
            </a:r>
          </a:p>
          <a:p>
            <a:pPr marL="0" indent="0">
              <a:buNone/>
            </a:pPr>
            <a:r>
              <a:rPr lang="en-US" sz="1100" dirty="0"/>
              <a:t>c=IN IP4 10.10.10.1</a:t>
            </a:r>
          </a:p>
          <a:p>
            <a:r>
              <a:rPr lang="en-US" sz="1100" dirty="0"/>
              <a:t>m=video 62537 RTP/SAVPF 100</a:t>
            </a:r>
          </a:p>
          <a:p>
            <a:r>
              <a:rPr lang="en-US" sz="1100" dirty="0"/>
              <a:t>a=rtpmap:99 H264/90000</a:t>
            </a:r>
          </a:p>
          <a:p>
            <a:r>
              <a:rPr lang="en-US" sz="11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9498" y="4089159"/>
            <a:ext cx="2982346" cy="229293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Stream=1 {</a:t>
            </a:r>
          </a:p>
          <a:p>
            <a:pPr marL="0" indent="0">
              <a:buNone/>
            </a:pPr>
            <a:r>
              <a:rPr lang="en-US" sz="1100" dirty="0"/>
              <a:t>v=0 </a:t>
            </a:r>
          </a:p>
          <a:p>
            <a:pPr marL="0" indent="0">
              <a:buNone/>
            </a:pPr>
            <a:r>
              <a:rPr lang="en-US" sz="1100" dirty="0"/>
              <a:t>c=IN IP4 10.10.10.1</a:t>
            </a:r>
          </a:p>
          <a:p>
            <a:pPr marL="0" indent="0">
              <a:buNone/>
            </a:pPr>
            <a:r>
              <a:rPr lang="en-US" sz="1100" dirty="0"/>
              <a:t>m=audio 1000 </a:t>
            </a:r>
            <a:r>
              <a:rPr lang="en-US" sz="1100" dirty="0" err="1"/>
              <a:t>rtp</a:t>
            </a:r>
            <a:r>
              <a:rPr lang="en-US" sz="1100" dirty="0"/>
              <a:t>/</a:t>
            </a:r>
            <a:r>
              <a:rPr lang="en-US" sz="1100" dirty="0" err="1"/>
              <a:t>avp</a:t>
            </a:r>
            <a:r>
              <a:rPr lang="en-US" sz="1100" dirty="0"/>
              <a:t> 0</a:t>
            </a:r>
          </a:p>
          <a:p>
            <a:pPr marL="0" indent="0">
              <a:buNone/>
            </a:pPr>
            <a:r>
              <a:rPr lang="en-US" sz="1100" dirty="0"/>
              <a:t>v=0 </a:t>
            </a:r>
          </a:p>
          <a:p>
            <a:pPr marL="0" indent="0">
              <a:buNone/>
            </a:pPr>
            <a:r>
              <a:rPr lang="en-US" sz="1100" dirty="0"/>
              <a:t>c=IN IP4 10.10.10.1</a:t>
            </a:r>
          </a:p>
          <a:p>
            <a:r>
              <a:rPr lang="en-US" sz="1100" dirty="0"/>
              <a:t>m=video 62537 RTP/SAVPF 100</a:t>
            </a:r>
          </a:p>
          <a:p>
            <a:r>
              <a:rPr lang="en-US" sz="1100" dirty="0"/>
              <a:t>a=rtpmap:99 H264/90000</a:t>
            </a:r>
          </a:p>
          <a:p>
            <a:r>
              <a:rPr lang="en-US" sz="1100" dirty="0"/>
              <a:t>}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2718707" y="3546475"/>
            <a:ext cx="179614" cy="54268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Bent-Up Arrow 10"/>
          <p:cNvSpPr/>
          <p:nvPr/>
        </p:nvSpPr>
        <p:spPr bwMode="auto">
          <a:xfrm flipV="1">
            <a:off x="4359729" y="2770294"/>
            <a:ext cx="2155371" cy="879137"/>
          </a:xfrm>
          <a:prstGeom prst="bentUp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95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3701" y="1337105"/>
            <a:ext cx="8351839" cy="3852000"/>
          </a:xfrm>
        </p:spPr>
        <p:txBody>
          <a:bodyPr/>
          <a:lstStyle/>
          <a:p>
            <a:r>
              <a:rPr lang="en-US" dirty="0"/>
              <a:t>Reserve Resource Value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Reserve Resource Group</a:t>
            </a:r>
          </a:p>
          <a:p>
            <a:pPr marL="357187" lvl="1" indent="0">
              <a:buNone/>
            </a:pPr>
            <a:r>
              <a:rPr lang="en-US" sz="1200" dirty="0"/>
              <a:t>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RV=ON &amp;&amp; RG=ON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39143" y="3971943"/>
            <a:ext cx="2857500" cy="245836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57187" lvl="1" indent="0">
              <a:buNone/>
            </a:pPr>
            <a:r>
              <a:rPr lang="en-US" sz="1200" dirty="0"/>
              <a:t>    </a:t>
            </a:r>
            <a:r>
              <a:rPr lang="en-US" sz="1050" dirty="0"/>
              <a:t>v=0</a:t>
            </a:r>
          </a:p>
          <a:p>
            <a:pPr marL="357187" lvl="1" indent="0">
              <a:buNone/>
            </a:pPr>
            <a:r>
              <a:rPr lang="en-US" sz="1050" dirty="0"/>
              <a:t>    c=IN IP4 $</a:t>
            </a:r>
          </a:p>
          <a:p>
            <a:pPr marL="357187" lvl="1" indent="0">
              <a:buNone/>
            </a:pPr>
            <a:r>
              <a:rPr lang="en-US" sz="1050" dirty="0"/>
              <a:t>    m=audio $ RTP/AVP 0 8 18 100 110</a:t>
            </a:r>
          </a:p>
          <a:p>
            <a:pPr marL="357187" lvl="1" indent="0">
              <a:buNone/>
            </a:pPr>
            <a:r>
              <a:rPr lang="en-US" sz="1050" dirty="0"/>
              <a:t>    a=rtpmap:100 telephone-event/8000</a:t>
            </a:r>
          </a:p>
          <a:p>
            <a:pPr marL="357187" lvl="1" indent="0">
              <a:buNone/>
            </a:pPr>
            <a:r>
              <a:rPr lang="en-US" sz="1050" dirty="0"/>
              <a:t>    a=rtpmap:110 AMR/8000</a:t>
            </a:r>
          </a:p>
          <a:p>
            <a:pPr marL="357187" lvl="1" indent="0">
              <a:buNone/>
            </a:pPr>
            <a:r>
              <a:rPr lang="en-US" sz="1050" dirty="0"/>
              <a:t>    a=ptime:20</a:t>
            </a:r>
          </a:p>
          <a:p>
            <a:pPr marL="357187" lvl="1" indent="0">
              <a:buNone/>
            </a:pPr>
            <a:r>
              <a:rPr lang="en-US" sz="1050" dirty="0"/>
              <a:t>    v=0 </a:t>
            </a:r>
          </a:p>
          <a:p>
            <a:pPr marL="357187" lvl="1" indent="0">
              <a:buNone/>
            </a:pPr>
            <a:r>
              <a:rPr lang="en-US" sz="1050" dirty="0"/>
              <a:t>    c=IN IP4 $</a:t>
            </a:r>
          </a:p>
          <a:p>
            <a:pPr marL="357187" lvl="1" indent="0">
              <a:buNone/>
            </a:pPr>
            <a:r>
              <a:rPr lang="en-US" sz="1050" dirty="0"/>
              <a:t>    m=image $ </a:t>
            </a:r>
            <a:r>
              <a:rPr lang="en-US" sz="1050" dirty="0" err="1"/>
              <a:t>udptl</a:t>
            </a:r>
            <a:r>
              <a:rPr lang="en-US" sz="1050" dirty="0"/>
              <a:t> t38 </a:t>
            </a:r>
          </a:p>
          <a:p>
            <a:pPr marL="357187" lvl="1" indent="0">
              <a:buNone/>
            </a:pPr>
            <a:r>
              <a:rPr lang="en-US" sz="1050" dirty="0"/>
              <a:t>    a=T38UdpRedundancy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24842" y="1855895"/>
            <a:ext cx="2832827" cy="138499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200" dirty="0"/>
              <a:t>    v=0 </a:t>
            </a:r>
          </a:p>
          <a:p>
            <a:pPr marL="0" indent="0">
              <a:buNone/>
            </a:pPr>
            <a:r>
              <a:rPr lang="en-US" sz="1200" dirty="0"/>
              <a:t>    c=IN IP4 $</a:t>
            </a:r>
          </a:p>
          <a:p>
            <a:pPr marL="0" indent="0">
              <a:buNone/>
            </a:pPr>
            <a:r>
              <a:rPr lang="en-US" sz="1200" dirty="0"/>
              <a:t>    m=audio $ RTP/AVP 0 8 18 100 110</a:t>
            </a:r>
          </a:p>
          <a:p>
            <a:pPr marL="0" indent="0">
              <a:buNone/>
            </a:pPr>
            <a:r>
              <a:rPr lang="en-US" sz="1200" dirty="0"/>
              <a:t>    a=rtpmap:100 telephone-event/8000</a:t>
            </a:r>
          </a:p>
          <a:p>
            <a:pPr marL="0" indent="0">
              <a:buNone/>
            </a:pPr>
            <a:r>
              <a:rPr lang="en-US" sz="1200" dirty="0"/>
              <a:t>    a=rtpmap:110 AMR/8000</a:t>
            </a:r>
          </a:p>
        </p:txBody>
      </p:sp>
    </p:spTree>
    <p:extLst>
      <p:ext uri="{BB962C8B-B14F-4D97-AF65-F5344CB8AC3E}">
        <p14:creationId xmlns:p14="http://schemas.microsoft.com/office/powerpoint/2010/main" val="1297488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Format Negotiation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8807" y="1325083"/>
            <a:ext cx="6261511" cy="483895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numCol="2">
            <a:normAutofit/>
          </a:bodyPr>
          <a:lstStyle/>
          <a:p>
            <a:r>
              <a:rPr lang="en-US" sz="900" dirty="0">
                <a:latin typeface="+mn-lt"/>
              </a:rPr>
              <a:t>!/2 [123.123.123.4]:55555 T = 10003 {</a:t>
            </a:r>
          </a:p>
          <a:p>
            <a:r>
              <a:rPr lang="en-US" sz="900" dirty="0">
                <a:latin typeface="+mn-lt"/>
              </a:rPr>
              <a:t>C = $ {A = </a:t>
            </a:r>
            <a:r>
              <a:rPr lang="en-US" sz="900" dirty="0" err="1">
                <a:latin typeface="+mn-lt"/>
              </a:rPr>
              <a:t>ip</a:t>
            </a:r>
            <a:r>
              <a:rPr lang="en-US" sz="900" dirty="0">
                <a:latin typeface="+mn-lt"/>
              </a:rPr>
              <a:t>/$/Ream1/$ {M {</a:t>
            </a:r>
          </a:p>
          <a:p>
            <a:r>
              <a:rPr lang="en-US" sz="900" dirty="0">
                <a:latin typeface="+mn-lt"/>
              </a:rPr>
              <a:t>ST = 1 {O {MO=SR, RV=ON, RG=ON},</a:t>
            </a:r>
          </a:p>
          <a:p>
            <a:r>
              <a:rPr lang="en-US" sz="900" dirty="0">
                <a:latin typeface="+mn-lt"/>
              </a:rPr>
              <a:t>L { v=0 c=IN IP4 $ </a:t>
            </a:r>
          </a:p>
          <a:p>
            <a:r>
              <a:rPr lang="en-US" sz="900" dirty="0">
                <a:latin typeface="+mn-lt"/>
              </a:rPr>
              <a:t>    m=audio $ RTP/AVP 0 8 18 100 110</a:t>
            </a:r>
          </a:p>
          <a:p>
            <a:r>
              <a:rPr lang="en-US" sz="900" dirty="0">
                <a:latin typeface="+mn-lt"/>
              </a:rPr>
              <a:t>    a=rtpmap:100 telephone-event/8000</a:t>
            </a:r>
          </a:p>
          <a:p>
            <a:r>
              <a:rPr lang="en-US" sz="900" dirty="0">
                <a:latin typeface="+mn-lt"/>
              </a:rPr>
              <a:t>    a=rtpmap:110 AMR/8000</a:t>
            </a:r>
          </a:p>
          <a:p>
            <a:r>
              <a:rPr lang="en-US" sz="900" dirty="0">
                <a:latin typeface="+mn-lt"/>
              </a:rPr>
              <a:t>    a=ptime:20</a:t>
            </a:r>
          </a:p>
          <a:p>
            <a:r>
              <a:rPr lang="en-US" sz="900" dirty="0">
                <a:latin typeface="+mn-lt"/>
              </a:rPr>
              <a:t>    v=0  </a:t>
            </a:r>
            <a:r>
              <a:rPr lang="it-IT" sz="900" dirty="0">
                <a:latin typeface="+mn-lt"/>
              </a:rPr>
              <a:t>o=- 0 0 IN IP4 192.168.1.35 </a:t>
            </a:r>
            <a:r>
              <a:rPr lang="en-US" sz="900" dirty="0">
                <a:latin typeface="+mn-lt"/>
              </a:rPr>
              <a:t>s=-</a:t>
            </a:r>
          </a:p>
          <a:p>
            <a:r>
              <a:rPr lang="en-US" sz="900" dirty="0">
                <a:latin typeface="+mn-lt"/>
              </a:rPr>
              <a:t>    c=IN IP4 $</a:t>
            </a:r>
          </a:p>
          <a:p>
            <a:r>
              <a:rPr lang="en-US" sz="900" dirty="0">
                <a:latin typeface="+mn-lt"/>
              </a:rPr>
              <a:t>    m=image $ </a:t>
            </a:r>
            <a:r>
              <a:rPr lang="en-US" sz="900" dirty="0" err="1">
                <a:latin typeface="+mn-lt"/>
              </a:rPr>
              <a:t>udptl</a:t>
            </a:r>
            <a:r>
              <a:rPr lang="en-US" sz="900" dirty="0">
                <a:latin typeface="+mn-lt"/>
              </a:rPr>
              <a:t> t38 </a:t>
            </a:r>
          </a:p>
          <a:p>
            <a:r>
              <a:rPr lang="en-US" sz="900" dirty="0">
                <a:latin typeface="+mn-lt"/>
              </a:rPr>
              <a:t>    a=T38UdpRedundancy</a:t>
            </a:r>
          </a:p>
          <a:p>
            <a:r>
              <a:rPr lang="en-US" sz="900" dirty="0">
                <a:latin typeface="+mn-lt"/>
              </a:rPr>
              <a:t>  },</a:t>
            </a:r>
          </a:p>
          <a:p>
            <a:r>
              <a:rPr lang="en-US" sz="900" dirty="0">
                <a:latin typeface="+mn-lt"/>
              </a:rPr>
              <a:t>R {v=0 c=IN IP4 </a:t>
            </a:r>
            <a:r>
              <a:rPr lang="en-US" sz="900" dirty="0"/>
              <a:t>192.168.1.35</a:t>
            </a:r>
            <a:r>
              <a:rPr lang="en-US" sz="900" dirty="0">
                <a:latin typeface="+mn-lt"/>
              </a:rPr>
              <a:t> </a:t>
            </a:r>
          </a:p>
          <a:p>
            <a:r>
              <a:rPr lang="en-US" sz="900" dirty="0">
                <a:latin typeface="+mn-lt"/>
              </a:rPr>
              <a:t>    m=audio $ RTP/AVP 0 100 18 110 120</a:t>
            </a:r>
          </a:p>
          <a:p>
            <a:r>
              <a:rPr lang="en-US" sz="900" dirty="0">
                <a:latin typeface="+mn-lt"/>
              </a:rPr>
              <a:t>    a=rtpmap:110 telephone-event/8000   </a:t>
            </a:r>
          </a:p>
          <a:p>
            <a:r>
              <a:rPr lang="en-US" sz="900" dirty="0">
                <a:latin typeface="+mn-lt"/>
              </a:rPr>
              <a:t>    a=rtpmap:120 AMR/8000</a:t>
            </a:r>
          </a:p>
          <a:p>
            <a:r>
              <a:rPr lang="en-US" sz="900" dirty="0">
                <a:latin typeface="+mn-lt"/>
              </a:rPr>
              <a:t>    a=rtpmap:100 PCMA/8000</a:t>
            </a:r>
          </a:p>
          <a:p>
            <a:r>
              <a:rPr lang="en-US" sz="900" dirty="0">
                <a:latin typeface="+mn-lt"/>
              </a:rPr>
              <a:t>    a=ptime:20</a:t>
            </a:r>
          </a:p>
          <a:p>
            <a:r>
              <a:rPr lang="en-US" sz="900" dirty="0">
                <a:latin typeface="+mn-lt"/>
              </a:rPr>
              <a:t>    v=0  c=IN IP4 192.168.1.35    </a:t>
            </a:r>
          </a:p>
          <a:p>
            <a:r>
              <a:rPr lang="en-US" sz="900" dirty="0">
                <a:latin typeface="+mn-lt"/>
              </a:rPr>
              <a:t>    m=image 2255 </a:t>
            </a:r>
            <a:r>
              <a:rPr lang="en-US" sz="900" dirty="0" err="1">
                <a:latin typeface="+mn-lt"/>
              </a:rPr>
              <a:t>udptl</a:t>
            </a:r>
            <a:r>
              <a:rPr lang="en-US" sz="900" dirty="0">
                <a:latin typeface="+mn-lt"/>
              </a:rPr>
              <a:t> t38 </a:t>
            </a:r>
          </a:p>
          <a:p>
            <a:r>
              <a:rPr lang="en-US" sz="900" dirty="0">
                <a:latin typeface="+mn-lt"/>
              </a:rPr>
              <a:t>    a=T38UdpRedundancy</a:t>
            </a:r>
          </a:p>
          <a:p>
            <a:r>
              <a:rPr lang="en-US" sz="900" dirty="0">
                <a:latin typeface="+mn-lt"/>
              </a:rPr>
              <a:t>}}},</a:t>
            </a:r>
          </a:p>
          <a:p>
            <a:endParaRPr lang="en-US" sz="900" dirty="0">
              <a:latin typeface="+mn-lt"/>
            </a:endParaRPr>
          </a:p>
          <a:p>
            <a:endParaRPr lang="en-US" sz="900" dirty="0">
              <a:latin typeface="+mn-lt"/>
            </a:endParaRPr>
          </a:p>
          <a:p>
            <a:r>
              <a:rPr lang="en-US" sz="900" dirty="0">
                <a:latin typeface="+mn-lt"/>
              </a:rPr>
              <a:t>ST=2{O{MO=SR, RV=OFF, RG=OFF},</a:t>
            </a:r>
          </a:p>
          <a:p>
            <a:r>
              <a:rPr lang="en-US" sz="900" dirty="0">
                <a:latin typeface="+mn-lt"/>
              </a:rPr>
              <a:t>L{  v=0 c=IN IP4 $ </a:t>
            </a:r>
          </a:p>
          <a:p>
            <a:r>
              <a:rPr lang="en-US" sz="900" dirty="0">
                <a:latin typeface="+mn-lt"/>
              </a:rPr>
              <a:t>    m=video $ RTP/SAVPF 99 120</a:t>
            </a:r>
          </a:p>
          <a:p>
            <a:r>
              <a:rPr lang="en-US" sz="900" dirty="0">
                <a:latin typeface="+mn-lt"/>
              </a:rPr>
              <a:t>    a=rtpmap:99 H264/90000</a:t>
            </a:r>
          </a:p>
          <a:p>
            <a:r>
              <a:rPr lang="en-US" sz="900" dirty="0">
                <a:latin typeface="+mn-lt"/>
              </a:rPr>
              <a:t>    a=fmtp:99 profile-level-id=4d0028;packetization-mode=1</a:t>
            </a:r>
          </a:p>
          <a:p>
            <a:r>
              <a:rPr lang="en-US" sz="900" dirty="0">
                <a:latin typeface="+mn-lt"/>
              </a:rPr>
              <a:t>    a=rtpmap:120 VP8/90000</a:t>
            </a:r>
          </a:p>
          <a:p>
            <a:r>
              <a:rPr lang="en-US" sz="900" dirty="0">
                <a:latin typeface="+mn-lt"/>
              </a:rPr>
              <a:t>},</a:t>
            </a:r>
          </a:p>
          <a:p>
            <a:r>
              <a:rPr lang="en-US" sz="900" dirty="0">
                <a:latin typeface="+mn-lt"/>
              </a:rPr>
              <a:t>R{   </a:t>
            </a:r>
            <a:r>
              <a:rPr lang="en-US" sz="900" dirty="0"/>
              <a:t>v=0 c=IN IP4 10.10.10.5 </a:t>
            </a:r>
          </a:p>
          <a:p>
            <a:r>
              <a:rPr lang="en-US" sz="900" dirty="0"/>
              <a:t>    m=video 62537 RTP/SAVPF 99 120</a:t>
            </a:r>
          </a:p>
          <a:p>
            <a:r>
              <a:rPr lang="en-US" sz="900" dirty="0"/>
              <a:t>    c= IN IP4 24.23.204.141</a:t>
            </a:r>
          </a:p>
          <a:p>
            <a:r>
              <a:rPr lang="en-US" sz="900" dirty="0"/>
              <a:t>    a=rtpmap:99 H264/90000</a:t>
            </a:r>
          </a:p>
          <a:p>
            <a:r>
              <a:rPr lang="en-US" sz="900" dirty="0"/>
              <a:t>    a=fmtp:99 profile-level-id=4d0028;packetization-mode=1</a:t>
            </a:r>
          </a:p>
          <a:p>
            <a:r>
              <a:rPr lang="en-US" sz="900" dirty="0"/>
              <a:t>    a=rtpmap:120 VP8/90000</a:t>
            </a:r>
          </a:p>
          <a:p>
            <a:r>
              <a:rPr lang="en-US" sz="900" dirty="0">
                <a:latin typeface="+mn-lt"/>
              </a:rPr>
              <a:t>}}},</a:t>
            </a:r>
          </a:p>
          <a:p>
            <a:r>
              <a:rPr lang="en-US" sz="900" dirty="0">
                <a:latin typeface="+mn-lt"/>
              </a:rPr>
              <a:t>A=</a:t>
            </a:r>
            <a:r>
              <a:rPr lang="en-US" sz="900" dirty="0" err="1">
                <a:latin typeface="+mn-lt"/>
              </a:rPr>
              <a:t>ip</a:t>
            </a:r>
            <a:r>
              <a:rPr lang="en-US" sz="900" dirty="0">
                <a:latin typeface="+mn-lt"/>
              </a:rPr>
              <a:t>/$/ream1/${M{</a:t>
            </a:r>
          </a:p>
          <a:p>
            <a:r>
              <a:rPr lang="en-US" sz="900" dirty="0">
                <a:latin typeface="+mn-lt"/>
              </a:rPr>
              <a:t>ST=1{……},</a:t>
            </a:r>
          </a:p>
          <a:p>
            <a:r>
              <a:rPr lang="en-US" sz="900" dirty="0">
                <a:latin typeface="+mn-lt"/>
              </a:rPr>
              <a:t>ST=2 {……}}}}</a:t>
            </a:r>
          </a:p>
        </p:txBody>
      </p:sp>
    </p:spTree>
    <p:extLst>
      <p:ext uri="{BB962C8B-B14F-4D97-AF65-F5344CB8AC3E}">
        <p14:creationId xmlns:p14="http://schemas.microsoft.com/office/powerpoint/2010/main" val="41963431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1.potx" id="{2930A252-12C2-4F52-B133-87F8BF51D5BC}" vid="{C0EA779E-0600-4F57-BDCE-BA710E7DC25F}"/>
    </a:ext>
  </a:ext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PresentationTemplate2011</Template>
  <TotalTime>877</TotalTime>
  <Words>690</Words>
  <Application>Microsoft Office PowerPoint</Application>
  <PresentationFormat>On-screen Show (4:3)</PresentationFormat>
  <Paragraphs>232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Ericsson Capital TT</vt:lpstr>
      <vt:lpstr>PresentationTemplate2011</vt:lpstr>
      <vt:lpstr>H248 Stream</vt:lpstr>
      <vt:lpstr>PowerPoint Presentation</vt:lpstr>
      <vt:lpstr>H248 Basic</vt:lpstr>
      <vt:lpstr>H248 Basic</vt:lpstr>
      <vt:lpstr>Stream Topology</vt:lpstr>
      <vt:lpstr>Stream Topology</vt:lpstr>
      <vt:lpstr>SDP for H248</vt:lpstr>
      <vt:lpstr>RV=ON &amp;&amp; RG=ON</vt:lpstr>
      <vt:lpstr>Media Format Negotiation</vt:lpstr>
      <vt:lpstr>Media Format Negotiation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keywords/>
  <dc:description>Rev PA1</dc:description>
  <cp:lastModifiedBy>Jinqing Yan</cp:lastModifiedBy>
  <cp:revision>31</cp:revision>
  <dcterms:created xsi:type="dcterms:W3CDTF">2016-07-26T00:02:32Z</dcterms:created>
  <dcterms:modified xsi:type="dcterms:W3CDTF">2016-07-29T07:23:39Z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false</vt:bool>
  </property>
  <property fmtid="{D5CDD505-2E9C-101B-9397-08002B2CF9AE}" pid="6" name="PackageNo">
    <vt:lpwstr>LXA 119 603</vt:lpwstr>
  </property>
  <property fmtid="{D5CDD505-2E9C-101B-9397-08002B2CF9AE}" pid="7" name="PackageVersion">
    <vt:lpwstr>R5C</vt:lpwstr>
  </property>
  <property fmtid="{D5CDD505-2E9C-101B-9397-08002B2CF9AE}" pid="8" name="FooterType">
    <vt:lpwstr>PresTemp</vt:lpwstr>
  </property>
  <property fmtid="{D5CDD505-2E9C-101B-9397-08002B2CF9AE}" pid="9" name="UsedFont">
    <vt:lpwstr>Arial</vt:lpwstr>
  </property>
  <property fmtid="{D5CDD505-2E9C-101B-9397-08002B2CF9AE}" pid="10" name="x">
    <vt:lpwstr>1</vt:lpwstr>
  </property>
  <property fmtid="{D5CDD505-2E9C-101B-9397-08002B2CF9AE}" pid="11" name="White">
    <vt:bool>true</vt:bool>
  </property>
  <property fmtid="{D5CDD505-2E9C-101B-9397-08002B2CF9AE}" pid="12" name="chkMetaData">
    <vt:bool>false</vt:bool>
  </property>
  <property fmtid="{D5CDD505-2E9C-101B-9397-08002B2CF9AE}" pid="13" name="chkTaglines">
    <vt:bool>false</vt:bool>
  </property>
  <property fmtid="{D5CDD505-2E9C-101B-9397-08002B2CF9AE}" pid="14" name="SecurityClass">
    <vt:lpwstr>Ericsson Internal</vt:lpwstr>
  </property>
  <property fmtid="{D5CDD505-2E9C-101B-9397-08002B2CF9AE}" pid="15" name="txtConfLabel">
    <vt:lpwstr>Ericsson Internal</vt:lpwstr>
  </property>
  <property fmtid="{D5CDD505-2E9C-101B-9397-08002B2CF9AE}" pid="16" name="optUseConfClass">
    <vt:bool>true</vt:bool>
  </property>
  <property fmtid="{D5CDD505-2E9C-101B-9397-08002B2CF9AE}" pid="17" name="optUseConfLabel">
    <vt:bool>false</vt:bool>
  </property>
  <property fmtid="{D5CDD505-2E9C-101B-9397-08002B2CF9AE}" pid="18" name="optFooterCVLDocNo">
    <vt:bool>true</vt:bool>
  </property>
  <property fmtid="{D5CDD505-2E9C-101B-9397-08002B2CF9AE}" pid="19" name="optFooterCVLCopyright">
    <vt:bool>false</vt:bool>
  </property>
  <property fmtid="{D5CDD505-2E9C-101B-9397-08002B2CF9AE}" pid="20" name="optEnterText1">
    <vt:bool>false</vt:bool>
  </property>
  <property fmtid="{D5CDD505-2E9C-101B-9397-08002B2CF9AE}" pid="21" name="optFooterCVLConfLabel">
    <vt:bool>true</vt:bool>
  </property>
  <property fmtid="{D5CDD505-2E9C-101B-9397-08002B2CF9AE}" pid="22" name="optEnterText2">
    <vt:bool>false</vt:bool>
  </property>
  <property fmtid="{D5CDD505-2E9C-101B-9397-08002B2CF9AE}" pid="23" name="optFooterCVLTitle">
    <vt:bool>true</vt:bool>
  </property>
  <property fmtid="{D5CDD505-2E9C-101B-9397-08002B2CF9AE}" pid="24" name="optFooterCVLPrep">
    <vt:bool>false</vt:bool>
  </property>
  <property fmtid="{D5CDD505-2E9C-101B-9397-08002B2CF9AE}" pid="25" name="optEnterText3">
    <vt:bool>false</vt:bool>
  </property>
  <property fmtid="{D5CDD505-2E9C-101B-9397-08002B2CF9AE}" pid="26" name="optFooterCVLDate">
    <vt:bool>true</vt:bool>
  </property>
  <property fmtid="{D5CDD505-2E9C-101B-9397-08002B2CF9AE}" pid="27" name="optEnterText4">
    <vt:bool>false</vt:bool>
  </property>
  <property fmtid="{D5CDD505-2E9C-101B-9397-08002B2CF9AE}" pid="28" name="LeftFooterField">
    <vt:lpwstr/>
  </property>
  <property fmtid="{D5CDD505-2E9C-101B-9397-08002B2CF9AE}" pid="29" name="MiddleFooterField">
    <vt:lpwstr>Ericsson Internal</vt:lpwstr>
  </property>
  <property fmtid="{D5CDD505-2E9C-101B-9397-08002B2CF9AE}" pid="30" name="RightFooterField">
    <vt:lpwstr/>
  </property>
  <property fmtid="{D5CDD505-2E9C-101B-9397-08002B2CF9AE}" pid="31" name="RightFooterField2">
    <vt:lpwstr>2016-07-26</vt:lpwstr>
  </property>
  <property fmtid="{D5CDD505-2E9C-101B-9397-08002B2CF9AE}" pid="32" name="TotalNumb">
    <vt:bool>false</vt:bool>
  </property>
  <property fmtid="{D5CDD505-2E9C-101B-9397-08002B2CF9AE}" pid="33" name="Pages">
    <vt:bool>true</vt:bool>
  </property>
  <property fmtid="{D5CDD505-2E9C-101B-9397-08002B2CF9AE}" pid="34" name="DocumentType2">
    <vt:lpwstr>Presentation2011</vt:lpwstr>
  </property>
  <property fmtid="{D5CDD505-2E9C-101B-9397-08002B2CF9AE}" pid="35" name="TemplateName2">
    <vt:lpwstr>CXC 173 2731/1</vt:lpwstr>
  </property>
  <property fmtid="{D5CDD505-2E9C-101B-9397-08002B2CF9AE}" pid="36" name="TemplateVersion2">
    <vt:lpwstr>R1A</vt:lpwstr>
  </property>
  <property fmtid="{D5CDD505-2E9C-101B-9397-08002B2CF9AE}" pid="37" name="Prepared">
    <vt:lpwstr/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/>
  </property>
  <property fmtid="{D5CDD505-2E9C-101B-9397-08002B2CF9AE}" pid="43" name="Title">
    <vt:lpwstr/>
  </property>
  <property fmtid="{D5CDD505-2E9C-101B-9397-08002B2CF9AE}" pid="44" name="Date">
    <vt:lpwstr>2016-07-26</vt:lpwstr>
  </property>
  <property fmtid="{D5CDD505-2E9C-101B-9397-08002B2CF9AE}" pid="45" name="Reference">
    <vt:lpwstr/>
  </property>
  <property fmtid="{D5CDD505-2E9C-101B-9397-08002B2CF9AE}" pid="46" name="Keyword">
    <vt:lpwstr/>
  </property>
</Properties>
</file>