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57" r:id="rId4"/>
    <p:sldId id="262" r:id="rId5"/>
    <p:sldId id="258" r:id="rId6"/>
    <p:sldId id="263" r:id="rId7"/>
    <p:sldId id="259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214"/>
    <a:srgbClr val="365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74FE6-5CEE-404B-B9BD-E0DF7B55EA41}" v="353" dt="2019-12-17T06:07:32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qing Yan" userId="b38728bc-07b0-4042-9de7-2af5f63a681d" providerId="ADAL" clId="{D0274FE6-5CEE-404B-B9BD-E0DF7B55EA41}"/>
    <pc:docChg chg="modSld">
      <pc:chgData name="Jinqing Yan" userId="b38728bc-07b0-4042-9de7-2af5f63a681d" providerId="ADAL" clId="{D0274FE6-5CEE-404B-B9BD-E0DF7B55EA41}" dt="2019-12-17T06:08:02.290" v="368" actId="20577"/>
      <pc:docMkLst>
        <pc:docMk/>
      </pc:docMkLst>
      <pc:sldChg chg="modSp setBg">
        <pc:chgData name="Jinqing Yan" userId="b38728bc-07b0-4042-9de7-2af5f63a681d" providerId="ADAL" clId="{D0274FE6-5CEE-404B-B9BD-E0DF7B55EA41}" dt="2019-12-17T06:08:02.290" v="368" actId="20577"/>
        <pc:sldMkLst>
          <pc:docMk/>
          <pc:sldMk cId="1999280633" sldId="260"/>
        </pc:sldMkLst>
        <pc:spChg chg="mod">
          <ac:chgData name="Jinqing Yan" userId="b38728bc-07b0-4042-9de7-2af5f63a681d" providerId="ADAL" clId="{D0274FE6-5CEE-404B-B9BD-E0DF7B55EA41}" dt="2019-12-17T06:08:02.290" v="368" actId="20577"/>
          <ac:spMkLst>
            <pc:docMk/>
            <pc:sldMk cId="1999280633" sldId="260"/>
            <ac:spMk id="2" creationId="{3BFC6FC9-AB76-4EC0-A22D-4125BF6D5646}"/>
          </ac:spMkLst>
        </pc:spChg>
      </pc:sldChg>
    </pc:docChg>
  </pc:docChgLst>
  <pc:docChgLst>
    <pc:chgData name="Jinqing Yan" userId="b38728bc-07b0-4042-9de7-2af5f63a681d" providerId="ADAL" clId="{9DE47504-0A78-49D6-BFF2-2C183765402D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7E428-205A-45CE-A1E2-B0113790CC9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439AF-494A-43DC-8389-316E3C54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4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D1E4-541A-4A92-8939-4F05072DD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D4C61-5992-4BCD-A3C6-9257E04C4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8656-A1EA-4C45-9A1E-817B1347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9C1-DCD7-4059-B94C-A4D1A1BC9B8B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6F18-8BA2-42BC-8A00-C9C62D00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BC42-CE35-4833-A289-47363FC6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B5D5-18A4-44D8-B30A-5FE22B02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C5E63-BEA4-47A2-AA5E-B20C0AECB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A261-1C57-48E1-A3D9-C25A66B5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FC4E-B778-44F1-A415-EC88A0A9AB21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0CB4-DA6F-43A8-9440-1096523B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F480-2D83-4D4E-BAA3-9B7D7D5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43E94-490C-46DB-A83A-BA6801002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8E928-C683-485F-A7E4-84B1FCDA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E9F9-3CF1-4717-A1C7-94CF0B59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D400-792C-4B64-B804-CFBA8EA7BA2E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B326-4C1B-4343-ADBC-0DE92270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0EFA-E90E-4E68-8B27-470A8F86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B03F-6A13-4C8D-930C-1A9956E0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C5C3-43AE-4E69-BA05-98A243CC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D11B-CA13-4A68-AC51-B51AC973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3CD-4C06-40E6-96A0-8E43C1F3AF07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673E-5193-418C-AF8D-4ED0A09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CE87-14C5-4F8B-82FF-17DACF41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127E-D16B-4D03-98E1-A69D7EA1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457D-F8DD-41B9-82E2-1AB56CF04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0C24-3446-49B7-B4B3-2EFE0E0A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4B4-EC12-44EC-B6A8-C4002D7179C1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7FAC-0A19-4296-82DE-E51D4749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A579-9650-47CE-A7EF-375905D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905-23CB-487C-922D-894918E8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2AB9-9DA2-4F83-92B7-D37FD3DEE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889E6-BE34-4D2F-8655-4AA08C43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BE0EE-2DD8-4393-A46C-14ED2585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D07-83A0-43B0-8D02-1C51466D1CEA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36181-41C2-4F2B-B216-EA770359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C99D1-AC1F-428E-9E8A-67EFF9DA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D6E6-C1DD-449A-81BA-6870DECB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E14D0-CE5D-4DF8-A338-FFDA7FBE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1283F-C361-49B8-AAA2-F8B04E871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E2D5B-92A4-4550-870E-746DBA35A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1E54A-6435-4F27-9312-D730EA22B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43BE7-DB41-4327-8D01-2E897FA2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CBF6-9798-4394-9C66-B0BADBA9BEDF}" type="datetime1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823BA-1FBD-4C39-901B-205DFC0D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01BAC-D20D-4403-8135-36AC428D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3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E2B2-54AA-4AFA-A9F8-8EFD5839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1A22D-56DE-4C28-8337-73282490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8DFE-7A75-4500-B439-F2C96ED241E4}" type="datetime1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5A102-1F66-45F3-86CE-826CBC9F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8DE2C-9352-469F-91D0-A8DFD74E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7CDB1-5155-48E7-B10F-8F2E38CA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AC3A-D088-41BB-B4FD-D5D48DD890FE}" type="datetime1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AA91C-88C5-4A68-9143-2309E647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ADCAD-9FB6-44EB-8DB9-D89FC05C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3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2A8C-C95A-437F-9554-AFE5AA49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C22D-6F54-41CC-97C3-1721DA7B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C08B-ABB1-4CD0-B6ED-A4EBDFE6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3976-F7D3-4E79-85F5-871497CB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517-7B25-461D-8275-2417CACA8AAE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1DA5-E7C5-4FD3-95BA-13EA1B22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AC5A-D792-4348-A3C2-8398226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AA60-16EC-4E72-9CC0-D3FFAF50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55CDE-34FE-4596-B089-A9D9A3A0D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0C7B9-B883-4D04-91DC-7B1F21AB8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CEAFB-3233-405F-81A7-9F29F82B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DD31-D91D-4DA6-A934-D56A862BC8CB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0CA1-90E8-453F-9A81-BD733BA7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11E98-1D9F-4BEC-B3AE-8740F2B2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7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1E982-CC55-4DF7-969B-95E5E1DB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F54DA-2878-4D9A-984A-6FA2DACA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89EF-645B-4D59-8CCE-FB6850568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393E-0ECF-470F-BA30-93139845FCB9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E40F-373A-4C91-B755-3AC76934E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C52B-ADC7-41B6-AE91-A47212623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zentux.net/iptables-tutorial/chunkyhtml/index.html" TargetMode="External"/><Relationship Id="rId2" Type="http://schemas.openxmlformats.org/officeDocument/2006/relationships/hyperlink" Target="http://www.iptables.info/en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57000">
              <a:schemeClr val="accent1">
                <a:lumMod val="45000"/>
                <a:lumOff val="5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6FC9-AB76-4EC0-A22D-4125BF6D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51" y="16502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Linux </a:t>
            </a:r>
            <a:r>
              <a:rPr lang="en-US" dirty="0" err="1"/>
              <a:t>Netfilter</a:t>
            </a:r>
            <a:r>
              <a:rPr lang="en-US" dirty="0"/>
              <a:t> </a:t>
            </a:r>
            <a:r>
              <a:rPr lang="en-US"/>
              <a:t>&amp;&amp; iptables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547F-6855-45FD-85DC-C9A33DAB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3CD-4C06-40E6-96A0-8E43C1F3AF07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471D-F8C4-4BC2-877F-3DA91E7F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7BA6-2742-4290-9C67-3F6E1F1E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AFE45-FB08-41C7-9DAC-B832E2087CE0}"/>
              </a:ext>
            </a:extLst>
          </p:cNvPr>
          <p:cNvSpPr txBox="1"/>
          <p:nvPr/>
        </p:nvSpPr>
        <p:spPr>
          <a:xfrm>
            <a:off x="4038600" y="3620530"/>
            <a:ext cx="272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Jinqing Yan, 2017/11/27</a:t>
            </a:r>
          </a:p>
        </p:txBody>
      </p:sp>
    </p:spTree>
    <p:extLst>
      <p:ext uri="{BB962C8B-B14F-4D97-AF65-F5344CB8AC3E}">
        <p14:creationId xmlns:p14="http://schemas.microsoft.com/office/powerpoint/2010/main" val="199928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3ED5-C47D-4E09-8364-0FD5E1F2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+mn-lt"/>
              </a:rPr>
              <a:t>Netfilter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F875-1223-4489-99A2-380C58B53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Netfilter</a:t>
            </a:r>
            <a:r>
              <a:rPr lang="en-US" dirty="0"/>
              <a:t> is a kernel framework for packet filtering. It can be used to do packet filtering, connection track, NAT and </a:t>
            </a:r>
            <a:r>
              <a:rPr lang="en-US" dirty="0" err="1"/>
              <a:t>Qos</a:t>
            </a:r>
            <a:r>
              <a:rPr lang="en-US" dirty="0"/>
              <a:t>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introduces ‘HOOK’ at five key points of the TCP/IP stack to achieve those functions.</a:t>
            </a:r>
          </a:p>
          <a:p>
            <a:pPr marL="0" indent="0">
              <a:buNone/>
            </a:pPr>
            <a:r>
              <a:rPr lang="en-US" dirty="0"/>
              <a:t>	PRE_ROUTING; </a:t>
            </a:r>
          </a:p>
          <a:p>
            <a:pPr marL="0" indent="0">
              <a:buNone/>
            </a:pPr>
            <a:r>
              <a:rPr lang="en-US" dirty="0"/>
              <a:t>	LOCAL_IN;</a:t>
            </a:r>
          </a:p>
          <a:p>
            <a:pPr marL="0" indent="0">
              <a:buNone/>
            </a:pPr>
            <a:r>
              <a:rPr lang="en-US" dirty="0"/>
              <a:t>	FORWARD;</a:t>
            </a:r>
          </a:p>
          <a:p>
            <a:pPr marL="0" indent="0">
              <a:buNone/>
            </a:pPr>
            <a:r>
              <a:rPr lang="en-US" dirty="0"/>
              <a:t>	LOCAL_OUT;</a:t>
            </a:r>
          </a:p>
          <a:p>
            <a:pPr marL="0" indent="0">
              <a:buNone/>
            </a:pPr>
            <a:r>
              <a:rPr lang="en-US" dirty="0"/>
              <a:t>	POST_ROUTING.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CB01-6FF3-4BE2-95A8-C4B9C1D2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3CD-4C06-40E6-96A0-8E43C1F3AF07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695A-87C5-49FA-A124-518E25E2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F65A-20B6-483A-9F4D-AAA095C0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52DB6D-8C80-4930-BE75-69E66B65BEF1}"/>
              </a:ext>
            </a:extLst>
          </p:cNvPr>
          <p:cNvSpPr/>
          <p:nvPr/>
        </p:nvSpPr>
        <p:spPr>
          <a:xfrm>
            <a:off x="838200" y="5549946"/>
            <a:ext cx="3977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Link: http://www.netfilter.org/</a:t>
            </a:r>
          </a:p>
        </p:txBody>
      </p:sp>
    </p:spTree>
    <p:extLst>
      <p:ext uri="{BB962C8B-B14F-4D97-AF65-F5344CB8AC3E}">
        <p14:creationId xmlns:p14="http://schemas.microsoft.com/office/powerpoint/2010/main" val="88026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E010EEF-35D9-4A66-A3DF-495AC53CC903}"/>
              </a:ext>
            </a:extLst>
          </p:cNvPr>
          <p:cNvSpPr/>
          <p:nvPr/>
        </p:nvSpPr>
        <p:spPr>
          <a:xfrm>
            <a:off x="383928" y="1939967"/>
            <a:ext cx="702607" cy="4020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E77CF3-45A0-4B4C-B3DC-A61BD3F99893}"/>
              </a:ext>
            </a:extLst>
          </p:cNvPr>
          <p:cNvSpPr/>
          <p:nvPr/>
        </p:nvSpPr>
        <p:spPr>
          <a:xfrm>
            <a:off x="1295710" y="1846146"/>
            <a:ext cx="1543026" cy="58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PRE_ROUTING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8B8200F-7E02-4780-8546-015DE137D69F}"/>
              </a:ext>
            </a:extLst>
          </p:cNvPr>
          <p:cNvSpPr/>
          <p:nvPr/>
        </p:nvSpPr>
        <p:spPr>
          <a:xfrm>
            <a:off x="3139941" y="1725516"/>
            <a:ext cx="1687684" cy="83099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ROUTE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694D3E-692A-44D8-8A1D-E36A9CB6B555}"/>
              </a:ext>
            </a:extLst>
          </p:cNvPr>
          <p:cNvSpPr/>
          <p:nvPr/>
        </p:nvSpPr>
        <p:spPr>
          <a:xfrm>
            <a:off x="3222605" y="3863320"/>
            <a:ext cx="1543026" cy="5897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LOCAL_IN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5D0DD-0E80-4C6B-BE47-458E335BAC1E}"/>
              </a:ext>
            </a:extLst>
          </p:cNvPr>
          <p:cNvSpPr/>
          <p:nvPr/>
        </p:nvSpPr>
        <p:spPr>
          <a:xfrm>
            <a:off x="5272103" y="1846145"/>
            <a:ext cx="1543026" cy="5897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FORWARD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78E034-A995-4560-8B86-14F0A227A990}"/>
              </a:ext>
            </a:extLst>
          </p:cNvPr>
          <p:cNvSpPr/>
          <p:nvPr/>
        </p:nvSpPr>
        <p:spPr>
          <a:xfrm>
            <a:off x="8522795" y="3863320"/>
            <a:ext cx="1543026" cy="5897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LOCAL_OUT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E71551-01FA-478F-BC05-25583A3579D1}"/>
              </a:ext>
            </a:extLst>
          </p:cNvPr>
          <p:cNvSpPr/>
          <p:nvPr/>
        </p:nvSpPr>
        <p:spPr>
          <a:xfrm>
            <a:off x="9810942" y="1866251"/>
            <a:ext cx="1749680" cy="58973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POST_ROUTING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3AB085-91C0-4739-BF36-A8AEE4945AD7}"/>
              </a:ext>
            </a:extLst>
          </p:cNvPr>
          <p:cNvSpPr/>
          <p:nvPr/>
        </p:nvSpPr>
        <p:spPr>
          <a:xfrm>
            <a:off x="5189443" y="3796305"/>
            <a:ext cx="978165" cy="7304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 HOST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9E7EA6-9FA2-40DF-B42D-FE224CB77245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827625" y="2141014"/>
            <a:ext cx="444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3C8CD5-F805-4FBC-A3BA-13D039D48C6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591679" y="2141013"/>
            <a:ext cx="1219264" cy="20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51D515-CE88-4DA6-91F2-AA4B765F4D5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983783" y="2556512"/>
            <a:ext cx="10334" cy="1306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DBDC18-6C41-48BB-AE81-3A6BD5E17AC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765631" y="4158189"/>
            <a:ext cx="423812" cy="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65B066-D251-4C2F-A71E-34C822A43C2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290862" y="3555045"/>
            <a:ext cx="3446" cy="30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2F341F-6312-44D1-A498-1B48B1726B3D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086535" y="2141014"/>
            <a:ext cx="20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DB3E2E-3247-454C-80A6-24F8E62620C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838736" y="2141014"/>
            <a:ext cx="3012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33BCC1-2366-4007-A725-C5454D57ACF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983783" y="2556512"/>
            <a:ext cx="10334" cy="13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71BC9F-B5FB-4B2F-A746-9C22EDDD2AE1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765631" y="4158189"/>
            <a:ext cx="423812" cy="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802004-A44E-41E3-84F0-427621F3F09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827625" y="2141014"/>
            <a:ext cx="444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3B8DD2-201C-4EC3-9AA8-99B6909E63C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15129" y="2141014"/>
            <a:ext cx="2995813" cy="2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B961E9-AEBB-4AFB-9BC0-AFBEABE125FA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6167608" y="4146087"/>
            <a:ext cx="454206" cy="1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3D78D5-4F57-4A0D-8571-56C91DDAFC7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94308" y="2141013"/>
            <a:ext cx="0" cy="172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D48914-793E-4EE5-93B8-D92B67720501}"/>
              </a:ext>
            </a:extLst>
          </p:cNvPr>
          <p:cNvSpPr txBox="1"/>
          <p:nvPr/>
        </p:nvSpPr>
        <p:spPr>
          <a:xfrm>
            <a:off x="404607" y="1939967"/>
            <a:ext cx="689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ip_rcv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336A6C-3062-49C2-A46D-1B77061F503E}"/>
              </a:ext>
            </a:extLst>
          </p:cNvPr>
          <p:cNvSpPr txBox="1"/>
          <p:nvPr/>
        </p:nvSpPr>
        <p:spPr>
          <a:xfrm>
            <a:off x="4081782" y="236468"/>
            <a:ext cx="66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 Flow of </a:t>
            </a:r>
            <a:r>
              <a:rPr lang="en-US" sz="2800" dirty="0" err="1"/>
              <a:t>NetFilter</a:t>
            </a:r>
            <a:endParaRPr lang="en-US" sz="2800" dirty="0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F77220D0-D4AF-4F78-A76A-B037649CCF4F}"/>
              </a:ext>
            </a:extLst>
          </p:cNvPr>
          <p:cNvSpPr/>
          <p:nvPr/>
        </p:nvSpPr>
        <p:spPr>
          <a:xfrm>
            <a:off x="6621814" y="3790903"/>
            <a:ext cx="1415072" cy="71036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ROUTE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463111-6138-4D67-953A-0FC24A31D9F3}"/>
              </a:ext>
            </a:extLst>
          </p:cNvPr>
          <p:cNvCxnSpPr>
            <a:cxnSpLocks/>
            <a:stCxn id="40" idx="3"/>
            <a:endCxn id="9" idx="1"/>
          </p:cNvCxnSpPr>
          <p:nvPr/>
        </p:nvCxnSpPr>
        <p:spPr>
          <a:xfrm>
            <a:off x="8036886" y="4146087"/>
            <a:ext cx="485909" cy="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6F6C3-E246-4607-9F0F-F726F856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E7E-1DEA-43BF-AFFD-1373983ED1E9}" type="datetime1">
              <a:rPr lang="en-US" smtClean="0"/>
              <a:t>11/27/2019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EA5332F-EA15-4A3D-9054-A1F4C8A2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4F96B2D-A1B9-4E3F-AC0D-FD6A25E0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4D2C-2F79-4F36-B270-5C6268D8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iptables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13CF-FFDC-4266-89D8-2515EBBC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6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Correspondingly, iptables defines 5 built-in chains to support the packet filter.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4 default tables defined in iptables:</a:t>
            </a:r>
          </a:p>
          <a:p>
            <a:pPr marL="0" indent="0">
              <a:buNone/>
            </a:pPr>
            <a:r>
              <a:rPr lang="en-US" dirty="0"/>
              <a:t>	&gt; raw table: 		NOTRACK or packet counter</a:t>
            </a:r>
          </a:p>
          <a:p>
            <a:pPr marL="0" indent="0">
              <a:buNone/>
            </a:pPr>
            <a:r>
              <a:rPr lang="en-US" dirty="0"/>
              <a:t>	&gt; mangle table:	TOS, TTL,MARK</a:t>
            </a:r>
          </a:p>
          <a:p>
            <a:pPr marL="0" indent="0">
              <a:buNone/>
            </a:pPr>
            <a:r>
              <a:rPr lang="en-US" dirty="0"/>
              <a:t>	&gt; </a:t>
            </a:r>
            <a:r>
              <a:rPr lang="en-US" dirty="0" err="1"/>
              <a:t>nat</a:t>
            </a:r>
            <a:r>
              <a:rPr lang="en-US" dirty="0"/>
              <a:t> table:		NAT	</a:t>
            </a:r>
          </a:p>
          <a:p>
            <a:pPr marL="0" indent="0">
              <a:buNone/>
            </a:pPr>
            <a:r>
              <a:rPr lang="en-US" dirty="0"/>
              <a:t>	&gt; filter table:	            filtering packets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http://www.iptables.info/en/index.html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https://www.frozentux.net/iptables-tutorial/chunkyhtml/index.html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82B8-940C-4467-B5E3-3619345D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3CD-4C06-40E6-96A0-8E43C1F3AF07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B7035-06EF-4DB0-917A-831A4520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B7BA-D077-4CC7-8667-8EFECB0E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4C72816-7E96-40D2-9764-4C2E94A5E2EE}"/>
              </a:ext>
            </a:extLst>
          </p:cNvPr>
          <p:cNvSpPr/>
          <p:nvPr/>
        </p:nvSpPr>
        <p:spPr>
          <a:xfrm>
            <a:off x="134283" y="1850121"/>
            <a:ext cx="587302" cy="393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31FBCD-7D24-44B5-9095-9A2B804A99B5}"/>
              </a:ext>
            </a:extLst>
          </p:cNvPr>
          <p:cNvSpPr/>
          <p:nvPr/>
        </p:nvSpPr>
        <p:spPr>
          <a:xfrm>
            <a:off x="1356316" y="1758244"/>
            <a:ext cx="1289799" cy="57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PREROUTING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4F52718-142A-471C-A818-A88D6918931A}"/>
              </a:ext>
            </a:extLst>
          </p:cNvPr>
          <p:cNvSpPr/>
          <p:nvPr/>
        </p:nvSpPr>
        <p:spPr>
          <a:xfrm>
            <a:off x="2925664" y="1640115"/>
            <a:ext cx="1410718" cy="81377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ROUTE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AC9FB-F4F6-49E7-974D-EC5211959C6C}"/>
              </a:ext>
            </a:extLst>
          </p:cNvPr>
          <p:cNvSpPr/>
          <p:nvPr/>
        </p:nvSpPr>
        <p:spPr>
          <a:xfrm>
            <a:off x="2994761" y="3749513"/>
            <a:ext cx="1289799" cy="5775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B93034-2096-4F4F-8D9F-31349E9F126D}"/>
              </a:ext>
            </a:extLst>
          </p:cNvPr>
          <p:cNvSpPr/>
          <p:nvPr/>
        </p:nvSpPr>
        <p:spPr>
          <a:xfrm>
            <a:off x="4864492" y="1758243"/>
            <a:ext cx="1289799" cy="5775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FORWARD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9E7305-1A14-4EFD-A635-A446DBDED004}"/>
              </a:ext>
            </a:extLst>
          </p:cNvPr>
          <p:cNvSpPr/>
          <p:nvPr/>
        </p:nvSpPr>
        <p:spPr>
          <a:xfrm>
            <a:off x="10333097" y="1736021"/>
            <a:ext cx="1462539" cy="5775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POSTROUTING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241A8A-B42E-49E2-BB37-6BE198DFB2A1}"/>
              </a:ext>
            </a:extLst>
          </p:cNvPr>
          <p:cNvSpPr/>
          <p:nvPr/>
        </p:nvSpPr>
        <p:spPr>
          <a:xfrm>
            <a:off x="6373613" y="3721987"/>
            <a:ext cx="682464" cy="63835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LOCAL HOST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7FD8B0-9BB4-47DC-954E-C890C950861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36382" y="2047001"/>
            <a:ext cx="5281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9EA99C-53F8-4DD7-A5D6-32E13DA0A6C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154291" y="2024779"/>
            <a:ext cx="4178806" cy="2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C8DB68-8A56-4D4C-8F33-5B1A0FAB1E0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631023" y="2453888"/>
            <a:ext cx="8638" cy="12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89474-805B-45EB-8273-711D04378BCE}"/>
              </a:ext>
            </a:extLst>
          </p:cNvPr>
          <p:cNvCxnSpPr>
            <a:cxnSpLocks/>
            <a:stCxn id="34" idx="3"/>
            <a:endCxn id="12" idx="1"/>
          </p:cNvCxnSpPr>
          <p:nvPr/>
        </p:nvCxnSpPr>
        <p:spPr>
          <a:xfrm flipV="1">
            <a:off x="6025656" y="4041164"/>
            <a:ext cx="347957" cy="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962481-69B2-4E07-A2D0-A973A8BDEB95}"/>
              </a:ext>
            </a:extLst>
          </p:cNvPr>
          <p:cNvCxnSpPr>
            <a:cxnSpLocks/>
            <a:stCxn id="53" idx="3"/>
            <a:endCxn id="10" idx="1"/>
          </p:cNvCxnSpPr>
          <p:nvPr/>
        </p:nvCxnSpPr>
        <p:spPr>
          <a:xfrm flipV="1">
            <a:off x="8382283" y="3987267"/>
            <a:ext cx="427982" cy="5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6A75A0-14BE-4CCE-A35E-C5062CD269EF}"/>
              </a:ext>
            </a:extLst>
          </p:cNvPr>
          <p:cNvCxnSpPr>
            <a:cxnSpLocks/>
            <a:stCxn id="10" idx="0"/>
            <a:endCxn id="10" idx="0"/>
          </p:cNvCxnSpPr>
          <p:nvPr/>
        </p:nvCxnSpPr>
        <p:spPr>
          <a:xfrm>
            <a:off x="9341501" y="3667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3788A3-AFEA-4D23-AB3A-7C5C0232F2D8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721585" y="2047001"/>
            <a:ext cx="63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779565-D8A1-46F9-B2DF-E97594BE49D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646115" y="2047002"/>
            <a:ext cx="27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D609C6-ECB3-4F63-A331-EA16696A801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631023" y="2453888"/>
            <a:ext cx="8638" cy="129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F99D3B-247F-44B3-A5D0-9BE50FCCC405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>
            <a:off x="4284560" y="4038271"/>
            <a:ext cx="156270" cy="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0DC4AF-3910-4A28-9820-FD9B2927B5FE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36382" y="2047001"/>
            <a:ext cx="5281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1D499B-92B9-4772-BAB3-F3F1AA0EB7E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154291" y="2024779"/>
            <a:ext cx="4178806" cy="2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731581-3531-4A9B-9E0D-A293DAF1C2C3}"/>
              </a:ext>
            </a:extLst>
          </p:cNvPr>
          <p:cNvCxnSpPr>
            <a:cxnSpLocks/>
            <a:stCxn id="53" idx="3"/>
            <a:endCxn id="10" idx="1"/>
          </p:cNvCxnSpPr>
          <p:nvPr/>
        </p:nvCxnSpPr>
        <p:spPr>
          <a:xfrm flipV="1">
            <a:off x="8382283" y="3987267"/>
            <a:ext cx="427982" cy="5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5156DE-35BF-4A06-AE66-0699DF72549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341501" y="2024779"/>
            <a:ext cx="0" cy="164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6B2CB3-36FF-410E-AF48-D78F25CEAC86}"/>
              </a:ext>
            </a:extLst>
          </p:cNvPr>
          <p:cNvSpPr txBox="1"/>
          <p:nvPr/>
        </p:nvSpPr>
        <p:spPr>
          <a:xfrm>
            <a:off x="224083" y="1900806"/>
            <a:ext cx="4219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NIC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A1E108D0-D9A9-4FB1-A614-4BDDB5950D4A}"/>
              </a:ext>
            </a:extLst>
          </p:cNvPr>
          <p:cNvSpPr/>
          <p:nvPr/>
        </p:nvSpPr>
        <p:spPr>
          <a:xfrm>
            <a:off x="4440830" y="3671771"/>
            <a:ext cx="1584826" cy="75218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tunneled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234B1AA-67F8-4F90-AA13-1300DAB8E975}"/>
              </a:ext>
            </a:extLst>
          </p:cNvPr>
          <p:cNvCxnSpPr>
            <a:cxnSpLocks/>
            <a:stCxn id="34" idx="2"/>
            <a:endCxn id="57" idx="2"/>
          </p:cNvCxnSpPr>
          <p:nvPr/>
        </p:nvCxnSpPr>
        <p:spPr>
          <a:xfrm rot="5400000" flipH="1">
            <a:off x="2041530" y="1232247"/>
            <a:ext cx="2172198" cy="4211229"/>
          </a:xfrm>
          <a:prstGeom prst="bentConnector3">
            <a:avLst>
              <a:gd name="adj1" fmla="val -10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F1E9F6AD-7FA5-4F10-8FDF-2A6C50728344}"/>
              </a:ext>
            </a:extLst>
          </p:cNvPr>
          <p:cNvSpPr/>
          <p:nvPr/>
        </p:nvSpPr>
        <p:spPr>
          <a:xfrm>
            <a:off x="10152222" y="3596542"/>
            <a:ext cx="1844576" cy="81377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tunneled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028660-9BF9-41F5-8598-26B28DD3A524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>
            <a:off x="11064367" y="2313536"/>
            <a:ext cx="10143" cy="128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6CEC4A-F698-4265-9236-2C28E278C47C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11064368" y="4410315"/>
            <a:ext cx="10142" cy="71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F8B5717-8C21-45E1-9201-5E1B57D40DB7}"/>
              </a:ext>
            </a:extLst>
          </p:cNvPr>
          <p:cNvSpPr/>
          <p:nvPr/>
        </p:nvSpPr>
        <p:spPr>
          <a:xfrm>
            <a:off x="10720271" y="5123543"/>
            <a:ext cx="688193" cy="393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NIC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A55A20-782E-4354-A518-574E05B23587}"/>
              </a:ext>
            </a:extLst>
          </p:cNvPr>
          <p:cNvSpPr txBox="1"/>
          <p:nvPr/>
        </p:nvSpPr>
        <p:spPr>
          <a:xfrm>
            <a:off x="4250339" y="436224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B50E9F-DC22-4E63-BCA8-2D989C3CF531}"/>
              </a:ext>
            </a:extLst>
          </p:cNvPr>
          <p:cNvSpPr txBox="1"/>
          <p:nvPr/>
        </p:nvSpPr>
        <p:spPr>
          <a:xfrm>
            <a:off x="9917348" y="3657460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7E62D6-886D-4D20-ACA9-E929ABEA85FE}"/>
              </a:ext>
            </a:extLst>
          </p:cNvPr>
          <p:cNvSpPr txBox="1"/>
          <p:nvPr/>
        </p:nvSpPr>
        <p:spPr>
          <a:xfrm>
            <a:off x="5922761" y="372275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56FCD1-9B7D-478D-A632-21F5CE433EAC}"/>
              </a:ext>
            </a:extLst>
          </p:cNvPr>
          <p:cNvSpPr txBox="1"/>
          <p:nvPr/>
        </p:nvSpPr>
        <p:spPr>
          <a:xfrm>
            <a:off x="11046226" y="44879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604549-83EB-4E1F-A02F-D4B9EC433A04}"/>
              </a:ext>
            </a:extLst>
          </p:cNvPr>
          <p:cNvSpPr txBox="1"/>
          <p:nvPr/>
        </p:nvSpPr>
        <p:spPr>
          <a:xfrm>
            <a:off x="4010354" y="265229"/>
            <a:ext cx="66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 Flow of Iptables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96C00-60BC-4014-AB3F-651E6161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9369-D3C1-4F93-A0F1-E23C7766DD62}" type="datetime1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29994-2821-415A-8C88-7BD4E51F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2391-7A9A-40E2-A8BC-2528BA12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5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DBDDF7-921E-4FC3-99BE-1A94AC9294FC}"/>
              </a:ext>
            </a:extLst>
          </p:cNvPr>
          <p:cNvSpPr/>
          <p:nvPr/>
        </p:nvSpPr>
        <p:spPr>
          <a:xfrm>
            <a:off x="9535588" y="1043235"/>
            <a:ext cx="1116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ip_output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56AB358-4340-4252-8751-ABC54417DBD0}"/>
              </a:ext>
            </a:extLst>
          </p:cNvPr>
          <p:cNvCxnSpPr>
            <a:cxnSpLocks/>
            <a:stCxn id="11" idx="1"/>
            <a:endCxn id="42" idx="2"/>
          </p:cNvCxnSpPr>
          <p:nvPr/>
        </p:nvCxnSpPr>
        <p:spPr>
          <a:xfrm flipH="1" flipV="1">
            <a:off x="10093594" y="1412567"/>
            <a:ext cx="239503" cy="6122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9265E4F-13F7-48DC-9A7A-EA895D828C1E}"/>
              </a:ext>
            </a:extLst>
          </p:cNvPr>
          <p:cNvSpPr/>
          <p:nvPr/>
        </p:nvSpPr>
        <p:spPr>
          <a:xfrm>
            <a:off x="8018232" y="2941792"/>
            <a:ext cx="95763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/>
              <a:t>ip_local_out</a:t>
            </a:r>
            <a:endParaRPr lang="en-US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4B0519-5786-439B-A3E3-88AFC28E33D2}"/>
              </a:ext>
            </a:extLst>
          </p:cNvPr>
          <p:cNvCxnSpPr>
            <a:cxnSpLocks/>
            <a:stCxn id="44" idx="2"/>
            <a:endCxn id="10" idx="1"/>
          </p:cNvCxnSpPr>
          <p:nvPr/>
        </p:nvCxnSpPr>
        <p:spPr>
          <a:xfrm>
            <a:off x="8497049" y="3218791"/>
            <a:ext cx="313216" cy="7684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17A75D8-96A9-404A-ABB4-DA577918DB70}"/>
              </a:ext>
            </a:extLst>
          </p:cNvPr>
          <p:cNvSpPr/>
          <p:nvPr/>
        </p:nvSpPr>
        <p:spPr>
          <a:xfrm>
            <a:off x="4203431" y="2601409"/>
            <a:ext cx="869341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/>
              <a:t>ip_forward</a:t>
            </a:r>
            <a:endParaRPr lang="en-US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DFA85D-49EA-4149-8C1C-8C3F4BAB8214}"/>
              </a:ext>
            </a:extLst>
          </p:cNvPr>
          <p:cNvCxnSpPr>
            <a:cxnSpLocks/>
            <a:stCxn id="46" idx="0"/>
            <a:endCxn id="9" idx="1"/>
          </p:cNvCxnSpPr>
          <p:nvPr/>
        </p:nvCxnSpPr>
        <p:spPr>
          <a:xfrm flipV="1">
            <a:off x="4638102" y="2047001"/>
            <a:ext cx="226390" cy="55440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71EE3CA-2C24-4D58-A739-AC0412008D03}"/>
              </a:ext>
            </a:extLst>
          </p:cNvPr>
          <p:cNvSpPr/>
          <p:nvPr/>
        </p:nvSpPr>
        <p:spPr>
          <a:xfrm>
            <a:off x="1850411" y="2994176"/>
            <a:ext cx="1411902" cy="3077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ip_</a:t>
            </a:r>
            <a:r>
              <a:rPr lang="en-US" sz="1200" dirty="0" err="1"/>
              <a:t>local</a:t>
            </a:r>
            <a:r>
              <a:rPr lang="en-US" sz="1400" dirty="0" err="1"/>
              <a:t>_deliver</a:t>
            </a:r>
            <a:endParaRPr lang="en-US" sz="1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78D065-01E5-4E2B-9C49-911AFA95DB75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556362" y="3301953"/>
            <a:ext cx="1033161" cy="11812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6046B693-86E1-47B1-9FD5-E88E845BE954}"/>
              </a:ext>
            </a:extLst>
          </p:cNvPr>
          <p:cNvSpPr/>
          <p:nvPr/>
        </p:nvSpPr>
        <p:spPr>
          <a:xfrm>
            <a:off x="7228642" y="3763553"/>
            <a:ext cx="1153641" cy="54757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ROUTE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25B5DE-7E70-4A5C-97BE-E4B2A94ACEEA}"/>
              </a:ext>
            </a:extLst>
          </p:cNvPr>
          <p:cNvCxnSpPr>
            <a:cxnSpLocks/>
            <a:stCxn id="12" idx="3"/>
            <a:endCxn id="53" idx="1"/>
          </p:cNvCxnSpPr>
          <p:nvPr/>
        </p:nvCxnSpPr>
        <p:spPr>
          <a:xfrm flipV="1">
            <a:off x="7056077" y="4037340"/>
            <a:ext cx="172565" cy="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7A86971-DEFF-46CA-872F-5D6B8203FF57}"/>
              </a:ext>
            </a:extLst>
          </p:cNvPr>
          <p:cNvSpPr/>
          <p:nvPr/>
        </p:nvSpPr>
        <p:spPr>
          <a:xfrm>
            <a:off x="1182296" y="2601409"/>
            <a:ext cx="641894" cy="31788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ip_</a:t>
            </a:r>
            <a:r>
              <a:rPr lang="en-US" sz="1200" dirty="0" err="1"/>
              <a:t>rcv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268DFA-0208-4699-9091-4A2FCB9A2C6A}"/>
              </a:ext>
            </a:extLst>
          </p:cNvPr>
          <p:cNvCxnSpPr>
            <a:cxnSpLocks/>
            <a:stCxn id="65" idx="0"/>
            <a:endCxn id="6" idx="1"/>
          </p:cNvCxnSpPr>
          <p:nvPr/>
        </p:nvCxnSpPr>
        <p:spPr>
          <a:xfrm flipH="1" flipV="1">
            <a:off x="1356316" y="2047002"/>
            <a:ext cx="146927" cy="5544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02E50CF-0150-44F8-AF32-FA14A642ECC7}"/>
              </a:ext>
            </a:extLst>
          </p:cNvPr>
          <p:cNvSpPr/>
          <p:nvPr/>
        </p:nvSpPr>
        <p:spPr>
          <a:xfrm>
            <a:off x="10462072" y="2474590"/>
            <a:ext cx="1168308" cy="34598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ip_fragment</a:t>
            </a:r>
            <a:endParaRPr lang="en-US" sz="10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54A793C-E5E1-4C0C-A322-815E14E46C5A}"/>
              </a:ext>
            </a:extLst>
          </p:cNvPr>
          <p:cNvSpPr/>
          <p:nvPr/>
        </p:nvSpPr>
        <p:spPr>
          <a:xfrm>
            <a:off x="3174475" y="3379860"/>
            <a:ext cx="973109" cy="2880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ip_defrag</a:t>
            </a:r>
            <a:endParaRPr lang="en-US" sz="10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1054FB-DE78-4FD7-A20E-495B2BC79BFE}"/>
              </a:ext>
            </a:extLst>
          </p:cNvPr>
          <p:cNvSpPr/>
          <p:nvPr/>
        </p:nvSpPr>
        <p:spPr>
          <a:xfrm>
            <a:off x="3117593" y="4546110"/>
            <a:ext cx="1026860" cy="2531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ipip_rcv</a:t>
            </a:r>
            <a:endParaRPr lang="en-US" sz="10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50CA31B-E8F9-4A56-8F27-FE906ADF6B6E}"/>
              </a:ext>
            </a:extLst>
          </p:cNvPr>
          <p:cNvSpPr/>
          <p:nvPr/>
        </p:nvSpPr>
        <p:spPr>
          <a:xfrm>
            <a:off x="486644" y="3124050"/>
            <a:ext cx="1001913" cy="27353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netif_rx</a:t>
            </a:r>
            <a:endParaRPr lang="en-US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FEB5364-A8DF-4D33-B962-46293E99991E}"/>
              </a:ext>
            </a:extLst>
          </p:cNvPr>
          <p:cNvCxnSpPr>
            <a:cxnSpLocks/>
            <a:stCxn id="82" idx="2"/>
            <a:endCxn id="53" idx="2"/>
          </p:cNvCxnSpPr>
          <p:nvPr/>
        </p:nvCxnSpPr>
        <p:spPr>
          <a:xfrm rot="5400000">
            <a:off x="8840618" y="2991637"/>
            <a:ext cx="284334" cy="2354644"/>
          </a:xfrm>
          <a:prstGeom prst="bentConnector3">
            <a:avLst>
              <a:gd name="adj1" fmla="val 180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9E5D9CA-2277-442E-A866-B97450B1CE8C}"/>
              </a:ext>
            </a:extLst>
          </p:cNvPr>
          <p:cNvSpPr/>
          <p:nvPr/>
        </p:nvSpPr>
        <p:spPr>
          <a:xfrm>
            <a:off x="9000528" y="4363533"/>
            <a:ext cx="1660747" cy="3169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ipip_tunnel_xmit</a:t>
            </a:r>
            <a:endParaRPr lang="en-US" sz="10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C99370-1DBE-4DB5-940E-EE0C4A245CB9}"/>
              </a:ext>
            </a:extLst>
          </p:cNvPr>
          <p:cNvGrpSpPr/>
          <p:nvPr/>
        </p:nvGrpSpPr>
        <p:grpSpPr>
          <a:xfrm>
            <a:off x="8810265" y="3667888"/>
            <a:ext cx="1062472" cy="638758"/>
            <a:chOff x="8629295" y="2659213"/>
            <a:chExt cx="1289799" cy="164844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DA5F71-D3DF-4783-BD16-D9525F224BB9}"/>
                </a:ext>
              </a:extLst>
            </p:cNvPr>
            <p:cNvSpPr/>
            <p:nvPr/>
          </p:nvSpPr>
          <p:spPr>
            <a:xfrm>
              <a:off x="8629295" y="2659213"/>
              <a:ext cx="1289799" cy="1648447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D722E6-4071-43B7-9C03-4DF524D32E28}"/>
                </a:ext>
              </a:extLst>
            </p:cNvPr>
            <p:cNvSpPr/>
            <p:nvPr/>
          </p:nvSpPr>
          <p:spPr>
            <a:xfrm>
              <a:off x="8898736" y="2812458"/>
              <a:ext cx="692516" cy="5260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reroute check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0A7F79-57F1-4645-83EC-CB87B183BBDA}"/>
              </a:ext>
            </a:extLst>
          </p:cNvPr>
          <p:cNvGrpSpPr/>
          <p:nvPr/>
        </p:nvGrpSpPr>
        <p:grpSpPr>
          <a:xfrm>
            <a:off x="931852" y="1797794"/>
            <a:ext cx="180323" cy="453968"/>
            <a:chOff x="1007444" y="5154352"/>
            <a:chExt cx="180323" cy="45396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9440E-959E-4E55-A79F-95EA4F9B5E65}"/>
                </a:ext>
              </a:extLst>
            </p:cNvPr>
            <p:cNvSpPr/>
            <p:nvPr/>
          </p:nvSpPr>
          <p:spPr>
            <a:xfrm>
              <a:off x="1007446" y="5154352"/>
              <a:ext cx="180319" cy="45396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6EFE5C3-365F-4E8F-A4EF-D778ECB7547B}"/>
                </a:ext>
              </a:extLst>
            </p:cNvPr>
            <p:cNvCxnSpPr/>
            <p:nvPr/>
          </p:nvCxnSpPr>
          <p:spPr>
            <a:xfrm>
              <a:off x="1007446" y="5245277"/>
              <a:ext cx="18032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830A21-1630-4D0E-93B4-EACB73F8E7C1}"/>
                </a:ext>
              </a:extLst>
            </p:cNvPr>
            <p:cNvCxnSpPr/>
            <p:nvPr/>
          </p:nvCxnSpPr>
          <p:spPr>
            <a:xfrm>
              <a:off x="1007445" y="5336203"/>
              <a:ext cx="18032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826262B-142B-4E03-859C-60B9CD3CC558}"/>
                </a:ext>
              </a:extLst>
            </p:cNvPr>
            <p:cNvCxnSpPr/>
            <p:nvPr/>
          </p:nvCxnSpPr>
          <p:spPr>
            <a:xfrm>
              <a:off x="1007445" y="5456046"/>
              <a:ext cx="18032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1466A01-DD09-40E1-B11E-13CDD0082387}"/>
                </a:ext>
              </a:extLst>
            </p:cNvPr>
            <p:cNvCxnSpPr/>
            <p:nvPr/>
          </p:nvCxnSpPr>
          <p:spPr>
            <a:xfrm>
              <a:off x="1007444" y="5517303"/>
              <a:ext cx="18032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CAB6FF0-F8BD-4C30-B625-0E4015D4E166}"/>
              </a:ext>
            </a:extLst>
          </p:cNvPr>
          <p:cNvCxnSpPr/>
          <p:nvPr/>
        </p:nvCxnSpPr>
        <p:spPr>
          <a:xfrm>
            <a:off x="1617046" y="5854877"/>
            <a:ext cx="18032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226BA3-0B38-44C1-8F24-0C0B5F24202C}"/>
              </a:ext>
            </a:extLst>
          </p:cNvPr>
          <p:cNvSpPr txBox="1"/>
          <p:nvPr/>
        </p:nvSpPr>
        <p:spPr>
          <a:xfrm>
            <a:off x="473340" y="1529122"/>
            <a:ext cx="156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backlog queue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9950448-5EAD-41FA-9699-C24585BB36D2}"/>
              </a:ext>
            </a:extLst>
          </p:cNvPr>
          <p:cNvSpPr/>
          <p:nvPr/>
        </p:nvSpPr>
        <p:spPr>
          <a:xfrm>
            <a:off x="695694" y="2448640"/>
            <a:ext cx="591857" cy="1741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skb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0101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75604549-83EB-4E1F-A02F-D4B9EC433A04}"/>
              </a:ext>
            </a:extLst>
          </p:cNvPr>
          <p:cNvSpPr txBox="1"/>
          <p:nvPr/>
        </p:nvSpPr>
        <p:spPr>
          <a:xfrm>
            <a:off x="0" y="275740"/>
            <a:ext cx="66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Working Flow of Iptables</a:t>
            </a:r>
          </a:p>
        </p:txBody>
      </p:sp>
      <p:pic>
        <p:nvPicPr>
          <p:cNvPr id="1026" name="Picture 2" descr="tables traverse">
            <a:extLst>
              <a:ext uri="{FF2B5EF4-FFF2-40B4-BE49-F238E27FC236}">
                <a16:creationId xmlns:a16="http://schemas.microsoft.com/office/drawing/2014/main" id="{9372045B-076D-4488-B6CB-F3B45E3C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81" y="0"/>
            <a:ext cx="4033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31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0DE0-785D-4439-8DF0-10E3E2F2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A623CD-4C06-40E6-96A0-8E43C1F3AF07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2C713-9338-4458-9793-70731D96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4F7C-CC90-4D72-8930-77BB7E78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4BDB0-31FD-4A88-937E-C19414AFE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238"/>
            <a:ext cx="12192000" cy="399323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7EA7FFA-8B22-4366-87AE-4096A1A5BFC6}"/>
              </a:ext>
            </a:extLst>
          </p:cNvPr>
          <p:cNvSpPr/>
          <p:nvPr/>
        </p:nvSpPr>
        <p:spPr>
          <a:xfrm>
            <a:off x="9196251" y="3143794"/>
            <a:ext cx="644434" cy="304799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42F250-DAD1-4A17-94B1-4EFFE9688D4F}"/>
              </a:ext>
            </a:extLst>
          </p:cNvPr>
          <p:cNvSpPr/>
          <p:nvPr/>
        </p:nvSpPr>
        <p:spPr>
          <a:xfrm>
            <a:off x="2834639" y="3361509"/>
            <a:ext cx="2338251" cy="418011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DA2910-D523-4E79-81B4-172147A9C219}"/>
              </a:ext>
            </a:extLst>
          </p:cNvPr>
          <p:cNvSpPr/>
          <p:nvPr/>
        </p:nvSpPr>
        <p:spPr>
          <a:xfrm>
            <a:off x="6174376" y="3387633"/>
            <a:ext cx="1480458" cy="374467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449BAC-EB52-4255-AE60-AC3F76FE6E21}"/>
              </a:ext>
            </a:extLst>
          </p:cNvPr>
          <p:cNvSpPr/>
          <p:nvPr/>
        </p:nvSpPr>
        <p:spPr>
          <a:xfrm rot="5400000">
            <a:off x="4990298" y="2743486"/>
            <a:ext cx="887700" cy="522515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C4C0A-CCD1-4B8B-90FC-EF736B91B3BF}"/>
              </a:ext>
            </a:extLst>
          </p:cNvPr>
          <p:cNvSpPr/>
          <p:nvPr/>
        </p:nvSpPr>
        <p:spPr>
          <a:xfrm>
            <a:off x="8027125" y="2629990"/>
            <a:ext cx="2048692" cy="818604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0EB094-4EFB-4C1F-B860-A08D5E40AFB5}"/>
              </a:ext>
            </a:extLst>
          </p:cNvPr>
          <p:cNvSpPr/>
          <p:nvPr/>
        </p:nvSpPr>
        <p:spPr>
          <a:xfrm>
            <a:off x="7906294" y="3431175"/>
            <a:ext cx="1410789" cy="330927"/>
          </a:xfrm>
          <a:prstGeom prst="ellipse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AE0A44-2590-49F5-81A5-1893759E0744}"/>
              </a:ext>
            </a:extLst>
          </p:cNvPr>
          <p:cNvSpPr/>
          <p:nvPr/>
        </p:nvSpPr>
        <p:spPr>
          <a:xfrm>
            <a:off x="9569644" y="5143470"/>
            <a:ext cx="474618" cy="184666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4CF23-EC26-4CA0-9582-B88D8C7D0DB0}"/>
              </a:ext>
            </a:extLst>
          </p:cNvPr>
          <p:cNvSpPr txBox="1"/>
          <p:nvPr/>
        </p:nvSpPr>
        <p:spPr>
          <a:xfrm>
            <a:off x="9970240" y="5128677"/>
            <a:ext cx="112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PREROUTING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BDF640-55C0-4143-BD66-0C22848B9467}"/>
              </a:ext>
            </a:extLst>
          </p:cNvPr>
          <p:cNvSpPr/>
          <p:nvPr/>
        </p:nvSpPr>
        <p:spPr>
          <a:xfrm>
            <a:off x="9569644" y="5470896"/>
            <a:ext cx="474618" cy="184666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9389B-CF72-4FA5-9D85-CDDB65FC8FAA}"/>
              </a:ext>
            </a:extLst>
          </p:cNvPr>
          <p:cNvSpPr txBox="1"/>
          <p:nvPr/>
        </p:nvSpPr>
        <p:spPr>
          <a:xfrm>
            <a:off x="10044262" y="5440118"/>
            <a:ext cx="112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05C3D1-1A93-4732-90AE-ACBFF73D9625}"/>
              </a:ext>
            </a:extLst>
          </p:cNvPr>
          <p:cNvSpPr/>
          <p:nvPr/>
        </p:nvSpPr>
        <p:spPr>
          <a:xfrm>
            <a:off x="10941234" y="5152353"/>
            <a:ext cx="474618" cy="184666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8C743-D679-4752-B406-776B3A9B8134}"/>
              </a:ext>
            </a:extLst>
          </p:cNvPr>
          <p:cNvSpPr txBox="1"/>
          <p:nvPr/>
        </p:nvSpPr>
        <p:spPr>
          <a:xfrm>
            <a:off x="11415852" y="5121575"/>
            <a:ext cx="112340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OUTPUT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7A32BB-54BB-42C5-A095-6DB9C41AA202}"/>
              </a:ext>
            </a:extLst>
          </p:cNvPr>
          <p:cNvSpPr/>
          <p:nvPr/>
        </p:nvSpPr>
        <p:spPr>
          <a:xfrm>
            <a:off x="10932620" y="5495992"/>
            <a:ext cx="474618" cy="184666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4E4D00-3A14-42D3-AB68-03E07CD992C8}"/>
              </a:ext>
            </a:extLst>
          </p:cNvPr>
          <p:cNvSpPr txBox="1"/>
          <p:nvPr/>
        </p:nvSpPr>
        <p:spPr>
          <a:xfrm>
            <a:off x="11424751" y="5493253"/>
            <a:ext cx="112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FORWARD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D955C8-F55D-44F8-8D78-814B9143C0FC}"/>
              </a:ext>
            </a:extLst>
          </p:cNvPr>
          <p:cNvSpPr/>
          <p:nvPr/>
        </p:nvSpPr>
        <p:spPr>
          <a:xfrm>
            <a:off x="9574084" y="5803366"/>
            <a:ext cx="474618" cy="184666"/>
          </a:xfrm>
          <a:prstGeom prst="ellipse">
            <a:avLst/>
          </a:prstGeom>
          <a:noFill/>
          <a:ln w="19050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3DDA6-3F26-4417-8135-816240A21E97}"/>
              </a:ext>
            </a:extLst>
          </p:cNvPr>
          <p:cNvSpPr txBox="1"/>
          <p:nvPr/>
        </p:nvSpPr>
        <p:spPr>
          <a:xfrm>
            <a:off x="10057316" y="5765195"/>
            <a:ext cx="112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POSTROUTING</a:t>
            </a:r>
          </a:p>
        </p:txBody>
      </p:sp>
    </p:spTree>
    <p:extLst>
      <p:ext uri="{BB962C8B-B14F-4D97-AF65-F5344CB8AC3E}">
        <p14:creationId xmlns:p14="http://schemas.microsoft.com/office/powerpoint/2010/main" val="130707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A4EFA60-A7AF-41CA-BF04-700D314D91A6}"/>
              </a:ext>
            </a:extLst>
          </p:cNvPr>
          <p:cNvCxnSpPr>
            <a:cxnSpLocks/>
          </p:cNvCxnSpPr>
          <p:nvPr/>
        </p:nvCxnSpPr>
        <p:spPr>
          <a:xfrm>
            <a:off x="4251594" y="612950"/>
            <a:ext cx="19093" cy="62160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C5A4C5-5545-4729-8B6E-091A83C1C366}"/>
              </a:ext>
            </a:extLst>
          </p:cNvPr>
          <p:cNvCxnSpPr>
            <a:cxnSpLocks/>
          </p:cNvCxnSpPr>
          <p:nvPr/>
        </p:nvCxnSpPr>
        <p:spPr>
          <a:xfrm>
            <a:off x="1214975" y="5568814"/>
            <a:ext cx="10788339" cy="489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81ECDBD-EEE9-4494-9A88-79DCDB426215}"/>
              </a:ext>
            </a:extLst>
          </p:cNvPr>
          <p:cNvGrpSpPr/>
          <p:nvPr/>
        </p:nvGrpSpPr>
        <p:grpSpPr>
          <a:xfrm>
            <a:off x="1220813" y="342847"/>
            <a:ext cx="10673654" cy="6486125"/>
            <a:chOff x="1103786" y="371875"/>
            <a:chExt cx="10673654" cy="648612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328FFF8-3DBF-47F8-8264-398C86752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786" y="371875"/>
              <a:ext cx="10673654" cy="17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7B2982-F718-4107-8C88-C5462473982D}"/>
                </a:ext>
              </a:extLst>
            </p:cNvPr>
            <p:cNvCxnSpPr>
              <a:cxnSpLocks/>
            </p:cNvCxnSpPr>
            <p:nvPr/>
          </p:nvCxnSpPr>
          <p:spPr>
            <a:xfrm>
              <a:off x="1103786" y="389186"/>
              <a:ext cx="28719" cy="6468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8130BE-CD52-4713-842D-05BC4935A959}"/>
              </a:ext>
            </a:extLst>
          </p:cNvPr>
          <p:cNvCxnSpPr>
            <a:cxnSpLocks/>
          </p:cNvCxnSpPr>
          <p:nvPr/>
        </p:nvCxnSpPr>
        <p:spPr>
          <a:xfrm>
            <a:off x="1214975" y="885752"/>
            <a:ext cx="10759311" cy="626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0CCD11-38E3-4B9B-AF4E-28F597D9DC82}"/>
              </a:ext>
            </a:extLst>
          </p:cNvPr>
          <p:cNvSpPr/>
          <p:nvPr/>
        </p:nvSpPr>
        <p:spPr>
          <a:xfrm>
            <a:off x="125316" y="733519"/>
            <a:ext cx="1050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defrag_ipv4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574AC-AEB0-45C2-B999-F500460E4F74}"/>
              </a:ext>
            </a:extLst>
          </p:cNvPr>
          <p:cNvSpPr/>
          <p:nvPr/>
        </p:nvSpPr>
        <p:spPr>
          <a:xfrm>
            <a:off x="1309709" y="813127"/>
            <a:ext cx="187716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</a:rPr>
              <a:t>ipv4_conntrack_defrag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E5C4C9-7AA4-42B2-8DC4-D8AC706D166B}"/>
              </a:ext>
            </a:extLst>
          </p:cNvPr>
          <p:cNvSpPr/>
          <p:nvPr/>
        </p:nvSpPr>
        <p:spPr>
          <a:xfrm>
            <a:off x="1834694" y="38433"/>
            <a:ext cx="582381" cy="5692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011481-6FB8-4018-A816-E99AE4C045F1}"/>
              </a:ext>
            </a:extLst>
          </p:cNvPr>
          <p:cNvSpPr/>
          <p:nvPr/>
        </p:nvSpPr>
        <p:spPr>
          <a:xfrm>
            <a:off x="2383158" y="370401"/>
            <a:ext cx="12457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PRE_ROUTING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5A4F22-3B10-484B-9B1E-3D9E27229924}"/>
              </a:ext>
            </a:extLst>
          </p:cNvPr>
          <p:cNvSpPr/>
          <p:nvPr/>
        </p:nvSpPr>
        <p:spPr>
          <a:xfrm>
            <a:off x="3949977" y="58229"/>
            <a:ext cx="582381" cy="569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C7A7D-DAEE-4519-994C-F4DDC3A2AC86}"/>
              </a:ext>
            </a:extLst>
          </p:cNvPr>
          <p:cNvSpPr/>
          <p:nvPr/>
        </p:nvSpPr>
        <p:spPr>
          <a:xfrm>
            <a:off x="4459580" y="373881"/>
            <a:ext cx="90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LOCAL_IN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A8A39D-A268-4A73-BCF0-4C2716659E7E}"/>
              </a:ext>
            </a:extLst>
          </p:cNvPr>
          <p:cNvSpPr/>
          <p:nvPr/>
        </p:nvSpPr>
        <p:spPr>
          <a:xfrm>
            <a:off x="6061390" y="38433"/>
            <a:ext cx="582381" cy="5692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C3E2B-4BF2-482C-9082-6448CB92FE51}"/>
              </a:ext>
            </a:extLst>
          </p:cNvPr>
          <p:cNvSpPr/>
          <p:nvPr/>
        </p:nvSpPr>
        <p:spPr>
          <a:xfrm>
            <a:off x="6467203" y="457273"/>
            <a:ext cx="944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B5D9524-891E-4788-9B82-B774071C35DA}"/>
              </a:ext>
            </a:extLst>
          </p:cNvPr>
          <p:cNvSpPr/>
          <p:nvPr/>
        </p:nvSpPr>
        <p:spPr>
          <a:xfrm>
            <a:off x="8201460" y="52900"/>
            <a:ext cx="582381" cy="5692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F17073-D4F3-490B-89D1-74321960A208}"/>
              </a:ext>
            </a:extLst>
          </p:cNvPr>
          <p:cNvSpPr/>
          <p:nvPr/>
        </p:nvSpPr>
        <p:spPr>
          <a:xfrm>
            <a:off x="8745063" y="375738"/>
            <a:ext cx="1062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LOCAL_OUT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FE744F-98CA-4A1C-8B15-55A06D932052}"/>
              </a:ext>
            </a:extLst>
          </p:cNvPr>
          <p:cNvSpPr/>
          <p:nvPr/>
        </p:nvSpPr>
        <p:spPr>
          <a:xfrm>
            <a:off x="10501396" y="16819"/>
            <a:ext cx="582381" cy="569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99422C-F7B0-4950-AA1C-FD480ACDA7BE}"/>
              </a:ext>
            </a:extLst>
          </p:cNvPr>
          <p:cNvSpPr/>
          <p:nvPr/>
        </p:nvSpPr>
        <p:spPr>
          <a:xfrm>
            <a:off x="10901603" y="444309"/>
            <a:ext cx="1347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POST_ROUTING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895117-8ED1-41BE-9157-F90115B5BD93}"/>
              </a:ext>
            </a:extLst>
          </p:cNvPr>
          <p:cNvSpPr/>
          <p:nvPr/>
        </p:nvSpPr>
        <p:spPr>
          <a:xfrm>
            <a:off x="334056" y="1277315"/>
            <a:ext cx="854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raw/-300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4309DA-C52B-4E1B-A501-B1DE6E02F013}"/>
              </a:ext>
            </a:extLst>
          </p:cNvPr>
          <p:cNvCxnSpPr>
            <a:cxnSpLocks/>
            <a:stCxn id="51" idx="1"/>
          </p:cNvCxnSpPr>
          <p:nvPr/>
        </p:nvCxnSpPr>
        <p:spPr>
          <a:xfrm flipV="1">
            <a:off x="1309708" y="1446613"/>
            <a:ext cx="10664578" cy="280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2035A7-067A-4069-A7E9-1F3AF2995351}"/>
              </a:ext>
            </a:extLst>
          </p:cNvPr>
          <p:cNvSpPr/>
          <p:nvPr/>
        </p:nvSpPr>
        <p:spPr>
          <a:xfrm>
            <a:off x="1309708" y="1321981"/>
            <a:ext cx="1877164" cy="305331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iptables_raw_hook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012C5A-DFCC-43E9-A4A3-498E0CB58995}"/>
              </a:ext>
            </a:extLst>
          </p:cNvPr>
          <p:cNvSpPr/>
          <p:nvPr/>
        </p:nvSpPr>
        <p:spPr>
          <a:xfrm>
            <a:off x="-25196" y="1841850"/>
            <a:ext cx="1301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conntrack</a:t>
            </a:r>
            <a:r>
              <a:rPr lang="en-US" sz="1400" dirty="0"/>
              <a:t>/-200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28F2D9-3001-4A30-830F-63D3E522CDA8}"/>
              </a:ext>
            </a:extLst>
          </p:cNvPr>
          <p:cNvCxnSpPr>
            <a:cxnSpLocks/>
          </p:cNvCxnSpPr>
          <p:nvPr/>
        </p:nvCxnSpPr>
        <p:spPr>
          <a:xfrm>
            <a:off x="1220450" y="1974175"/>
            <a:ext cx="107538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1D330F5-9634-4F11-A5EA-460D9209A10B}"/>
              </a:ext>
            </a:extLst>
          </p:cNvPr>
          <p:cNvSpPr/>
          <p:nvPr/>
        </p:nvSpPr>
        <p:spPr>
          <a:xfrm>
            <a:off x="1309708" y="1841913"/>
            <a:ext cx="187716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ipv4_conntrack_in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378569-780E-43D1-8037-FFB4532D220B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2125885" y="607668"/>
            <a:ext cx="4638" cy="64834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3BA6AF7-DB12-4F24-9990-B0007B473A3E}"/>
              </a:ext>
            </a:extLst>
          </p:cNvPr>
          <p:cNvSpPr/>
          <p:nvPr/>
        </p:nvSpPr>
        <p:spPr>
          <a:xfrm>
            <a:off x="108391" y="2338025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mangle/-150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367AC6-3A57-4761-AE74-E1EACCBD912A}"/>
              </a:ext>
            </a:extLst>
          </p:cNvPr>
          <p:cNvCxnSpPr>
            <a:cxnSpLocks/>
          </p:cNvCxnSpPr>
          <p:nvPr/>
        </p:nvCxnSpPr>
        <p:spPr>
          <a:xfrm>
            <a:off x="1220450" y="2523815"/>
            <a:ext cx="107538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91C7AA1-99E8-422C-9EC4-CC98AA5A3D55}"/>
              </a:ext>
            </a:extLst>
          </p:cNvPr>
          <p:cNvCxnSpPr>
            <a:cxnSpLocks/>
          </p:cNvCxnSpPr>
          <p:nvPr/>
        </p:nvCxnSpPr>
        <p:spPr>
          <a:xfrm flipV="1">
            <a:off x="1250616" y="3806237"/>
            <a:ext cx="10738184" cy="11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1D85887-28A5-43D2-A31A-B007B7EB2ABC}"/>
              </a:ext>
            </a:extLst>
          </p:cNvPr>
          <p:cNvSpPr/>
          <p:nvPr/>
        </p:nvSpPr>
        <p:spPr>
          <a:xfrm>
            <a:off x="55916" y="3648414"/>
            <a:ext cx="1136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nat_dst</a:t>
            </a:r>
            <a:r>
              <a:rPr lang="en-US" sz="1400" dirty="0"/>
              <a:t>/-100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3FCBF-C83D-4DD1-BCCB-EDEB7530201E}"/>
              </a:ext>
            </a:extLst>
          </p:cNvPr>
          <p:cNvSpPr/>
          <p:nvPr/>
        </p:nvSpPr>
        <p:spPr>
          <a:xfrm>
            <a:off x="1326313" y="3676087"/>
            <a:ext cx="1877165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 iptables_nat_ipv4_in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EB3EE1-E70C-49BB-890B-CF4ECF8E3491}"/>
              </a:ext>
            </a:extLst>
          </p:cNvPr>
          <p:cNvSpPr txBox="1"/>
          <p:nvPr/>
        </p:nvSpPr>
        <p:spPr>
          <a:xfrm>
            <a:off x="1326314" y="2359025"/>
            <a:ext cx="187716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iptables_mangle_hook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FB133E-DB60-4C56-85D1-6E50AA5E23AB}"/>
              </a:ext>
            </a:extLst>
          </p:cNvPr>
          <p:cNvSpPr/>
          <p:nvPr/>
        </p:nvSpPr>
        <p:spPr>
          <a:xfrm>
            <a:off x="384715" y="4099313"/>
            <a:ext cx="77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filter / 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B02406-C651-42BF-A7DF-CEC498E4CB7B}"/>
              </a:ext>
            </a:extLst>
          </p:cNvPr>
          <p:cNvCxnSpPr>
            <a:cxnSpLocks/>
          </p:cNvCxnSpPr>
          <p:nvPr/>
        </p:nvCxnSpPr>
        <p:spPr>
          <a:xfrm>
            <a:off x="1220450" y="4249108"/>
            <a:ext cx="10753836" cy="167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B382537-E8CF-4304-9982-7EEB0438BB70}"/>
              </a:ext>
            </a:extLst>
          </p:cNvPr>
          <p:cNvSpPr/>
          <p:nvPr/>
        </p:nvSpPr>
        <p:spPr>
          <a:xfrm>
            <a:off x="744792" y="499810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99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EEE263-82D3-4D2F-BAC3-1D1B0AADC0D2}"/>
              </a:ext>
            </a:extLst>
          </p:cNvPr>
          <p:cNvCxnSpPr>
            <a:cxnSpLocks/>
          </p:cNvCxnSpPr>
          <p:nvPr/>
        </p:nvCxnSpPr>
        <p:spPr>
          <a:xfrm>
            <a:off x="1249532" y="5144525"/>
            <a:ext cx="107247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2BC8254-AAB8-4E6A-BE64-837D505121A5}"/>
              </a:ext>
            </a:extLst>
          </p:cNvPr>
          <p:cNvSpPr/>
          <p:nvPr/>
        </p:nvSpPr>
        <p:spPr>
          <a:xfrm>
            <a:off x="752158" y="4583887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98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0F51E7-4D45-4700-A1AD-B04A91973DA3}"/>
              </a:ext>
            </a:extLst>
          </p:cNvPr>
          <p:cNvCxnSpPr>
            <a:cxnSpLocks/>
          </p:cNvCxnSpPr>
          <p:nvPr/>
        </p:nvCxnSpPr>
        <p:spPr>
          <a:xfrm>
            <a:off x="1249532" y="4716163"/>
            <a:ext cx="10724754" cy="58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4360F54-0363-4694-A406-AD7BB33D132F}"/>
              </a:ext>
            </a:extLst>
          </p:cNvPr>
          <p:cNvSpPr/>
          <p:nvPr/>
        </p:nvSpPr>
        <p:spPr>
          <a:xfrm>
            <a:off x="193651" y="5445139"/>
            <a:ext cx="1063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nat_src</a:t>
            </a:r>
            <a:r>
              <a:rPr lang="en-US" sz="1400" dirty="0"/>
              <a:t>/100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ADD3E2-C107-45C5-AF38-82A545423BBD}"/>
              </a:ext>
            </a:extLst>
          </p:cNvPr>
          <p:cNvSpPr/>
          <p:nvPr/>
        </p:nvSpPr>
        <p:spPr>
          <a:xfrm>
            <a:off x="30658" y="5917178"/>
            <a:ext cx="1226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ct_helper</a:t>
            </a:r>
            <a:r>
              <a:rPr lang="en-US" sz="1400" dirty="0"/>
              <a:t>/300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720696-370C-4759-B668-39F406DBC8F7}"/>
              </a:ext>
            </a:extLst>
          </p:cNvPr>
          <p:cNvSpPr/>
          <p:nvPr/>
        </p:nvSpPr>
        <p:spPr>
          <a:xfrm>
            <a:off x="193012" y="6317327"/>
            <a:ext cx="974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ct_confirm</a:t>
            </a:r>
            <a:endParaRPr lang="en-US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3890002-CECF-40CB-BFEE-DCD53DA293BD}"/>
              </a:ext>
            </a:extLst>
          </p:cNvPr>
          <p:cNvCxnSpPr>
            <a:cxnSpLocks/>
          </p:cNvCxnSpPr>
          <p:nvPr/>
        </p:nvCxnSpPr>
        <p:spPr>
          <a:xfrm>
            <a:off x="1249532" y="6471216"/>
            <a:ext cx="107247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BA06730-8049-40E1-B42A-541E50E918B4}"/>
              </a:ext>
            </a:extLst>
          </p:cNvPr>
          <p:cNvCxnSpPr>
            <a:cxnSpLocks/>
          </p:cNvCxnSpPr>
          <p:nvPr/>
        </p:nvCxnSpPr>
        <p:spPr>
          <a:xfrm>
            <a:off x="1249532" y="6084790"/>
            <a:ext cx="107247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07CA2-C2ED-4DD3-A876-4A419AD0E5F9}"/>
              </a:ext>
            </a:extLst>
          </p:cNvPr>
          <p:cNvSpPr/>
          <p:nvPr/>
        </p:nvSpPr>
        <p:spPr>
          <a:xfrm>
            <a:off x="3466995" y="5487227"/>
            <a:ext cx="1857948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iptable_nat_ipv4_fn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141E7E-7AEF-4B9F-B0D9-7BBC1CB3A58F}"/>
              </a:ext>
            </a:extLst>
          </p:cNvPr>
          <p:cNvSpPr/>
          <p:nvPr/>
        </p:nvSpPr>
        <p:spPr>
          <a:xfrm>
            <a:off x="3466995" y="6368497"/>
            <a:ext cx="1864324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ipv4_confirm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4111F6-8B81-4988-B6BA-0EA24D784001}"/>
              </a:ext>
            </a:extLst>
          </p:cNvPr>
          <p:cNvSpPr/>
          <p:nvPr/>
        </p:nvSpPr>
        <p:spPr>
          <a:xfrm>
            <a:off x="3484084" y="2359026"/>
            <a:ext cx="184723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iptables_mangle_hook</a:t>
            </a:r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BFAD8C-77A8-406C-897A-32AC49C24232}"/>
              </a:ext>
            </a:extLst>
          </p:cNvPr>
          <p:cNvSpPr/>
          <p:nvPr/>
        </p:nvSpPr>
        <p:spPr>
          <a:xfrm>
            <a:off x="3484567" y="4099873"/>
            <a:ext cx="1847237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iptable_filter_hook</a:t>
            </a:r>
            <a:endParaRPr lang="en-US" sz="1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790FC5-0A13-4B85-A862-56BF566F58B2}"/>
              </a:ext>
            </a:extLst>
          </p:cNvPr>
          <p:cNvSpPr/>
          <p:nvPr/>
        </p:nvSpPr>
        <p:spPr>
          <a:xfrm>
            <a:off x="3288470" y="5019836"/>
            <a:ext cx="2144449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ip_vs_in</a:t>
            </a:r>
            <a:r>
              <a:rPr lang="en-US" sz="1400" dirty="0"/>
              <a:t> (DR,TUN,NAT  c2r)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9B91EE-945B-401D-AF59-B954B380DEB6}"/>
              </a:ext>
            </a:extLst>
          </p:cNvPr>
          <p:cNvSpPr/>
          <p:nvPr/>
        </p:nvSpPr>
        <p:spPr>
          <a:xfrm>
            <a:off x="3323772" y="4562275"/>
            <a:ext cx="2025120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ip_vs_out</a:t>
            </a:r>
            <a:r>
              <a:rPr lang="en-US" sz="1400" dirty="0"/>
              <a:t>  (VS/NAT   r2c)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E0122B-E024-48EC-AB78-CC0C83DEC6D1}"/>
              </a:ext>
            </a:extLst>
          </p:cNvPr>
          <p:cNvSpPr/>
          <p:nvPr/>
        </p:nvSpPr>
        <p:spPr>
          <a:xfrm>
            <a:off x="3466995" y="5928055"/>
            <a:ext cx="1864325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ipv4_helper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10425CB-2841-432E-996B-CE947B601DF5}"/>
              </a:ext>
            </a:extLst>
          </p:cNvPr>
          <p:cNvSpPr/>
          <p:nvPr/>
        </p:nvSpPr>
        <p:spPr>
          <a:xfrm>
            <a:off x="5558587" y="2392653"/>
            <a:ext cx="1893879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iptables_mangle_hook</a:t>
            </a:r>
            <a:endParaRPr lang="en-US" sz="1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70DC0D-5BE6-40DC-B701-D99B3B700714}"/>
              </a:ext>
            </a:extLst>
          </p:cNvPr>
          <p:cNvSpPr/>
          <p:nvPr/>
        </p:nvSpPr>
        <p:spPr>
          <a:xfrm>
            <a:off x="5558587" y="4079277"/>
            <a:ext cx="1893879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iptable_filter_hook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CB8692-C898-40F2-A367-FCD6F6AD63A3}"/>
              </a:ext>
            </a:extLst>
          </p:cNvPr>
          <p:cNvSpPr/>
          <p:nvPr/>
        </p:nvSpPr>
        <p:spPr>
          <a:xfrm>
            <a:off x="5575395" y="5019837"/>
            <a:ext cx="1877071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ip_vs_forward_icmp</a:t>
            </a:r>
            <a:endParaRPr lang="en-US" sz="1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F6EA29-B0A4-4F8E-B44E-E4BE2780F362}"/>
              </a:ext>
            </a:extLst>
          </p:cNvPr>
          <p:cNvSpPr/>
          <p:nvPr/>
        </p:nvSpPr>
        <p:spPr>
          <a:xfrm>
            <a:off x="5583844" y="5480517"/>
            <a:ext cx="1868622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ip_vs_out</a:t>
            </a:r>
            <a:r>
              <a:rPr lang="en-US" sz="1400" dirty="0"/>
              <a:t>  </a:t>
            </a:r>
            <a:r>
              <a:rPr lang="en-US" sz="1200" dirty="0"/>
              <a:t>(VS/NAT  r2c)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4D3127B-5CF9-4383-8294-7F6ACBCFA782}"/>
              </a:ext>
            </a:extLst>
          </p:cNvPr>
          <p:cNvSpPr/>
          <p:nvPr/>
        </p:nvSpPr>
        <p:spPr>
          <a:xfrm>
            <a:off x="7666124" y="805988"/>
            <a:ext cx="187716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n w="0"/>
              </a:rPr>
              <a:t>ipv4_conntrack_defrag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16F6221-4A63-4F75-860F-8C81F3C56B32}"/>
              </a:ext>
            </a:extLst>
          </p:cNvPr>
          <p:cNvCxnSpPr>
            <a:cxnSpLocks/>
          </p:cNvCxnSpPr>
          <p:nvPr/>
        </p:nvCxnSpPr>
        <p:spPr>
          <a:xfrm>
            <a:off x="6377575" y="590687"/>
            <a:ext cx="56299" cy="61417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4D42BC-0EE1-4F91-9D5C-A4554891FEA2}"/>
              </a:ext>
            </a:extLst>
          </p:cNvPr>
          <p:cNvSpPr/>
          <p:nvPr/>
        </p:nvSpPr>
        <p:spPr>
          <a:xfrm>
            <a:off x="7666124" y="1300299"/>
            <a:ext cx="1877164" cy="305331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iptables_raw_hook</a:t>
            </a:r>
            <a:endParaRPr lang="en-US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4A0EC2-EA89-489D-87E6-FB2F71DFAB64}"/>
              </a:ext>
            </a:extLst>
          </p:cNvPr>
          <p:cNvSpPr/>
          <p:nvPr/>
        </p:nvSpPr>
        <p:spPr>
          <a:xfrm>
            <a:off x="7666124" y="1827714"/>
            <a:ext cx="187716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ipv4_conntrack_local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7A3F00-36C1-427A-83B9-6BD34A6A81AF}"/>
              </a:ext>
            </a:extLst>
          </p:cNvPr>
          <p:cNvSpPr txBox="1"/>
          <p:nvPr/>
        </p:nvSpPr>
        <p:spPr>
          <a:xfrm>
            <a:off x="7666124" y="2367667"/>
            <a:ext cx="187716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 iptables_mangle_hook</a:t>
            </a:r>
            <a:endParaRPr lang="en-US" sz="14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4559A20-A384-49F1-BFB0-E9A3D7A6D9E4}"/>
              </a:ext>
            </a:extLst>
          </p:cNvPr>
          <p:cNvSpPr/>
          <p:nvPr/>
        </p:nvSpPr>
        <p:spPr>
          <a:xfrm>
            <a:off x="7561279" y="3677014"/>
            <a:ext cx="2154212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iptable_nat_ipv4_local_fn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89F2CE-755F-4C1D-985A-9EFF0ACADAD9}"/>
              </a:ext>
            </a:extLst>
          </p:cNvPr>
          <p:cNvSpPr/>
          <p:nvPr/>
        </p:nvSpPr>
        <p:spPr>
          <a:xfrm>
            <a:off x="7703441" y="4121085"/>
            <a:ext cx="1847237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iptable_filter_hook</a:t>
            </a:r>
            <a:endParaRPr lang="en-US" sz="14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0A621E-F542-4D5E-B96C-8A5C9E46C654}"/>
              </a:ext>
            </a:extLst>
          </p:cNvPr>
          <p:cNvSpPr/>
          <p:nvPr/>
        </p:nvSpPr>
        <p:spPr>
          <a:xfrm>
            <a:off x="744792" y="3247875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-99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FD974C4-B102-4568-808B-4E5741F5728C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1166702" y="3394298"/>
            <a:ext cx="10807584" cy="74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EA9642-17A8-493F-A969-F9A8C7BF4022}"/>
              </a:ext>
            </a:extLst>
          </p:cNvPr>
          <p:cNvSpPr/>
          <p:nvPr/>
        </p:nvSpPr>
        <p:spPr>
          <a:xfrm>
            <a:off x="752158" y="2833659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-98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9A02184-3846-4103-BD46-1E8D2CDA9EAF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1174068" y="2971794"/>
            <a:ext cx="10800218" cy="157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9A015D2-CA51-4309-B10F-88A341C10FDE}"/>
              </a:ext>
            </a:extLst>
          </p:cNvPr>
          <p:cNvSpPr/>
          <p:nvPr/>
        </p:nvSpPr>
        <p:spPr>
          <a:xfrm>
            <a:off x="7666124" y="2826545"/>
            <a:ext cx="188455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ip_vs_in</a:t>
            </a:r>
            <a:endParaRPr lang="en-US" sz="14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EEDC90-F625-48BD-84DC-C89571572456}"/>
              </a:ext>
            </a:extLst>
          </p:cNvPr>
          <p:cNvSpPr/>
          <p:nvPr/>
        </p:nvSpPr>
        <p:spPr>
          <a:xfrm>
            <a:off x="7666124" y="3247512"/>
            <a:ext cx="188455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ip_vs_out</a:t>
            </a:r>
            <a:r>
              <a:rPr lang="en-US" sz="1400" dirty="0"/>
              <a:t> </a:t>
            </a:r>
            <a:r>
              <a:rPr lang="en-US" sz="1200" dirty="0"/>
              <a:t>(vs/</a:t>
            </a:r>
            <a:r>
              <a:rPr lang="en-US" sz="1200" dirty="0" err="1"/>
              <a:t>nat</a:t>
            </a:r>
            <a:r>
              <a:rPr lang="en-US" sz="1200" dirty="0"/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ACE96B8-4A28-454F-8202-A856ED4FCAE2}"/>
              </a:ext>
            </a:extLst>
          </p:cNvPr>
          <p:cNvSpPr txBox="1"/>
          <p:nvPr/>
        </p:nvSpPr>
        <p:spPr>
          <a:xfrm>
            <a:off x="9778115" y="2361953"/>
            <a:ext cx="187716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 iptables_mangle_hook</a:t>
            </a:r>
            <a:endParaRPr lang="en-US" sz="14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FCAB3C8-7946-48A6-BA9E-268D44C1D328}"/>
              </a:ext>
            </a:extLst>
          </p:cNvPr>
          <p:cNvSpPr/>
          <p:nvPr/>
        </p:nvSpPr>
        <p:spPr>
          <a:xfrm>
            <a:off x="9852948" y="5382339"/>
            <a:ext cx="175971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iptable_nat_ipv4_out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A5329EB-DA72-406A-B84A-7468D6302B7D}"/>
              </a:ext>
            </a:extLst>
          </p:cNvPr>
          <p:cNvSpPr/>
          <p:nvPr/>
        </p:nvSpPr>
        <p:spPr>
          <a:xfrm>
            <a:off x="9862853" y="6338880"/>
            <a:ext cx="186432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ipv4_confirm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398990E-0956-4BD9-B8F0-2E626410C5F7}"/>
              </a:ext>
            </a:extLst>
          </p:cNvPr>
          <p:cNvSpPr/>
          <p:nvPr/>
        </p:nvSpPr>
        <p:spPr>
          <a:xfrm>
            <a:off x="9862853" y="5898438"/>
            <a:ext cx="186432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ipv4_helper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5C19132-A4A2-42A3-875B-5501E7144806}"/>
              </a:ext>
            </a:extLst>
          </p:cNvPr>
          <p:cNvCxnSpPr>
            <a:cxnSpLocks/>
          </p:cNvCxnSpPr>
          <p:nvPr/>
        </p:nvCxnSpPr>
        <p:spPr>
          <a:xfrm>
            <a:off x="8504879" y="607668"/>
            <a:ext cx="56299" cy="61417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3BF8FEA-A733-4BE2-90FD-863CAF5DB843}"/>
              </a:ext>
            </a:extLst>
          </p:cNvPr>
          <p:cNvCxnSpPr>
            <a:cxnSpLocks/>
          </p:cNvCxnSpPr>
          <p:nvPr/>
        </p:nvCxnSpPr>
        <p:spPr>
          <a:xfrm>
            <a:off x="10824203" y="586054"/>
            <a:ext cx="56299" cy="61417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7309473-AF88-4EDF-ADB7-BC0D46A77767}"/>
              </a:ext>
            </a:extLst>
          </p:cNvPr>
          <p:cNvSpPr txBox="1"/>
          <p:nvPr/>
        </p:nvSpPr>
        <p:spPr>
          <a:xfrm>
            <a:off x="81672" y="101844"/>
            <a:ext cx="138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priority \ 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nf_hooks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BD8AF-FA95-4002-BDF5-F6AB5EF1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9CA-69E4-4C29-BA34-FBBD17854F17}" type="datetime1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F78A-E827-4D17-9848-5450DB5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7BBCC-FF7E-4FAC-AFFD-C9B04C7D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8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32013</TotalTime>
  <Words>469</Words>
  <Application>Microsoft Office PowerPoint</Application>
  <PresentationFormat>Widescreen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Linux Netfilter &amp;&amp; iptables</vt:lpstr>
      <vt:lpstr>Netfilter</vt:lpstr>
      <vt:lpstr>PowerPoint Presentation</vt:lpstr>
      <vt:lpstr>iptables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Jinqing Yan</dc:creator>
  <cp:lastModifiedBy>Jinqing Yan</cp:lastModifiedBy>
  <cp:revision>63</cp:revision>
  <dcterms:created xsi:type="dcterms:W3CDTF">2017-11-27T08:10:46Z</dcterms:created>
  <dcterms:modified xsi:type="dcterms:W3CDTF">2019-12-17T06:08:02Z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  <property fmtid="{D5CDD505-2E9C-101B-9397-08002B2CF9AE}" pid="3" name="x">
    <vt:lpwstr>1</vt:lpwstr>
  </property>
  <property fmtid="{D5CDD505-2E9C-101B-9397-08002B2CF9AE}" pid="4" name="Pages">
    <vt:bool>true</vt:bool>
  </property>
  <property fmtid="{D5CDD505-2E9C-101B-9397-08002B2CF9AE}" pid="5" name="SecurityClass">
    <vt:lpwstr>Ericsson Internal</vt:lpwstr>
  </property>
  <property fmtid="{D5CDD505-2E9C-101B-9397-08002B2CF9AE}" pid="6" name="txtConfLabel">
    <vt:lpwstr>Ericsson Internal</vt:lpwstr>
  </property>
</Properties>
</file>