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77" r:id="rId3"/>
    <p:sldId id="257" r:id="rId4"/>
    <p:sldId id="281" r:id="rId5"/>
    <p:sldId id="282" r:id="rId6"/>
    <p:sldId id="290" r:id="rId7"/>
    <p:sldId id="289" r:id="rId8"/>
    <p:sldId id="283" r:id="rId9"/>
    <p:sldId id="285" r:id="rId10"/>
    <p:sldId id="286" r:id="rId11"/>
    <p:sldId id="287" r:id="rId12"/>
    <p:sldId id="288" r:id="rId13"/>
    <p:sldId id="291" r:id="rId14"/>
    <p:sldId id="292" r:id="rId15"/>
    <p:sldId id="293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08" autoAdjust="0"/>
  </p:normalViewPr>
  <p:slideViewPr>
    <p:cSldViewPr snapToGrid="0">
      <p:cViewPr varScale="1">
        <p:scale>
          <a:sx n="103" d="100"/>
          <a:sy n="103" d="100"/>
        </p:scale>
        <p:origin x="7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730C3-B64B-417C-8FFA-D043E70DFA21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6E023-AFE6-4F86-9C71-FE77B345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5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6E023-AFE6-4F86-9C71-FE77B345E3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3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6E023-AFE6-4F86-9C71-FE77B345E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2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6E023-AFE6-4F86-9C71-FE77B345E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6E023-AFE6-4F86-9C71-FE77B345E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82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6E023-AFE6-4F86-9C71-FE77B345E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E2C4-35F0-49E7-90B3-27D86D550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1ED49-CD93-4B3B-B61A-EBDFA2C9C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5F28D-96CF-4E43-A00A-7E86820C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CE78-B0C2-4661-80BB-B21D35E4AAC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CFF39-D885-4477-B43F-BD4F85B7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EB0B8-230D-4988-A120-E0409927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EE14-01D5-43D5-BB26-E560558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1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300F-1881-4F8B-91BB-5174018A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1F5E7-C6C7-4095-AC15-F4A7A38FE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4655B-1A7B-4600-AAFB-1B0D0933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CE78-B0C2-4661-80BB-B21D35E4AAC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56FF5-43C2-4304-A154-79C33CA3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BA043-1C8D-40AA-B740-F9E09663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EE14-01D5-43D5-BB26-E560558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7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50F92-74D4-4F45-8556-2DFB8CA50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A3267-8378-49F4-BB00-633E77F33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EFE7F-C627-4A6A-911B-14665CB2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CE78-B0C2-4661-80BB-B21D35E4AAC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62B4A-22C3-4C05-9727-3B2EC8B5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F1390-3941-4247-A7C8-F61A0E5D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EE14-01D5-43D5-BB26-E560558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553E-75F0-4A8F-BC80-B56B3344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EC73B-C7BF-483D-8E78-EA847E71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F2F8B-DAC8-496F-8589-9DE40921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CE78-B0C2-4661-80BB-B21D35E4AAC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977DC-78DD-447B-BF2A-AE6A5386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021C2-FC69-4284-9EF3-97B73064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EE14-01D5-43D5-BB26-E560558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9D9B-FFD2-456A-A48E-069E7752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92F02-A50E-4F94-ABBF-BEDD7A65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8041D-A57B-4795-991C-474198C2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CE78-B0C2-4661-80BB-B21D35E4AAC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D8C05-4305-4BE7-B29B-F0997F6A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31DC1-52B6-4923-A703-6822AC14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EE14-01D5-43D5-BB26-E560558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E114-C6DD-49D9-9D44-0265F351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FDA2C-0821-4A66-9008-3778A7BE2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E7D41-9CA1-4B14-A486-38EA1B370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C5FBE-E798-442D-9ECF-237F8557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CE78-B0C2-4661-80BB-B21D35E4AAC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A3693-6C34-482C-B46B-75F45125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64E26-1858-41AA-8633-C4151CE8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EE14-01D5-43D5-BB26-E560558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8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5B88-1FBC-499F-83C0-45FA62BC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D2131-D106-412B-A9B8-00B1A741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FECD1-7E7F-41D4-8AEF-8B8DD2654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5B67C-69B9-4862-A7FF-1430397A1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DC813-4AE3-495D-83AE-393DF2082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973AA-99A9-471F-ABE1-F2F16A51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CE78-B0C2-4661-80BB-B21D35E4AAC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FEE6A-03A5-417A-95C2-6169AC3D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D2CCC-BAF2-411B-8C38-1434931F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EE14-01D5-43D5-BB26-E560558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4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94CE-5361-445C-B5FE-592B5209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FB074-CA31-40EC-A9AF-3B1AC4C3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CE78-B0C2-4661-80BB-B21D35E4AAC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EF5EE-2281-4972-9DA8-B558D4E5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DFCF-1687-4915-8DE2-8AB62D7E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EE14-01D5-43D5-BB26-E560558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7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955DB-42E1-4D48-8642-BE40EFDE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CE78-B0C2-4661-80BB-B21D35E4AAC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86BC9-BA1F-45D7-8DBC-D1B4615C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2E054-F1A1-47E7-BE8E-40E88A77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EE14-01D5-43D5-BB26-E560558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5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4467-2602-4ADF-A4A8-D8216972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1050-76F9-410B-9588-9C7634EF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A8DB4-8B17-45BE-A6D4-C2B361F73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BF473-A887-41EB-8749-C4B08758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CE78-B0C2-4661-80BB-B21D35E4AAC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767E2-8C25-481F-A8A4-23D0D06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6272F-6502-408C-A180-4D8E08AD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EE14-01D5-43D5-BB26-E560558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AAE8-8F15-452E-9DC0-598A9797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F9B8B-C1E0-4931-B5F2-490A64F64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666FF-A678-4F14-9C29-EE2EFAED7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47196-19E8-4504-8E9F-57ABCEBA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CE78-B0C2-4661-80BB-B21D35E4AAC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E853E-DC0A-4DF9-AC02-ED2F4067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5484F-F5F8-4D7E-8F7C-FD1398EF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EE14-01D5-43D5-BB26-E560558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2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97621-8D4A-453C-A4E0-6A560F1C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D9D59-AEF6-47AF-95BC-C22C7FF8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B6401-FD64-4134-B4DB-682DDBC3E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CE78-B0C2-4661-80BB-B21D35E4AAC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7AB2F-00B4-4F26-AF4C-B27E64A11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24E5A-27D4-4932-B37B-F3EBDEB94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E14-01D5-43D5-BB26-E560558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6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page.divms.uiowa.edu/~luke/classes/STAT4580/maps.html" TargetMode="External"/><Relationship Id="rId2" Type="http://schemas.openxmlformats.org/officeDocument/2006/relationships/hyperlink" Target="https://apps.douglas.co.us/assessor/advanced-search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icrosoft.com/en-us/maps/create-a-bing-maps-key" TargetMode="External"/><Relationship Id="rId4" Type="http://schemas.openxmlformats.org/officeDocument/2006/relationships/hyperlink" Target="https://www2.census.gov/geo/tiger/GENZ201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CFDA1A-D7B3-4874-AB09-69798F8CC1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060CAE-15FD-4B40-9F09-941579DC02FD}"/>
              </a:ext>
            </a:extLst>
          </p:cNvPr>
          <p:cNvSpPr/>
          <p:nvPr/>
        </p:nvSpPr>
        <p:spPr>
          <a:xfrm>
            <a:off x="121298" y="130629"/>
            <a:ext cx="11933853" cy="65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D381E-021D-4130-9947-BCC10C3CD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Predicting Home Sale Prices in Douglas County, Colorado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7BB72-9B81-46CA-ABBA-6B72840A4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Odes Mullins</a:t>
            </a:r>
          </a:p>
          <a:p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Regis University</a:t>
            </a:r>
          </a:p>
          <a:p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MSDS 696 – Practicum II Project</a:t>
            </a:r>
          </a:p>
          <a:p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Date: 12/21/2019</a:t>
            </a:r>
          </a:p>
          <a:p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89E407FF-ECE0-4A23-A68A-D359DF7E45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7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19"/>
    </mc:Choice>
    <mc:Fallback>
      <p:transition spd="slow" advTm="182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0E326D-E9EE-4A19-AF7A-219D484787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FECF6-A13E-4256-8666-D8A8E6BD185D}"/>
              </a:ext>
            </a:extLst>
          </p:cNvPr>
          <p:cNvSpPr/>
          <p:nvPr/>
        </p:nvSpPr>
        <p:spPr>
          <a:xfrm>
            <a:off x="258147" y="149289"/>
            <a:ext cx="11933853" cy="65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4AD4D-2BF8-4B65-9DC2-42C2BA5EDE4B}"/>
              </a:ext>
            </a:extLst>
          </p:cNvPr>
          <p:cNvSpPr txBox="1"/>
          <p:nvPr/>
        </p:nvSpPr>
        <p:spPr>
          <a:xfrm>
            <a:off x="737681" y="488359"/>
            <a:ext cx="10684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Exploratory Data Analysis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Combination and Mean Values to Sale Year</a:t>
            </a:r>
          </a:p>
        </p:txBody>
      </p:sp>
      <p:pic>
        <p:nvPicPr>
          <p:cNvPr id="13" name="Picture">
            <a:extLst>
              <a:ext uri="{FF2B5EF4-FFF2-40B4-BE49-F238E27FC236}">
                <a16:creationId xmlns:a16="http://schemas.microsoft.com/office/drawing/2014/main" id="{50669368-F642-4302-AE89-0BAD267D777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548661" y="2342781"/>
            <a:ext cx="2900680" cy="274415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4" name="Picture">
            <a:extLst>
              <a:ext uri="{FF2B5EF4-FFF2-40B4-BE49-F238E27FC236}">
                <a16:creationId xmlns:a16="http://schemas.microsoft.com/office/drawing/2014/main" id="{CD93D709-4C43-4A83-962B-2598DB25A7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535046" y="2337576"/>
            <a:ext cx="3008948" cy="27400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5" name="Picture">
            <a:extLst>
              <a:ext uri="{FF2B5EF4-FFF2-40B4-BE49-F238E27FC236}">
                <a16:creationId xmlns:a16="http://schemas.microsoft.com/office/drawing/2014/main" id="{9DD9F235-E663-4AD8-8CD0-4809B5E77B4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7640105" y="2339605"/>
            <a:ext cx="2950528" cy="274732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676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0E326D-E9EE-4A19-AF7A-219D484787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FECF6-A13E-4256-8666-D8A8E6BD185D}"/>
              </a:ext>
            </a:extLst>
          </p:cNvPr>
          <p:cNvSpPr/>
          <p:nvPr/>
        </p:nvSpPr>
        <p:spPr>
          <a:xfrm>
            <a:off x="121298" y="139959"/>
            <a:ext cx="11933853" cy="65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4AD4D-2BF8-4B65-9DC2-42C2BA5EDE4B}"/>
              </a:ext>
            </a:extLst>
          </p:cNvPr>
          <p:cNvSpPr txBox="1"/>
          <p:nvPr/>
        </p:nvSpPr>
        <p:spPr>
          <a:xfrm>
            <a:off x="737681" y="488359"/>
            <a:ext cx="10684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Regression Models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Set Up and 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66F1-1AC4-4454-A686-86AB68A4EC7D}"/>
              </a:ext>
            </a:extLst>
          </p:cNvPr>
          <p:cNvSpPr txBox="1"/>
          <p:nvPr/>
        </p:nvSpPr>
        <p:spPr>
          <a:xfrm>
            <a:off x="764864" y="1657325"/>
            <a:ext cx="106840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Data frame split into train and test data frames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Used </a:t>
            </a:r>
            <a:r>
              <a:rPr lang="en-US" sz="2400" dirty="0" err="1">
                <a:solidFill>
                  <a:schemeClr val="bg1"/>
                </a:solidFill>
                <a:latin typeface="Garamond" panose="02020404030301010803" pitchFamily="18" charset="0"/>
              </a:rPr>
              <a:t>set.seed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(123) for repeatable results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5 regression models with machine learning created to train and used to predict home sales prices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Linear Regression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Random Forest with Cross Validation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Gradient Boosting with Cross Validation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Extreme Gradient Boosting with Cross Validation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Support Vector Machine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The models were analyzed and modified to determine which model had the greatest predictive accuracy</a:t>
            </a:r>
          </a:p>
        </p:txBody>
      </p:sp>
    </p:spTree>
    <p:extLst>
      <p:ext uri="{BB962C8B-B14F-4D97-AF65-F5344CB8AC3E}">
        <p14:creationId xmlns:p14="http://schemas.microsoft.com/office/powerpoint/2010/main" val="200129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0E326D-E9EE-4A19-AF7A-219D484787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FECF6-A13E-4256-8666-D8A8E6BD185D}"/>
              </a:ext>
            </a:extLst>
          </p:cNvPr>
          <p:cNvSpPr/>
          <p:nvPr/>
        </p:nvSpPr>
        <p:spPr>
          <a:xfrm>
            <a:off x="131212" y="129462"/>
            <a:ext cx="11933853" cy="65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4AD4D-2BF8-4B65-9DC2-42C2BA5EDE4B}"/>
              </a:ext>
            </a:extLst>
          </p:cNvPr>
          <p:cNvSpPr txBox="1"/>
          <p:nvPr/>
        </p:nvSpPr>
        <p:spPr>
          <a:xfrm>
            <a:off x="765673" y="488359"/>
            <a:ext cx="10684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Regression Models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Predictions by Actuals</a:t>
            </a:r>
          </a:p>
        </p:txBody>
      </p:sp>
      <p:pic>
        <p:nvPicPr>
          <p:cNvPr id="13" name="Picture">
            <a:extLst>
              <a:ext uri="{FF2B5EF4-FFF2-40B4-BE49-F238E27FC236}">
                <a16:creationId xmlns:a16="http://schemas.microsoft.com/office/drawing/2014/main" id="{DACCAA3B-C2D1-4D2A-BF2B-39890FA3E4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05000" y="1581150"/>
            <a:ext cx="2740025" cy="23761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4" name="Picture">
            <a:extLst>
              <a:ext uri="{FF2B5EF4-FFF2-40B4-BE49-F238E27FC236}">
                <a16:creationId xmlns:a16="http://schemas.microsoft.com/office/drawing/2014/main" id="{896BF265-323E-4812-A420-8DB2910B06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724400" y="1581151"/>
            <a:ext cx="2743200" cy="236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5" name="Picture">
            <a:extLst>
              <a:ext uri="{FF2B5EF4-FFF2-40B4-BE49-F238E27FC236}">
                <a16:creationId xmlns:a16="http://schemas.microsoft.com/office/drawing/2014/main" id="{7675BA76-A169-4814-97D0-D9D82419CEC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539672" y="1581150"/>
            <a:ext cx="2747328" cy="236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6" name="Picture">
            <a:extLst>
              <a:ext uri="{FF2B5EF4-FFF2-40B4-BE49-F238E27FC236}">
                <a16:creationId xmlns:a16="http://schemas.microsoft.com/office/drawing/2014/main" id="{8F540C89-C868-4312-8DCA-4EC22CA885D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3448049" y="4000501"/>
            <a:ext cx="2724151" cy="23431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7" name="Picture">
            <a:extLst>
              <a:ext uri="{FF2B5EF4-FFF2-40B4-BE49-F238E27FC236}">
                <a16:creationId xmlns:a16="http://schemas.microsoft.com/office/drawing/2014/main" id="{DDBAF275-559D-4D5E-816D-E18CBECEFB3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6257925" y="4000500"/>
            <a:ext cx="2743200" cy="23431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62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0E326D-E9EE-4A19-AF7A-219D484787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FECF6-A13E-4256-8666-D8A8E6BD185D}"/>
              </a:ext>
            </a:extLst>
          </p:cNvPr>
          <p:cNvSpPr/>
          <p:nvPr/>
        </p:nvSpPr>
        <p:spPr>
          <a:xfrm>
            <a:off x="130629" y="130628"/>
            <a:ext cx="11933853" cy="65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4AD4D-2BF8-4B65-9DC2-42C2BA5EDE4B}"/>
              </a:ext>
            </a:extLst>
          </p:cNvPr>
          <p:cNvSpPr txBox="1"/>
          <p:nvPr/>
        </p:nvSpPr>
        <p:spPr>
          <a:xfrm>
            <a:off x="765673" y="488359"/>
            <a:ext cx="10684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Regression Models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Regression Models Evaluation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7A8255-D4CA-49E0-8C4B-AD3ACFA6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856" y="2155662"/>
            <a:ext cx="84105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44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0E326D-E9EE-4A19-AF7A-219D484787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FECF6-A13E-4256-8666-D8A8E6BD185D}"/>
              </a:ext>
            </a:extLst>
          </p:cNvPr>
          <p:cNvSpPr/>
          <p:nvPr/>
        </p:nvSpPr>
        <p:spPr>
          <a:xfrm>
            <a:off x="121298" y="139959"/>
            <a:ext cx="11933853" cy="65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4AD4D-2BF8-4B65-9DC2-42C2BA5EDE4B}"/>
              </a:ext>
            </a:extLst>
          </p:cNvPr>
          <p:cNvSpPr txBox="1"/>
          <p:nvPr/>
        </p:nvSpPr>
        <p:spPr>
          <a:xfrm>
            <a:off x="737681" y="488359"/>
            <a:ext cx="1068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Possible Future 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66F1-1AC4-4454-A686-86AB68A4EC7D}"/>
              </a:ext>
            </a:extLst>
          </p:cNvPr>
          <p:cNvSpPr txBox="1"/>
          <p:nvPr/>
        </p:nvSpPr>
        <p:spPr>
          <a:xfrm>
            <a:off x="755533" y="2123856"/>
            <a:ext cx="106840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Remove the few hundred homes with higher sale prices from model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Additional tuning of existing models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Remove home sales with higher acreage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Compare home sale prices to assessor home price estimator and use features to identify if there is a factor to apply to assessor estimator price to approximate sales</a:t>
            </a:r>
          </a:p>
        </p:txBody>
      </p:sp>
    </p:spTree>
    <p:extLst>
      <p:ext uri="{BB962C8B-B14F-4D97-AF65-F5344CB8AC3E}">
        <p14:creationId xmlns:p14="http://schemas.microsoft.com/office/powerpoint/2010/main" val="490039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0E326D-E9EE-4A19-AF7A-219D484787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FECF6-A13E-4256-8666-D8A8E6BD185D}"/>
              </a:ext>
            </a:extLst>
          </p:cNvPr>
          <p:cNvSpPr/>
          <p:nvPr/>
        </p:nvSpPr>
        <p:spPr>
          <a:xfrm>
            <a:off x="121298" y="139959"/>
            <a:ext cx="11933853" cy="65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4AD4D-2BF8-4B65-9DC2-42C2BA5EDE4B}"/>
              </a:ext>
            </a:extLst>
          </p:cNvPr>
          <p:cNvSpPr txBox="1"/>
          <p:nvPr/>
        </p:nvSpPr>
        <p:spPr>
          <a:xfrm>
            <a:off x="737681" y="488359"/>
            <a:ext cx="1068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66F1-1AC4-4454-A686-86AB68A4EC7D}"/>
              </a:ext>
            </a:extLst>
          </p:cNvPr>
          <p:cNvSpPr txBox="1"/>
          <p:nvPr/>
        </p:nvSpPr>
        <p:spPr>
          <a:xfrm>
            <a:off x="755533" y="2123856"/>
            <a:ext cx="10684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Home sale prices approximator can be a useful tool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Tree models worked best at approximating home sale prices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Models could be refined to give even better home sale price estimates</a:t>
            </a:r>
          </a:p>
        </p:txBody>
      </p:sp>
    </p:spTree>
    <p:extLst>
      <p:ext uri="{BB962C8B-B14F-4D97-AF65-F5344CB8AC3E}">
        <p14:creationId xmlns:p14="http://schemas.microsoft.com/office/powerpoint/2010/main" val="2562565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0E326D-E9EE-4A19-AF7A-219D484787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FECF6-A13E-4256-8666-D8A8E6BD185D}"/>
              </a:ext>
            </a:extLst>
          </p:cNvPr>
          <p:cNvSpPr/>
          <p:nvPr/>
        </p:nvSpPr>
        <p:spPr>
          <a:xfrm>
            <a:off x="121298" y="139959"/>
            <a:ext cx="11933853" cy="65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4AD4D-2BF8-4B65-9DC2-42C2BA5EDE4B}"/>
              </a:ext>
            </a:extLst>
          </p:cNvPr>
          <p:cNvSpPr txBox="1"/>
          <p:nvPr/>
        </p:nvSpPr>
        <p:spPr>
          <a:xfrm>
            <a:off x="737681" y="488359"/>
            <a:ext cx="1068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66F1-1AC4-4454-A686-86AB68A4EC7D}"/>
              </a:ext>
            </a:extLst>
          </p:cNvPr>
          <p:cNvSpPr txBox="1"/>
          <p:nvPr/>
        </p:nvSpPr>
        <p:spPr>
          <a:xfrm>
            <a:off x="755533" y="2123856"/>
            <a:ext cx="106840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hlinkClick r:id="rId2"/>
              </a:rPr>
              <a:t>https://apps.douglas.co.us/assessor/advanced-search/</a:t>
            </a:r>
            <a:endParaRPr lang="en-US" sz="2400" dirty="0"/>
          </a:p>
          <a:p>
            <a:r>
              <a:rPr lang="en-US" sz="2400" u="sng" dirty="0">
                <a:hlinkClick r:id="rId3"/>
              </a:rPr>
              <a:t>https://homepage.divms.uiowa.edu/~luke/classes/STAT4580/maps.html</a:t>
            </a:r>
            <a:endParaRPr lang="en-US" sz="2400" dirty="0"/>
          </a:p>
          <a:p>
            <a:r>
              <a:rPr lang="en-US" sz="2400" u="sng" dirty="0">
                <a:hlinkClick r:id="rId4"/>
              </a:rPr>
              <a:t>https://www2.census.gov/geo/tiger/GENZ2010/</a:t>
            </a:r>
            <a:endParaRPr lang="en-US" sz="2400" dirty="0"/>
          </a:p>
          <a:p>
            <a:r>
              <a:rPr lang="en-US" sz="2400" u="sng" dirty="0">
                <a:hlinkClick r:id="rId5"/>
              </a:rPr>
              <a:t>https://www.microsoft.com/en-us/maps/create-a-bing-maps-key</a:t>
            </a:r>
            <a:endParaRPr lang="en-US" sz="2400" dirty="0"/>
          </a:p>
          <a:p>
            <a:r>
              <a:rPr lang="en-US" sz="2400" u="sng" dirty="0">
                <a:hlinkClick r:id="rId5"/>
              </a:rPr>
              <a:t>https://www.microsoft.com/en-us/maps/create-a-bing-maps-key</a:t>
            </a:r>
            <a:endParaRPr lang="en-US" sz="2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4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97097D-9A73-4E79-91F5-72BCF3A27B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160E75-9785-4B5E-8210-B13F7C808409}"/>
              </a:ext>
            </a:extLst>
          </p:cNvPr>
          <p:cNvSpPr/>
          <p:nvPr/>
        </p:nvSpPr>
        <p:spPr>
          <a:xfrm>
            <a:off x="121298" y="130629"/>
            <a:ext cx="11933853" cy="65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895D0-F2ED-4A66-9E7D-A1F718AF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266EC-FEFB-4EDF-B673-500D57EF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440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bg1"/>
                </a:solidFill>
                <a:latin typeface="Garamond" panose="02020404030301010803" pitchFamily="18" charset="0"/>
              </a:rPr>
              <a:t>Goal of this project was to predict home sale prices for Douglas County, Colorado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bg1"/>
                </a:solidFill>
                <a:latin typeface="Garamond" panose="02020404030301010803" pitchFamily="18" charset="0"/>
              </a:rPr>
              <a:t>Home sales data for years 2014 through 2018 was extracted from the Douglas County assessor’s office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bg1"/>
                </a:solidFill>
                <a:latin typeface="Garamond" panose="02020404030301010803" pitchFamily="18" charset="0"/>
              </a:rPr>
              <a:t>Single family detached homes only were used for this project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bg1"/>
                </a:solidFill>
                <a:latin typeface="Garamond" panose="02020404030301010803" pitchFamily="18" charset="0"/>
              </a:rPr>
              <a:t>Over 28,000 home sales in Douglas County for the 5 year period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bg1"/>
                </a:solidFill>
                <a:latin typeface="Garamond" panose="02020404030301010803" pitchFamily="18" charset="0"/>
              </a:rPr>
              <a:t>R was used for all evaluation and all commands are contained in the R Markdown file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9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0E326D-E9EE-4A19-AF7A-219D484787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FECF6-A13E-4256-8666-D8A8E6BD185D}"/>
              </a:ext>
            </a:extLst>
          </p:cNvPr>
          <p:cNvSpPr/>
          <p:nvPr/>
        </p:nvSpPr>
        <p:spPr>
          <a:xfrm>
            <a:off x="121298" y="130629"/>
            <a:ext cx="11933853" cy="65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4AD4D-2BF8-4B65-9DC2-42C2BA5EDE4B}"/>
              </a:ext>
            </a:extLst>
          </p:cNvPr>
          <p:cNvSpPr txBox="1"/>
          <p:nvPr/>
        </p:nvSpPr>
        <p:spPr>
          <a:xfrm>
            <a:off x="709690" y="488359"/>
            <a:ext cx="10684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Data Collection and Cleaning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Highlight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66F1-1AC4-4454-A686-86AB68A4EC7D}"/>
              </a:ext>
            </a:extLst>
          </p:cNvPr>
          <p:cNvSpPr txBox="1"/>
          <p:nvPr/>
        </p:nvSpPr>
        <p:spPr>
          <a:xfrm>
            <a:off x="774196" y="1741301"/>
            <a:ext cx="106840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Data source was the Douglas County assessor’s office website under the Online Services/Advance Search option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Three reports extracted and used were as follows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Property Improvement (Segments Report)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Building Summary Report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Sales Information Report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Three extracted .csv files placed in </a:t>
            </a:r>
            <a:r>
              <a:rPr lang="en-US" sz="2400" dirty="0" err="1">
                <a:solidFill>
                  <a:schemeClr val="bg1"/>
                </a:solidFill>
                <a:latin typeface="Garamond" panose="02020404030301010803" pitchFamily="18" charset="0"/>
              </a:rPr>
              <a:t>RStudio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project working directory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Total of 69 columns with 8 key columns leaving 45 columns for evaluation for three files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Data loaded and cleaned in </a:t>
            </a:r>
            <a:r>
              <a:rPr lang="en-US" sz="2400" dirty="0" err="1">
                <a:solidFill>
                  <a:schemeClr val="bg1"/>
                </a:solidFill>
                <a:latin typeface="Garamond" panose="02020404030301010803" pitchFamily="18" charset="0"/>
              </a:rPr>
              <a:t>RStudio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including imputing missing values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0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0E326D-E9EE-4A19-AF7A-219D484787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FECF6-A13E-4256-8666-D8A8E6BD185D}"/>
              </a:ext>
            </a:extLst>
          </p:cNvPr>
          <p:cNvSpPr/>
          <p:nvPr/>
        </p:nvSpPr>
        <p:spPr>
          <a:xfrm>
            <a:off x="130630" y="121298"/>
            <a:ext cx="11933853" cy="65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4AD4D-2BF8-4B65-9DC2-42C2BA5EDE4B}"/>
              </a:ext>
            </a:extLst>
          </p:cNvPr>
          <p:cNvSpPr txBox="1"/>
          <p:nvPr/>
        </p:nvSpPr>
        <p:spPr>
          <a:xfrm>
            <a:off x="775003" y="488359"/>
            <a:ext cx="1068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Data Collection and 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66F1-1AC4-4454-A686-86AB68A4EC7D}"/>
              </a:ext>
            </a:extLst>
          </p:cNvPr>
          <p:cNvSpPr txBox="1"/>
          <p:nvPr/>
        </p:nvSpPr>
        <p:spPr>
          <a:xfrm>
            <a:off x="774195" y="1069497"/>
            <a:ext cx="1068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Summary of Final Data Frame Features</a:t>
            </a:r>
          </a:p>
          <a:p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AA1970-88C8-4F68-AA44-5FCDF65A0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052211"/>
              </p:ext>
            </p:extLst>
          </p:nvPr>
        </p:nvGraphicFramePr>
        <p:xfrm>
          <a:off x="4040156" y="1423363"/>
          <a:ext cx="4198774" cy="5074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1558">
                  <a:extLst>
                    <a:ext uri="{9D8B030D-6E8A-4147-A177-3AD203B41FA5}">
                      <a16:colId xmlns:a16="http://schemas.microsoft.com/office/drawing/2014/main" val="1822782607"/>
                    </a:ext>
                  </a:extLst>
                </a:gridCol>
                <a:gridCol w="1866122">
                  <a:extLst>
                    <a:ext uri="{9D8B030D-6E8A-4147-A177-3AD203B41FA5}">
                      <a16:colId xmlns:a16="http://schemas.microsoft.com/office/drawing/2014/main" val="212133752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1483909572"/>
                    </a:ext>
                  </a:extLst>
                </a:gridCol>
              </a:tblGrid>
              <a:tr h="37018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</a:rPr>
                        <a:t>FEATURES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</a:rPr>
                        <a:t>UNIT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extLst>
                  <a:ext uri="{0D108BD9-81ED-4DB2-BD59-A6C34878D82A}">
                    <a16:rowId xmlns:a16="http://schemas.microsoft.com/office/drawing/2014/main" val="2279690201"/>
                  </a:ext>
                </a:extLst>
              </a:tr>
              <a:tr h="562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Lot Size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extLst>
                  <a:ext uri="{0D108BD9-81ED-4DB2-BD59-A6C34878D82A}">
                    <a16:rowId xmlns:a16="http://schemas.microsoft.com/office/drawing/2014/main" val="3703538156"/>
                  </a:ext>
                </a:extLst>
              </a:tr>
              <a:tr h="28015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Improvmnt</a:t>
                      </a:r>
                      <a:r>
                        <a:rPr lang="en-US" sz="1200" dirty="0">
                          <a:effectLst/>
                        </a:rPr>
                        <a:t> SF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above ground home size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square feet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extLst>
                  <a:ext uri="{0D108BD9-81ED-4DB2-BD59-A6C34878D82A}">
                    <a16:rowId xmlns:a16="http://schemas.microsoft.com/office/drawing/2014/main" val="3359345794"/>
                  </a:ext>
                </a:extLst>
              </a:tr>
              <a:tr h="21145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Garage 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garage size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square feet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extLst>
                  <a:ext uri="{0D108BD9-81ED-4DB2-BD59-A6C34878D82A}">
                    <a16:rowId xmlns:a16="http://schemas.microsoft.com/office/drawing/2014/main" val="4183186822"/>
                  </a:ext>
                </a:extLst>
              </a:tr>
              <a:tr h="29449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Basement 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 basement size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square feet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extLst>
                  <a:ext uri="{0D108BD9-81ED-4DB2-BD59-A6C34878D82A}">
                    <a16:rowId xmlns:a16="http://schemas.microsoft.com/office/drawing/2014/main" val="1111678133"/>
                  </a:ext>
                </a:extLst>
              </a:tr>
              <a:tr h="16106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Finished Basement 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basement finished size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square feet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extLst>
                  <a:ext uri="{0D108BD9-81ED-4DB2-BD59-A6C34878D82A}">
                    <a16:rowId xmlns:a16="http://schemas.microsoft.com/office/drawing/2014/main" val="529372810"/>
                  </a:ext>
                </a:extLst>
              </a:tr>
              <a:tr h="21518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Porch SF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 porch size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Square feet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extLst>
                  <a:ext uri="{0D108BD9-81ED-4DB2-BD59-A6C34878D82A}">
                    <a16:rowId xmlns:a16="http://schemas.microsoft.com/office/drawing/2014/main" val="3590859593"/>
                  </a:ext>
                </a:extLst>
              </a:tr>
              <a:tr h="12934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Built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year home built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number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extLst>
                  <a:ext uri="{0D108BD9-81ED-4DB2-BD59-A6C34878D82A}">
                    <a16:rowId xmlns:a16="http://schemas.microsoft.com/office/drawing/2014/main" val="3093417047"/>
                  </a:ext>
                </a:extLst>
              </a:tr>
              <a:tr h="10881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Situs Zip Code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 zip code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factor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extLst>
                  <a:ext uri="{0D108BD9-81ED-4DB2-BD59-A6C34878D82A}">
                    <a16:rowId xmlns:a16="http://schemas.microsoft.com/office/drawing/2014/main" val="3894237571"/>
                  </a:ext>
                </a:extLst>
              </a:tr>
              <a:tr h="27045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Sale Year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 sale year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factor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extLst>
                  <a:ext uri="{0D108BD9-81ED-4DB2-BD59-A6C34878D82A}">
                    <a16:rowId xmlns:a16="http://schemas.microsoft.com/office/drawing/2014/main" val="1344879126"/>
                  </a:ext>
                </a:extLst>
              </a:tr>
              <a:tr h="2554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Style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type of home such as ranch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factor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extLst>
                  <a:ext uri="{0D108BD9-81ED-4DB2-BD59-A6C34878D82A}">
                    <a16:rowId xmlns:a16="http://schemas.microsoft.com/office/drawing/2014/main" val="1688972272"/>
                  </a:ext>
                </a:extLst>
              </a:tr>
              <a:tr h="24036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Stories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stories tall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factor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extLst>
                  <a:ext uri="{0D108BD9-81ED-4DB2-BD59-A6C34878D82A}">
                    <a16:rowId xmlns:a16="http://schemas.microsoft.com/office/drawing/2014/main" val="1232043363"/>
                  </a:ext>
                </a:extLst>
              </a:tr>
              <a:tr h="1693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Bedroom Count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bedrooms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factor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extLst>
                  <a:ext uri="{0D108BD9-81ED-4DB2-BD59-A6C34878D82A}">
                    <a16:rowId xmlns:a16="http://schemas.microsoft.com/office/drawing/2014/main" val="1301448957"/>
                  </a:ext>
                </a:extLst>
              </a:tr>
              <a:tr h="18227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Bathroom Count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bathrooms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factor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extLst>
                  <a:ext uri="{0D108BD9-81ED-4DB2-BD59-A6C34878D82A}">
                    <a16:rowId xmlns:a16="http://schemas.microsoft.com/office/drawing/2014/main" val="3755816304"/>
                  </a:ext>
                </a:extLst>
              </a:tr>
              <a:tr h="1952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Quality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home quality rating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factor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extLst>
                  <a:ext uri="{0D108BD9-81ED-4DB2-BD59-A6C34878D82A}">
                    <a16:rowId xmlns:a16="http://schemas.microsoft.com/office/drawing/2014/main" val="4165405214"/>
                  </a:ext>
                </a:extLst>
              </a:tr>
              <a:tr h="1428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Walkout Basement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is there a walkout basement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factor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297" marR="54297" marT="0" marB="0"/>
                </a:tc>
                <a:extLst>
                  <a:ext uri="{0D108BD9-81ED-4DB2-BD59-A6C34878D82A}">
                    <a16:rowId xmlns:a16="http://schemas.microsoft.com/office/drawing/2014/main" val="3761115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90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0E326D-E9EE-4A19-AF7A-219D484787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FECF6-A13E-4256-8666-D8A8E6BD185D}"/>
              </a:ext>
            </a:extLst>
          </p:cNvPr>
          <p:cNvSpPr/>
          <p:nvPr/>
        </p:nvSpPr>
        <p:spPr>
          <a:xfrm>
            <a:off x="167951" y="121298"/>
            <a:ext cx="11933853" cy="65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4AD4D-2BF8-4B65-9DC2-42C2BA5EDE4B}"/>
              </a:ext>
            </a:extLst>
          </p:cNvPr>
          <p:cNvSpPr txBox="1"/>
          <p:nvPr/>
        </p:nvSpPr>
        <p:spPr>
          <a:xfrm>
            <a:off x="737681" y="488359"/>
            <a:ext cx="1068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66F1-1AC4-4454-A686-86AB68A4EC7D}"/>
              </a:ext>
            </a:extLst>
          </p:cNvPr>
          <p:cNvSpPr txBox="1"/>
          <p:nvPr/>
        </p:nvSpPr>
        <p:spPr>
          <a:xfrm>
            <a:off x="746203" y="1983897"/>
            <a:ext cx="10684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Original home sales data frame had 31,587 rows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15 independent variables and one dependent variable with 28,523 rows after bad or missing data removed or imputed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Home prices min was $150,000.00 and max was $6,750,000.00 in final file</a:t>
            </a:r>
          </a:p>
        </p:txBody>
      </p:sp>
    </p:spTree>
    <p:extLst>
      <p:ext uri="{BB962C8B-B14F-4D97-AF65-F5344CB8AC3E}">
        <p14:creationId xmlns:p14="http://schemas.microsoft.com/office/powerpoint/2010/main" val="23380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0E326D-E9EE-4A19-AF7A-219D484787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FECF6-A13E-4256-8666-D8A8E6BD185D}"/>
              </a:ext>
            </a:extLst>
          </p:cNvPr>
          <p:cNvSpPr/>
          <p:nvPr/>
        </p:nvSpPr>
        <p:spPr>
          <a:xfrm>
            <a:off x="121298" y="121298"/>
            <a:ext cx="11933853" cy="65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4AD4D-2BF8-4B65-9DC2-42C2BA5EDE4B}"/>
              </a:ext>
            </a:extLst>
          </p:cNvPr>
          <p:cNvSpPr txBox="1"/>
          <p:nvPr/>
        </p:nvSpPr>
        <p:spPr>
          <a:xfrm>
            <a:off x="737681" y="488359"/>
            <a:ext cx="10684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Mapping Home Sales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Extracting Douglas County Map Coordinates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66F1-1AC4-4454-A686-86AB68A4EC7D}"/>
              </a:ext>
            </a:extLst>
          </p:cNvPr>
          <p:cNvSpPr txBox="1"/>
          <p:nvPr/>
        </p:nvSpPr>
        <p:spPr>
          <a:xfrm>
            <a:off x="746203" y="2207833"/>
            <a:ext cx="10684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Got map coordinates from the United States Census Bureau to draw entire US map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Got coordinates from US Census Bureau for entire US and extracted Colorado map coordinates only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Extracted only Douglas County map coordinates from Colorado map coordinates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Removed voting districts from Douglas County map and sequenced coordinates to correctly draw map</a:t>
            </a:r>
          </a:p>
        </p:txBody>
      </p:sp>
    </p:spTree>
    <p:extLst>
      <p:ext uri="{BB962C8B-B14F-4D97-AF65-F5344CB8AC3E}">
        <p14:creationId xmlns:p14="http://schemas.microsoft.com/office/powerpoint/2010/main" val="32840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0E326D-E9EE-4A19-AF7A-219D484787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FECF6-A13E-4256-8666-D8A8E6BD185D}"/>
              </a:ext>
            </a:extLst>
          </p:cNvPr>
          <p:cNvSpPr/>
          <p:nvPr/>
        </p:nvSpPr>
        <p:spPr>
          <a:xfrm>
            <a:off x="121298" y="121298"/>
            <a:ext cx="11933853" cy="65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4AD4D-2BF8-4B65-9DC2-42C2BA5EDE4B}"/>
              </a:ext>
            </a:extLst>
          </p:cNvPr>
          <p:cNvSpPr txBox="1"/>
          <p:nvPr/>
        </p:nvSpPr>
        <p:spPr>
          <a:xfrm>
            <a:off x="737681" y="488359"/>
            <a:ext cx="10684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Exploratory Data Analysis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Property Coordinates 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66F1-1AC4-4454-A686-86AB68A4EC7D}"/>
              </a:ext>
            </a:extLst>
          </p:cNvPr>
          <p:cNvSpPr txBox="1"/>
          <p:nvPr/>
        </p:nvSpPr>
        <p:spPr>
          <a:xfrm>
            <a:off x="746203" y="1983897"/>
            <a:ext cx="106840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Created property location addresses for each home sold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Created Bing student account and got access key from Bing Maps Account Administration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Extracted Latitude and Longitude of property location addresses from Bing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Got free education key from Bing Maps Enterprise Account Administration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Created location address from street address, city, state, and zip code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Ran Bing process in </a:t>
            </a:r>
            <a:r>
              <a:rPr lang="en-US" sz="2400" dirty="0" err="1">
                <a:solidFill>
                  <a:schemeClr val="bg1"/>
                </a:solidFill>
                <a:latin typeface="Garamond" panose="02020404030301010803" pitchFamily="18" charset="0"/>
              </a:rPr>
              <a:t>RStudio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 to extract property coordinates from Bing</a:t>
            </a:r>
          </a:p>
        </p:txBody>
      </p:sp>
    </p:spTree>
    <p:extLst>
      <p:ext uri="{BB962C8B-B14F-4D97-AF65-F5344CB8AC3E}">
        <p14:creationId xmlns:p14="http://schemas.microsoft.com/office/powerpoint/2010/main" val="322794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0E326D-E9EE-4A19-AF7A-219D484787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FECF6-A13E-4256-8666-D8A8E6BD185D}"/>
              </a:ext>
            </a:extLst>
          </p:cNvPr>
          <p:cNvSpPr/>
          <p:nvPr/>
        </p:nvSpPr>
        <p:spPr>
          <a:xfrm>
            <a:off x="121298" y="93306"/>
            <a:ext cx="11933853" cy="65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4AD4D-2BF8-4B65-9DC2-42C2BA5EDE4B}"/>
              </a:ext>
            </a:extLst>
          </p:cNvPr>
          <p:cNvSpPr txBox="1"/>
          <p:nvPr/>
        </p:nvSpPr>
        <p:spPr>
          <a:xfrm>
            <a:off x="737681" y="488359"/>
            <a:ext cx="10684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Exploratory Data Analysis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Mapped Sales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4CD1052C-B379-4374-B72E-7FED6D9C8F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05777" y="1612836"/>
            <a:ext cx="4278281" cy="40195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F39A7AA4-6FC8-4377-B1FC-B924E4F5B3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274835" y="1613225"/>
            <a:ext cx="4270895" cy="402868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422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0E326D-E9EE-4A19-AF7A-219D484787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FECF6-A13E-4256-8666-D8A8E6BD185D}"/>
              </a:ext>
            </a:extLst>
          </p:cNvPr>
          <p:cNvSpPr/>
          <p:nvPr/>
        </p:nvSpPr>
        <p:spPr>
          <a:xfrm>
            <a:off x="149290" y="102637"/>
            <a:ext cx="11933853" cy="65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4AD4D-2BF8-4B65-9DC2-42C2BA5EDE4B}"/>
              </a:ext>
            </a:extLst>
          </p:cNvPr>
          <p:cNvSpPr txBox="1"/>
          <p:nvPr/>
        </p:nvSpPr>
        <p:spPr>
          <a:xfrm>
            <a:off x="775003" y="525682"/>
            <a:ext cx="10684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Exploratory Data Analysis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Independent Variables to Sale Price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32F4124B-36E9-4EA3-9D29-45D3803FEC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467333" y="2413439"/>
            <a:ext cx="2583181" cy="22059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1B814C12-95EB-4814-820F-329D0E30F77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134190" y="2403157"/>
            <a:ext cx="2715896" cy="219741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Picture">
            <a:extLst>
              <a:ext uri="{FF2B5EF4-FFF2-40B4-BE49-F238E27FC236}">
                <a16:creationId xmlns:a16="http://schemas.microsoft.com/office/drawing/2014/main" id="{BD8B585D-1141-4775-A24C-1A27874B7A1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881049" y="2410264"/>
            <a:ext cx="2512378" cy="220916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2" name="Picture">
            <a:extLst>
              <a:ext uri="{FF2B5EF4-FFF2-40B4-BE49-F238E27FC236}">
                <a16:creationId xmlns:a16="http://schemas.microsoft.com/office/drawing/2014/main" id="{9403E257-BE1D-455B-8BA0-F5D5C9B1644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8935156" y="2405819"/>
            <a:ext cx="2542858" cy="22040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395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000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8445</TotalTime>
  <Words>732</Words>
  <Application>Microsoft Office PowerPoint</Application>
  <PresentationFormat>Widescreen</PresentationFormat>
  <Paragraphs>130</Paragraphs>
  <Slides>16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Predicting Home Sale Prices in Douglas County, Colorado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Regulations</dc:title>
  <dc:creator>Mullins, Odes D</dc:creator>
  <cp:lastModifiedBy>Mullins, Odes D</cp:lastModifiedBy>
  <cp:revision>189</cp:revision>
  <dcterms:created xsi:type="dcterms:W3CDTF">2018-09-20T00:08:44Z</dcterms:created>
  <dcterms:modified xsi:type="dcterms:W3CDTF">2019-12-22T20:17:05Z</dcterms:modified>
</cp:coreProperties>
</file>