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83" r:id="rId11"/>
    <p:sldId id="284" r:id="rId12"/>
    <p:sldId id="279" r:id="rId13"/>
  </p:sldIdLst>
  <p:sldSz cx="9144000" cy="5143500" type="screen16x9"/>
  <p:notesSz cx="6858000" cy="9144000"/>
  <p:embeddedFontLst>
    <p:embeddedFont>
      <p:font typeface="Abel" panose="020B0604020202020204" charset="0"/>
      <p:regular r:id="rId15"/>
    </p:embeddedFont>
    <p:embeddedFont>
      <p:font typeface="Calibri" panose="020F0502020204030204" pitchFamily="34" charset="0"/>
      <p:regular r:id="rId16"/>
      <p:bold r:id="rId17"/>
      <p:italic r:id="rId18"/>
      <p:boldItalic r:id="rId19"/>
    </p:embeddedFont>
    <p:embeddedFont>
      <p:font typeface="Roboto Slab"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B2A7E5-42F9-4A95-95F7-DA5FDB9596C6}">
  <a:tblStyle styleId="{EDB2A7E5-42F9-4A95-95F7-DA5FDB9596C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E71DF-370D-4E86-9592-D4D149E0FF51}"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D2C5EA12-ECDC-4E12-98F6-0E55C7505B93}">
      <dgm:prSet phldrT="[Text]"/>
      <dgm:spPr/>
      <dgm:t>
        <a:bodyPr/>
        <a:lstStyle/>
        <a:p>
          <a:pPr algn="ctr"/>
          <a:r>
            <a:rPr lang="ro-MD" dirty="0"/>
            <a:t>1.De selecție</a:t>
          </a:r>
          <a:endParaRPr lang="en-US" dirty="0"/>
        </a:p>
      </dgm:t>
    </dgm:pt>
    <dgm:pt modelId="{53542EFC-7C15-4BF6-B2F7-7864CEE229A4}" type="parTrans" cxnId="{82272D89-5A3E-4B2B-9DE5-40846E6AC31D}">
      <dgm:prSet/>
      <dgm:spPr/>
      <dgm:t>
        <a:bodyPr/>
        <a:lstStyle/>
        <a:p>
          <a:endParaRPr lang="en-US"/>
        </a:p>
      </dgm:t>
    </dgm:pt>
    <dgm:pt modelId="{670F61FD-EB07-4BDD-BB05-9C4E52389F44}" type="sibTrans" cxnId="{82272D89-5A3E-4B2B-9DE5-40846E6AC31D}">
      <dgm:prSet/>
      <dgm:spPr/>
      <dgm:t>
        <a:bodyPr/>
        <a:lstStyle/>
        <a:p>
          <a:endParaRPr lang="en-US"/>
        </a:p>
      </dgm:t>
    </dgm:pt>
    <dgm:pt modelId="{1A44D104-3F5D-4A79-A341-CE58B62BC1CC}">
      <dgm:prSet phldrT="[Text]"/>
      <dgm:spPr/>
      <dgm:t>
        <a:bodyPr/>
        <a:lstStyle/>
        <a:p>
          <a:pPr algn="ctr"/>
          <a:r>
            <a:rPr lang="ro-MD" dirty="0"/>
            <a:t>2.De acțiune</a:t>
          </a:r>
          <a:endParaRPr lang="en-US" dirty="0"/>
        </a:p>
      </dgm:t>
    </dgm:pt>
    <dgm:pt modelId="{35284675-E1E0-4E64-B549-EEB85EFD3FD5}" type="parTrans" cxnId="{322553EB-97FA-4DE2-95B3-5DE30BB3573E}">
      <dgm:prSet/>
      <dgm:spPr/>
      <dgm:t>
        <a:bodyPr/>
        <a:lstStyle/>
        <a:p>
          <a:endParaRPr lang="en-US"/>
        </a:p>
      </dgm:t>
    </dgm:pt>
    <dgm:pt modelId="{90A49DF5-BB82-4FAD-BEB4-48C51254A5D5}" type="sibTrans" cxnId="{322553EB-97FA-4DE2-95B3-5DE30BB3573E}">
      <dgm:prSet/>
      <dgm:spPr/>
      <dgm:t>
        <a:bodyPr/>
        <a:lstStyle/>
        <a:p>
          <a:endParaRPr lang="en-US"/>
        </a:p>
      </dgm:t>
    </dgm:pt>
    <dgm:pt modelId="{24D239E5-1333-40E0-86E7-4737733C0E15}">
      <dgm:prSet phldrT="[Text]"/>
      <dgm:spPr/>
      <dgm:t>
        <a:bodyPr/>
        <a:lstStyle/>
        <a:p>
          <a:pPr algn="ctr"/>
          <a:r>
            <a:rPr lang="ro-MD" dirty="0"/>
            <a:t>3.De totalizare</a:t>
          </a:r>
          <a:endParaRPr lang="en-US" dirty="0"/>
        </a:p>
      </dgm:t>
    </dgm:pt>
    <dgm:pt modelId="{C5D384FD-851D-4754-8700-154816AE1AEF}" type="parTrans" cxnId="{2D6C772B-7804-451F-AEF8-2F0309C264F1}">
      <dgm:prSet/>
      <dgm:spPr/>
      <dgm:t>
        <a:bodyPr/>
        <a:lstStyle/>
        <a:p>
          <a:endParaRPr lang="en-US"/>
        </a:p>
      </dgm:t>
    </dgm:pt>
    <dgm:pt modelId="{F863F81D-D9DF-4E82-A449-2D6A28837473}" type="sibTrans" cxnId="{2D6C772B-7804-451F-AEF8-2F0309C264F1}">
      <dgm:prSet/>
      <dgm:spPr/>
      <dgm:t>
        <a:bodyPr/>
        <a:lstStyle/>
        <a:p>
          <a:endParaRPr lang="en-US"/>
        </a:p>
      </dgm:t>
    </dgm:pt>
    <dgm:pt modelId="{7742A6A8-2E12-45F2-A5A8-1013E001A1F9}" type="pres">
      <dgm:prSet presAssocID="{6B3E71DF-370D-4E86-9592-D4D149E0FF51}" presName="linear" presStyleCnt="0">
        <dgm:presLayoutVars>
          <dgm:animLvl val="lvl"/>
          <dgm:resizeHandles val="exact"/>
        </dgm:presLayoutVars>
      </dgm:prSet>
      <dgm:spPr/>
    </dgm:pt>
    <dgm:pt modelId="{C530C2D9-49B5-4C55-876F-D8EC54BBEE40}" type="pres">
      <dgm:prSet presAssocID="{D2C5EA12-ECDC-4E12-98F6-0E55C7505B93}" presName="parentText" presStyleLbl="node1" presStyleIdx="0" presStyleCnt="3">
        <dgm:presLayoutVars>
          <dgm:chMax val="0"/>
          <dgm:bulletEnabled val="1"/>
        </dgm:presLayoutVars>
      </dgm:prSet>
      <dgm:spPr/>
    </dgm:pt>
    <dgm:pt modelId="{D0DB3CAA-38A9-4C31-88ED-A5F8C82CD96A}" type="pres">
      <dgm:prSet presAssocID="{670F61FD-EB07-4BDD-BB05-9C4E52389F44}" presName="spacer" presStyleCnt="0"/>
      <dgm:spPr/>
    </dgm:pt>
    <dgm:pt modelId="{3F4A3F56-761C-4CE0-B8FB-659D68493B48}" type="pres">
      <dgm:prSet presAssocID="{1A44D104-3F5D-4A79-A341-CE58B62BC1CC}" presName="parentText" presStyleLbl="node1" presStyleIdx="1" presStyleCnt="3">
        <dgm:presLayoutVars>
          <dgm:chMax val="0"/>
          <dgm:bulletEnabled val="1"/>
        </dgm:presLayoutVars>
      </dgm:prSet>
      <dgm:spPr/>
    </dgm:pt>
    <dgm:pt modelId="{E6D653FB-6E68-4BA1-AFC3-08A27D8124FB}" type="pres">
      <dgm:prSet presAssocID="{90A49DF5-BB82-4FAD-BEB4-48C51254A5D5}" presName="spacer" presStyleCnt="0"/>
      <dgm:spPr/>
    </dgm:pt>
    <dgm:pt modelId="{BA28F633-E9CA-4E5B-AB77-63C6B80CE0FC}" type="pres">
      <dgm:prSet presAssocID="{24D239E5-1333-40E0-86E7-4737733C0E15}" presName="parentText" presStyleLbl="node1" presStyleIdx="2" presStyleCnt="3">
        <dgm:presLayoutVars>
          <dgm:chMax val="0"/>
          <dgm:bulletEnabled val="1"/>
        </dgm:presLayoutVars>
      </dgm:prSet>
      <dgm:spPr/>
    </dgm:pt>
  </dgm:ptLst>
  <dgm:cxnLst>
    <dgm:cxn modelId="{4FC8F703-C288-41D9-B3B5-0EA3077B18E6}" type="presOf" srcId="{1A44D104-3F5D-4A79-A341-CE58B62BC1CC}" destId="{3F4A3F56-761C-4CE0-B8FB-659D68493B48}" srcOrd="0" destOrd="0" presId="urn:microsoft.com/office/officeart/2005/8/layout/vList2"/>
    <dgm:cxn modelId="{B54B2E24-007F-4963-B0B2-BBA06AF2C6A8}" type="presOf" srcId="{D2C5EA12-ECDC-4E12-98F6-0E55C7505B93}" destId="{C530C2D9-49B5-4C55-876F-D8EC54BBEE40}" srcOrd="0" destOrd="0" presId="urn:microsoft.com/office/officeart/2005/8/layout/vList2"/>
    <dgm:cxn modelId="{2D6C772B-7804-451F-AEF8-2F0309C264F1}" srcId="{6B3E71DF-370D-4E86-9592-D4D149E0FF51}" destId="{24D239E5-1333-40E0-86E7-4737733C0E15}" srcOrd="2" destOrd="0" parTransId="{C5D384FD-851D-4754-8700-154816AE1AEF}" sibTransId="{F863F81D-D9DF-4E82-A449-2D6A28837473}"/>
    <dgm:cxn modelId="{82272D89-5A3E-4B2B-9DE5-40846E6AC31D}" srcId="{6B3E71DF-370D-4E86-9592-D4D149E0FF51}" destId="{D2C5EA12-ECDC-4E12-98F6-0E55C7505B93}" srcOrd="0" destOrd="0" parTransId="{53542EFC-7C15-4BF6-B2F7-7864CEE229A4}" sibTransId="{670F61FD-EB07-4BDD-BB05-9C4E52389F44}"/>
    <dgm:cxn modelId="{6E0BFBEA-2544-4D5B-97AF-DB952522A38D}" type="presOf" srcId="{6B3E71DF-370D-4E86-9592-D4D149E0FF51}" destId="{7742A6A8-2E12-45F2-A5A8-1013E001A1F9}" srcOrd="0" destOrd="0" presId="urn:microsoft.com/office/officeart/2005/8/layout/vList2"/>
    <dgm:cxn modelId="{322553EB-97FA-4DE2-95B3-5DE30BB3573E}" srcId="{6B3E71DF-370D-4E86-9592-D4D149E0FF51}" destId="{1A44D104-3F5D-4A79-A341-CE58B62BC1CC}" srcOrd="1" destOrd="0" parTransId="{35284675-E1E0-4E64-B549-EEB85EFD3FD5}" sibTransId="{90A49DF5-BB82-4FAD-BEB4-48C51254A5D5}"/>
    <dgm:cxn modelId="{F3A55EF3-A389-4BCF-9373-E48F08BAAAE0}" type="presOf" srcId="{24D239E5-1333-40E0-86E7-4737733C0E15}" destId="{BA28F633-E9CA-4E5B-AB77-63C6B80CE0FC}" srcOrd="0" destOrd="0" presId="urn:microsoft.com/office/officeart/2005/8/layout/vList2"/>
    <dgm:cxn modelId="{D393EFB2-4D7F-4020-8DCF-15AFE9D1A8C0}" type="presParOf" srcId="{7742A6A8-2E12-45F2-A5A8-1013E001A1F9}" destId="{C530C2D9-49B5-4C55-876F-D8EC54BBEE40}" srcOrd="0" destOrd="0" presId="urn:microsoft.com/office/officeart/2005/8/layout/vList2"/>
    <dgm:cxn modelId="{1B37AED0-222F-4D24-A819-E5F638FAA606}" type="presParOf" srcId="{7742A6A8-2E12-45F2-A5A8-1013E001A1F9}" destId="{D0DB3CAA-38A9-4C31-88ED-A5F8C82CD96A}" srcOrd="1" destOrd="0" presId="urn:microsoft.com/office/officeart/2005/8/layout/vList2"/>
    <dgm:cxn modelId="{87CFCFE1-33D2-47CC-A77C-999E990CDD47}" type="presParOf" srcId="{7742A6A8-2E12-45F2-A5A8-1013E001A1F9}" destId="{3F4A3F56-761C-4CE0-B8FB-659D68493B48}" srcOrd="2" destOrd="0" presId="urn:microsoft.com/office/officeart/2005/8/layout/vList2"/>
    <dgm:cxn modelId="{CC1633F0-9012-4F05-8FED-8EF5DC589850}" type="presParOf" srcId="{7742A6A8-2E12-45F2-A5A8-1013E001A1F9}" destId="{E6D653FB-6E68-4BA1-AFC3-08A27D8124FB}" srcOrd="3" destOrd="0" presId="urn:microsoft.com/office/officeart/2005/8/layout/vList2"/>
    <dgm:cxn modelId="{E021DC31-2B2D-4DCC-80B3-26812A2668A7}" type="presParOf" srcId="{7742A6A8-2E12-45F2-A5A8-1013E001A1F9}" destId="{BA28F633-E9CA-4E5B-AB77-63C6B80CE0F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0C2D9-49B5-4C55-876F-D8EC54BBEE40}">
      <dsp:nvSpPr>
        <dsp:cNvPr id="0" name=""/>
        <dsp:cNvSpPr/>
      </dsp:nvSpPr>
      <dsp:spPr>
        <a:xfrm>
          <a:off x="0" y="19059"/>
          <a:ext cx="6096000" cy="1240200"/>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ro-MD" sz="5300" kern="1200" dirty="0"/>
            <a:t>1.De selecție</a:t>
          </a:r>
          <a:endParaRPr lang="en-US" sz="5300" kern="1200" dirty="0"/>
        </a:p>
      </dsp:txBody>
      <dsp:txXfrm>
        <a:off x="60542" y="79601"/>
        <a:ext cx="5974916" cy="1119116"/>
      </dsp:txXfrm>
    </dsp:sp>
    <dsp:sp modelId="{3F4A3F56-761C-4CE0-B8FB-659D68493B48}">
      <dsp:nvSpPr>
        <dsp:cNvPr id="0" name=""/>
        <dsp:cNvSpPr/>
      </dsp:nvSpPr>
      <dsp:spPr>
        <a:xfrm>
          <a:off x="0" y="1411899"/>
          <a:ext cx="6096000" cy="1240200"/>
        </a:xfrm>
        <a:prstGeom prst="roundRect">
          <a:avLst/>
        </a:prstGeom>
        <a:gradFill rotWithShape="0">
          <a:gsLst>
            <a:gs pos="0">
              <a:schemeClr val="accent4">
                <a:hueOff val="1754093"/>
                <a:satOff val="4262"/>
                <a:lumOff val="6961"/>
                <a:alphaOff val="0"/>
                <a:tint val="100000"/>
                <a:shade val="100000"/>
                <a:satMod val="130000"/>
              </a:schemeClr>
            </a:gs>
            <a:gs pos="100000">
              <a:schemeClr val="accent4">
                <a:hueOff val="1754093"/>
                <a:satOff val="4262"/>
                <a:lumOff val="696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ro-MD" sz="5300" kern="1200" dirty="0"/>
            <a:t>2.De acțiune</a:t>
          </a:r>
          <a:endParaRPr lang="en-US" sz="5300" kern="1200" dirty="0"/>
        </a:p>
      </dsp:txBody>
      <dsp:txXfrm>
        <a:off x="60542" y="1472441"/>
        <a:ext cx="5974916" cy="1119116"/>
      </dsp:txXfrm>
    </dsp:sp>
    <dsp:sp modelId="{BA28F633-E9CA-4E5B-AB77-63C6B80CE0FC}">
      <dsp:nvSpPr>
        <dsp:cNvPr id="0" name=""/>
        <dsp:cNvSpPr/>
      </dsp:nvSpPr>
      <dsp:spPr>
        <a:xfrm>
          <a:off x="0" y="2804740"/>
          <a:ext cx="6096000" cy="1240200"/>
        </a:xfrm>
        <a:prstGeom prst="roundRect">
          <a:avLst/>
        </a:prstGeom>
        <a:gradFill rotWithShape="0">
          <a:gsLst>
            <a:gs pos="0">
              <a:schemeClr val="accent4">
                <a:hueOff val="3508185"/>
                <a:satOff val="8525"/>
                <a:lumOff val="13922"/>
                <a:alphaOff val="0"/>
                <a:tint val="100000"/>
                <a:shade val="100000"/>
                <a:satMod val="130000"/>
              </a:schemeClr>
            </a:gs>
            <a:gs pos="100000">
              <a:schemeClr val="accent4">
                <a:hueOff val="3508185"/>
                <a:satOff val="8525"/>
                <a:lumOff val="1392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ro-MD" sz="5300" kern="1200" dirty="0"/>
            <a:t>3.De totalizare</a:t>
          </a:r>
          <a:endParaRPr lang="en-US" sz="5300" kern="1200" dirty="0"/>
        </a:p>
      </dsp:txBody>
      <dsp:txXfrm>
        <a:off x="60542" y="2865282"/>
        <a:ext cx="5974916" cy="1119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0"/>
        <p:cNvGrpSpPr/>
        <p:nvPr/>
      </p:nvGrpSpPr>
      <p:grpSpPr>
        <a:xfrm>
          <a:off x="0" y="0"/>
          <a:ext cx="0" cy="0"/>
          <a:chOff x="0" y="0"/>
          <a:chExt cx="0" cy="0"/>
        </a:xfrm>
      </p:grpSpPr>
      <p:sp>
        <p:nvSpPr>
          <p:cNvPr id="101" name="Google Shape;101;p3"/>
          <p:cNvSpPr txBox="1">
            <a:spLocks noGrp="1"/>
          </p:cNvSpPr>
          <p:nvPr>
            <p:ph type="ctrTitle"/>
          </p:nvPr>
        </p:nvSpPr>
        <p:spPr>
          <a:xfrm>
            <a:off x="1695450" y="1583350"/>
            <a:ext cx="5753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3"/>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3" name="Google Shape;103;p3"/>
          <p:cNvSpPr/>
          <p:nvPr/>
        </p:nvSpPr>
        <p:spPr>
          <a:xfrm>
            <a:off x="3929100" y="28384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9"/>
        <p:cNvGrpSpPr/>
        <p:nvPr/>
      </p:nvGrpSpPr>
      <p:grpSpPr>
        <a:xfrm>
          <a:off x="0" y="0"/>
          <a:ext cx="0" cy="0"/>
          <a:chOff x="0" y="0"/>
          <a:chExt cx="0" cy="0"/>
        </a:xfrm>
      </p:grpSpPr>
      <p:sp>
        <p:nvSpPr>
          <p:cNvPr id="110" name="Google Shape;110;p5"/>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2" name="Google Shape;112;p5"/>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13" name="Google Shape;11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4"/>
        <p:cNvGrpSpPr/>
        <p:nvPr/>
      </p:nvGrpSpPr>
      <p:grpSpPr>
        <a:xfrm>
          <a:off x="0" y="0"/>
          <a:ext cx="0" cy="0"/>
          <a:chOff x="0" y="0"/>
          <a:chExt cx="0" cy="0"/>
        </a:xfrm>
      </p:grpSpPr>
      <p:sp>
        <p:nvSpPr>
          <p:cNvPr id="115" name="Google Shape;115;p6"/>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7" name="Google Shape;117;p6"/>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8" name="Google Shape;118;p6"/>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9" name="Google Shape;11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0"/>
        <p:cNvGrpSpPr/>
        <p:nvPr/>
      </p:nvGrpSpPr>
      <p:grpSpPr>
        <a:xfrm>
          <a:off x="0" y="0"/>
          <a:ext cx="0" cy="0"/>
          <a:chOff x="0" y="0"/>
          <a:chExt cx="0" cy="0"/>
        </a:xfrm>
      </p:grpSpPr>
      <p:sp>
        <p:nvSpPr>
          <p:cNvPr id="121" name="Google Shape;121;p7"/>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23" name="Google Shape;123;p7"/>
          <p:cNvSpPr txBox="1">
            <a:spLocks noGrp="1"/>
          </p:cNvSpPr>
          <p:nvPr>
            <p:ph type="body" idx="1"/>
          </p:nvPr>
        </p:nvSpPr>
        <p:spPr>
          <a:xfrm>
            <a:off x="685800"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4" name="Google Shape;124;p7"/>
          <p:cNvSpPr txBox="1">
            <a:spLocks noGrp="1"/>
          </p:cNvSpPr>
          <p:nvPr>
            <p:ph type="body" idx="2"/>
          </p:nvPr>
        </p:nvSpPr>
        <p:spPr>
          <a:xfrm>
            <a:off x="3297649"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5" name="Google Shape;125;p7"/>
          <p:cNvSpPr txBox="1">
            <a:spLocks noGrp="1"/>
          </p:cNvSpPr>
          <p:nvPr>
            <p:ph type="body" idx="3"/>
          </p:nvPr>
        </p:nvSpPr>
        <p:spPr>
          <a:xfrm>
            <a:off x="5909498"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6" name="Google Shape;12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AC7D7"/>
            </a:gs>
            <a:gs pos="82000">
              <a:srgbClr val="0D7FD1"/>
            </a:gs>
            <a:gs pos="100000">
              <a:srgbClr val="184DE2"/>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68697" y="-180346"/>
            <a:ext cx="9501192" cy="5491843"/>
            <a:chOff x="-168697" y="-180346"/>
            <a:chExt cx="9501192" cy="5491843"/>
          </a:xfrm>
        </p:grpSpPr>
        <p:sp>
          <p:nvSpPr>
            <p:cNvPr id="7" name="Google Shape;7;p1"/>
            <p:cNvSpPr/>
            <p:nvPr/>
          </p:nvSpPr>
          <p:spPr>
            <a:xfrm rot="-5165075">
              <a:off x="-149313" y="-76480"/>
              <a:ext cx="248388" cy="248376"/>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99003" y="209866"/>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7795544">
              <a:off x="1789723" y="-112653"/>
              <a:ext cx="264636" cy="215218"/>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6276760">
              <a:off x="8224420" y="306479"/>
              <a:ext cx="163221" cy="256843"/>
            </a:xfrm>
            <a:custGeom>
              <a:avLst/>
              <a:gdLst/>
              <a:ahLst/>
              <a:cxnLst/>
              <a:rect l="l" t="t" r="r" b="b"/>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rot="2357159">
              <a:off x="358847" y="180980"/>
              <a:ext cx="256871" cy="173641"/>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rot="5239795">
              <a:off x="2893367" y="12366"/>
              <a:ext cx="173612" cy="256833"/>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301666" y="-175575"/>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1263430" y="672385"/>
              <a:ext cx="174266" cy="256839"/>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rot="-3491382">
              <a:off x="206778" y="508996"/>
              <a:ext cx="152810" cy="256846"/>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rot="-2888323">
              <a:off x="8645327" y="3200998"/>
              <a:ext cx="173613" cy="256830"/>
            </a:xfrm>
            <a:custGeom>
              <a:avLst/>
              <a:gdLst/>
              <a:ahLst/>
              <a:cxnLst/>
              <a:rect l="l" t="t" r="r" b="b"/>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rot="-5209778">
              <a:off x="477013" y="1599460"/>
              <a:ext cx="194430" cy="256850"/>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11340" y="1103372"/>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rot="960139">
              <a:off x="839930" y="-54260"/>
              <a:ext cx="256848" cy="256848"/>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rot="5131367">
              <a:off x="3536340" y="163989"/>
              <a:ext cx="215239" cy="23605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1"/>
            <p:cNvGrpSpPr/>
            <p:nvPr/>
          </p:nvGrpSpPr>
          <p:grpSpPr>
            <a:xfrm rot="3738602">
              <a:off x="445744" y="4146054"/>
              <a:ext cx="256846" cy="100792"/>
              <a:chOff x="5191939" y="3353769"/>
              <a:chExt cx="256839" cy="100789"/>
            </a:xfrm>
          </p:grpSpPr>
          <p:sp>
            <p:nvSpPr>
              <p:cNvPr id="22" name="Google Shape;22;p1"/>
              <p:cNvSpPr/>
              <p:nvPr/>
            </p:nvSpPr>
            <p:spPr>
              <a:xfrm>
                <a:off x="5212752" y="3353769"/>
                <a:ext cx="215224" cy="100789"/>
              </a:xfrm>
              <a:custGeom>
                <a:avLst/>
                <a:gdLst/>
                <a:ahLst/>
                <a:cxnLst/>
                <a:rect l="l" t="t" r="r" b="b"/>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5191939" y="3369376"/>
                <a:ext cx="24069" cy="44225"/>
              </a:xfrm>
              <a:custGeom>
                <a:avLst/>
                <a:gdLst/>
                <a:ahLst/>
                <a:cxnLst/>
                <a:rect l="l" t="t" r="r" b="b"/>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5424709" y="3369376"/>
                <a:ext cx="24069" cy="44225"/>
              </a:xfrm>
              <a:custGeom>
                <a:avLst/>
                <a:gdLst/>
                <a:ahLst/>
                <a:cxnLst/>
                <a:rect l="l" t="t" r="r" b="b"/>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1"/>
            <p:cNvSpPr/>
            <p:nvPr/>
          </p:nvSpPr>
          <p:spPr>
            <a:xfrm>
              <a:off x="8389810" y="4028610"/>
              <a:ext cx="256851" cy="254888"/>
            </a:xfrm>
            <a:custGeom>
              <a:avLst/>
              <a:gdLst/>
              <a:ahLst/>
              <a:cxnLst/>
              <a:rect l="l" t="t" r="r" b="b"/>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rot="-610900">
              <a:off x="2369346" y="62297"/>
              <a:ext cx="194423" cy="256841"/>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rot="1446362">
              <a:off x="-140058" y="923397"/>
              <a:ext cx="256837" cy="195078"/>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79581" y="2117407"/>
              <a:ext cx="256839" cy="194422"/>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rot="4880958">
              <a:off x="1713941" y="282614"/>
              <a:ext cx="215199" cy="256810"/>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6207352" y="-138510"/>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rot="-2327469">
              <a:off x="791260" y="1022956"/>
              <a:ext cx="256831" cy="256184"/>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rot="-2279041">
              <a:off x="7971887" y="4369590"/>
              <a:ext cx="256822" cy="173596"/>
            </a:xfrm>
            <a:custGeom>
              <a:avLst/>
              <a:gdLst/>
              <a:ahLst/>
              <a:cxnLst/>
              <a:rect l="l" t="t" r="r" b="b"/>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rot="-2480581">
              <a:off x="749960" y="486476"/>
              <a:ext cx="256813" cy="230807"/>
            </a:xfrm>
            <a:custGeom>
              <a:avLst/>
              <a:gdLst/>
              <a:ahLst/>
              <a:cxnLst/>
              <a:rect l="l" t="t" r="r" b="b"/>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rot="5400000">
              <a:off x="-103316" y="1625167"/>
              <a:ext cx="256839" cy="163853"/>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rot="4927602">
              <a:off x="6631638" y="75292"/>
              <a:ext cx="230846" cy="230846"/>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rot="-3553085">
              <a:off x="3947705" y="-134277"/>
              <a:ext cx="248406" cy="24839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rot="-1984896">
              <a:off x="8641157" y="228047"/>
              <a:ext cx="252295" cy="230176"/>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rot="2331123">
              <a:off x="8385919" y="1374021"/>
              <a:ext cx="264644" cy="215224"/>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7630487" y="180096"/>
              <a:ext cx="256839" cy="173620"/>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rot="8100000">
              <a:off x="8968383" y="1844236"/>
              <a:ext cx="173602" cy="256819"/>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rot="7963969">
              <a:off x="7880180" y="101311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rot="-1104941">
              <a:off x="7153238" y="421725"/>
              <a:ext cx="152797" cy="256824"/>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8141728" y="-53915"/>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rot="8808818">
              <a:off x="9026329" y="553339"/>
              <a:ext cx="256823" cy="256823"/>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rot="-3372917">
              <a:off x="8680750" y="969381"/>
              <a:ext cx="215215" cy="236028"/>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rot="-2281671">
              <a:off x="8539643" y="1947424"/>
              <a:ext cx="194420" cy="256837"/>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rot="-1748319">
              <a:off x="5572629" y="-99230"/>
              <a:ext cx="256835"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rot="1789591">
              <a:off x="9066422" y="16341"/>
              <a:ext cx="215209" cy="256821"/>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8836715" y="131921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4445577" y="-92335"/>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rot="-1964817">
              <a:off x="7620084" y="553324"/>
              <a:ext cx="256848" cy="256848"/>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rot="-1447329">
              <a:off x="7082181" y="-59542"/>
              <a:ext cx="256810" cy="256163"/>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rot="1444061">
              <a:off x="6038695" y="166829"/>
              <a:ext cx="256820" cy="163841"/>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rot="4097212">
              <a:off x="8293201" y="672399"/>
              <a:ext cx="184648" cy="256812"/>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rot="4182644">
              <a:off x="3119409" y="4732025"/>
              <a:ext cx="230814" cy="230814"/>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rot="-4905368">
              <a:off x="47576" y="2593779"/>
              <a:ext cx="248366" cy="248355"/>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54609" y="3124075"/>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rot="5756751">
              <a:off x="4508674" y="4992510"/>
              <a:ext cx="264659" cy="215237"/>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rot="-1642964">
              <a:off x="488128" y="3297298"/>
              <a:ext cx="173597" cy="256811"/>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rot="5400000">
              <a:off x="-61521" y="464280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rot="1616468">
              <a:off x="791230" y="3789388"/>
              <a:ext cx="174274" cy="256851"/>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rot="1887299">
              <a:off x="95348" y="4976446"/>
              <a:ext cx="152799" cy="25682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rot="-2424101">
              <a:off x="4037757" y="5015696"/>
              <a:ext cx="194427" cy="256846"/>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rot="5074100">
              <a:off x="1795003" y="4894752"/>
              <a:ext cx="205485" cy="256199"/>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3590072" y="4782944"/>
              <a:ext cx="256839" cy="256839"/>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467327" y="4812897"/>
              <a:ext cx="215224" cy="236037"/>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965493"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rot="1404782">
              <a:off x="1757253" y="4478796"/>
              <a:ext cx="256843" cy="194424"/>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rot="-2889356">
              <a:off x="42222" y="3695880"/>
              <a:ext cx="215219" cy="256834"/>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1325653" y="468986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rot="3891786">
              <a:off x="747980" y="4447574"/>
              <a:ext cx="256852" cy="256852"/>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rot="10546735">
              <a:off x="2333495" y="4819538"/>
              <a:ext cx="256826" cy="256826"/>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rot="1345434">
              <a:off x="2851762" y="5016040"/>
              <a:ext cx="256807" cy="256161"/>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rot="-1610580">
              <a:off x="97613" y="4374451"/>
              <a:ext cx="256873" cy="163875"/>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rot="-1646234">
              <a:off x="1204270" y="4206459"/>
              <a:ext cx="184658" cy="256826"/>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rot="3799883">
              <a:off x="8874076" y="2381618"/>
              <a:ext cx="248395" cy="24838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rot="8331321">
              <a:off x="8990974" y="3105466"/>
              <a:ext cx="252284" cy="230167"/>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rot="-4393353">
              <a:off x="9003600" y="4587778"/>
              <a:ext cx="264649" cy="215229"/>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rot="-1905983">
              <a:off x="8108013" y="3661290"/>
              <a:ext cx="256852" cy="173628"/>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7798113" y="4971731"/>
              <a:ext cx="173608" cy="256827"/>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rot="-2337863">
              <a:off x="8487784" y="4566973"/>
              <a:ext cx="121596" cy="256825"/>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rot="5048341">
              <a:off x="8701221" y="2754451"/>
              <a:ext cx="174250" cy="256816"/>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rot="9113199">
              <a:off x="6948340" y="4591271"/>
              <a:ext cx="152793" cy="25681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rot="3439445">
              <a:off x="7420819" y="4599991"/>
              <a:ext cx="194421" cy="256839"/>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rot="729362">
              <a:off x="6158941" y="4795522"/>
              <a:ext cx="205499" cy="256215"/>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rot="6577114">
              <a:off x="5012602" y="-138481"/>
              <a:ext cx="256775" cy="256775"/>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rot="9704310">
              <a:off x="9028318" y="3764788"/>
              <a:ext cx="215212" cy="23602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rot="3979180">
              <a:off x="6697263" y="4971730"/>
              <a:ext cx="194414" cy="256828"/>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8330018"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rot="2419421">
              <a:off x="7180708" y="5046918"/>
              <a:ext cx="256836"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rot="-4139587">
              <a:off x="5167220" y="4895748"/>
              <a:ext cx="215196" cy="256806"/>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rot="-9294082">
              <a:off x="8608927" y="3639699"/>
              <a:ext cx="246431" cy="241236"/>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rot="9313696">
              <a:off x="8792435" y="4260786"/>
              <a:ext cx="256873" cy="256873"/>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5709170" y="4980149"/>
              <a:ext cx="184667" cy="256839"/>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lv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a:endParaRPr/>
          </a:p>
        </p:txBody>
      </p:sp>
      <p:sp>
        <p:nvSpPr>
          <p:cNvPr id="96" name="Google Shape;96;p1"/>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sp>
        <p:nvSpPr>
          <p:cNvPr id="97" name="Google Shape;9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rgbClr val="FFFFFF"/>
                </a:solidFill>
                <a:latin typeface="Abel"/>
                <a:ea typeface="Abel"/>
                <a:cs typeface="Abel"/>
                <a:sym typeface="Abel"/>
              </a:defRPr>
            </a:lvl1pPr>
            <a:lvl2pPr lvl="1" algn="r">
              <a:buNone/>
              <a:defRPr sz="1300">
                <a:solidFill>
                  <a:srgbClr val="FFFFFF"/>
                </a:solidFill>
                <a:latin typeface="Abel"/>
                <a:ea typeface="Abel"/>
                <a:cs typeface="Abel"/>
                <a:sym typeface="Abel"/>
              </a:defRPr>
            </a:lvl2pPr>
            <a:lvl3pPr lvl="2" algn="r">
              <a:buNone/>
              <a:defRPr sz="1300">
                <a:solidFill>
                  <a:srgbClr val="FFFFFF"/>
                </a:solidFill>
                <a:latin typeface="Abel"/>
                <a:ea typeface="Abel"/>
                <a:cs typeface="Abel"/>
                <a:sym typeface="Abel"/>
              </a:defRPr>
            </a:lvl3pPr>
            <a:lvl4pPr lvl="3" algn="r">
              <a:buNone/>
              <a:defRPr sz="1300">
                <a:solidFill>
                  <a:srgbClr val="FFFFFF"/>
                </a:solidFill>
                <a:latin typeface="Abel"/>
                <a:ea typeface="Abel"/>
                <a:cs typeface="Abel"/>
                <a:sym typeface="Abel"/>
              </a:defRPr>
            </a:lvl4pPr>
            <a:lvl5pPr lvl="4" algn="r">
              <a:buNone/>
              <a:defRPr sz="1300">
                <a:solidFill>
                  <a:srgbClr val="FFFFFF"/>
                </a:solidFill>
                <a:latin typeface="Abel"/>
                <a:ea typeface="Abel"/>
                <a:cs typeface="Abel"/>
                <a:sym typeface="Abel"/>
              </a:defRPr>
            </a:lvl5pPr>
            <a:lvl6pPr lvl="5" algn="r">
              <a:buNone/>
              <a:defRPr sz="1300">
                <a:solidFill>
                  <a:srgbClr val="FFFFFF"/>
                </a:solidFill>
                <a:latin typeface="Abel"/>
                <a:ea typeface="Abel"/>
                <a:cs typeface="Abel"/>
                <a:sym typeface="Abel"/>
              </a:defRPr>
            </a:lvl6pPr>
            <a:lvl7pPr lvl="6" algn="r">
              <a:buNone/>
              <a:defRPr sz="1300">
                <a:solidFill>
                  <a:srgbClr val="FFFFFF"/>
                </a:solidFill>
                <a:latin typeface="Abel"/>
                <a:ea typeface="Abel"/>
                <a:cs typeface="Abel"/>
                <a:sym typeface="Abel"/>
              </a:defRPr>
            </a:lvl7pPr>
            <a:lvl8pPr lvl="7" algn="r">
              <a:buNone/>
              <a:defRPr sz="1300">
                <a:solidFill>
                  <a:srgbClr val="FFFFFF"/>
                </a:solidFill>
                <a:latin typeface="Abel"/>
                <a:ea typeface="Abel"/>
                <a:cs typeface="Abel"/>
                <a:sym typeface="Abel"/>
              </a:defRPr>
            </a:lvl8pPr>
            <a:lvl9pPr lvl="8" algn="r">
              <a:buNone/>
              <a:defRPr sz="1300">
                <a:solidFill>
                  <a:srgbClr val="FFFFFF"/>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ctice.md/ctice2013/?page_id=1690"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support.office.com/ro-ro/article/introducere-%C3%AEn-interog%C4%83ri-a9739a09-d3ff-4f36-8ac3-5760249fb65c#__toc3558834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ctrTitle"/>
          </p:nvPr>
        </p:nvSpPr>
        <p:spPr>
          <a:xfrm>
            <a:off x="0" y="2480223"/>
            <a:ext cx="9144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MD" dirty="0">
                <a:solidFill>
                  <a:schemeClr val="bg1">
                    <a:lumMod val="95000"/>
                  </a:schemeClr>
                </a:solidFill>
              </a:rPr>
              <a:t>Microsoft Office Access</a:t>
            </a:r>
            <a:br>
              <a:rPr lang="ro-MD" dirty="0"/>
            </a:br>
            <a:r>
              <a:rPr lang="ro-MD" dirty="0"/>
              <a:t>Interogările</a:t>
            </a:r>
            <a:endParaRPr dirty="0"/>
          </a:p>
        </p:txBody>
      </p:sp>
      <p:pic>
        <p:nvPicPr>
          <p:cNvPr id="3" name="Picture 2">
            <a:extLst>
              <a:ext uri="{FF2B5EF4-FFF2-40B4-BE49-F238E27FC236}">
                <a16:creationId xmlns:a16="http://schemas.microsoft.com/office/drawing/2014/main" id="{0C2B173C-61BF-4ACD-A921-B6308290DD07}"/>
              </a:ext>
            </a:extLst>
          </p:cNvPr>
          <p:cNvPicPr>
            <a:picLocks noChangeAspect="1"/>
          </p:cNvPicPr>
          <p:nvPr/>
        </p:nvPicPr>
        <p:blipFill>
          <a:blip r:embed="rId3"/>
          <a:stretch>
            <a:fillRect/>
          </a:stretch>
        </p:blipFill>
        <p:spPr>
          <a:xfrm>
            <a:off x="3797877" y="682057"/>
            <a:ext cx="1548245" cy="15482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5299-C904-4A59-A436-F05A17A2A9C9}"/>
              </a:ext>
            </a:extLst>
          </p:cNvPr>
          <p:cNvSpPr>
            <a:spLocks noGrp="1"/>
          </p:cNvSpPr>
          <p:nvPr>
            <p:ph type="title"/>
          </p:nvPr>
        </p:nvSpPr>
        <p:spPr/>
        <p:txBody>
          <a:bodyPr/>
          <a:lstStyle/>
          <a:p>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3.1 Interogări de totalizare</a:t>
            </a:r>
            <a:endParaRPr lang="en-US"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80F407D-BA29-4AF8-9810-DE0AC38801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DD1A5D62-8709-4386-8E67-FF9EA1517FF8}"/>
              </a:ext>
            </a:extLst>
          </p:cNvPr>
          <p:cNvSpPr txBox="1"/>
          <p:nvPr/>
        </p:nvSpPr>
        <p:spPr>
          <a:xfrm>
            <a:off x="896858" y="1295096"/>
            <a:ext cx="7350283" cy="1200329"/>
          </a:xfrm>
          <a:prstGeom prst="rect">
            <a:avLst/>
          </a:prstGeom>
          <a:noFill/>
        </p:spPr>
        <p:txBody>
          <a:bodyPr wrap="square" rtlCol="0">
            <a:spAutoFit/>
          </a:bodyPr>
          <a:lstStyle/>
          <a:p>
            <a:pPr algn="just"/>
            <a:r>
              <a:rPr lang="ro-MD" sz="1800" dirty="0">
                <a:solidFill>
                  <a:schemeClr val="bg1"/>
                </a:solidFill>
                <a:latin typeface="Calibri" panose="020F0502020204030204" pitchFamily="34" charset="0"/>
                <a:cs typeface="Calibri" panose="020F0502020204030204" pitchFamily="34" charset="0"/>
              </a:rPr>
              <a:t>	O interogare de totaluri vă permite să grupați și să rezumați datele, de exemplu, atunci când doriți să vedeți vânzările totale pentru fiecare produs. Într-o interogare de totaluri, aveți posibilitatea să utilizați </a:t>
            </a:r>
            <a:r>
              <a:rPr lang="ro-MD" sz="1800" dirty="0" err="1">
                <a:solidFill>
                  <a:schemeClr val="bg1"/>
                </a:solidFill>
                <a:latin typeface="Calibri" panose="020F0502020204030204" pitchFamily="34" charset="0"/>
                <a:cs typeface="Calibri" panose="020F0502020204030204" pitchFamily="34" charset="0"/>
              </a:rPr>
              <a:t>Sum</a:t>
            </a:r>
            <a:r>
              <a:rPr lang="ro-MD" sz="1800" dirty="0">
                <a:solidFill>
                  <a:schemeClr val="bg1"/>
                </a:solidFill>
                <a:latin typeface="Calibri" panose="020F0502020204030204" pitchFamily="34" charset="0"/>
                <a:cs typeface="Calibri" panose="020F0502020204030204" pitchFamily="34" charset="0"/>
              </a:rPr>
              <a:t> (o funcție agregată) pentru a vedea vânzările totale pentru fiecare produs.</a:t>
            </a:r>
          </a:p>
        </p:txBody>
      </p:sp>
      <p:pic>
        <p:nvPicPr>
          <p:cNvPr id="7" name="Picture 6">
            <a:extLst>
              <a:ext uri="{FF2B5EF4-FFF2-40B4-BE49-F238E27FC236}">
                <a16:creationId xmlns:a16="http://schemas.microsoft.com/office/drawing/2014/main" id="{92AEE853-497C-4E6A-AAE4-009C8BCBFD8C}"/>
              </a:ext>
            </a:extLst>
          </p:cNvPr>
          <p:cNvPicPr>
            <a:picLocks noChangeAspect="1"/>
          </p:cNvPicPr>
          <p:nvPr/>
        </p:nvPicPr>
        <p:blipFill>
          <a:blip r:embed="rId2"/>
          <a:stretch>
            <a:fillRect/>
          </a:stretch>
        </p:blipFill>
        <p:spPr>
          <a:xfrm>
            <a:off x="2662236" y="2648076"/>
            <a:ext cx="3819525" cy="2228850"/>
          </a:xfrm>
          <a:prstGeom prst="rect">
            <a:avLst/>
          </a:prstGeom>
        </p:spPr>
      </p:pic>
    </p:spTree>
    <p:extLst>
      <p:ext uri="{BB962C8B-B14F-4D97-AF65-F5344CB8AC3E}">
        <p14:creationId xmlns:p14="http://schemas.microsoft.com/office/powerpoint/2010/main" val="331290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601C-5344-43FD-8327-C463730B3A15}"/>
              </a:ext>
            </a:extLst>
          </p:cNvPr>
          <p:cNvSpPr>
            <a:spLocks noGrp="1"/>
          </p:cNvSpPr>
          <p:nvPr>
            <p:ph type="ctrTitle"/>
          </p:nvPr>
        </p:nvSpPr>
        <p:spPr>
          <a:xfrm>
            <a:off x="508000" y="1453112"/>
            <a:ext cx="2914650" cy="2237276"/>
          </a:xfrm>
        </p:spPr>
        <p:txBody>
          <a:bodyPr/>
          <a:lstStyle/>
          <a:p>
            <a:pPr algn="just"/>
            <a:r>
              <a:rPr lang="ro-MD" sz="2000" dirty="0">
                <a:latin typeface="Calibri" panose="020F0502020204030204" pitchFamily="34" charset="0"/>
                <a:cs typeface="Calibri" panose="020F0502020204030204" pitchFamily="34" charset="0"/>
              </a:rPr>
              <a:t>	Dacă </a:t>
            </a:r>
            <a:r>
              <a:rPr lang="en-US" sz="2000" dirty="0" err="1">
                <a:latin typeface="Calibri" panose="020F0502020204030204" pitchFamily="34" charset="0"/>
                <a:cs typeface="Calibri" panose="020F0502020204030204" pitchFamily="34" charset="0"/>
              </a:rPr>
              <a:t>doriți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examinați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subtotalurile</a:t>
            </a:r>
            <a:r>
              <a:rPr lang="en-US" sz="2000" dirty="0">
                <a:latin typeface="Calibri" panose="020F0502020204030204" pitchFamily="34" charset="0"/>
                <a:cs typeface="Calibri" panose="020F0502020204030204" pitchFamily="34" charset="0"/>
              </a:rPr>
              <a:t> de </a:t>
            </a:r>
            <a:r>
              <a:rPr lang="en-US" sz="2000" dirty="0" err="1">
                <a:latin typeface="Calibri" panose="020F0502020204030204" pitchFamily="34" charset="0"/>
                <a:cs typeface="Calibri" panose="020F0502020204030204" pitchFamily="34" charset="0"/>
              </a:rPr>
              <a:t>produse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dar</a:t>
            </a:r>
            <a:r>
              <a:rPr lang="en-US" sz="2000" dirty="0">
                <a:latin typeface="Calibri" panose="020F0502020204030204" pitchFamily="34" charset="0"/>
                <a:cs typeface="Calibri" panose="020F0502020204030204" pitchFamily="34" charset="0"/>
              </a:rPr>
              <a:t>, de </a:t>
            </a:r>
            <a:r>
              <a:rPr lang="en-US" sz="2000" dirty="0" err="1">
                <a:latin typeface="Calibri" panose="020F0502020204030204" pitchFamily="34" charset="0"/>
                <a:cs typeface="Calibri" panose="020F0502020204030204" pitchFamily="34" charset="0"/>
              </a:rPr>
              <a:t>asemenea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doriți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agregați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după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lună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astfel</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încât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fiecare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rând</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afișeze</a:t>
            </a:r>
            <a:r>
              <a:rPr lang="en-US" sz="2000" dirty="0">
                <a:latin typeface="Calibri" panose="020F0502020204030204" pitchFamily="34" charset="0"/>
                <a:cs typeface="Calibri" panose="020F0502020204030204" pitchFamily="34" charset="0"/>
              </a:rPr>
              <a:t> </a:t>
            </a:r>
            <a:r>
              <a:rPr lang="ro-MD" sz="2000" dirty="0" err="1">
                <a:latin typeface="Calibri" panose="020F0502020204030204" pitchFamily="34" charset="0"/>
                <a:cs typeface="Calibri" panose="020F0502020204030204" pitchFamily="34" charset="0"/>
              </a:rPr>
              <a:t>subtotaluri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pentru</a:t>
            </a:r>
            <a:r>
              <a:rPr lang="en-US" sz="2000" dirty="0">
                <a:latin typeface="Calibri" panose="020F0502020204030204" pitchFamily="34" charset="0"/>
                <a:cs typeface="Calibri" panose="020F0502020204030204" pitchFamily="34" charset="0"/>
              </a:rPr>
              <a:t> un </a:t>
            </a:r>
            <a:r>
              <a:rPr lang="en-US" sz="2000" dirty="0" err="1">
                <a:latin typeface="Calibri" panose="020F0502020204030204" pitchFamily="34" charset="0"/>
                <a:cs typeface="Calibri" panose="020F0502020204030204" pitchFamily="34" charset="0"/>
              </a:rPr>
              <a:t>produs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și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fiecare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coloană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afișeze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subtotaluri</a:t>
            </a:r>
            <a:r>
              <a:rPr lang="en-US" sz="2000" dirty="0">
                <a:latin typeface="Calibri" panose="020F0502020204030204" pitchFamily="34" charset="0"/>
                <a:cs typeface="Calibri" panose="020F0502020204030204" pitchFamily="34" charset="0"/>
              </a:rPr>
              <a:t> de </a:t>
            </a:r>
            <a:r>
              <a:rPr lang="en-US" sz="2000" dirty="0" err="1">
                <a:latin typeface="Calibri" panose="020F0502020204030204" pitchFamily="34" charset="0"/>
                <a:cs typeface="Calibri" panose="020F0502020204030204" pitchFamily="34" charset="0"/>
              </a:rPr>
              <a:t>produse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pentru</a:t>
            </a:r>
            <a:r>
              <a:rPr lang="en-US" sz="2000" dirty="0">
                <a:latin typeface="Calibri" panose="020F0502020204030204" pitchFamily="34" charset="0"/>
                <a:cs typeface="Calibri" panose="020F0502020204030204" pitchFamily="34" charset="0"/>
              </a:rPr>
              <a:t> o </a:t>
            </a:r>
            <a:r>
              <a:rPr lang="en-US" sz="2000" dirty="0" err="1">
                <a:latin typeface="Calibri" panose="020F0502020204030204" pitchFamily="34" charset="0"/>
                <a:cs typeface="Calibri" panose="020F0502020204030204" pitchFamily="34" charset="0"/>
              </a:rPr>
              <a:t>lună</a:t>
            </a:r>
            <a:r>
              <a:rPr lang="ro-MD"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5" name="Arrow: Down 4">
            <a:extLst>
              <a:ext uri="{FF2B5EF4-FFF2-40B4-BE49-F238E27FC236}">
                <a16:creationId xmlns:a16="http://schemas.microsoft.com/office/drawing/2014/main" id="{E099529B-BC67-4A64-9AF6-A4BBF809C306}"/>
              </a:ext>
            </a:extLst>
          </p:cNvPr>
          <p:cNvSpPr/>
          <p:nvPr/>
        </p:nvSpPr>
        <p:spPr>
          <a:xfrm rot="16200000">
            <a:off x="3771900" y="1590156"/>
            <a:ext cx="1600200" cy="1963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272DBD-6F4F-461B-AC5D-54628F89BC1C}"/>
              </a:ext>
            </a:extLst>
          </p:cNvPr>
          <p:cNvSpPr txBox="1"/>
          <p:nvPr/>
        </p:nvSpPr>
        <p:spPr>
          <a:xfrm>
            <a:off x="5721350" y="2340917"/>
            <a:ext cx="3048000" cy="461665"/>
          </a:xfrm>
          <a:prstGeom prst="rect">
            <a:avLst/>
          </a:prstGeom>
          <a:noFill/>
        </p:spPr>
        <p:txBody>
          <a:bodyPr wrap="square" rtlCol="0">
            <a:spAutoFit/>
          </a:bodyPr>
          <a:lstStyle/>
          <a:p>
            <a:r>
              <a:rPr lang="ro-MD" sz="2400" dirty="0">
                <a:solidFill>
                  <a:schemeClr val="bg1"/>
                </a:solidFill>
              </a:rPr>
              <a:t>Interogări încrucișate</a:t>
            </a:r>
            <a:endParaRPr lang="en-US" sz="2400" dirty="0">
              <a:solidFill>
                <a:schemeClr val="bg1"/>
              </a:solidFill>
            </a:endParaRPr>
          </a:p>
        </p:txBody>
      </p:sp>
    </p:spTree>
    <p:extLst>
      <p:ext uri="{BB962C8B-B14F-4D97-AF65-F5344CB8AC3E}">
        <p14:creationId xmlns:p14="http://schemas.microsoft.com/office/powerpoint/2010/main" val="174053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MD" dirty="0"/>
              <a:t>Surse:</a:t>
            </a:r>
            <a:endParaRPr dirty="0"/>
          </a:p>
        </p:txBody>
      </p:sp>
      <p:sp>
        <p:nvSpPr>
          <p:cNvPr id="397" name="Google Shape;397;p34"/>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MD" sz="2400" dirty="0">
                <a:latin typeface="Calibri" panose="020F0502020204030204" pitchFamily="34" charset="0"/>
                <a:cs typeface="Calibri" panose="020F0502020204030204" pitchFamily="34" charset="0"/>
              </a:rPr>
              <a:t>Manualul de Informatică. Clasa 12-a:</a:t>
            </a:r>
          </a:p>
          <a:p>
            <a:pPr marL="0" lvl="0" indent="0">
              <a:buNone/>
            </a:pPr>
            <a:r>
              <a:rPr lang="ro-MD" dirty="0">
                <a:latin typeface="Calibri" panose="020F0502020204030204" pitchFamily="34" charset="0"/>
                <a:cs typeface="Calibri" panose="020F0502020204030204" pitchFamily="34" charset="0"/>
                <a:hlinkClick r:id="rId3"/>
              </a:rPr>
              <a:t>http://ctice.md/ctice2013/?page_id=1690</a:t>
            </a:r>
            <a:endParaRPr lang="ro-MD" dirty="0">
              <a:latin typeface="Calibri" panose="020F0502020204030204" pitchFamily="34" charset="0"/>
              <a:cs typeface="Calibri" panose="020F0502020204030204" pitchFamily="34" charset="0"/>
            </a:endParaRPr>
          </a:p>
          <a:p>
            <a:pPr marL="0" lvl="0" indent="0">
              <a:buNone/>
            </a:pPr>
            <a:r>
              <a:rPr lang="ro-MD" dirty="0">
                <a:latin typeface="Calibri" panose="020F0502020204030204" pitchFamily="34" charset="0"/>
                <a:cs typeface="Calibri" panose="020F0502020204030204" pitchFamily="34" charset="0"/>
              </a:rPr>
              <a:t>Introducere în interogări. Microsoft Office </a:t>
            </a:r>
            <a:r>
              <a:rPr lang="ro-MD" dirty="0" err="1">
                <a:latin typeface="Calibri" panose="020F0502020204030204" pitchFamily="34" charset="0"/>
                <a:cs typeface="Calibri" panose="020F0502020204030204" pitchFamily="34" charset="0"/>
              </a:rPr>
              <a:t>Support</a:t>
            </a:r>
            <a:r>
              <a:rPr lang="ro-MD" dirty="0">
                <a:latin typeface="Calibri" panose="020F0502020204030204" pitchFamily="34" charset="0"/>
                <a:cs typeface="Calibri" panose="020F0502020204030204" pitchFamily="34" charset="0"/>
              </a:rPr>
              <a:t>:</a:t>
            </a:r>
          </a:p>
          <a:p>
            <a:pPr marL="0" lvl="0" indent="0">
              <a:buNone/>
            </a:pPr>
            <a:r>
              <a:rPr lang="ro-MD" dirty="0">
                <a:latin typeface="Calibri" panose="020F0502020204030204" pitchFamily="34" charset="0"/>
                <a:cs typeface="Calibri" panose="020F0502020204030204" pitchFamily="34" charset="0"/>
                <a:hlinkClick r:id="rId4"/>
              </a:rPr>
              <a:t>https://support.office.com/ro-ro/article/introducere-%C3%AEn-interog%C4%83ri-a9739a09-d3ff-4f36-8ac3-5760249fb65c#__toc355883440</a:t>
            </a:r>
            <a:endParaRPr lang="ro-MD" dirty="0">
              <a:latin typeface="Calibri" panose="020F0502020204030204" pitchFamily="34" charset="0"/>
              <a:cs typeface="Calibri" panose="020F0502020204030204" pitchFamily="34" charset="0"/>
            </a:endParaRPr>
          </a:p>
          <a:p>
            <a:pPr marL="0" lvl="0" indent="0">
              <a:buNone/>
            </a:pPr>
            <a:endParaRPr lang="ro-MD" dirty="0">
              <a:latin typeface="Calibri" panose="020F0502020204030204" pitchFamily="34" charset="0"/>
              <a:cs typeface="Calibri" panose="020F0502020204030204" pitchFamily="34" charset="0"/>
            </a:endParaRPr>
          </a:p>
          <a:p>
            <a:pPr marL="0" lvl="0" indent="0">
              <a:buNone/>
            </a:pPr>
            <a:endParaRPr lang="ro-MD" dirty="0">
              <a:latin typeface="Calibri" panose="020F0502020204030204" pitchFamily="34" charset="0"/>
              <a:cs typeface="Calibri" panose="020F0502020204030204" pitchFamily="34" charset="0"/>
            </a:endParaRPr>
          </a:p>
          <a:p>
            <a:pPr marL="0" lvl="0" indent="0">
              <a:buNone/>
            </a:pPr>
            <a:endParaRPr lang="ro-MD" dirty="0">
              <a:latin typeface="Calibri" panose="020F0502020204030204" pitchFamily="34" charset="0"/>
              <a:cs typeface="Calibri" panose="020F0502020204030204" pitchFamily="34" charset="0"/>
            </a:endParaRPr>
          </a:p>
          <a:p>
            <a:pPr marL="0" lvl="0" indent="0" algn="l" rtl="0">
              <a:spcBef>
                <a:spcPts val="600"/>
              </a:spcBef>
              <a:spcAft>
                <a:spcPts val="0"/>
              </a:spcAft>
              <a:buNone/>
            </a:pPr>
            <a:endParaRPr lang="ro-MD" sz="2400" dirty="0">
              <a:latin typeface="Calibri" panose="020F0502020204030204" pitchFamily="34" charset="0"/>
              <a:cs typeface="Calibri" panose="020F0502020204030204" pitchFamily="34" charset="0"/>
            </a:endParaRPr>
          </a:p>
        </p:txBody>
      </p:sp>
      <p:sp>
        <p:nvSpPr>
          <p:cNvPr id="398" name="Google Shape;398;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1114350" y="876354"/>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MD"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Introducere în interogări</a:t>
            </a:r>
            <a:endParaRPr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48" name="Google Shape;148;p12"/>
          <p:cNvSpPr txBox="1">
            <a:spLocks noGrp="1"/>
          </p:cNvSpPr>
          <p:nvPr>
            <p:ph type="body" idx="1"/>
          </p:nvPr>
        </p:nvSpPr>
        <p:spPr>
          <a:xfrm>
            <a:off x="1494143" y="1622754"/>
            <a:ext cx="6078681" cy="3133800"/>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ro-MD" sz="1600" dirty="0">
                <a:latin typeface="Calibri" panose="020F0502020204030204" pitchFamily="34" charset="0"/>
                <a:cs typeface="Calibri" panose="020F0502020204030204" pitchFamily="34" charset="0"/>
              </a:rPr>
              <a:t>Utilizarea unei interogări vă ajută să vizualizați, să adăugați, să ștergeți sau să modificați mai ușor date din baza de date Access</a:t>
            </a:r>
            <a:r>
              <a:rPr lang="en-US" sz="1600" dirty="0">
                <a:latin typeface="Calibri" panose="020F0502020204030204" pitchFamily="34" charset="0"/>
                <a:cs typeface="Calibri" panose="020F0502020204030204" pitchFamily="34" charset="0"/>
              </a:rPr>
              <a:t>:</a:t>
            </a:r>
            <a:endParaRPr lang="ro-MD" sz="1600" dirty="0">
              <a:latin typeface="Calibri" panose="020F0502020204030204" pitchFamily="34" charset="0"/>
              <a:cs typeface="Calibri" panose="020F0502020204030204" pitchFamily="34" charset="0"/>
            </a:endParaRPr>
          </a:p>
          <a:p>
            <a:pPr marL="0" lvl="0" indent="0" algn="just">
              <a:buClr>
                <a:schemeClr val="dk1"/>
              </a:buClr>
              <a:buSzPts val="1100"/>
              <a:buNone/>
            </a:pPr>
            <a:endParaRPr lang="ro-MD" sz="1400" dirty="0"/>
          </a:p>
          <a:p>
            <a:pPr marL="285750" indent="-285750" algn="just">
              <a:buClr>
                <a:schemeClr val="dk1"/>
              </a:buClr>
              <a:buSzPts val="1100"/>
              <a:buFont typeface="Courier New" panose="02070309020205020404" pitchFamily="49" charset="0"/>
              <a:buChar char="o"/>
            </a:pPr>
            <a:r>
              <a:rPr lang="ro-MD" sz="1600" dirty="0">
                <a:latin typeface="Calibri" panose="020F0502020204030204" pitchFamily="34" charset="0"/>
                <a:cs typeface="Calibri" panose="020F0502020204030204" pitchFamily="34" charset="0"/>
              </a:rPr>
              <a:t>Găsirea rapidă a datelor specifice, prin filtrarea după anumite criterii (condiții);</a:t>
            </a:r>
          </a:p>
          <a:p>
            <a:pPr marL="285750" indent="-285750" algn="just">
              <a:buClr>
                <a:schemeClr val="dk1"/>
              </a:buClr>
              <a:buSzPts val="1100"/>
              <a:buFont typeface="Courier New" panose="02070309020205020404" pitchFamily="49" charset="0"/>
              <a:buChar char="o"/>
            </a:pPr>
            <a:endParaRPr lang="ro-MD" sz="1400" dirty="0">
              <a:latin typeface="Calibri" panose="020F0502020204030204" pitchFamily="34" charset="0"/>
              <a:cs typeface="Calibri" panose="020F0502020204030204" pitchFamily="34" charset="0"/>
            </a:endParaRPr>
          </a:p>
          <a:p>
            <a:pPr marL="285750" indent="-285750" algn="just">
              <a:buClr>
                <a:schemeClr val="dk1"/>
              </a:buClr>
              <a:buSzPts val="1100"/>
              <a:buFont typeface="Courier New" panose="02070309020205020404" pitchFamily="49" charset="0"/>
              <a:buChar char="o"/>
            </a:pPr>
            <a:r>
              <a:rPr lang="ro-MD" sz="1600" dirty="0">
                <a:latin typeface="Calibri" panose="020F0502020204030204" pitchFamily="34" charset="0"/>
                <a:cs typeface="Calibri" panose="020F0502020204030204" pitchFamily="34" charset="0"/>
              </a:rPr>
              <a:t>Calcularea sau însumarea datelor;</a:t>
            </a:r>
          </a:p>
          <a:p>
            <a:pPr marL="285750" indent="-285750" algn="just">
              <a:buClr>
                <a:schemeClr val="dk1"/>
              </a:buClr>
              <a:buSzPts val="1100"/>
              <a:buFont typeface="Courier New" panose="02070309020205020404" pitchFamily="49" charset="0"/>
              <a:buChar char="o"/>
            </a:pPr>
            <a:endParaRPr lang="ro-MD" sz="1400" dirty="0">
              <a:latin typeface="Calibri" panose="020F0502020204030204" pitchFamily="34" charset="0"/>
              <a:cs typeface="Calibri" panose="020F0502020204030204" pitchFamily="34" charset="0"/>
            </a:endParaRPr>
          </a:p>
          <a:p>
            <a:pPr marL="285750" indent="-285750" algn="just">
              <a:buClr>
                <a:schemeClr val="dk1"/>
              </a:buClr>
              <a:buSzPts val="1100"/>
              <a:buFont typeface="Courier New" panose="02070309020205020404" pitchFamily="49" charset="0"/>
              <a:buChar char="o"/>
            </a:pPr>
            <a:r>
              <a:rPr lang="ro-MD" sz="1600" dirty="0">
                <a:latin typeface="Calibri" panose="020F0502020204030204" pitchFamily="34" charset="0"/>
                <a:cs typeface="Calibri" panose="020F0502020204030204" pitchFamily="34" charset="0"/>
              </a:rPr>
              <a:t>Automatizarea activităților de gestionare a datelor, cum ar fi revizuirea periodică a celor mai actuale date;</a:t>
            </a:r>
          </a:p>
        </p:txBody>
      </p:sp>
      <p:sp>
        <p:nvSpPr>
          <p:cNvPr id="150" name="Google Shape;150;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a:extLst>
              <a:ext uri="{FF2B5EF4-FFF2-40B4-BE49-F238E27FC236}">
                <a16:creationId xmlns:a16="http://schemas.microsoft.com/office/drawing/2014/main" id="{0FB24541-345C-4686-AF5F-D2A6DC08D061}"/>
              </a:ext>
            </a:extLst>
          </p:cNvPr>
          <p:cNvPicPr>
            <a:picLocks noChangeAspect="1"/>
          </p:cNvPicPr>
          <p:nvPr/>
        </p:nvPicPr>
        <p:blipFill>
          <a:blip r:embed="rId3"/>
          <a:stretch>
            <a:fillRect/>
          </a:stretch>
        </p:blipFill>
        <p:spPr>
          <a:xfrm>
            <a:off x="0" y="0"/>
            <a:ext cx="9144000" cy="10457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8" name="Google Shape;158;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7EF6C403-01A4-4510-8735-68B8635295AD}"/>
              </a:ext>
            </a:extLst>
          </p:cNvPr>
          <p:cNvSpPr txBox="1"/>
          <p:nvPr/>
        </p:nvSpPr>
        <p:spPr>
          <a:xfrm>
            <a:off x="3449780" y="270833"/>
            <a:ext cx="2410691" cy="400110"/>
          </a:xfrm>
          <a:prstGeom prst="rect">
            <a:avLst/>
          </a:prstGeom>
          <a:noFill/>
        </p:spPr>
        <p:txBody>
          <a:bodyPr wrap="square" rtlCol="0">
            <a:spAutoFit/>
          </a:bodyPr>
          <a:lstStyle/>
          <a:p>
            <a:r>
              <a:rPr lang="ro-MD"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Tipuri de interogări</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E6C5B076-FB1A-4F6B-AABC-9379A60C3909}"/>
              </a:ext>
            </a:extLst>
          </p:cNvPr>
          <p:cNvGraphicFramePr/>
          <p:nvPr>
            <p:extLst>
              <p:ext uri="{D42A27DB-BD31-4B8C-83A1-F6EECF244321}">
                <p14:modId xmlns:p14="http://schemas.microsoft.com/office/powerpoint/2010/main" val="2408626332"/>
              </p:ext>
            </p:extLst>
          </p:nvPr>
        </p:nvGraphicFramePr>
        <p:xfrm>
          <a:off x="1524000" y="88265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1695450" y="249759"/>
            <a:ext cx="57531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1.1 Interogările</a:t>
            </a:r>
            <a:r>
              <a:rPr lang="ro-MD" sz="2800" dirty="0">
                <a:latin typeface="Calibri" panose="020F0502020204030204" pitchFamily="34" charset="0"/>
                <a:cs typeface="Calibri" panose="020F0502020204030204" pitchFamily="34" charset="0"/>
              </a:rPr>
              <a:t> </a:t>
            </a: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a:t>
            </a:r>
            <a:r>
              <a:rPr lang="ro-MD" sz="2800" dirty="0">
                <a:latin typeface="Calibri" panose="020F0502020204030204" pitchFamily="34" charset="0"/>
                <a:cs typeface="Calibri" panose="020F0502020204030204" pitchFamily="34" charset="0"/>
              </a:rPr>
              <a:t> </a:t>
            </a: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selecție</a:t>
            </a:r>
            <a:endParaRPr sz="2800" dirty="0">
              <a:latin typeface="Calibri" panose="020F0502020204030204" pitchFamily="34" charset="0"/>
              <a:cs typeface="Calibri" panose="020F0502020204030204" pitchFamily="34" charset="0"/>
            </a:endParaRPr>
          </a:p>
        </p:txBody>
      </p:sp>
      <p:sp>
        <p:nvSpPr>
          <p:cNvPr id="164" name="Google Shape;164;p14"/>
          <p:cNvSpPr txBox="1">
            <a:spLocks noGrp="1"/>
          </p:cNvSpPr>
          <p:nvPr>
            <p:ph type="subTitle" idx="1"/>
          </p:nvPr>
        </p:nvSpPr>
        <p:spPr>
          <a:xfrm>
            <a:off x="119921" y="1517520"/>
            <a:ext cx="4601833" cy="78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MD"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Pentru examinarea datelor din anumite câmpuri într-un tabel sau examinarea simultană a datelor din mai multe tabele conform unor anumite criterii, o interogare de selectare TIP ar fi dorită.</a:t>
            </a:r>
            <a:endParaRPr sz="2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050" name="Picture 2" descr="Image result for selection query">
            <a:extLst>
              <a:ext uri="{FF2B5EF4-FFF2-40B4-BE49-F238E27FC236}">
                <a16:creationId xmlns:a16="http://schemas.microsoft.com/office/drawing/2014/main" id="{1EA48A2F-48FD-4905-8CAF-BABE8D4DC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352" y="1276836"/>
            <a:ext cx="5094438" cy="28321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789BA3-59F3-4E78-A5AB-65E17432A094}"/>
              </a:ext>
            </a:extLst>
          </p:cNvPr>
          <p:cNvPicPr>
            <a:picLocks noChangeAspect="1"/>
          </p:cNvPicPr>
          <p:nvPr/>
        </p:nvPicPr>
        <p:blipFill>
          <a:blip r:embed="rId4"/>
          <a:stretch>
            <a:fillRect/>
          </a:stretch>
        </p:blipFill>
        <p:spPr>
          <a:xfrm>
            <a:off x="7847829" y="1619786"/>
            <a:ext cx="951964" cy="9519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7" name="Google Shape;17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944790EB-725D-4C45-90EB-ABC2D05A651D}"/>
              </a:ext>
            </a:extLst>
          </p:cNvPr>
          <p:cNvSpPr>
            <a:spLocks noGrp="1"/>
          </p:cNvSpPr>
          <p:nvPr>
            <p:ph type="body" idx="1"/>
          </p:nvPr>
        </p:nvSpPr>
        <p:spPr>
          <a:xfrm>
            <a:off x="251782" y="1229831"/>
            <a:ext cx="4320217" cy="3303600"/>
          </a:xfrm>
        </p:spPr>
        <p:txBody>
          <a:bodyPr/>
          <a:lstStyle/>
          <a:p>
            <a:pPr marL="76200" indent="0" algn="just">
              <a:buNone/>
            </a:pPr>
            <a:r>
              <a:rPr lang="ro-MD" dirty="0">
                <a:latin typeface="Calibri" panose="020F0502020204030204" pitchFamily="34" charset="0"/>
                <a:cs typeface="Calibri" panose="020F0502020204030204" pitchFamily="34" charset="0"/>
              </a:rPr>
              <a:t>	În mod implicit se consideră de </a:t>
            </a:r>
            <a:r>
              <a:rPr lang="ro-MD" i="1" dirty="0">
                <a:latin typeface="Calibri" panose="020F0502020204030204" pitchFamily="34" charset="0"/>
                <a:cs typeface="Calibri" panose="020F0502020204030204" pitchFamily="34" charset="0"/>
              </a:rPr>
              <a:t>tip text. </a:t>
            </a:r>
            <a:r>
              <a:rPr lang="ro-MD" dirty="0">
                <a:latin typeface="Calibri" panose="020F0502020204030204" pitchFamily="34" charset="0"/>
                <a:cs typeface="Calibri" panose="020F0502020204030204" pitchFamily="34" charset="0"/>
              </a:rPr>
              <a:t>Pentru a realiza modificări la nivel de parametri, se va selecta:</a:t>
            </a:r>
          </a:p>
          <a:p>
            <a:pPr marL="76200" indent="0">
              <a:buNone/>
            </a:pPr>
            <a:endParaRPr lang="ro-MD" i="1" dirty="0">
              <a:latin typeface="Calibri" panose="020F0502020204030204" pitchFamily="34" charset="0"/>
              <a:cs typeface="Calibri" panose="020F0502020204030204" pitchFamily="34" charset="0"/>
            </a:endParaRPr>
          </a:p>
          <a:p>
            <a:pPr marL="76200" indent="0" algn="ctr">
              <a:buNone/>
            </a:pPr>
            <a:r>
              <a:rPr lang="ro-MD" i="1" dirty="0">
                <a:latin typeface="Calibri" panose="020F0502020204030204" pitchFamily="34" charset="0"/>
                <a:cs typeface="Calibri" panose="020F0502020204030204" pitchFamily="34" charset="0"/>
              </a:rPr>
              <a:t>Query→Parameters </a:t>
            </a:r>
            <a:endParaRPr lang="en-US" i="1" dirty="0">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FD9CC3BD-AD34-4034-999C-1F10DDD4E007}"/>
              </a:ext>
            </a:extLst>
          </p:cNvPr>
          <p:cNvSpPr>
            <a:spLocks noGrp="1"/>
          </p:cNvSpPr>
          <p:nvPr>
            <p:ph type="title"/>
          </p:nvPr>
        </p:nvSpPr>
        <p:spPr>
          <a:xfrm>
            <a:off x="557212" y="312382"/>
            <a:ext cx="8029575" cy="746400"/>
          </a:xfrm>
        </p:spPr>
        <p:txBody>
          <a:bodyPr/>
          <a:lstStyle/>
          <a:p>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1.2 Interogările de selecție pot avea parametri!</a:t>
            </a:r>
            <a:endParaRPr lang="en-US"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7111B94-2810-43DA-B126-C2A06A28F564}"/>
              </a:ext>
            </a:extLst>
          </p:cNvPr>
          <p:cNvPicPr>
            <a:picLocks noChangeAspect="1"/>
          </p:cNvPicPr>
          <p:nvPr/>
        </p:nvPicPr>
        <p:blipFill>
          <a:blip r:embed="rId3"/>
          <a:stretch>
            <a:fillRect/>
          </a:stretch>
        </p:blipFill>
        <p:spPr>
          <a:xfrm>
            <a:off x="5067779" y="1512039"/>
            <a:ext cx="3696808" cy="2750479"/>
          </a:xfrm>
          <a:prstGeom prst="rect">
            <a:avLst/>
          </a:prstGeom>
          <a:ln w="19050">
            <a:solidFill>
              <a:schemeClr val="tx1">
                <a:lumMod val="95000"/>
                <a:lumOff val="5000"/>
              </a:schemeClr>
            </a:solid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a:spLocks noGrp="1"/>
          </p:cNvSpPr>
          <p:nvPr>
            <p:ph type="subTitle" idx="4294967295"/>
          </p:nvPr>
        </p:nvSpPr>
        <p:spPr>
          <a:xfrm>
            <a:off x="489236" y="708187"/>
            <a:ext cx="3116409" cy="1863563"/>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ro-MD" sz="2000" dirty="0">
                <a:latin typeface="Calibri" panose="020F0502020204030204" pitchFamily="34" charset="0"/>
                <a:cs typeface="Calibri" panose="020F0502020204030204" pitchFamily="34" charset="0"/>
              </a:rPr>
              <a:t>	Aceste tipuri de interogări se utilizează pentru a crea tabele noi in baza informației existente introduse și/sau pentru a realiza modificări în tabelele realizate inițial.</a:t>
            </a:r>
          </a:p>
          <a:p>
            <a:pPr marL="0" lvl="0" indent="0" algn="just" rtl="0">
              <a:spcBef>
                <a:spcPts val="600"/>
              </a:spcBef>
              <a:spcAft>
                <a:spcPts val="0"/>
              </a:spcAft>
              <a:buNone/>
            </a:pPr>
            <a:r>
              <a:rPr lang="ro-MD" sz="2000" dirty="0">
                <a:latin typeface="Calibri" panose="020F0502020204030204" pitchFamily="34" charset="0"/>
                <a:cs typeface="Calibri" panose="020F0502020204030204" pitchFamily="34" charset="0"/>
              </a:rPr>
              <a:t>	Interogările de acțiune (cu excepția celor care generează tabele) modică conținutul tabelelor din baza de date!</a:t>
            </a:r>
          </a:p>
        </p:txBody>
      </p:sp>
      <p:sp>
        <p:nvSpPr>
          <p:cNvPr id="194" name="Google Shape;194;p17"/>
          <p:cNvSpPr txBox="1">
            <a:spLocks noGrp="1"/>
          </p:cNvSpPr>
          <p:nvPr>
            <p:ph type="ctrTitle" idx="4294967295"/>
          </p:nvPr>
        </p:nvSpPr>
        <p:spPr>
          <a:xfrm>
            <a:off x="1157420" y="-517455"/>
            <a:ext cx="6829009"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 Interogările de acțiune</a:t>
            </a:r>
            <a:endParaRPr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96" name="Google Shape;19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F7C3195B-D174-4503-9916-461B4D71D14A}"/>
              </a:ext>
            </a:extLst>
          </p:cNvPr>
          <p:cNvPicPr>
            <a:picLocks noChangeAspect="1"/>
          </p:cNvPicPr>
          <p:nvPr/>
        </p:nvPicPr>
        <p:blipFill>
          <a:blip r:embed="rId3"/>
          <a:stretch>
            <a:fillRect/>
          </a:stretch>
        </p:blipFill>
        <p:spPr>
          <a:xfrm>
            <a:off x="4338737" y="978200"/>
            <a:ext cx="3647692" cy="3647692"/>
          </a:xfrm>
          <a:prstGeom prst="rect">
            <a:avLst/>
          </a:prstGeom>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body" idx="1"/>
          </p:nvPr>
        </p:nvSpPr>
        <p:spPr>
          <a:xfrm>
            <a:off x="311730" y="1331768"/>
            <a:ext cx="3813462" cy="3133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Acest tip de interogări generează un tabel, care va include datele selectate după un anumit criteriu. </a:t>
            </a:r>
          </a:p>
          <a:p>
            <a:pPr marL="0" lvl="0" indent="0" algn="just" rtl="0">
              <a:spcBef>
                <a:spcPts val="600"/>
              </a:spcBef>
              <a:spcAft>
                <a:spcPts val="0"/>
              </a:spcAft>
              <a:buNone/>
            </a:pPr>
            <a:endPar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lvl="0" indent="-457200" algn="just">
              <a:buAutoNum type="arabicPeriod"/>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Meniul-Query→Make-Table Query</a:t>
            </a:r>
          </a:p>
          <a:p>
            <a:pPr lvl="0" indent="-457200" algn="just">
              <a:buAutoNum type="arabicPeriod"/>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Precizăm numele tabelului.</a:t>
            </a:r>
          </a:p>
          <a:p>
            <a:pPr lvl="0" indent="-457200" algn="just">
              <a:buAutoNum type="arabicPeriod"/>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Salvăm interogarea .</a:t>
            </a:r>
            <a:endParaRPr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02" name="Google Shape;202;p18"/>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2.1 Interogări care generează tabele!</a:t>
            </a:r>
            <a:endParaRPr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04" name="Google Shape;20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4" name="Picture 3">
            <a:extLst>
              <a:ext uri="{FF2B5EF4-FFF2-40B4-BE49-F238E27FC236}">
                <a16:creationId xmlns:a16="http://schemas.microsoft.com/office/drawing/2014/main" id="{941A9D84-5E8B-4A24-B853-7E0644F44AAA}"/>
              </a:ext>
            </a:extLst>
          </p:cNvPr>
          <p:cNvPicPr>
            <a:picLocks noChangeAspect="1"/>
          </p:cNvPicPr>
          <p:nvPr/>
        </p:nvPicPr>
        <p:blipFill>
          <a:blip r:embed="rId3"/>
          <a:stretch>
            <a:fillRect/>
          </a:stretch>
        </p:blipFill>
        <p:spPr>
          <a:xfrm>
            <a:off x="4125192" y="1443395"/>
            <a:ext cx="5018808" cy="3503256"/>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2.2 Interogări de excludere a unor înregistrări</a:t>
            </a:r>
            <a:endParaRPr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13" name="Google Shape;21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ext Placeholder 2">
            <a:extLst>
              <a:ext uri="{FF2B5EF4-FFF2-40B4-BE49-F238E27FC236}">
                <a16:creationId xmlns:a16="http://schemas.microsoft.com/office/drawing/2014/main" id="{50F5AB5C-C8B0-47D1-A046-AA4CD48DB723}"/>
              </a:ext>
            </a:extLst>
          </p:cNvPr>
          <p:cNvSpPr>
            <a:spLocks noGrp="1"/>
          </p:cNvSpPr>
          <p:nvPr>
            <p:ph type="body" idx="1"/>
          </p:nvPr>
        </p:nvSpPr>
        <p:spPr>
          <a:xfrm>
            <a:off x="577523" y="1433353"/>
            <a:ext cx="4679830" cy="3095700"/>
          </a:xfrm>
        </p:spPr>
        <p:txBody>
          <a:bodyPr/>
          <a:lstStyle/>
          <a:p>
            <a:pPr marL="558800" indent="-457200">
              <a:buAutoNum type="arabicPeriod"/>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 elaborează o interogare.</a:t>
            </a:r>
          </a:p>
          <a:p>
            <a:pPr marL="558800" indent="-457200">
              <a:buAutoNum type="arabicPeriod"/>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Meniul </a:t>
            </a:r>
            <a:r>
              <a:rPr lang="ro-MD"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Query→Delete</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Query</a:t>
            </a:r>
          </a:p>
          <a:p>
            <a:pPr marL="558800" indent="-457200">
              <a:buAutoNum type="arabicPeriod"/>
            </a:pPr>
            <a:r>
              <a:rPr lang="ro-MD"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QBE→Show</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MD"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MD"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Sort→DELETE</a:t>
            </a:r>
            <a:endPar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558800" indent="-457200">
              <a:buAutoNum type="arabicPeriod"/>
            </a:pPr>
            <a:r>
              <a:rPr lang="ro-MD"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Criteria→Scriem</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datele care dorim să le ștergem și salvăm.</a:t>
            </a:r>
            <a:endPar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8908E1F-2CFB-41CB-9500-B6C64DBF575F}"/>
              </a:ext>
            </a:extLst>
          </p:cNvPr>
          <p:cNvPicPr>
            <a:picLocks noChangeAspect="1"/>
          </p:cNvPicPr>
          <p:nvPr/>
        </p:nvPicPr>
        <p:blipFill>
          <a:blip r:embed="rId3"/>
          <a:stretch>
            <a:fillRect/>
          </a:stretch>
        </p:blipFill>
        <p:spPr>
          <a:xfrm>
            <a:off x="5365630" y="1433353"/>
            <a:ext cx="3200847" cy="2276793"/>
          </a:xfrm>
          <a:prstGeom prst="rect">
            <a:avLst/>
          </a:prstGeom>
          <a:ln w="38100">
            <a:solidFill>
              <a:schemeClr val="tx1">
                <a:lumMod val="95000"/>
                <a:lumOff val="5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1114350" y="-111526"/>
            <a:ext cx="6915300" cy="1343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2.3 Interogări de modificare a unor înregistrări</a:t>
            </a:r>
            <a:b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ro-MD"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2.4 Interogări de adăugare a unor înregistrări</a:t>
            </a:r>
            <a:endParaRPr sz="2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19" name="Google Shape;219;p20"/>
          <p:cNvSpPr txBox="1">
            <a:spLocks noGrp="1"/>
          </p:cNvSpPr>
          <p:nvPr>
            <p:ph type="body" idx="1"/>
          </p:nvPr>
        </p:nvSpPr>
        <p:spPr>
          <a:xfrm>
            <a:off x="279400" y="1415775"/>
            <a:ext cx="4635500" cy="2765700"/>
          </a:xfrm>
          <a:prstGeom prst="rect">
            <a:avLst/>
          </a:prstGeom>
        </p:spPr>
        <p:txBody>
          <a:bodyPr spcFirstLastPara="1" wrap="square" lIns="91425" tIns="91425" rIns="91425" bIns="91425" anchor="ctr" anchorCtr="0">
            <a:noAutofit/>
          </a:bodyPr>
          <a:lstStyle/>
          <a:p>
            <a:pPr marL="0" lvl="0" indent="0">
              <a:buNone/>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 </a:t>
            </a:r>
            <a:r>
              <a:rPr lang="en-US"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elaborează</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o </a:t>
            </a:r>
            <a:r>
              <a:rPr lang="en-US"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interogare</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0" lvl="0" indent="0">
              <a:buNone/>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a:t>
            </a:r>
            <a:r>
              <a:rPr lang="en-US"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Meniul</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Query→</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Update Query</a:t>
            </a:r>
            <a:endPar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lvl="0" indent="0">
              <a:buNone/>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3.UPDATE TO</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Scriem Datele la care vrem să actualizăm/înlocui datele prezente.</a:t>
            </a:r>
            <a:endPar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lvl="0" indent="0" algn="l" rtl="0">
              <a:spcBef>
                <a:spcPts val="600"/>
              </a:spcBef>
              <a:spcAft>
                <a:spcPts val="0"/>
              </a:spcAft>
              <a:buNone/>
            </a:pPr>
            <a:endParaRPr dirty="0"/>
          </a:p>
        </p:txBody>
      </p:sp>
      <p:sp>
        <p:nvSpPr>
          <p:cNvPr id="221" name="Google Shape;22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3" name="Straight Connector 2">
            <a:extLst>
              <a:ext uri="{FF2B5EF4-FFF2-40B4-BE49-F238E27FC236}">
                <a16:creationId xmlns:a16="http://schemas.microsoft.com/office/drawing/2014/main" id="{8F7BA719-1D00-467A-B655-CBDAE228B0DC}"/>
              </a:ext>
            </a:extLst>
          </p:cNvPr>
          <p:cNvCxnSpPr/>
          <p:nvPr/>
        </p:nvCxnSpPr>
        <p:spPr>
          <a:xfrm>
            <a:off x="4572000" y="1231899"/>
            <a:ext cx="0" cy="3073400"/>
          </a:xfrm>
          <a:prstGeom prst="line">
            <a:avLst/>
          </a:prstGeom>
        </p:spPr>
        <p:style>
          <a:lnRef idx="1">
            <a:schemeClr val="dk1"/>
          </a:lnRef>
          <a:fillRef idx="0">
            <a:schemeClr val="dk1"/>
          </a:fillRef>
          <a:effectRef idx="0">
            <a:schemeClr val="dk1"/>
          </a:effectRef>
          <a:fontRef idx="minor">
            <a:schemeClr val="tx1"/>
          </a:fontRef>
        </p:style>
      </p:cxnSp>
      <p:sp>
        <p:nvSpPr>
          <p:cNvPr id="8" name="Google Shape;219;p20">
            <a:extLst>
              <a:ext uri="{FF2B5EF4-FFF2-40B4-BE49-F238E27FC236}">
                <a16:creationId xmlns:a16="http://schemas.microsoft.com/office/drawing/2014/main" id="{41E28793-3EEC-4666-9876-118BB555A2D8}"/>
              </a:ext>
            </a:extLst>
          </p:cNvPr>
          <p:cNvSpPr txBox="1">
            <a:spLocks/>
          </p:cNvSpPr>
          <p:nvPr/>
        </p:nvSpPr>
        <p:spPr>
          <a:xfrm>
            <a:off x="4686300" y="1188900"/>
            <a:ext cx="4317999" cy="27657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pPr marL="0" indent="0">
              <a:buFont typeface="Abel"/>
              <a:buNone/>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1.Se elaborează o interogare.</a:t>
            </a:r>
          </a:p>
          <a:p>
            <a:pPr marL="0" indent="0">
              <a:buFont typeface="Abel"/>
              <a:buNone/>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2.Meniul Query→Append Query</a:t>
            </a:r>
          </a:p>
          <a:p>
            <a:pPr marL="0" indent="0">
              <a:buNone/>
            </a:pP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3.Make </a:t>
            </a:r>
            <a:r>
              <a:rPr lang="ro-MD"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Table→Alegem</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Denumirea tabelului  (Table </a:t>
            </a:r>
            <a:r>
              <a:rPr lang="ro-MD"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Name</a:t>
            </a:r>
            <a:r>
              <a:rPr lang="ro-MD"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ro-MD" dirty="0"/>
          </a:p>
        </p:txBody>
      </p:sp>
    </p:spTree>
  </p:cSld>
  <p:clrMapOvr>
    <a:masterClrMapping/>
  </p:clrMapOvr>
</p:sld>
</file>

<file path=ppt/theme/theme1.xml><?xml version="1.0" encoding="utf-8"?>
<a:theme xmlns:a="http://schemas.openxmlformats.org/drawingml/2006/main"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272</Words>
  <Application>Microsoft Office PowerPoint</Application>
  <PresentationFormat>On-screen Show (16:9)</PresentationFormat>
  <Paragraphs>61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Courier New</vt:lpstr>
      <vt:lpstr>Abel</vt:lpstr>
      <vt:lpstr>Roboto Slab</vt:lpstr>
      <vt:lpstr>Arial</vt:lpstr>
      <vt:lpstr>York template</vt:lpstr>
      <vt:lpstr>Microsoft Office Access Interogările</vt:lpstr>
      <vt:lpstr>Introducere în interogări</vt:lpstr>
      <vt:lpstr>PowerPoint Presentation</vt:lpstr>
      <vt:lpstr> 1.1 Interogările de selecție</vt:lpstr>
      <vt:lpstr>1.2 Interogările de selecție pot avea parametri!</vt:lpstr>
      <vt:lpstr>2. Interogările de acțiune</vt:lpstr>
      <vt:lpstr>2.1 Interogări care generează tabele!</vt:lpstr>
      <vt:lpstr>2.2 Interogări de excludere a unor înregistrări</vt:lpstr>
      <vt:lpstr>2.3 Interogări de modificare a unor înregistrări 2.4 Interogări de adăugare a unor înregistrări</vt:lpstr>
      <vt:lpstr>3.1 Interogări de totalizare</vt:lpstr>
      <vt:lpstr> Dacă doriți să examinați subtotalurile de produse, dar, de asemenea, doriți să agregați după lună, astfel încât fiecare rând să afișeze subtotaluri pentru un produs și fiecare coloană să afișeze subtotaluri de produse pentru o lună.</vt:lpstr>
      <vt:lpstr>Surse: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Office Access Interogările</dc:title>
  <dc:creator>Nicolae Odagiu</dc:creator>
  <cp:lastModifiedBy>Nicolae Odagiu</cp:lastModifiedBy>
  <cp:revision>21</cp:revision>
  <dcterms:modified xsi:type="dcterms:W3CDTF">2018-11-19T19:14:00Z</dcterms:modified>
</cp:coreProperties>
</file>