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1" r:id="rId1"/>
  </p:sldMasterIdLst>
  <p:notesMasterIdLst>
    <p:notesMasterId r:id="rId17"/>
  </p:notesMasterIdLst>
  <p:sldIdLst>
    <p:sldId id="256" r:id="rId2"/>
    <p:sldId id="257" r:id="rId3"/>
    <p:sldId id="258" r:id="rId4"/>
    <p:sldId id="264" r:id="rId5"/>
    <p:sldId id="263" r:id="rId6"/>
    <p:sldId id="265" r:id="rId7"/>
    <p:sldId id="266" r:id="rId8"/>
    <p:sldId id="268" r:id="rId9"/>
    <p:sldId id="269" r:id="rId10"/>
    <p:sldId id="274" r:id="rId11"/>
    <p:sldId id="261" r:id="rId12"/>
    <p:sldId id="262" r:id="rId13"/>
    <p:sldId id="271" r:id="rId14"/>
    <p:sldId id="272"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51244" autoAdjust="0"/>
  </p:normalViewPr>
  <p:slideViewPr>
    <p:cSldViewPr snapToGrid="0">
      <p:cViewPr varScale="1">
        <p:scale>
          <a:sx n="87" d="100"/>
          <a:sy n="87" d="100"/>
        </p:scale>
        <p:origin x="38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C0CF9-1300-49EA-BCF3-38127073315F}" type="datetimeFigureOut">
              <a:rPr lang="en-GB" smtClean="0"/>
              <a:t>04/06/2018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8BFA7-B5AA-400D-9376-141B5402B0B4}" type="slidenum">
              <a:rPr lang="en-GB" smtClean="0"/>
              <a:t>‹#›</a:t>
            </a:fld>
            <a:endParaRPr lang="en-GB"/>
          </a:p>
        </p:txBody>
      </p:sp>
    </p:spTree>
    <p:extLst>
      <p:ext uri="{BB962C8B-B14F-4D97-AF65-F5344CB8AC3E}">
        <p14:creationId xmlns:p14="http://schemas.microsoft.com/office/powerpoint/2010/main" val="638242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F68BFA7-B5AA-400D-9376-141B5402B0B4}" type="slidenum">
              <a:rPr lang="en-GB" smtClean="0"/>
              <a:t>2</a:t>
            </a:fld>
            <a:endParaRPr lang="en-GB"/>
          </a:p>
        </p:txBody>
      </p:sp>
    </p:spTree>
    <p:extLst>
      <p:ext uri="{BB962C8B-B14F-4D97-AF65-F5344CB8AC3E}">
        <p14:creationId xmlns:p14="http://schemas.microsoft.com/office/powerpoint/2010/main" val="2728615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68BFA7-B5AA-400D-9376-141B5402B0B4}" type="slidenum">
              <a:rPr lang="en-GB" smtClean="0"/>
              <a:t>3</a:t>
            </a:fld>
            <a:endParaRPr lang="en-GB"/>
          </a:p>
        </p:txBody>
      </p:sp>
    </p:spTree>
    <p:extLst>
      <p:ext uri="{BB962C8B-B14F-4D97-AF65-F5344CB8AC3E}">
        <p14:creationId xmlns:p14="http://schemas.microsoft.com/office/powerpoint/2010/main" val="2894366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F68BFA7-B5AA-400D-9376-141B5402B0B4}" type="slidenum">
              <a:rPr lang="en-GB" smtClean="0"/>
              <a:t>4</a:t>
            </a:fld>
            <a:endParaRPr lang="en-GB"/>
          </a:p>
        </p:txBody>
      </p:sp>
    </p:spTree>
    <p:extLst>
      <p:ext uri="{BB962C8B-B14F-4D97-AF65-F5344CB8AC3E}">
        <p14:creationId xmlns:p14="http://schemas.microsoft.com/office/powerpoint/2010/main" val="3981756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F68BFA7-B5AA-400D-9376-141B5402B0B4}" type="slidenum">
              <a:rPr lang="en-GB" smtClean="0"/>
              <a:t>6</a:t>
            </a:fld>
            <a:endParaRPr lang="en-GB"/>
          </a:p>
        </p:txBody>
      </p:sp>
    </p:spTree>
    <p:extLst>
      <p:ext uri="{BB962C8B-B14F-4D97-AF65-F5344CB8AC3E}">
        <p14:creationId xmlns:p14="http://schemas.microsoft.com/office/powerpoint/2010/main" val="448880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F68BFA7-B5AA-400D-9376-141B5402B0B4}" type="slidenum">
              <a:rPr lang="en-GB" smtClean="0"/>
              <a:t>11</a:t>
            </a:fld>
            <a:endParaRPr lang="en-GB"/>
          </a:p>
        </p:txBody>
      </p:sp>
    </p:spTree>
    <p:extLst>
      <p:ext uri="{BB962C8B-B14F-4D97-AF65-F5344CB8AC3E}">
        <p14:creationId xmlns:p14="http://schemas.microsoft.com/office/powerpoint/2010/main" val="444821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F68BFA7-B5AA-400D-9376-141B5402B0B4}" type="slidenum">
              <a:rPr lang="en-GB" smtClean="0"/>
              <a:t>15</a:t>
            </a:fld>
            <a:endParaRPr lang="en-GB"/>
          </a:p>
        </p:txBody>
      </p:sp>
    </p:spTree>
    <p:extLst>
      <p:ext uri="{BB962C8B-B14F-4D97-AF65-F5344CB8AC3E}">
        <p14:creationId xmlns:p14="http://schemas.microsoft.com/office/powerpoint/2010/main" val="24009704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6EEF93D-D190-4EF3-96E7-3170E9A95CD5}" type="datetimeFigureOut">
              <a:rPr lang="en-GB" smtClean="0"/>
              <a:t>04/06/2018</a:t>
            </a:fld>
            <a:endParaRPr lang="en-GB"/>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GB"/>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147C40A9-FAC7-4ABB-951A-D7F8AE31A5C4}" type="slidenum">
              <a:rPr lang="en-GB" smtClean="0"/>
              <a:t>‹#›</a:t>
            </a:fld>
            <a:endParaRPr lang="en-GB"/>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5001680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EEF93D-D190-4EF3-96E7-3170E9A95CD5}" type="datetimeFigureOut">
              <a:rPr lang="en-GB" smtClean="0"/>
              <a:t>04/06/2018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351770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EEF93D-D190-4EF3-96E7-3170E9A95CD5}" type="datetimeFigureOut">
              <a:rPr lang="en-GB" smtClean="0"/>
              <a:t>04/06/2018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500264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EEF93D-D190-4EF3-96E7-3170E9A95CD5}" type="datetimeFigureOut">
              <a:rPr lang="en-GB" smtClean="0"/>
              <a:t>04/06/2018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7C40A9-FAC7-4ABB-951A-D7F8AE31A5C4}" type="slidenum">
              <a:rPr lang="en-GB" smtClean="0"/>
              <a:t>‹#›</a:t>
            </a:fld>
            <a:endParaRPr lang="en-GB"/>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84937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EEF93D-D190-4EF3-96E7-3170E9A95CD5}" type="datetimeFigureOut">
              <a:rPr lang="en-GB" smtClean="0"/>
              <a:t>04/06/2018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1515462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6EEF93D-D190-4EF3-96E7-3170E9A95CD5}" type="datetimeFigureOut">
              <a:rPr lang="en-GB" smtClean="0"/>
              <a:t>04/06/2018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1724661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6EEF93D-D190-4EF3-96E7-3170E9A95CD5}" type="datetimeFigureOut">
              <a:rPr lang="en-GB" smtClean="0"/>
              <a:t>04/06/2018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983447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EF93D-D190-4EF3-96E7-3170E9A95CD5}" type="datetimeFigureOut">
              <a:rPr lang="en-GB" smtClean="0"/>
              <a:t>04/06/2018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3294651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EF93D-D190-4EF3-96E7-3170E9A95CD5}" type="datetimeFigureOut">
              <a:rPr lang="en-GB" smtClean="0"/>
              <a:t>04/06/2018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4260142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EF93D-D190-4EF3-96E7-3170E9A95CD5}" type="datetimeFigureOut">
              <a:rPr lang="en-GB" smtClean="0"/>
              <a:t>04/06/2018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4874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EEF93D-D190-4EF3-96E7-3170E9A95CD5}" type="datetimeFigureOut">
              <a:rPr lang="en-GB" smtClean="0"/>
              <a:t>04/06/2018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43103630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EEF93D-D190-4EF3-96E7-3170E9A95CD5}" type="datetimeFigureOut">
              <a:rPr lang="en-GB" smtClean="0"/>
              <a:t>04/06/2018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2975010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EEF93D-D190-4EF3-96E7-3170E9A95CD5}" type="datetimeFigureOut">
              <a:rPr lang="en-GB" smtClean="0"/>
              <a:t>04/06/2018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53220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EEF93D-D190-4EF3-96E7-3170E9A95CD5}" type="datetimeFigureOut">
              <a:rPr lang="en-GB" smtClean="0"/>
              <a:t>04/06/2018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22641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EF93D-D190-4EF3-96E7-3170E9A95CD5}" type="datetimeFigureOut">
              <a:rPr lang="en-GB" smtClean="0"/>
              <a:t>04/06/2018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350742754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EEF93D-D190-4EF3-96E7-3170E9A95CD5}" type="datetimeFigureOut">
              <a:rPr lang="en-GB" smtClean="0"/>
              <a:t>04/06/2018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19705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EEF93D-D190-4EF3-96E7-3170E9A95CD5}" type="datetimeFigureOut">
              <a:rPr lang="en-GB" smtClean="0"/>
              <a:t>04/06/2018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79216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6EEF93D-D190-4EF3-96E7-3170E9A95CD5}" type="datetimeFigureOut">
              <a:rPr lang="en-GB" smtClean="0"/>
              <a:t>04/06/2018</a:t>
            </a:fld>
            <a:endParaRPr lang="en-GB"/>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GB"/>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147C40A9-FAC7-4ABB-951A-D7F8AE31A5C4}" type="slidenum">
              <a:rPr lang="en-GB" smtClean="0"/>
              <a:t>‹#›</a:t>
            </a:fld>
            <a:endParaRPr lang="en-GB"/>
          </a:p>
        </p:txBody>
      </p:sp>
    </p:spTree>
    <p:extLst>
      <p:ext uri="{BB962C8B-B14F-4D97-AF65-F5344CB8AC3E}">
        <p14:creationId xmlns:p14="http://schemas.microsoft.com/office/powerpoint/2010/main" val="4259397406"/>
      </p:ext>
    </p:extLst>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 id="2147484064" r:id="rId13"/>
    <p:sldLayoutId id="2147484065" r:id="rId14"/>
    <p:sldLayoutId id="2147484066" r:id="rId15"/>
    <p:sldLayoutId id="2147484067" r:id="rId16"/>
    <p:sldLayoutId id="2147484068"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0.tmp"/><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jpeg"/><Relationship Id="rId7" Type="http://schemas.openxmlformats.org/officeDocument/2006/relationships/image" Target="../media/image10.tmp"/><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tmp"/><Relationship Id="rId5" Type="http://schemas.openxmlformats.org/officeDocument/2006/relationships/image" Target="../media/image8.tmp"/><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9B56-AE6D-4D5B-9ACB-F875C354DF4F}"/>
              </a:ext>
            </a:extLst>
          </p:cNvPr>
          <p:cNvSpPr>
            <a:spLocks noGrp="1"/>
          </p:cNvSpPr>
          <p:nvPr>
            <p:ph type="ctrTitle"/>
          </p:nvPr>
        </p:nvSpPr>
        <p:spPr>
          <a:xfrm rot="21420000">
            <a:off x="466466" y="673778"/>
            <a:ext cx="10180213" cy="2766528"/>
          </a:xfrm>
        </p:spPr>
        <p:txBody>
          <a:bodyPr>
            <a:normAutofit/>
          </a:bodyPr>
          <a:lstStyle/>
          <a:p>
            <a:r>
              <a:rPr lang="en-GB" dirty="0">
                <a:solidFill>
                  <a:schemeClr val="tx1"/>
                </a:solidFill>
              </a:rPr>
              <a:t>Shrinkage Methods in Machine Learning</a:t>
            </a:r>
          </a:p>
        </p:txBody>
      </p:sp>
      <p:sp>
        <p:nvSpPr>
          <p:cNvPr id="3" name="Subtitle 2">
            <a:extLst>
              <a:ext uri="{FF2B5EF4-FFF2-40B4-BE49-F238E27FC236}">
                <a16:creationId xmlns:a16="http://schemas.microsoft.com/office/drawing/2014/main" id="{D7A69413-EA1E-49E4-9414-FBFAD7ADD0E4}"/>
              </a:ext>
            </a:extLst>
          </p:cNvPr>
          <p:cNvSpPr>
            <a:spLocks noGrp="1"/>
          </p:cNvSpPr>
          <p:nvPr>
            <p:ph type="subTitle" idx="1"/>
          </p:nvPr>
        </p:nvSpPr>
        <p:spPr/>
        <p:txBody>
          <a:bodyPr/>
          <a:lstStyle/>
          <a:p>
            <a:r>
              <a:rPr lang="en-GB" dirty="0"/>
              <a:t>Marta Fajlhauer</a:t>
            </a:r>
          </a:p>
        </p:txBody>
      </p:sp>
    </p:spTree>
    <p:extLst>
      <p:ext uri="{BB962C8B-B14F-4D97-AF65-F5344CB8AC3E}">
        <p14:creationId xmlns:p14="http://schemas.microsoft.com/office/powerpoint/2010/main" val="3581468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1B8495D-A5D1-4CAF-B435-97C11AE854B0}"/>
                  </a:ext>
                </a:extLst>
              </p:cNvPr>
              <p:cNvSpPr>
                <a:spLocks noGrp="1"/>
              </p:cNvSpPr>
              <p:nvPr>
                <p:ph type="title"/>
              </p:nvPr>
            </p:nvSpPr>
            <p:spPr>
              <a:xfrm>
                <a:off x="693643" y="0"/>
                <a:ext cx="4126860" cy="2709052"/>
              </a:xfrm>
            </p:spPr>
            <p:txBody>
              <a:bodyPr>
                <a:noAutofit/>
              </a:bodyPr>
              <a:lstStyle/>
              <a:p>
                <a:pPr/>
                <a14:m>
                  <m:oMathPara xmlns:m="http://schemas.openxmlformats.org/officeDocument/2006/math">
                    <m:oMathParaPr>
                      <m:jc m:val="left"/>
                    </m:oMathParaPr>
                    <m:oMath xmlns:m="http://schemas.openxmlformats.org/officeDocument/2006/math">
                      <m:sSub>
                        <m:sSubPr>
                          <m:ctrlPr>
                            <a:rPr lang="en-GB" sz="1600" b="1" i="1">
                              <a:latin typeface="Cambria Math" panose="02040503050406030204" pitchFamily="18" charset="0"/>
                            </a:rPr>
                          </m:ctrlPr>
                        </m:sSubPr>
                        <m:e>
                          <m:r>
                            <a:rPr lang="en-GB" sz="1600" b="1" i="1">
                              <a:latin typeface="Cambria Math" panose="02040503050406030204" pitchFamily="18" charset="0"/>
                            </a:rPr>
                            <m:t>𝑺𝑺𝑬</m:t>
                          </m:r>
                        </m:e>
                        <m:sub>
                          <m:r>
                            <a:rPr lang="en-GB" sz="1600" b="1" i="1">
                              <a:latin typeface="Cambria Math" panose="02040503050406030204" pitchFamily="18" charset="0"/>
                            </a:rPr>
                            <m:t>𝑶𝑳𝑺</m:t>
                          </m:r>
                        </m:sub>
                      </m:sSub>
                      <m:r>
                        <a:rPr lang="en-GB" sz="1600" b="1" i="1">
                          <a:latin typeface="Cambria Math" panose="02040503050406030204" pitchFamily="18" charset="0"/>
                        </a:rPr>
                        <m:t>= </m:t>
                      </m:r>
                      <m:nary>
                        <m:naryPr>
                          <m:chr m:val="∑"/>
                          <m:subHide m:val="on"/>
                          <m:supHide m:val="on"/>
                          <m:ctrlPr>
                            <a:rPr lang="en-GB" sz="1600" b="1" i="1">
                              <a:latin typeface="Cambria Math" panose="02040503050406030204" pitchFamily="18" charset="0"/>
                            </a:rPr>
                          </m:ctrlPr>
                        </m:naryPr>
                        <m:sub/>
                        <m:sup/>
                        <m:e>
                          <m:sSup>
                            <m:sSupPr>
                              <m:ctrlPr>
                                <a:rPr lang="en-GB" sz="1600" b="1" i="1">
                                  <a:latin typeface="Cambria Math" panose="02040503050406030204" pitchFamily="18" charset="0"/>
                                </a:rPr>
                              </m:ctrlPr>
                            </m:sSupPr>
                            <m:e>
                              <m:d>
                                <m:dPr>
                                  <m:ctrlPr>
                                    <a:rPr lang="en-GB" sz="1600" b="1" i="1">
                                      <a:latin typeface="Cambria Math" panose="02040503050406030204" pitchFamily="18" charset="0"/>
                                    </a:rPr>
                                  </m:ctrlPr>
                                </m:dPr>
                                <m:e>
                                  <m:r>
                                    <a:rPr lang="en-GB" sz="1600" b="1" i="1">
                                      <a:latin typeface="Cambria Math" panose="02040503050406030204" pitchFamily="18" charset="0"/>
                                    </a:rPr>
                                    <m:t>𝒀</m:t>
                                  </m:r>
                                  <m:r>
                                    <a:rPr lang="en-GB" sz="1600" b="1" i="1">
                                      <a:latin typeface="Cambria Math" panose="02040503050406030204" pitchFamily="18" charset="0"/>
                                    </a:rPr>
                                    <m:t>−</m:t>
                                  </m:r>
                                  <m:acc>
                                    <m:accPr>
                                      <m:chr m:val="̂"/>
                                      <m:ctrlPr>
                                        <a:rPr lang="en-GB" sz="1600" b="1" i="1">
                                          <a:latin typeface="Cambria Math" panose="02040503050406030204" pitchFamily="18" charset="0"/>
                                        </a:rPr>
                                      </m:ctrlPr>
                                    </m:accPr>
                                    <m:e>
                                      <m:r>
                                        <a:rPr lang="en-GB" sz="1600" b="1" i="1">
                                          <a:latin typeface="Cambria Math" panose="02040503050406030204" pitchFamily="18" charset="0"/>
                                        </a:rPr>
                                        <m:t>𝒀</m:t>
                                      </m:r>
                                    </m:e>
                                  </m:acc>
                                </m:e>
                              </m:d>
                            </m:e>
                            <m:sup>
                              <m:r>
                                <a:rPr lang="en-GB" sz="1600" b="1" i="1">
                                  <a:latin typeface="Cambria Math" panose="02040503050406030204" pitchFamily="18" charset="0"/>
                                </a:rPr>
                                <m:t>𝟐</m:t>
                              </m:r>
                            </m:sup>
                          </m:sSup>
                        </m:e>
                      </m:nary>
                      <m:r>
                        <a:rPr lang="en-GB" sz="1600" b="1">
                          <a:latin typeface="Cambria Math" panose="02040503050406030204" pitchFamily="18" charset="0"/>
                        </a:rPr>
                        <m:t> </m:t>
                      </m:r>
                    </m:oMath>
                    <m:oMath xmlns:m="http://schemas.openxmlformats.org/officeDocument/2006/math">
                      <m:sSub>
                        <m:sSubPr>
                          <m:ctrlPr>
                            <a:rPr lang="en-GB" sz="1600" b="1" i="1">
                              <a:latin typeface="Cambria Math" panose="02040503050406030204" pitchFamily="18" charset="0"/>
                            </a:rPr>
                          </m:ctrlPr>
                        </m:sSubPr>
                        <m:e>
                          <m:r>
                            <a:rPr lang="en-GB" sz="1600" b="1" i="1">
                              <a:latin typeface="Cambria Math" panose="02040503050406030204" pitchFamily="18" charset="0"/>
                            </a:rPr>
                            <m:t>𝑺𝑺𝑬</m:t>
                          </m:r>
                        </m:e>
                        <m:sub>
                          <m:r>
                            <a:rPr lang="en-GB" sz="1600" b="1" i="1">
                              <a:latin typeface="Cambria Math" panose="02040503050406030204" pitchFamily="18" charset="0"/>
                            </a:rPr>
                            <m:t>𝒓𝒊𝒅𝒈𝒆</m:t>
                          </m:r>
                        </m:sub>
                      </m:sSub>
                      <m:r>
                        <a:rPr lang="en-GB" sz="1600" b="1" i="1">
                          <a:latin typeface="Cambria Math" panose="02040503050406030204" pitchFamily="18" charset="0"/>
                        </a:rPr>
                        <m:t>= </m:t>
                      </m:r>
                      <m:nary>
                        <m:naryPr>
                          <m:chr m:val="∑"/>
                          <m:subHide m:val="on"/>
                          <m:supHide m:val="on"/>
                          <m:ctrlPr>
                            <a:rPr lang="en-GB" sz="1600" b="1" i="1">
                              <a:latin typeface="Cambria Math" panose="02040503050406030204" pitchFamily="18" charset="0"/>
                            </a:rPr>
                          </m:ctrlPr>
                        </m:naryPr>
                        <m:sub/>
                        <m:sup/>
                        <m:e>
                          <m:sSup>
                            <m:sSupPr>
                              <m:ctrlPr>
                                <a:rPr lang="en-GB" sz="1600" b="1" i="1">
                                  <a:latin typeface="Cambria Math" panose="02040503050406030204" pitchFamily="18" charset="0"/>
                                </a:rPr>
                              </m:ctrlPr>
                            </m:sSupPr>
                            <m:e>
                              <m:d>
                                <m:dPr>
                                  <m:ctrlPr>
                                    <a:rPr lang="en-GB" sz="1600" b="1" i="1">
                                      <a:latin typeface="Cambria Math" panose="02040503050406030204" pitchFamily="18" charset="0"/>
                                    </a:rPr>
                                  </m:ctrlPr>
                                </m:dPr>
                                <m:e>
                                  <m:r>
                                    <a:rPr lang="en-GB" sz="1600" b="1" i="1">
                                      <a:latin typeface="Cambria Math" panose="02040503050406030204" pitchFamily="18" charset="0"/>
                                    </a:rPr>
                                    <m:t>𝒀</m:t>
                                  </m:r>
                                  <m:r>
                                    <a:rPr lang="en-GB" sz="1600" b="1" i="1">
                                      <a:latin typeface="Cambria Math" panose="02040503050406030204" pitchFamily="18" charset="0"/>
                                    </a:rPr>
                                    <m:t>−</m:t>
                                  </m:r>
                                  <m:acc>
                                    <m:accPr>
                                      <m:chr m:val="̂"/>
                                      <m:ctrlPr>
                                        <a:rPr lang="en-GB" sz="1600" b="1" i="1">
                                          <a:latin typeface="Cambria Math" panose="02040503050406030204" pitchFamily="18" charset="0"/>
                                        </a:rPr>
                                      </m:ctrlPr>
                                    </m:accPr>
                                    <m:e>
                                      <m:r>
                                        <a:rPr lang="en-GB" sz="1600" b="1" i="1">
                                          <a:latin typeface="Cambria Math" panose="02040503050406030204" pitchFamily="18" charset="0"/>
                                        </a:rPr>
                                        <m:t>𝒀</m:t>
                                      </m:r>
                                    </m:e>
                                  </m:acc>
                                </m:e>
                              </m:d>
                            </m:e>
                            <m:sup>
                              <m:r>
                                <a:rPr lang="en-GB" sz="1600" b="1" i="1">
                                  <a:latin typeface="Cambria Math" panose="02040503050406030204" pitchFamily="18" charset="0"/>
                                </a:rPr>
                                <m:t>𝟐</m:t>
                              </m:r>
                            </m:sup>
                          </m:sSup>
                          <m:r>
                            <a:rPr lang="en-GB" sz="1600" b="1" i="1">
                              <a:latin typeface="Cambria Math" panose="02040503050406030204" pitchFamily="18" charset="0"/>
                            </a:rPr>
                            <m:t>+ </m:t>
                          </m:r>
                          <m:r>
                            <a:rPr lang="el-GR" sz="1600" b="1" i="1">
                              <a:latin typeface="Cambria Math" panose="02040503050406030204" pitchFamily="18" charset="0"/>
                            </a:rPr>
                            <m:t>𝝀</m:t>
                          </m:r>
                          <m:nary>
                            <m:naryPr>
                              <m:chr m:val="∑"/>
                              <m:subHide m:val="on"/>
                              <m:supHide m:val="on"/>
                              <m:ctrlPr>
                                <a:rPr lang="en-GB" sz="1600" b="1" i="1">
                                  <a:latin typeface="Cambria Math" panose="02040503050406030204" pitchFamily="18" charset="0"/>
                                </a:rPr>
                              </m:ctrlPr>
                            </m:naryPr>
                            <m:sub/>
                            <m:sup/>
                            <m:e>
                              <m:sSubSup>
                                <m:sSubSupPr>
                                  <m:ctrlPr>
                                    <a:rPr lang="en-GB" sz="1600" b="1" i="1">
                                      <a:latin typeface="Cambria Math" panose="02040503050406030204" pitchFamily="18" charset="0"/>
                                    </a:rPr>
                                  </m:ctrlPr>
                                </m:sSubSupPr>
                                <m:e>
                                  <m:r>
                                    <a:rPr lang="en-GB" sz="1600" b="1" i="1">
                                      <a:latin typeface="Cambria Math" panose="02040503050406030204" pitchFamily="18" charset="0"/>
                                    </a:rPr>
                                    <m:t>||</m:t>
                                  </m:r>
                                  <m:r>
                                    <a:rPr lang="en-GB" sz="1600" b="1" i="1">
                                      <a:latin typeface="Cambria Math" panose="02040503050406030204" pitchFamily="18" charset="0"/>
                                    </a:rPr>
                                    <m:t>𝜷</m:t>
                                  </m:r>
                                  <m:r>
                                    <a:rPr lang="en-GB" sz="1600" b="1" i="1">
                                      <a:latin typeface="Cambria Math" panose="02040503050406030204" pitchFamily="18" charset="0"/>
                                    </a:rPr>
                                    <m:t>||</m:t>
                                  </m:r>
                                </m:e>
                                <m:sub>
                                  <m:r>
                                    <a:rPr lang="en-GB" sz="1600" b="1" i="1">
                                      <a:latin typeface="Cambria Math" panose="02040503050406030204" pitchFamily="18" charset="0"/>
                                    </a:rPr>
                                    <m:t>𝟐</m:t>
                                  </m:r>
                                </m:sub>
                                <m:sup>
                                  <m:r>
                                    <a:rPr lang="en-GB" sz="1600" b="1" i="1">
                                      <a:latin typeface="Cambria Math" panose="02040503050406030204" pitchFamily="18" charset="0"/>
                                    </a:rPr>
                                    <m:t>𝟐</m:t>
                                  </m:r>
                                </m:sup>
                              </m:sSubSup>
                            </m:e>
                          </m:nary>
                        </m:e>
                      </m:nary>
                    </m:oMath>
                    <m:oMath xmlns:m="http://schemas.openxmlformats.org/officeDocument/2006/math">
                      <m:sSub>
                        <m:sSubPr>
                          <m:ctrlPr>
                            <a:rPr lang="en-GB" sz="1600" b="1" i="1">
                              <a:latin typeface="Cambria Math" panose="02040503050406030204" pitchFamily="18" charset="0"/>
                            </a:rPr>
                          </m:ctrlPr>
                        </m:sSubPr>
                        <m:e>
                          <m:r>
                            <a:rPr lang="en-GB" sz="1600" b="1" i="1">
                              <a:latin typeface="Cambria Math" panose="02040503050406030204" pitchFamily="18" charset="0"/>
                            </a:rPr>
                            <m:t>𝑺𝑺𝑬</m:t>
                          </m:r>
                        </m:e>
                        <m:sub>
                          <m:r>
                            <a:rPr lang="en-GB" sz="1600" b="1" i="1">
                              <a:latin typeface="Cambria Math" panose="02040503050406030204" pitchFamily="18" charset="0"/>
                            </a:rPr>
                            <m:t>𝑳𝑨𝑺𝑺𝑶</m:t>
                          </m:r>
                        </m:sub>
                      </m:sSub>
                      <m:r>
                        <a:rPr lang="en-GB" sz="1600" b="1" i="1">
                          <a:latin typeface="Cambria Math" panose="02040503050406030204" pitchFamily="18" charset="0"/>
                        </a:rPr>
                        <m:t>= </m:t>
                      </m:r>
                      <m:nary>
                        <m:naryPr>
                          <m:chr m:val="∑"/>
                          <m:subHide m:val="on"/>
                          <m:supHide m:val="on"/>
                          <m:ctrlPr>
                            <a:rPr lang="en-GB" sz="1600" b="1" i="1">
                              <a:latin typeface="Cambria Math" panose="02040503050406030204" pitchFamily="18" charset="0"/>
                            </a:rPr>
                          </m:ctrlPr>
                        </m:naryPr>
                        <m:sub/>
                        <m:sup/>
                        <m:e>
                          <m:sSup>
                            <m:sSupPr>
                              <m:ctrlPr>
                                <a:rPr lang="en-GB" sz="1600" b="1" i="1">
                                  <a:latin typeface="Cambria Math" panose="02040503050406030204" pitchFamily="18" charset="0"/>
                                </a:rPr>
                              </m:ctrlPr>
                            </m:sSupPr>
                            <m:e>
                              <m:d>
                                <m:dPr>
                                  <m:ctrlPr>
                                    <a:rPr lang="en-GB" sz="1600" b="1" i="1">
                                      <a:latin typeface="Cambria Math" panose="02040503050406030204" pitchFamily="18" charset="0"/>
                                    </a:rPr>
                                  </m:ctrlPr>
                                </m:dPr>
                                <m:e>
                                  <m:r>
                                    <a:rPr lang="en-GB" sz="1600" b="1" i="1">
                                      <a:latin typeface="Cambria Math" panose="02040503050406030204" pitchFamily="18" charset="0"/>
                                    </a:rPr>
                                    <m:t>𝒀</m:t>
                                  </m:r>
                                  <m:r>
                                    <a:rPr lang="en-GB" sz="1600" b="1" i="1">
                                      <a:latin typeface="Cambria Math" panose="02040503050406030204" pitchFamily="18" charset="0"/>
                                    </a:rPr>
                                    <m:t>−</m:t>
                                  </m:r>
                                  <m:acc>
                                    <m:accPr>
                                      <m:chr m:val="̂"/>
                                      <m:ctrlPr>
                                        <a:rPr lang="en-GB" sz="1600" b="1" i="1">
                                          <a:latin typeface="Cambria Math" panose="02040503050406030204" pitchFamily="18" charset="0"/>
                                        </a:rPr>
                                      </m:ctrlPr>
                                    </m:accPr>
                                    <m:e>
                                      <m:r>
                                        <a:rPr lang="en-GB" sz="1600" b="1" i="1">
                                          <a:latin typeface="Cambria Math" panose="02040503050406030204" pitchFamily="18" charset="0"/>
                                        </a:rPr>
                                        <m:t>𝒀</m:t>
                                      </m:r>
                                    </m:e>
                                  </m:acc>
                                </m:e>
                              </m:d>
                            </m:e>
                            <m:sup>
                              <m:r>
                                <a:rPr lang="en-GB" sz="1600" b="1" i="1">
                                  <a:latin typeface="Cambria Math" panose="02040503050406030204" pitchFamily="18" charset="0"/>
                                </a:rPr>
                                <m:t>𝟐</m:t>
                              </m:r>
                            </m:sup>
                          </m:sSup>
                          <m:r>
                            <a:rPr lang="en-GB" sz="1600" b="1" i="1">
                              <a:latin typeface="Cambria Math" panose="02040503050406030204" pitchFamily="18" charset="0"/>
                            </a:rPr>
                            <m:t>+ </m:t>
                          </m:r>
                          <m:r>
                            <a:rPr lang="el-GR" sz="1600" b="1" i="1">
                              <a:latin typeface="Cambria Math" panose="02040503050406030204" pitchFamily="18" charset="0"/>
                            </a:rPr>
                            <m:t>𝝀</m:t>
                          </m:r>
                          <m:nary>
                            <m:naryPr>
                              <m:chr m:val="∑"/>
                              <m:subHide m:val="on"/>
                              <m:supHide m:val="on"/>
                              <m:ctrlPr>
                                <a:rPr lang="en-GB" sz="1600" b="1" i="1">
                                  <a:latin typeface="Cambria Math" panose="02040503050406030204" pitchFamily="18" charset="0"/>
                                </a:rPr>
                              </m:ctrlPr>
                            </m:naryPr>
                            <m:sub/>
                            <m:sup/>
                            <m:e>
                              <m:sSub>
                                <m:sSubPr>
                                  <m:ctrlPr>
                                    <a:rPr lang="en-GB" sz="1600" b="1" i="1">
                                      <a:latin typeface="Cambria Math" panose="02040503050406030204" pitchFamily="18" charset="0"/>
                                    </a:rPr>
                                  </m:ctrlPr>
                                </m:sSubPr>
                                <m:e>
                                  <m:r>
                                    <a:rPr lang="en-GB" sz="1600" b="1" i="1">
                                      <a:latin typeface="Cambria Math" panose="02040503050406030204" pitchFamily="18" charset="0"/>
                                    </a:rPr>
                                    <m:t>||</m:t>
                                  </m:r>
                                  <m:r>
                                    <a:rPr lang="en-GB" sz="1600" b="1" i="1">
                                      <a:latin typeface="Cambria Math" panose="02040503050406030204" pitchFamily="18" charset="0"/>
                                      <a:ea typeface="Cambria Math" panose="02040503050406030204" pitchFamily="18" charset="0"/>
                                    </a:rPr>
                                    <m:t>𝜷</m:t>
                                  </m:r>
                                  <m:r>
                                    <a:rPr lang="en-GB" sz="1600" b="1" i="1">
                                      <a:latin typeface="Cambria Math" panose="02040503050406030204" pitchFamily="18" charset="0"/>
                                    </a:rPr>
                                    <m:t>||</m:t>
                                  </m:r>
                                </m:e>
                                <m:sub>
                                  <m:r>
                                    <a:rPr lang="en-GB" sz="1600" b="1" i="1">
                                      <a:latin typeface="Cambria Math" panose="02040503050406030204" pitchFamily="18" charset="0"/>
                                    </a:rPr>
                                    <m:t>𝟏</m:t>
                                  </m:r>
                                </m:sub>
                              </m:sSub>
                            </m:e>
                          </m:nary>
                        </m:e>
                      </m:nary>
                      <m:r>
                        <a:rPr lang="en-GB" sz="1600" b="1" i="1">
                          <a:latin typeface="Cambria Math" panose="02040503050406030204" pitchFamily="18" charset="0"/>
                        </a:rPr>
                        <m:t>      </m:t>
                      </m:r>
                    </m:oMath>
                    <m:oMath xmlns:m="http://schemas.openxmlformats.org/officeDocument/2006/math">
                      <m:sSubSup>
                        <m:sSubSupPr>
                          <m:ctrlPr>
                            <a:rPr lang="en-GB" sz="1600" b="1" i="1">
                              <a:latin typeface="Cambria Math" panose="02040503050406030204" pitchFamily="18" charset="0"/>
                            </a:rPr>
                          </m:ctrlPr>
                        </m:sSubSupPr>
                        <m:e>
                          <m:r>
                            <a:rPr lang="en-GB" sz="1600" b="1" i="1">
                              <a:latin typeface="Cambria Math" panose="02040503050406030204" pitchFamily="18" charset="0"/>
                            </a:rPr>
                            <m:t>||</m:t>
                          </m:r>
                          <m:r>
                            <a:rPr lang="en-GB" sz="1600" b="1" i="1">
                              <a:latin typeface="Cambria Math" panose="02040503050406030204" pitchFamily="18" charset="0"/>
                            </a:rPr>
                            <m:t>𝜷</m:t>
                          </m:r>
                          <m:r>
                            <a:rPr lang="en-GB" sz="1600" b="1" i="1">
                              <a:latin typeface="Cambria Math" panose="02040503050406030204" pitchFamily="18" charset="0"/>
                            </a:rPr>
                            <m:t>||</m:t>
                          </m:r>
                        </m:e>
                        <m:sub>
                          <m:r>
                            <a:rPr lang="en-GB" sz="1600" b="1" i="1">
                              <a:latin typeface="Cambria Math" panose="02040503050406030204" pitchFamily="18" charset="0"/>
                            </a:rPr>
                            <m:t>𝟐</m:t>
                          </m:r>
                        </m:sub>
                        <m:sup>
                          <m:r>
                            <a:rPr lang="en-GB" sz="1600" b="1" i="1">
                              <a:latin typeface="Cambria Math" panose="02040503050406030204" pitchFamily="18" charset="0"/>
                            </a:rPr>
                            <m:t>𝟐</m:t>
                          </m:r>
                        </m:sup>
                      </m:sSubSup>
                      <m:r>
                        <a:rPr lang="en-GB" sz="1600" b="1" i="1">
                          <a:latin typeface="Cambria Math" panose="02040503050406030204" pitchFamily="18" charset="0"/>
                        </a:rPr>
                        <m:t>= </m:t>
                      </m:r>
                      <m:rad>
                        <m:radPr>
                          <m:degHide m:val="on"/>
                          <m:ctrlPr>
                            <a:rPr lang="en-GB" sz="1600" b="1" i="1">
                              <a:latin typeface="Cambria Math" panose="02040503050406030204" pitchFamily="18" charset="0"/>
                            </a:rPr>
                          </m:ctrlPr>
                        </m:radPr>
                        <m:deg/>
                        <m:e>
                          <m:sSubSup>
                            <m:sSubSupPr>
                              <m:ctrlPr>
                                <a:rPr lang="en-GB" sz="1600" b="1" i="1">
                                  <a:latin typeface="Cambria Math" panose="02040503050406030204" pitchFamily="18" charset="0"/>
                                </a:rPr>
                              </m:ctrlPr>
                            </m:sSubSupPr>
                            <m:e>
                              <m:r>
                                <a:rPr lang="en-GB" sz="1600" b="1" i="1">
                                  <a:latin typeface="Cambria Math" panose="02040503050406030204" pitchFamily="18" charset="0"/>
                                  <a:ea typeface="Cambria Math" panose="02040503050406030204" pitchFamily="18" charset="0"/>
                                </a:rPr>
                                <m:t>𝜷</m:t>
                              </m:r>
                            </m:e>
                            <m:sub>
                              <m:r>
                                <a:rPr lang="en-GB" sz="1600" b="1" i="1">
                                  <a:latin typeface="Cambria Math" panose="02040503050406030204" pitchFamily="18" charset="0"/>
                                </a:rPr>
                                <m:t>𝟎</m:t>
                              </m:r>
                            </m:sub>
                            <m:sup>
                              <m:r>
                                <a:rPr lang="en-GB" sz="1600" b="1" i="1">
                                  <a:latin typeface="Cambria Math" panose="02040503050406030204" pitchFamily="18" charset="0"/>
                                </a:rPr>
                                <m:t>𝟐</m:t>
                              </m:r>
                            </m:sup>
                          </m:sSubSup>
                          <m:r>
                            <a:rPr lang="en-GB" sz="1600" b="1" i="1">
                              <a:latin typeface="Cambria Math" panose="02040503050406030204" pitchFamily="18" charset="0"/>
                            </a:rPr>
                            <m:t>+</m:t>
                          </m:r>
                          <m:sSubSup>
                            <m:sSubSupPr>
                              <m:ctrlPr>
                                <a:rPr lang="en-GB" sz="1600" b="1" i="1">
                                  <a:latin typeface="Cambria Math" panose="02040503050406030204" pitchFamily="18" charset="0"/>
                                </a:rPr>
                              </m:ctrlPr>
                            </m:sSubSupPr>
                            <m:e>
                              <m:r>
                                <a:rPr lang="en-GB" sz="1600" b="1" i="1">
                                  <a:latin typeface="Cambria Math" panose="02040503050406030204" pitchFamily="18" charset="0"/>
                                  <a:ea typeface="Cambria Math" panose="02040503050406030204" pitchFamily="18" charset="0"/>
                                </a:rPr>
                                <m:t>𝜷</m:t>
                              </m:r>
                            </m:e>
                            <m:sub>
                              <m:r>
                                <a:rPr lang="en-GB" sz="1600" b="1" i="1">
                                  <a:latin typeface="Cambria Math" panose="02040503050406030204" pitchFamily="18" charset="0"/>
                                </a:rPr>
                                <m:t>𝟏</m:t>
                              </m:r>
                            </m:sub>
                            <m:sup>
                              <m:r>
                                <a:rPr lang="en-GB" sz="1600" b="1" i="1">
                                  <a:latin typeface="Cambria Math" panose="02040503050406030204" pitchFamily="18" charset="0"/>
                                </a:rPr>
                                <m:t>𝟐</m:t>
                              </m:r>
                            </m:sup>
                          </m:sSubSup>
                        </m:e>
                      </m:rad>
                    </m:oMath>
                    <m:oMath xmlns:m="http://schemas.openxmlformats.org/officeDocument/2006/math">
                      <m:sSub>
                        <m:sSubPr>
                          <m:ctrlPr>
                            <a:rPr lang="en-GB" sz="1600" b="1" i="1">
                              <a:latin typeface="Cambria Math" panose="02040503050406030204" pitchFamily="18" charset="0"/>
                            </a:rPr>
                          </m:ctrlPr>
                        </m:sSubPr>
                        <m:e>
                          <m:r>
                            <a:rPr lang="en-GB" sz="1600" b="1" i="1">
                              <a:latin typeface="Cambria Math" panose="02040503050406030204" pitchFamily="18" charset="0"/>
                            </a:rPr>
                            <m:t>||</m:t>
                          </m:r>
                          <m:r>
                            <a:rPr lang="en-GB" sz="1600" b="1" i="1">
                              <a:latin typeface="Cambria Math" panose="02040503050406030204" pitchFamily="18" charset="0"/>
                              <a:ea typeface="Cambria Math" panose="02040503050406030204" pitchFamily="18" charset="0"/>
                            </a:rPr>
                            <m:t>𝜷</m:t>
                          </m:r>
                          <m:r>
                            <a:rPr lang="en-GB" sz="1600" b="1" i="1">
                              <a:latin typeface="Cambria Math" panose="02040503050406030204" pitchFamily="18" charset="0"/>
                            </a:rPr>
                            <m:t>||</m:t>
                          </m:r>
                        </m:e>
                        <m:sub>
                          <m:r>
                            <a:rPr lang="en-GB" sz="1600" b="1" i="1">
                              <a:latin typeface="Cambria Math" panose="02040503050406030204" pitchFamily="18" charset="0"/>
                            </a:rPr>
                            <m:t>𝟏</m:t>
                          </m:r>
                        </m:sub>
                      </m:sSub>
                      <m:r>
                        <a:rPr lang="en-GB" sz="1600" b="1" i="1">
                          <a:latin typeface="Cambria Math" panose="02040503050406030204" pitchFamily="18" charset="0"/>
                        </a:rPr>
                        <m:t>=</m:t>
                      </m:r>
                      <m:d>
                        <m:dPr>
                          <m:begChr m:val="|"/>
                          <m:endChr m:val="|"/>
                          <m:ctrlPr>
                            <a:rPr lang="en-GB" sz="1600" b="1" i="1">
                              <a:latin typeface="Cambria Math" panose="02040503050406030204" pitchFamily="18" charset="0"/>
                            </a:rPr>
                          </m:ctrlPr>
                        </m:dPr>
                        <m:e>
                          <m:d>
                            <m:dPr>
                              <m:begChr m:val="|"/>
                              <m:endChr m:val="|"/>
                              <m:ctrlPr>
                                <a:rPr lang="en-GB" sz="1600" b="1" i="1">
                                  <a:latin typeface="Cambria Math" panose="02040503050406030204" pitchFamily="18" charset="0"/>
                                </a:rPr>
                              </m:ctrlPr>
                            </m:dPr>
                            <m:e>
                              <m:sSub>
                                <m:sSubPr>
                                  <m:ctrlPr>
                                    <a:rPr lang="en-GB" sz="1600" b="1" i="1">
                                      <a:latin typeface="Cambria Math" panose="02040503050406030204" pitchFamily="18" charset="0"/>
                                    </a:rPr>
                                  </m:ctrlPr>
                                </m:sSubPr>
                                <m:e>
                                  <m:r>
                                    <a:rPr lang="en-GB" sz="1600" b="1" i="1">
                                      <a:latin typeface="Cambria Math" panose="02040503050406030204" pitchFamily="18" charset="0"/>
                                      <a:ea typeface="Cambria Math" panose="02040503050406030204" pitchFamily="18" charset="0"/>
                                    </a:rPr>
                                    <m:t>𝜷</m:t>
                                  </m:r>
                                </m:e>
                                <m:sub>
                                  <m:r>
                                    <a:rPr lang="en-GB" sz="1600" b="1" i="1">
                                      <a:latin typeface="Cambria Math" panose="02040503050406030204" pitchFamily="18" charset="0"/>
                                    </a:rPr>
                                    <m:t>𝟎</m:t>
                                  </m:r>
                                </m:sub>
                              </m:sSub>
                            </m:e>
                          </m:d>
                        </m:e>
                      </m:d>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m:t>
                          </m:r>
                          <m:r>
                            <a:rPr lang="en-GB" sz="1600" b="1" i="1">
                              <a:latin typeface="Cambria Math" panose="02040503050406030204" pitchFamily="18" charset="0"/>
                              <a:ea typeface="Cambria Math" panose="02040503050406030204" pitchFamily="18" charset="0"/>
                            </a:rPr>
                            <m:t>𝜷</m:t>
                          </m:r>
                        </m:e>
                        <m:sub>
                          <m:r>
                            <a:rPr lang="en-GB" sz="1600" b="1" i="1">
                              <a:latin typeface="Cambria Math" panose="02040503050406030204" pitchFamily="18" charset="0"/>
                            </a:rPr>
                            <m:t>𝟏</m:t>
                          </m:r>
                        </m:sub>
                      </m:sSub>
                      <m:r>
                        <a:rPr lang="en-GB" sz="1600" b="1" i="1">
                          <a:latin typeface="Cambria Math" panose="02040503050406030204" pitchFamily="18" charset="0"/>
                        </a:rPr>
                        <m:t>||</m:t>
                      </m:r>
                    </m:oMath>
                  </m:oMathPara>
                </a14:m>
                <a:br>
                  <a:rPr lang="en-GB" sz="1600" b="1" dirty="0">
                    <a:latin typeface="+mn-lt"/>
                  </a:rPr>
                </a:br>
                <a:endParaRPr lang="en-GB" sz="1600" b="1" dirty="0">
                  <a:latin typeface="+mn-lt"/>
                </a:endParaRPr>
              </a:p>
            </p:txBody>
          </p:sp>
        </mc:Choice>
        <mc:Fallback xmlns="">
          <p:sp>
            <p:nvSpPr>
              <p:cNvPr id="2" name="Title 1">
                <a:extLst>
                  <a:ext uri="{FF2B5EF4-FFF2-40B4-BE49-F238E27FC236}">
                    <a16:creationId xmlns:a16="http://schemas.microsoft.com/office/drawing/2014/main" id="{91B8495D-A5D1-4CAF-B435-97C11AE854B0}"/>
                  </a:ext>
                </a:extLst>
              </p:cNvPr>
              <p:cNvSpPr>
                <a:spLocks noGrp="1" noRot="1" noChangeAspect="1" noMove="1" noResize="1" noEditPoints="1" noAdjustHandles="1" noChangeArrowheads="1" noChangeShapeType="1" noTextEdit="1"/>
              </p:cNvSpPr>
              <p:nvPr>
                <p:ph type="title"/>
              </p:nvPr>
            </p:nvSpPr>
            <p:spPr>
              <a:xfrm>
                <a:off x="693643" y="0"/>
                <a:ext cx="4126860" cy="2709052"/>
              </a:xfrm>
              <a:blipFill>
                <a:blip r:embed="rId2"/>
                <a:stretch>
                  <a:fillRect l="-148" t="-20045" r="-8715" b="-1869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7E0CD431-AB04-40FC-B821-85144BA83E6A}"/>
                  </a:ext>
                </a:extLst>
              </p:cNvPr>
              <p:cNvSpPr>
                <a:spLocks noGrp="1"/>
              </p:cNvSpPr>
              <p:nvPr>
                <p:ph type="body" sz="half" idx="2"/>
              </p:nvPr>
            </p:nvSpPr>
            <p:spPr>
              <a:xfrm>
                <a:off x="154984" y="2709052"/>
                <a:ext cx="4665520" cy="2916833"/>
              </a:xfrm>
            </p:spPr>
            <p:txBody>
              <a:bodyPr>
                <a:normAutofit fontScale="62500" lnSpcReduction="20000"/>
              </a:bodyPr>
              <a:lstStyle/>
              <a:p>
                <a:r>
                  <a:rPr lang="en-GB" dirty="0">
                    <a:latin typeface="Abadi" panose="020B0604020104020204" pitchFamily="34" charset="0"/>
                  </a:rPr>
                  <a:t>We want: </a:t>
                </a:r>
                <a14:m>
                  <m:oMath xmlns:m="http://schemas.openxmlformats.org/officeDocument/2006/math">
                    <m:sSubSup>
                      <m:sSubSupPr>
                        <m:ctrlPr>
                          <a:rPr lang="en-GB" i="1">
                            <a:latin typeface="Cambria Math" panose="02040503050406030204" pitchFamily="18" charset="0"/>
                          </a:rPr>
                        </m:ctrlPr>
                      </m:sSubSupPr>
                      <m:e>
                        <m:r>
                          <a:rPr lang="en-GB">
                            <a:latin typeface="Cambria Math" panose="02040503050406030204" pitchFamily="18" charset="0"/>
                          </a:rPr>
                          <m:t>||</m:t>
                        </m:r>
                        <m:r>
                          <a:rPr lang="en-GB">
                            <a:latin typeface="Cambria Math" panose="02040503050406030204" pitchFamily="18" charset="0"/>
                          </a:rPr>
                          <m:t>𝛽</m:t>
                        </m:r>
                        <m:r>
                          <a:rPr lang="en-GB">
                            <a:latin typeface="Cambria Math" panose="02040503050406030204" pitchFamily="18" charset="0"/>
                          </a:rPr>
                          <m:t>||</m:t>
                        </m:r>
                      </m:e>
                      <m:sub>
                        <m:r>
                          <a:rPr lang="en-GB">
                            <a:latin typeface="Cambria Math" panose="02040503050406030204" pitchFamily="18" charset="0"/>
                          </a:rPr>
                          <m:t>2</m:t>
                        </m:r>
                      </m:sub>
                      <m:sup>
                        <m:r>
                          <a:rPr lang="en-GB">
                            <a:latin typeface="Cambria Math" panose="02040503050406030204" pitchFamily="18" charset="0"/>
                          </a:rPr>
                          <m:t>2</m:t>
                        </m:r>
                      </m:sup>
                    </m:sSubSup>
                    <m:r>
                      <a:rPr lang="en-GB">
                        <a:latin typeface="Cambria Math" panose="02040503050406030204" pitchFamily="18" charset="0"/>
                      </a:rPr>
                      <m:t>≤</m:t>
                    </m:r>
                    <m:sSup>
                      <m:sSupPr>
                        <m:ctrlPr>
                          <a:rPr lang="en-GB" i="1">
                            <a:latin typeface="Cambria Math" panose="02040503050406030204" pitchFamily="18" charset="0"/>
                          </a:rPr>
                        </m:ctrlPr>
                      </m:sSupPr>
                      <m:e>
                        <m:r>
                          <a:rPr lang="en-GB">
                            <a:latin typeface="Cambria Math" panose="02040503050406030204" pitchFamily="18" charset="0"/>
                          </a:rPr>
                          <m:t>𝑐</m:t>
                        </m:r>
                      </m:e>
                      <m:sup>
                        <m:r>
                          <a:rPr lang="en-GB">
                            <a:latin typeface="Cambria Math" panose="02040503050406030204" pitchFamily="18" charset="0"/>
                          </a:rPr>
                          <m:t>2</m:t>
                        </m:r>
                      </m:sup>
                    </m:sSup>
                  </m:oMath>
                </a14:m>
                <a:r>
                  <a:rPr lang="en-GB" dirty="0">
                    <a:latin typeface="Abadi" panose="020B0604020104020204" pitchFamily="34" charset="0"/>
                  </a:rPr>
                  <a:t>. </a:t>
                </a:r>
                <a:br>
                  <a:rPr lang="en-GB" dirty="0">
                    <a:latin typeface="Abadi" panose="020B0604020104020204" pitchFamily="34" charset="0"/>
                  </a:rPr>
                </a:br>
                <a:r>
                  <a:rPr lang="en-GB" b="1" dirty="0">
                    <a:latin typeface="Abadi" panose="020B0604020104020204" pitchFamily="34" charset="0"/>
                  </a:rPr>
                  <a:t>Goal</a:t>
                </a:r>
                <a:r>
                  <a:rPr lang="en-GB" dirty="0">
                    <a:latin typeface="Abadi" panose="020B0604020104020204" pitchFamily="34" charset="0"/>
                  </a:rPr>
                  <a:t>: minimise the MSE and get some control over the beta coefficients. </a:t>
                </a:r>
                <a:br>
                  <a:rPr lang="en-GB" dirty="0">
                    <a:latin typeface="Abadi" panose="020B0604020104020204" pitchFamily="34" charset="0"/>
                  </a:rPr>
                </a:br>
                <a:r>
                  <a:rPr lang="en-GB" dirty="0">
                    <a:latin typeface="Abadi" panose="020B0604020104020204" pitchFamily="34" charset="0"/>
                  </a:rPr>
                  <a:t>If SSE is a function then it has it’s own level curves. </a:t>
                </a:r>
                <a:br>
                  <a:rPr lang="en-GB" dirty="0">
                    <a:latin typeface="Abadi" panose="020B0604020104020204" pitchFamily="34" charset="0"/>
                  </a:rPr>
                </a:br>
                <a:r>
                  <a:rPr lang="en-GB" dirty="0">
                    <a:latin typeface="Abadi" panose="020B0604020104020204" pitchFamily="34" charset="0"/>
                  </a:rPr>
                  <a:t>If we wouldn’t have the </a:t>
                </a:r>
                <a:r>
                  <a:rPr lang="en-GB" dirty="0" err="1">
                    <a:latin typeface="Abadi" panose="020B0604020104020204" pitchFamily="34" charset="0"/>
                  </a:rPr>
                  <a:t>coinstraint</a:t>
                </a:r>
                <a:r>
                  <a:rPr lang="en-GB" dirty="0">
                    <a:latin typeface="Abadi" panose="020B0604020104020204" pitchFamily="34" charset="0"/>
                  </a:rPr>
                  <a:t> then the solution to SSE would be the minimum (OLS). </a:t>
                </a:r>
                <a:br>
                  <a:rPr lang="en-GB" dirty="0">
                    <a:latin typeface="Abadi" panose="020B0604020104020204" pitchFamily="34" charset="0"/>
                  </a:rPr>
                </a:br>
                <a:r>
                  <a:rPr lang="en-GB" dirty="0">
                    <a:latin typeface="Abadi" panose="020B0604020104020204" pitchFamily="34" charset="0"/>
                  </a:rPr>
                  <a:t>Methods of finding </a:t>
                </a:r>
                <a:r>
                  <a:rPr lang="el-GR" dirty="0">
                    <a:latin typeface="Abadi" panose="020B0604020104020204" pitchFamily="34" charset="0"/>
                  </a:rPr>
                  <a:t>λ</a:t>
                </a:r>
                <a:r>
                  <a:rPr lang="en-GB" dirty="0">
                    <a:latin typeface="Abadi" panose="020B0604020104020204" pitchFamily="34" charset="0"/>
                  </a:rPr>
                  <a:t>: Take derivative and set equal to zero or using computer we can simply try different parameters of </a:t>
                </a:r>
                <a:r>
                  <a:rPr lang="el-GR" dirty="0">
                    <a:latin typeface="Abadi" panose="020B0604020104020204" pitchFamily="34" charset="0"/>
                  </a:rPr>
                  <a:t>λ</a:t>
                </a:r>
                <a:r>
                  <a:rPr lang="en-GB" dirty="0">
                    <a:latin typeface="Abadi" panose="020B0604020104020204" pitchFamily="34" charset="0"/>
                  </a:rPr>
                  <a:t>. </a:t>
                </a:r>
                <a:br>
                  <a:rPr lang="en-GB" dirty="0">
                    <a:latin typeface="Abadi" panose="020B0604020104020204" pitchFamily="34" charset="0"/>
                  </a:rPr>
                </a:br>
                <a:r>
                  <a:rPr lang="en-GB" dirty="0">
                    <a:latin typeface="Abadi" panose="020B0604020104020204" pitchFamily="34" charset="0"/>
                  </a:rPr>
                  <a:t>The solution to Beta is. </a:t>
                </a:r>
              </a:p>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𝛽</m:t>
                          </m:r>
                        </m:e>
                      </m:acc>
                      <m:r>
                        <a:rPr lang="en-GB">
                          <a:latin typeface="Cambria Math" panose="02040503050406030204" pitchFamily="18" charset="0"/>
                        </a:rPr>
                        <m:t>=</m:t>
                      </m:r>
                      <m:sSup>
                        <m:sSupPr>
                          <m:ctrlPr>
                            <a:rPr lang="en-GB" i="1">
                              <a:latin typeface="Cambria Math" panose="02040503050406030204" pitchFamily="18" charset="0"/>
                            </a:rPr>
                          </m:ctrlPr>
                        </m:sSupPr>
                        <m:e>
                          <m:sSup>
                            <m:sSupPr>
                              <m:ctrlPr>
                                <a:rPr lang="en-GB" i="1">
                                  <a:latin typeface="Cambria Math" panose="02040503050406030204" pitchFamily="18" charset="0"/>
                                </a:rPr>
                              </m:ctrlPr>
                            </m:sSupPr>
                            <m:e>
                              <m:r>
                                <a:rPr lang="en-GB">
                                  <a:latin typeface="Cambria Math" panose="02040503050406030204" pitchFamily="18" charset="0"/>
                                </a:rPr>
                                <m:t>(</m:t>
                              </m:r>
                              <m:r>
                                <a:rPr lang="en-GB">
                                  <a:latin typeface="Cambria Math" panose="02040503050406030204" pitchFamily="18" charset="0"/>
                                </a:rPr>
                                <m:t>𝑋</m:t>
                              </m:r>
                            </m:e>
                            <m:sup>
                              <m:r>
                                <a:rPr lang="en-GB">
                                  <a:latin typeface="Cambria Math" panose="02040503050406030204" pitchFamily="18" charset="0"/>
                                </a:rPr>
                                <m:t>𝑇</m:t>
                              </m:r>
                            </m:sup>
                          </m:sSup>
                          <m:r>
                            <a:rPr lang="en-GB">
                              <a:latin typeface="Cambria Math" panose="02040503050406030204" pitchFamily="18" charset="0"/>
                            </a:rPr>
                            <m:t>𝑋</m:t>
                          </m:r>
                          <m:r>
                            <a:rPr lang="en-GB">
                              <a:latin typeface="Cambria Math" panose="02040503050406030204" pitchFamily="18" charset="0"/>
                            </a:rPr>
                            <m:t>+</m:t>
                          </m:r>
                          <m:r>
                            <m:rPr>
                              <m:sty m:val="p"/>
                            </m:rPr>
                            <a:rPr lang="el-GR">
                              <a:latin typeface="Cambria Math" panose="02040503050406030204" pitchFamily="18" charset="0"/>
                            </a:rPr>
                            <m:t>λ</m:t>
                          </m:r>
                          <m:r>
                            <a:rPr lang="en-GB">
                              <a:latin typeface="Cambria Math" panose="02040503050406030204" pitchFamily="18" charset="0"/>
                            </a:rPr>
                            <m:t>𝐼</m:t>
                          </m:r>
                          <m:r>
                            <a:rPr lang="en-GB">
                              <a:latin typeface="Cambria Math" panose="02040503050406030204" pitchFamily="18" charset="0"/>
                            </a:rPr>
                            <m:t>)</m:t>
                          </m:r>
                          <m:r>
                            <m:rPr>
                              <m:nor/>
                            </m:rPr>
                            <a:rPr lang="en-US" dirty="0">
                              <a:latin typeface="Abadi" panose="020B0604020104020204" pitchFamily="34" charset="0"/>
                            </a:rPr>
                            <m:t> </m:t>
                          </m:r>
                        </m:e>
                        <m:sup>
                          <m:r>
                            <a:rPr lang="en-GB">
                              <a:latin typeface="Cambria Math" panose="02040503050406030204" pitchFamily="18" charset="0"/>
                            </a:rPr>
                            <m:t>−1</m:t>
                          </m:r>
                        </m:sup>
                      </m:sSup>
                      <m:sSup>
                        <m:sSupPr>
                          <m:ctrlPr>
                            <a:rPr lang="en-GB" i="1">
                              <a:latin typeface="Cambria Math" panose="02040503050406030204" pitchFamily="18" charset="0"/>
                            </a:rPr>
                          </m:ctrlPr>
                        </m:sSupPr>
                        <m:e>
                          <m:r>
                            <a:rPr lang="en-GB">
                              <a:latin typeface="Cambria Math" panose="02040503050406030204" pitchFamily="18" charset="0"/>
                            </a:rPr>
                            <m:t>𝑋</m:t>
                          </m:r>
                        </m:e>
                        <m:sup>
                          <m:r>
                            <a:rPr lang="en-GB">
                              <a:latin typeface="Cambria Math" panose="02040503050406030204" pitchFamily="18" charset="0"/>
                            </a:rPr>
                            <m:t>𝑇</m:t>
                          </m:r>
                        </m:sup>
                      </m:sSup>
                      <m:r>
                        <a:rPr lang="en-GB">
                          <a:latin typeface="Cambria Math" panose="02040503050406030204" pitchFamily="18" charset="0"/>
                        </a:rPr>
                        <m:t>𝑌</m:t>
                      </m:r>
                    </m:oMath>
                  </m:oMathPara>
                </a14:m>
                <a:endParaRPr lang="en-GB" dirty="0">
                  <a:latin typeface="Abadi" panose="020B0604020104020204" pitchFamily="34" charset="0"/>
                </a:endParaRPr>
              </a:p>
              <a:p>
                <a:r>
                  <a:rPr lang="en-GB" dirty="0">
                    <a:latin typeface="Abadi" panose="020B0604020104020204" pitchFamily="34" charset="0"/>
                  </a:rPr>
                  <a:t>In the LASSO problem we run into very similar thing only we are taking L2 norm </a:t>
                </a:r>
                <a:br>
                  <a:rPr lang="en-GB" dirty="0">
                    <a:latin typeface="Abadi" panose="020B0604020104020204" pitchFamily="34" charset="0"/>
                  </a:rPr>
                </a:br>
                <a:r>
                  <a:rPr lang="en-GB" dirty="0">
                    <a:latin typeface="Abadi" panose="020B0604020104020204" pitchFamily="34" charset="0"/>
                  </a:rPr>
                  <a:t>It performs variables selection. </a:t>
                </a:r>
              </a:p>
              <a:p>
                <a:endParaRPr lang="en-GB" dirty="0"/>
              </a:p>
            </p:txBody>
          </p:sp>
        </mc:Choice>
        <mc:Fallback xmlns="">
          <p:sp>
            <p:nvSpPr>
              <p:cNvPr id="4" name="Text Placeholder 3">
                <a:extLst>
                  <a:ext uri="{FF2B5EF4-FFF2-40B4-BE49-F238E27FC236}">
                    <a16:creationId xmlns:a16="http://schemas.microsoft.com/office/drawing/2014/main" id="{7E0CD431-AB04-40FC-B821-85144BA83E6A}"/>
                  </a:ext>
                </a:extLst>
              </p:cNvPr>
              <p:cNvSpPr>
                <a:spLocks noGrp="1" noRot="1" noChangeAspect="1" noMove="1" noResize="1" noEditPoints="1" noAdjustHandles="1" noChangeArrowheads="1" noChangeShapeType="1" noTextEdit="1"/>
              </p:cNvSpPr>
              <p:nvPr>
                <p:ph type="body" sz="half" idx="2"/>
              </p:nvPr>
            </p:nvSpPr>
            <p:spPr>
              <a:xfrm>
                <a:off x="154984" y="2709052"/>
                <a:ext cx="4665520" cy="2916833"/>
              </a:xfrm>
              <a:blipFill>
                <a:blip r:embed="rId3"/>
                <a:stretch>
                  <a:fillRect/>
                </a:stretch>
              </a:blipFill>
            </p:spPr>
            <p:txBody>
              <a:bodyPr/>
              <a:lstStyle/>
              <a:p>
                <a:r>
                  <a:rPr lang="en-GB">
                    <a:noFill/>
                  </a:rPr>
                  <a:t> </a:t>
                </a:r>
              </a:p>
            </p:txBody>
          </p:sp>
        </mc:Fallback>
      </mc:AlternateContent>
      <p:pic>
        <p:nvPicPr>
          <p:cNvPr id="5" name="Picture 2" descr="Image result for ridge regression constraint">
            <a:extLst>
              <a:ext uri="{FF2B5EF4-FFF2-40B4-BE49-F238E27FC236}">
                <a16:creationId xmlns:a16="http://schemas.microsoft.com/office/drawing/2014/main" id="{32459EBD-7071-448A-9FB0-21A3F77A0709}"/>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bwMode="auto">
          <a:xfrm>
            <a:off x="4920712" y="522634"/>
            <a:ext cx="6509288" cy="4372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21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6DC371B-CEFD-4FA8-8F3E-D28F118BAC6D}"/>
                  </a:ext>
                </a:extLst>
              </p:cNvPr>
              <p:cNvSpPr txBox="1"/>
              <p:nvPr/>
            </p:nvSpPr>
            <p:spPr>
              <a:xfrm>
                <a:off x="1100565" y="213287"/>
                <a:ext cx="9111343" cy="1830950"/>
              </a:xfrm>
              <a:prstGeom prst="rect">
                <a:avLst/>
              </a:prstGeom>
              <a:noFill/>
            </p:spPr>
            <p:txBody>
              <a:bodyPr wrap="square" rtlCol="0">
                <a:spAutoFit/>
              </a:bodyPr>
              <a:lstStyle/>
              <a:p>
                <a:r>
                  <a:rPr lang="en-GB" dirty="0"/>
                  <a:t>In simple ridge regression model we can think about β as </a:t>
                </a:r>
              </a:p>
              <a:p>
                <a:pPr algn="ctr"/>
                <a14:m>
                  <m:oMathPara xmlns:m="http://schemas.openxmlformats.org/officeDocument/2006/math">
                    <m:oMathParaPr>
                      <m:jc m:val="centerGroup"/>
                    </m:oMathParaPr>
                    <m:oMath xmlns:m="http://schemas.openxmlformats.org/officeDocument/2006/math">
                      <m:sSub>
                        <m:sSubPr>
                          <m:ctrlPr>
                            <a:rPr lang="en-GB" sz="1600" b="1" i="1" cap="all">
                              <a:solidFill>
                                <a:schemeClr val="accent1"/>
                              </a:solidFill>
                              <a:latin typeface="Cambria Math" panose="02040503050406030204" pitchFamily="18" charset="0"/>
                              <a:ea typeface="+mj-ea"/>
                              <a:cs typeface="+mj-cs"/>
                            </a:rPr>
                          </m:ctrlPr>
                        </m:sSubPr>
                        <m:e>
                          <m:r>
                            <a:rPr lang="en-GB" sz="1600" b="1" i="1" cap="all">
                              <a:solidFill>
                                <a:schemeClr val="accent1"/>
                              </a:solidFill>
                              <a:latin typeface="Cambria Math" panose="02040503050406030204" pitchFamily="18" charset="0"/>
                              <a:ea typeface="+mj-ea"/>
                              <a:cs typeface="+mj-cs"/>
                            </a:rPr>
                            <m:t>𝜷</m:t>
                          </m:r>
                        </m:e>
                        <m:sub>
                          <m:r>
                            <a:rPr lang="en-GB" sz="1600" b="1" i="1" cap="all">
                              <a:solidFill>
                                <a:schemeClr val="accent1"/>
                              </a:solidFill>
                              <a:latin typeface="Cambria Math" panose="02040503050406030204" pitchFamily="18" charset="0"/>
                              <a:ea typeface="+mj-ea"/>
                              <a:cs typeface="+mj-cs"/>
                            </a:rPr>
                            <m:t>𝒌</m:t>
                          </m:r>
                        </m:sub>
                      </m:sSub>
                      <m:r>
                        <a:rPr lang="en-GB" sz="1600" b="1" i="1" cap="all">
                          <a:solidFill>
                            <a:schemeClr val="accent1"/>
                          </a:solidFill>
                          <a:latin typeface="Cambria Math" panose="02040503050406030204" pitchFamily="18" charset="0"/>
                          <a:ea typeface="+mj-ea"/>
                          <a:cs typeface="+mj-cs"/>
                        </a:rPr>
                        <m:t>=</m:t>
                      </m:r>
                      <m:f>
                        <m:fPr>
                          <m:ctrlPr>
                            <a:rPr lang="en-GB" sz="1600" b="1" i="1" cap="all">
                              <a:solidFill>
                                <a:schemeClr val="accent1"/>
                              </a:solidFill>
                              <a:latin typeface="Cambria Math" panose="02040503050406030204" pitchFamily="18" charset="0"/>
                              <a:ea typeface="+mj-ea"/>
                              <a:cs typeface="+mj-cs"/>
                            </a:rPr>
                          </m:ctrlPr>
                        </m:fPr>
                        <m:num>
                          <m:r>
                            <a:rPr lang="en-GB" sz="1600" b="1" i="1" cap="all">
                              <a:solidFill>
                                <a:schemeClr val="accent1"/>
                              </a:solidFill>
                              <a:latin typeface="Cambria Math" panose="02040503050406030204" pitchFamily="18" charset="0"/>
                              <a:ea typeface="+mj-ea"/>
                              <a:cs typeface="+mj-cs"/>
                            </a:rPr>
                            <m:t>𝟏</m:t>
                          </m:r>
                        </m:num>
                        <m:den>
                          <m:r>
                            <a:rPr lang="en-GB" sz="1600" b="1" i="1" cap="all">
                              <a:solidFill>
                                <a:schemeClr val="accent1"/>
                              </a:solidFill>
                              <a:latin typeface="Cambria Math" panose="02040503050406030204" pitchFamily="18" charset="0"/>
                              <a:ea typeface="+mj-ea"/>
                              <a:cs typeface="+mj-cs"/>
                            </a:rPr>
                            <m:t>𝟏</m:t>
                          </m:r>
                          <m:r>
                            <a:rPr lang="en-GB" sz="1600" b="1" i="1" cap="all">
                              <a:solidFill>
                                <a:schemeClr val="accent1"/>
                              </a:solidFill>
                              <a:latin typeface="Cambria Math" panose="02040503050406030204" pitchFamily="18" charset="0"/>
                              <a:ea typeface="+mj-ea"/>
                              <a:cs typeface="+mj-cs"/>
                            </a:rPr>
                            <m:t>+</m:t>
                          </m:r>
                          <m:r>
                            <a:rPr lang="el-GR" sz="1600" b="1" i="1" cap="all">
                              <a:solidFill>
                                <a:schemeClr val="accent1"/>
                              </a:solidFill>
                              <a:latin typeface="Cambria Math" panose="02040503050406030204" pitchFamily="18" charset="0"/>
                              <a:ea typeface="+mj-ea"/>
                              <a:cs typeface="+mj-cs"/>
                            </a:rPr>
                            <m:t>𝝀</m:t>
                          </m:r>
                        </m:den>
                      </m:f>
                      <m:sSub>
                        <m:sSubPr>
                          <m:ctrlPr>
                            <a:rPr lang="en-GB" sz="1600" b="1" i="1" cap="all">
                              <a:solidFill>
                                <a:schemeClr val="accent1"/>
                              </a:solidFill>
                              <a:latin typeface="Cambria Math" panose="02040503050406030204" pitchFamily="18" charset="0"/>
                              <a:ea typeface="+mj-ea"/>
                              <a:cs typeface="+mj-cs"/>
                            </a:rPr>
                          </m:ctrlPr>
                        </m:sSubPr>
                        <m:e>
                          <m:r>
                            <a:rPr lang="en-GB" sz="1600" b="1" i="1" cap="all">
                              <a:solidFill>
                                <a:schemeClr val="accent1"/>
                              </a:solidFill>
                              <a:latin typeface="Cambria Math" panose="02040503050406030204" pitchFamily="18" charset="0"/>
                              <a:ea typeface="+mj-ea"/>
                              <a:cs typeface="+mj-cs"/>
                            </a:rPr>
                            <m:t>𝜷</m:t>
                          </m:r>
                        </m:e>
                        <m:sub>
                          <m:r>
                            <a:rPr lang="en-GB" sz="1600" b="1" i="1" cap="all">
                              <a:solidFill>
                                <a:schemeClr val="accent1"/>
                              </a:solidFill>
                              <a:latin typeface="Cambria Math" panose="02040503050406030204" pitchFamily="18" charset="0"/>
                              <a:ea typeface="+mj-ea"/>
                              <a:cs typeface="+mj-cs"/>
                            </a:rPr>
                            <m:t>𝒌</m:t>
                          </m:r>
                        </m:sub>
                      </m:sSub>
                    </m:oMath>
                  </m:oMathPara>
                </a14:m>
                <a:endParaRPr lang="en-GB" sz="1600" b="1" i="1" cap="all" dirty="0">
                  <a:solidFill>
                    <a:schemeClr val="accent1"/>
                  </a:solidFill>
                  <a:ea typeface="+mj-ea"/>
                  <a:cs typeface="+mj-cs"/>
                </a:endParaRPr>
              </a:p>
              <a:p>
                <a:r>
                  <a:rPr lang="en-GB" dirty="0"/>
                  <a:t>If λ is zero we get the OLS estimates back if </a:t>
                </a:r>
                <a:r>
                  <a:rPr lang="el-GR" dirty="0"/>
                  <a:t>λ</a:t>
                </a:r>
                <a:r>
                  <a:rPr lang="en-GB" dirty="0"/>
                  <a:t> gets really large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𝑘</m:t>
                        </m:r>
                      </m:sub>
                    </m:sSub>
                  </m:oMath>
                </a14:m>
                <a:r>
                  <a:rPr lang="en-GB" dirty="0"/>
                  <a:t>approaches zero but never actually goes to zero so cannot perform variable selection </a:t>
                </a:r>
              </a:p>
              <a:p>
                <a:r>
                  <a:rPr lang="en-US" dirty="0"/>
                  <a:t>In LASSO regression the </a:t>
                </a:r>
                <a:r>
                  <a:rPr lang="en-US" dirty="0" err="1"/>
                  <a:t>reguliser</a:t>
                </a:r>
                <a:r>
                  <a:rPr lang="en-US" dirty="0"/>
                  <a:t> that has interval [0;1] is </a:t>
                </a:r>
                <a14:m>
                  <m:oMath xmlns:m="http://schemas.openxmlformats.org/officeDocument/2006/math">
                    <m:f>
                      <m:fPr>
                        <m:ctrlPr>
                          <a:rPr lang="en-US" sz="1600" b="1" i="1" cap="all">
                            <a:solidFill>
                              <a:schemeClr val="accent1"/>
                            </a:solidFill>
                            <a:latin typeface="Cambria Math" panose="02040503050406030204" pitchFamily="18" charset="0"/>
                            <a:ea typeface="+mj-ea"/>
                            <a:cs typeface="+mj-cs"/>
                          </a:rPr>
                        </m:ctrlPr>
                      </m:fPr>
                      <m:num>
                        <m:r>
                          <a:rPr lang="en-GB" sz="1600" b="1" i="1" cap="all">
                            <a:solidFill>
                              <a:schemeClr val="accent1"/>
                            </a:solidFill>
                            <a:latin typeface="Cambria Math" panose="02040503050406030204" pitchFamily="18" charset="0"/>
                            <a:ea typeface="+mj-ea"/>
                            <a:cs typeface="+mj-cs"/>
                          </a:rPr>
                          <m:t>|</m:t>
                        </m:r>
                        <m:r>
                          <a:rPr lang="en-GB" sz="1600" b="1" i="1" cap="all">
                            <a:solidFill>
                              <a:schemeClr val="accent1"/>
                            </a:solidFill>
                            <a:latin typeface="Cambria Math" panose="02040503050406030204" pitchFamily="18" charset="0"/>
                            <a:ea typeface="+mj-ea"/>
                            <a:cs typeface="+mj-cs"/>
                          </a:rPr>
                          <m:t>𝛽</m:t>
                        </m:r>
                        <m:r>
                          <a:rPr lang="en-GB" sz="1600" b="1" i="1" cap="all">
                            <a:solidFill>
                              <a:schemeClr val="accent1"/>
                            </a:solidFill>
                            <a:latin typeface="Cambria Math" panose="02040503050406030204" pitchFamily="18" charset="0"/>
                            <a:ea typeface="+mj-ea"/>
                            <a:cs typeface="+mj-cs"/>
                          </a:rPr>
                          <m:t>|</m:t>
                        </m:r>
                      </m:num>
                      <m:den>
                        <m:r>
                          <m:rPr>
                            <m:sty m:val="p"/>
                          </m:rPr>
                          <a:rPr lang="en-GB" sz="1600" b="1" i="1" cap="all">
                            <a:solidFill>
                              <a:schemeClr val="accent1"/>
                            </a:solidFill>
                            <a:latin typeface="Cambria Math" panose="02040503050406030204" pitchFamily="18" charset="0"/>
                            <a:ea typeface="+mj-ea"/>
                            <a:cs typeface="+mj-cs"/>
                          </a:rPr>
                          <m:t>max</m:t>
                        </m:r>
                        <m:r>
                          <a:rPr lang="en-GB" sz="1600" b="1" i="1" cap="all">
                            <a:solidFill>
                              <a:schemeClr val="accent1"/>
                            </a:solidFill>
                            <a:latin typeface="Cambria Math" panose="02040503050406030204" pitchFamily="18" charset="0"/>
                            <a:ea typeface="+mj-ea"/>
                            <a:cs typeface="+mj-cs"/>
                          </a:rPr>
                          <m:t>⁡|</m:t>
                        </m:r>
                        <m:r>
                          <a:rPr lang="en-GB" sz="1600" b="1" i="1" cap="all">
                            <a:solidFill>
                              <a:schemeClr val="accent1"/>
                            </a:solidFill>
                            <a:latin typeface="Cambria Math" panose="02040503050406030204" pitchFamily="18" charset="0"/>
                            <a:ea typeface="+mj-ea"/>
                            <a:cs typeface="+mj-cs"/>
                          </a:rPr>
                          <m:t>𝛽</m:t>
                        </m:r>
                        <m:r>
                          <a:rPr lang="en-GB" sz="1600" b="1" i="1" cap="all">
                            <a:solidFill>
                              <a:schemeClr val="accent1"/>
                            </a:solidFill>
                            <a:latin typeface="Cambria Math" panose="02040503050406030204" pitchFamily="18" charset="0"/>
                            <a:ea typeface="+mj-ea"/>
                            <a:cs typeface="+mj-cs"/>
                          </a:rPr>
                          <m:t>|</m:t>
                        </m:r>
                      </m:den>
                    </m:f>
                  </m:oMath>
                </a14:m>
                <a:endParaRPr lang="en-GB" sz="1600" b="1" i="1" cap="all" dirty="0">
                  <a:solidFill>
                    <a:schemeClr val="accent1"/>
                  </a:solidFill>
                  <a:ea typeface="+mj-ea"/>
                  <a:cs typeface="+mj-cs"/>
                </a:endParaRPr>
              </a:p>
            </p:txBody>
          </p:sp>
        </mc:Choice>
        <mc:Fallback xmlns="">
          <p:sp>
            <p:nvSpPr>
              <p:cNvPr id="2" name="TextBox 1">
                <a:extLst>
                  <a:ext uri="{FF2B5EF4-FFF2-40B4-BE49-F238E27FC236}">
                    <a16:creationId xmlns:a16="http://schemas.microsoft.com/office/drawing/2014/main" id="{B6DC371B-CEFD-4FA8-8F3E-D28F118BAC6D}"/>
                  </a:ext>
                </a:extLst>
              </p:cNvPr>
              <p:cNvSpPr txBox="1">
                <a:spLocks noRot="1" noChangeAspect="1" noMove="1" noResize="1" noEditPoints="1" noAdjustHandles="1" noChangeArrowheads="1" noChangeShapeType="1" noTextEdit="1"/>
              </p:cNvSpPr>
              <p:nvPr/>
            </p:nvSpPr>
            <p:spPr>
              <a:xfrm>
                <a:off x="1100565" y="213287"/>
                <a:ext cx="9111343" cy="1830950"/>
              </a:xfrm>
              <a:prstGeom prst="rect">
                <a:avLst/>
              </a:prstGeom>
              <a:blipFill>
                <a:blip r:embed="rId3"/>
                <a:stretch>
                  <a:fillRect l="-602" t="-2000"/>
                </a:stretch>
              </a:blipFill>
            </p:spPr>
            <p:txBody>
              <a:bodyPr/>
              <a:lstStyle/>
              <a:p>
                <a:r>
                  <a:rPr lang="en-GB">
                    <a:noFill/>
                  </a:rPr>
                  <a:t> </a:t>
                </a:r>
              </a:p>
            </p:txBody>
          </p:sp>
        </mc:Fallback>
      </mc:AlternateContent>
      <p:pic>
        <p:nvPicPr>
          <p:cNvPr id="4" name="Picture 3" descr="A screenshot of a cell phone&#10;&#10;Description generated with high confidence">
            <a:extLst>
              <a:ext uri="{FF2B5EF4-FFF2-40B4-BE49-F238E27FC236}">
                <a16:creationId xmlns:a16="http://schemas.microsoft.com/office/drawing/2014/main" id="{21C24F93-04D2-4CF8-8CA9-55D19682FE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85618"/>
            <a:ext cx="5487933" cy="2952495"/>
          </a:xfrm>
          <a:prstGeom prst="rect">
            <a:avLst/>
          </a:prstGeom>
        </p:spPr>
      </p:pic>
      <p:pic>
        <p:nvPicPr>
          <p:cNvPr id="6" name="Picture 5" descr="A screenshot of a cell phone&#10;&#10;Description generated with very high confidence">
            <a:extLst>
              <a:ext uri="{FF2B5EF4-FFF2-40B4-BE49-F238E27FC236}">
                <a16:creationId xmlns:a16="http://schemas.microsoft.com/office/drawing/2014/main" id="{9B06F596-F7C7-4D05-8CE1-4D5D62AF07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4798" y="2363143"/>
            <a:ext cx="5725473" cy="2874970"/>
          </a:xfrm>
          <a:prstGeom prst="rect">
            <a:avLst/>
          </a:prstGeom>
        </p:spPr>
      </p:pic>
      <p:sp>
        <p:nvSpPr>
          <p:cNvPr id="7" name="TextBox 6">
            <a:extLst>
              <a:ext uri="{FF2B5EF4-FFF2-40B4-BE49-F238E27FC236}">
                <a16:creationId xmlns:a16="http://schemas.microsoft.com/office/drawing/2014/main" id="{9C35B6DE-9035-4EDF-9891-A343BC0571CD}"/>
              </a:ext>
            </a:extLst>
          </p:cNvPr>
          <p:cNvSpPr txBox="1"/>
          <p:nvPr/>
        </p:nvSpPr>
        <p:spPr>
          <a:xfrm>
            <a:off x="2797444" y="5315919"/>
            <a:ext cx="8772041" cy="369332"/>
          </a:xfrm>
          <a:prstGeom prst="rect">
            <a:avLst/>
          </a:prstGeom>
          <a:noFill/>
        </p:spPr>
        <p:txBody>
          <a:bodyPr wrap="square" rtlCol="0">
            <a:spAutoFit/>
          </a:bodyPr>
          <a:lstStyle/>
          <a:p>
            <a:r>
              <a:rPr lang="en-GB" dirty="0"/>
              <a:t>The new variables were coming in: PctKids2Par, </a:t>
            </a:r>
            <a:r>
              <a:rPr lang="en-GB" dirty="0" err="1"/>
              <a:t>PctIlleg</a:t>
            </a:r>
            <a:r>
              <a:rPr lang="en-GB" dirty="0"/>
              <a:t>, </a:t>
            </a:r>
            <a:r>
              <a:rPr lang="en-GB" dirty="0" err="1"/>
              <a:t>racePctWhite</a:t>
            </a:r>
            <a:r>
              <a:rPr lang="en-GB" dirty="0"/>
              <a:t>, </a:t>
            </a:r>
            <a:r>
              <a:rPr lang="en-GB" dirty="0" err="1"/>
              <a:t>PctPersDenseHous</a:t>
            </a:r>
            <a:endParaRPr lang="en-GB" dirty="0"/>
          </a:p>
        </p:txBody>
      </p:sp>
    </p:spTree>
    <p:extLst>
      <p:ext uri="{BB962C8B-B14F-4D97-AF65-F5344CB8AC3E}">
        <p14:creationId xmlns:p14="http://schemas.microsoft.com/office/powerpoint/2010/main" val="132569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1A5F86-1C4E-464C-BA6E-D2F5839AEE15}"/>
              </a:ext>
            </a:extLst>
          </p:cNvPr>
          <p:cNvSpPr txBox="1"/>
          <p:nvPr/>
        </p:nvSpPr>
        <p:spPr>
          <a:xfrm>
            <a:off x="1650569" y="681925"/>
            <a:ext cx="8291594" cy="369332"/>
          </a:xfrm>
          <a:prstGeom prst="rect">
            <a:avLst/>
          </a:prstGeom>
          <a:noFill/>
        </p:spPr>
        <p:txBody>
          <a:bodyPr wrap="square" rtlCol="0">
            <a:spAutoFit/>
          </a:bodyPr>
          <a:lstStyle/>
          <a:p>
            <a:endParaRPr lang="en-GB" dirty="0"/>
          </a:p>
        </p:txBody>
      </p:sp>
      <p:pic>
        <p:nvPicPr>
          <p:cNvPr id="5" name="Picture 4" descr="A close up of a map&#10;&#10;Description generated with very high confidence">
            <a:extLst>
              <a:ext uri="{FF2B5EF4-FFF2-40B4-BE49-F238E27FC236}">
                <a16:creationId xmlns:a16="http://schemas.microsoft.com/office/drawing/2014/main" id="{07648AB0-0F55-434F-9A94-4A495BB65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636" y="1698227"/>
            <a:ext cx="7989377" cy="3733775"/>
          </a:xfrm>
          <a:prstGeom prst="rect">
            <a:avLst/>
          </a:prstGeom>
        </p:spPr>
      </p:pic>
      <p:sp>
        <p:nvSpPr>
          <p:cNvPr id="6" name="TextBox 5">
            <a:extLst>
              <a:ext uri="{FF2B5EF4-FFF2-40B4-BE49-F238E27FC236}">
                <a16:creationId xmlns:a16="http://schemas.microsoft.com/office/drawing/2014/main" id="{67EC1974-62FB-49DE-8C31-BE419BD81638}"/>
              </a:ext>
            </a:extLst>
          </p:cNvPr>
          <p:cNvSpPr txBox="1"/>
          <p:nvPr/>
        </p:nvSpPr>
        <p:spPr>
          <a:xfrm>
            <a:off x="244098" y="238910"/>
            <a:ext cx="11104536" cy="1477328"/>
          </a:xfrm>
          <a:prstGeom prst="rect">
            <a:avLst/>
          </a:prstGeom>
          <a:noFill/>
        </p:spPr>
        <p:txBody>
          <a:bodyPr wrap="square" rtlCol="0">
            <a:spAutoFit/>
          </a:bodyPr>
          <a:lstStyle/>
          <a:p>
            <a:r>
              <a:rPr lang="en-US" dirty="0">
                <a:latin typeface="Abadi" panose="020B0604020104020204" pitchFamily="34" charset="0"/>
              </a:rPr>
              <a:t>The graph shows mean MSE for each value of </a:t>
            </a:r>
            <a:r>
              <a:rPr lang="el-GR" dirty="0"/>
              <a:t>λ</a:t>
            </a:r>
            <a:r>
              <a:rPr lang="en-US" dirty="0">
                <a:latin typeface="Abadi" panose="020B0604020104020204" pitchFamily="34" charset="0"/>
              </a:rPr>
              <a:t>. </a:t>
            </a:r>
          </a:p>
          <a:p>
            <a:r>
              <a:rPr lang="en-US" dirty="0">
                <a:latin typeface="Abadi" panose="020B0604020104020204" pitchFamily="34" charset="0"/>
              </a:rPr>
              <a:t>The chosen value of </a:t>
            </a:r>
            <a:r>
              <a:rPr lang="el-GR" dirty="0"/>
              <a:t>λ</a:t>
            </a:r>
            <a:r>
              <a:rPr lang="en-US" dirty="0">
                <a:latin typeface="Abadi" panose="020B0604020104020204" pitchFamily="34" charset="0"/>
              </a:rPr>
              <a:t> is the first one that is below the distance of 1 SE above lowest mean. </a:t>
            </a:r>
          </a:p>
          <a:p>
            <a:r>
              <a:rPr lang="en-GB" dirty="0">
                <a:latin typeface="Abadi" panose="020B0604020104020204" pitchFamily="34" charset="0"/>
              </a:rPr>
              <a:t>We are selecting variables: </a:t>
            </a:r>
            <a:r>
              <a:rPr lang="en-GB" dirty="0" err="1">
                <a:latin typeface="Abadi" panose="020B0604020104020204" pitchFamily="34" charset="0"/>
              </a:rPr>
              <a:t>racepctblack</a:t>
            </a:r>
            <a:r>
              <a:rPr lang="en-GB" dirty="0">
                <a:latin typeface="Abadi" panose="020B0604020104020204" pitchFamily="34" charset="0"/>
              </a:rPr>
              <a:t>, </a:t>
            </a:r>
            <a:r>
              <a:rPr lang="en-GB" dirty="0" err="1">
                <a:latin typeface="Abadi" panose="020B0604020104020204" pitchFamily="34" charset="0"/>
              </a:rPr>
              <a:t>racePctWhite</a:t>
            </a:r>
            <a:r>
              <a:rPr lang="en-GB" dirty="0">
                <a:latin typeface="Abadi" panose="020B0604020104020204" pitchFamily="34" charset="0"/>
              </a:rPr>
              <a:t>, </a:t>
            </a:r>
            <a:r>
              <a:rPr lang="en-GB" dirty="0" err="1">
                <a:latin typeface="Abadi" panose="020B0604020104020204" pitchFamily="34" charset="0"/>
              </a:rPr>
              <a:t>pctWInvInc</a:t>
            </a:r>
            <a:r>
              <a:rPr lang="en-GB" dirty="0">
                <a:latin typeface="Abadi" panose="020B0604020104020204" pitchFamily="34" charset="0"/>
              </a:rPr>
              <a:t>, </a:t>
            </a:r>
            <a:r>
              <a:rPr lang="en-GB" dirty="0" err="1">
                <a:latin typeface="Abadi" panose="020B0604020104020204" pitchFamily="34" charset="0"/>
              </a:rPr>
              <a:t>FemalePctDiv</a:t>
            </a:r>
            <a:r>
              <a:rPr lang="en-GB" dirty="0">
                <a:latin typeface="Abadi" panose="020B0604020104020204" pitchFamily="34" charset="0"/>
              </a:rPr>
              <a:t>, PctKids2Par, </a:t>
            </a:r>
            <a:r>
              <a:rPr lang="en-GB" dirty="0" err="1">
                <a:latin typeface="Abadi" panose="020B0604020104020204" pitchFamily="34" charset="0"/>
              </a:rPr>
              <a:t>PctIlleg</a:t>
            </a:r>
            <a:r>
              <a:rPr lang="en-GB" dirty="0">
                <a:latin typeface="Abadi" panose="020B0604020104020204" pitchFamily="34" charset="0"/>
              </a:rPr>
              <a:t>,</a:t>
            </a:r>
          </a:p>
          <a:p>
            <a:r>
              <a:rPr lang="en-GB" dirty="0" err="1">
                <a:latin typeface="Abadi" panose="020B0604020104020204" pitchFamily="34" charset="0"/>
              </a:rPr>
              <a:t>PctNotSpeakEnglWell</a:t>
            </a:r>
            <a:r>
              <a:rPr lang="en-GB" dirty="0">
                <a:latin typeface="Abadi" panose="020B0604020104020204" pitchFamily="34" charset="0"/>
              </a:rPr>
              <a:t>, </a:t>
            </a:r>
            <a:r>
              <a:rPr lang="en-GB" dirty="0" err="1">
                <a:latin typeface="Abadi" panose="020B0604020104020204" pitchFamily="34" charset="0"/>
              </a:rPr>
              <a:t>PctPersDenseHous</a:t>
            </a:r>
            <a:r>
              <a:rPr lang="en-GB" dirty="0">
                <a:latin typeface="Abadi" panose="020B0604020104020204" pitchFamily="34" charset="0"/>
              </a:rPr>
              <a:t>, </a:t>
            </a:r>
            <a:r>
              <a:rPr lang="en-GB" dirty="0" err="1">
                <a:latin typeface="Abadi" panose="020B0604020104020204" pitchFamily="34" charset="0"/>
              </a:rPr>
              <a:t>MedRentPctHousInc</a:t>
            </a:r>
            <a:r>
              <a:rPr lang="en-GB" dirty="0">
                <a:latin typeface="Abadi" panose="020B0604020104020204" pitchFamily="34" charset="0"/>
              </a:rPr>
              <a:t>, </a:t>
            </a:r>
            <a:r>
              <a:rPr lang="en-GB" dirty="0" err="1">
                <a:latin typeface="Abadi" panose="020B0604020104020204" pitchFamily="34" charset="0"/>
              </a:rPr>
              <a:t>PctBornSameState</a:t>
            </a:r>
            <a:r>
              <a:rPr lang="en-GB" dirty="0">
                <a:latin typeface="Abadi" panose="020B0604020104020204" pitchFamily="34" charset="0"/>
              </a:rPr>
              <a:t>, </a:t>
            </a:r>
            <a:r>
              <a:rPr lang="en-GB" dirty="0" err="1">
                <a:latin typeface="Abadi" panose="020B0604020104020204" pitchFamily="34" charset="0"/>
              </a:rPr>
              <a:t>MedOwnCostPctInc</a:t>
            </a:r>
            <a:r>
              <a:rPr lang="en-GB" dirty="0">
                <a:latin typeface="Abadi" panose="020B0604020104020204" pitchFamily="34" charset="0"/>
              </a:rPr>
              <a:t>-</a:t>
            </a:r>
          </a:p>
          <a:p>
            <a:r>
              <a:rPr lang="en-US" dirty="0" err="1">
                <a:latin typeface="Abadi" panose="020B0604020104020204" pitchFamily="34" charset="0"/>
              </a:rPr>
              <a:t>NoMtg</a:t>
            </a:r>
            <a:r>
              <a:rPr lang="en-US" dirty="0">
                <a:latin typeface="Abadi" panose="020B0604020104020204" pitchFamily="34" charset="0"/>
              </a:rPr>
              <a:t> into the model. </a:t>
            </a:r>
            <a:endParaRPr lang="en-GB" dirty="0">
              <a:latin typeface="Abadi" panose="020B0604020104020204" pitchFamily="34" charset="0"/>
            </a:endParaRPr>
          </a:p>
        </p:txBody>
      </p:sp>
    </p:spTree>
    <p:extLst>
      <p:ext uri="{BB962C8B-B14F-4D97-AF65-F5344CB8AC3E}">
        <p14:creationId xmlns:p14="http://schemas.microsoft.com/office/powerpoint/2010/main" val="209608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350CDF9-A504-44C0-BC71-9CEAAB80D1B1}"/>
                  </a:ext>
                </a:extLst>
              </p:cNvPr>
              <p:cNvSpPr txBox="1"/>
              <p:nvPr/>
            </p:nvSpPr>
            <p:spPr>
              <a:xfrm>
                <a:off x="116237" y="356461"/>
                <a:ext cx="11414502" cy="2073581"/>
              </a:xfrm>
              <a:prstGeom prst="rect">
                <a:avLst/>
              </a:prstGeom>
              <a:noFill/>
            </p:spPr>
            <p:txBody>
              <a:bodyPr wrap="square" rtlCol="0">
                <a:spAutoFit/>
              </a:bodyPr>
              <a:lstStyle/>
              <a:p>
                <a:r>
                  <a:rPr lang="en-GB" dirty="0"/>
                  <a:t>LASSO disadvantage:  </a:t>
                </a:r>
                <a:br>
                  <a:rPr lang="en-GB" dirty="0">
                    <a:latin typeface="Abadi" panose="020B0604020104020204" pitchFamily="34" charset="0"/>
                  </a:rPr>
                </a:br>
                <a:r>
                  <a:rPr lang="en-GB" dirty="0">
                    <a:latin typeface="Abadi" panose="020B0604020104020204" pitchFamily="34" charset="0"/>
                  </a:rPr>
                  <a:t>If there is a group of covariances that are correlated with each other LASSO selects one out into the model ignoring others. It takes only this variable that has the most significant impact on the model. </a:t>
                </a:r>
                <a:br>
                  <a:rPr lang="en-GB" dirty="0">
                    <a:latin typeface="Abadi" panose="020B0604020104020204" pitchFamily="34" charset="0"/>
                  </a:rPr>
                </a:br>
                <a:r>
                  <a:rPr lang="en-GB" dirty="0">
                    <a:latin typeface="Abadi" panose="020B0604020104020204" pitchFamily="34" charset="0"/>
                  </a:rPr>
                  <a:t>ELASTIC NET solves this problem by catching all group of important variables even if they are correlated. </a:t>
                </a:r>
              </a:p>
              <a:p>
                <a:pPr/>
                <a14:m>
                  <m:oMathPara xmlns:m="http://schemas.openxmlformats.org/officeDocument/2006/math">
                    <m:oMathParaPr>
                      <m:jc m:val="centerGroup"/>
                    </m:oMathParaPr>
                    <m:oMath xmlns:m="http://schemas.openxmlformats.org/officeDocument/2006/math">
                      <m:sSub>
                        <m:sSubPr>
                          <m:ctrlPr>
                            <a:rPr lang="en-GB" sz="1600" b="1" i="1" cap="all">
                              <a:solidFill>
                                <a:schemeClr val="accent1"/>
                              </a:solidFill>
                              <a:latin typeface="Cambria Math" panose="02040503050406030204" pitchFamily="18" charset="0"/>
                              <a:ea typeface="+mj-ea"/>
                              <a:cs typeface="+mj-cs"/>
                            </a:rPr>
                          </m:ctrlPr>
                        </m:sSubPr>
                        <m:e>
                          <m:r>
                            <a:rPr lang="en-GB" sz="1600" b="1" i="1" cap="all">
                              <a:solidFill>
                                <a:schemeClr val="accent1"/>
                              </a:solidFill>
                              <a:latin typeface="Cambria Math" panose="02040503050406030204" pitchFamily="18" charset="0"/>
                              <a:ea typeface="+mj-ea"/>
                              <a:cs typeface="+mj-cs"/>
                            </a:rPr>
                            <m:t>𝑆𝑆𝐸</m:t>
                          </m:r>
                        </m:e>
                        <m:sub>
                          <m:r>
                            <a:rPr lang="en-GB" sz="1600" b="1" i="1" cap="all">
                              <a:solidFill>
                                <a:schemeClr val="accent1"/>
                              </a:solidFill>
                              <a:latin typeface="Cambria Math" panose="02040503050406030204" pitchFamily="18" charset="0"/>
                              <a:ea typeface="+mj-ea"/>
                              <a:cs typeface="+mj-cs"/>
                            </a:rPr>
                            <m:t>𝑁𝐸𝑇</m:t>
                          </m:r>
                        </m:sub>
                      </m:sSub>
                      <m:r>
                        <a:rPr lang="en-GB" sz="1600" b="1" i="1" cap="all">
                          <a:solidFill>
                            <a:schemeClr val="accent1"/>
                          </a:solidFill>
                          <a:latin typeface="Cambria Math" panose="02040503050406030204" pitchFamily="18" charset="0"/>
                          <a:ea typeface="+mj-ea"/>
                          <a:cs typeface="+mj-cs"/>
                        </a:rPr>
                        <m:t>= </m:t>
                      </m:r>
                      <m:nary>
                        <m:naryPr>
                          <m:chr m:val="∑"/>
                          <m:subHide m:val="on"/>
                          <m:supHide m:val="on"/>
                          <m:ctrlPr>
                            <a:rPr lang="en-GB" sz="1600" b="1" i="1" cap="all">
                              <a:solidFill>
                                <a:schemeClr val="accent1"/>
                              </a:solidFill>
                              <a:latin typeface="Cambria Math" panose="02040503050406030204" pitchFamily="18" charset="0"/>
                              <a:ea typeface="+mj-ea"/>
                              <a:cs typeface="+mj-cs"/>
                            </a:rPr>
                          </m:ctrlPr>
                        </m:naryPr>
                        <m:sub/>
                        <m:sup/>
                        <m:e>
                          <m:sSup>
                            <m:sSupPr>
                              <m:ctrlPr>
                                <a:rPr lang="en-GB" sz="1600" b="1" i="1" cap="all">
                                  <a:solidFill>
                                    <a:schemeClr val="accent1"/>
                                  </a:solidFill>
                                  <a:latin typeface="Cambria Math" panose="02040503050406030204" pitchFamily="18" charset="0"/>
                                  <a:ea typeface="+mj-ea"/>
                                  <a:cs typeface="+mj-cs"/>
                                </a:rPr>
                              </m:ctrlPr>
                            </m:sSupPr>
                            <m:e>
                              <m:d>
                                <m:dPr>
                                  <m:ctrlPr>
                                    <a:rPr lang="en-GB" sz="1600" b="1" i="1" cap="all">
                                      <a:solidFill>
                                        <a:schemeClr val="accent1"/>
                                      </a:solidFill>
                                      <a:latin typeface="Cambria Math" panose="02040503050406030204" pitchFamily="18" charset="0"/>
                                      <a:ea typeface="+mj-ea"/>
                                      <a:cs typeface="+mj-cs"/>
                                    </a:rPr>
                                  </m:ctrlPr>
                                </m:dPr>
                                <m:e>
                                  <m:r>
                                    <a:rPr lang="en-GB" sz="1600" b="1" i="1" cap="all">
                                      <a:solidFill>
                                        <a:schemeClr val="accent1"/>
                                      </a:solidFill>
                                      <a:latin typeface="Cambria Math" panose="02040503050406030204" pitchFamily="18" charset="0"/>
                                      <a:ea typeface="+mj-ea"/>
                                      <a:cs typeface="+mj-cs"/>
                                    </a:rPr>
                                    <m:t>𝑌</m:t>
                                  </m:r>
                                  <m:r>
                                    <a:rPr lang="en-GB" sz="1600" b="1" i="1" cap="all">
                                      <a:solidFill>
                                        <a:schemeClr val="accent1"/>
                                      </a:solidFill>
                                      <a:latin typeface="Cambria Math" panose="02040503050406030204" pitchFamily="18" charset="0"/>
                                      <a:ea typeface="+mj-ea"/>
                                      <a:cs typeface="+mj-cs"/>
                                    </a:rPr>
                                    <m:t>−</m:t>
                                  </m:r>
                                  <m:acc>
                                    <m:accPr>
                                      <m:chr m:val="̂"/>
                                      <m:ctrlPr>
                                        <a:rPr lang="en-GB" sz="1600" b="1" i="1" cap="all">
                                          <a:solidFill>
                                            <a:schemeClr val="accent1"/>
                                          </a:solidFill>
                                          <a:latin typeface="Cambria Math" panose="02040503050406030204" pitchFamily="18" charset="0"/>
                                          <a:ea typeface="+mj-ea"/>
                                          <a:cs typeface="+mj-cs"/>
                                        </a:rPr>
                                      </m:ctrlPr>
                                    </m:accPr>
                                    <m:e>
                                      <m:r>
                                        <a:rPr lang="en-GB" sz="1600" b="1" i="1" cap="all">
                                          <a:solidFill>
                                            <a:schemeClr val="accent1"/>
                                          </a:solidFill>
                                          <a:latin typeface="Cambria Math" panose="02040503050406030204" pitchFamily="18" charset="0"/>
                                          <a:ea typeface="+mj-ea"/>
                                          <a:cs typeface="+mj-cs"/>
                                        </a:rPr>
                                        <m:t>𝑌</m:t>
                                      </m:r>
                                    </m:e>
                                  </m:acc>
                                </m:e>
                              </m:d>
                            </m:e>
                            <m:sup>
                              <m:r>
                                <a:rPr lang="en-GB" sz="1600" b="1" i="1" cap="all">
                                  <a:solidFill>
                                    <a:schemeClr val="accent1"/>
                                  </a:solidFill>
                                  <a:latin typeface="Cambria Math" panose="02040503050406030204" pitchFamily="18" charset="0"/>
                                  <a:ea typeface="+mj-ea"/>
                                  <a:cs typeface="+mj-cs"/>
                                </a:rPr>
                                <m:t>2</m:t>
                              </m:r>
                            </m:sup>
                          </m:sSup>
                          <m:r>
                            <a:rPr lang="en-GB" sz="1600" b="1" i="1" cap="all">
                              <a:solidFill>
                                <a:schemeClr val="accent1"/>
                              </a:solidFill>
                              <a:latin typeface="Cambria Math" panose="02040503050406030204" pitchFamily="18" charset="0"/>
                              <a:ea typeface="+mj-ea"/>
                              <a:cs typeface="+mj-cs"/>
                            </a:rPr>
                            <m:t>+</m:t>
                          </m:r>
                          <m:r>
                            <a:rPr lang="el-GR" sz="1600" b="1" i="1" cap="all">
                              <a:solidFill>
                                <a:schemeClr val="accent1"/>
                              </a:solidFill>
                              <a:latin typeface="Cambria Math" panose="02040503050406030204" pitchFamily="18" charset="0"/>
                              <a:ea typeface="+mj-ea"/>
                              <a:cs typeface="+mj-cs"/>
                            </a:rPr>
                            <m:t>𝜆</m:t>
                          </m:r>
                          <m:nary>
                            <m:naryPr>
                              <m:chr m:val="∑"/>
                              <m:subHide m:val="on"/>
                              <m:supHide m:val="on"/>
                              <m:ctrlPr>
                                <a:rPr lang="en-GB" sz="1600" b="1" i="1" cap="all">
                                  <a:solidFill>
                                    <a:schemeClr val="accent1"/>
                                  </a:solidFill>
                                  <a:latin typeface="Cambria Math" panose="02040503050406030204" pitchFamily="18" charset="0"/>
                                  <a:ea typeface="+mj-ea"/>
                                  <a:cs typeface="+mj-cs"/>
                                </a:rPr>
                              </m:ctrlPr>
                            </m:naryPr>
                            <m:sub/>
                            <m:sup/>
                            <m:e>
                              <m:sSubSup>
                                <m:sSubSupPr>
                                  <m:ctrlPr>
                                    <a:rPr lang="en-GB" sz="1600" b="1" i="1" cap="all">
                                      <a:solidFill>
                                        <a:schemeClr val="accent1"/>
                                      </a:solidFill>
                                      <a:latin typeface="Cambria Math" panose="02040503050406030204" pitchFamily="18" charset="0"/>
                                      <a:ea typeface="+mj-ea"/>
                                      <a:cs typeface="+mj-cs"/>
                                    </a:rPr>
                                  </m:ctrlPr>
                                </m:sSubSupPr>
                                <m:e>
                                  <m:r>
                                    <a:rPr lang="en-GB" sz="1600" b="1" i="1" cap="all">
                                      <a:solidFill>
                                        <a:schemeClr val="accent1"/>
                                      </a:solidFill>
                                      <a:latin typeface="Cambria Math" panose="02040503050406030204" pitchFamily="18" charset="0"/>
                                      <a:ea typeface="+mj-ea"/>
                                      <a:cs typeface="+mj-cs"/>
                                    </a:rPr>
                                    <m:t>||</m:t>
                                  </m:r>
                                  <m:r>
                                    <a:rPr lang="en-GB" sz="1600" b="1" i="1" cap="all">
                                      <a:solidFill>
                                        <a:schemeClr val="accent1"/>
                                      </a:solidFill>
                                      <a:latin typeface="Cambria Math" panose="02040503050406030204" pitchFamily="18" charset="0"/>
                                      <a:ea typeface="+mj-ea"/>
                                      <a:cs typeface="+mj-cs"/>
                                    </a:rPr>
                                    <m:t>𝛽</m:t>
                                  </m:r>
                                  <m:r>
                                    <a:rPr lang="en-GB" sz="1600" b="1" i="1" cap="all">
                                      <a:solidFill>
                                        <a:schemeClr val="accent1"/>
                                      </a:solidFill>
                                      <a:latin typeface="Cambria Math" panose="02040503050406030204" pitchFamily="18" charset="0"/>
                                      <a:ea typeface="+mj-ea"/>
                                      <a:cs typeface="+mj-cs"/>
                                    </a:rPr>
                                    <m:t>||</m:t>
                                  </m:r>
                                </m:e>
                                <m:sub>
                                  <m:r>
                                    <a:rPr lang="en-GB" sz="1600" b="1" i="1" cap="all">
                                      <a:solidFill>
                                        <a:schemeClr val="accent1"/>
                                      </a:solidFill>
                                      <a:latin typeface="Cambria Math" panose="02040503050406030204" pitchFamily="18" charset="0"/>
                                      <a:ea typeface="+mj-ea"/>
                                      <a:cs typeface="+mj-cs"/>
                                    </a:rPr>
                                    <m:t>2</m:t>
                                  </m:r>
                                </m:sub>
                                <m:sup>
                                  <m:r>
                                    <a:rPr lang="en-GB" sz="1600" b="1" i="1" cap="all">
                                      <a:solidFill>
                                        <a:schemeClr val="accent1"/>
                                      </a:solidFill>
                                      <a:latin typeface="Cambria Math" panose="02040503050406030204" pitchFamily="18" charset="0"/>
                                      <a:ea typeface="+mj-ea"/>
                                      <a:cs typeface="+mj-cs"/>
                                    </a:rPr>
                                    <m:t>2</m:t>
                                  </m:r>
                                </m:sup>
                              </m:sSubSup>
                            </m:e>
                          </m:nary>
                          <m:r>
                            <a:rPr lang="en-GB" sz="1600" b="1" i="1" cap="all">
                              <a:solidFill>
                                <a:schemeClr val="accent1"/>
                              </a:solidFill>
                              <a:latin typeface="Cambria Math" panose="02040503050406030204" pitchFamily="18" charset="0"/>
                              <a:ea typeface="+mj-ea"/>
                              <a:cs typeface="+mj-cs"/>
                            </a:rPr>
                            <m:t>+ </m:t>
                          </m:r>
                          <m:r>
                            <a:rPr lang="el-GR" sz="1600" b="1" i="1" cap="all">
                              <a:solidFill>
                                <a:schemeClr val="accent1"/>
                              </a:solidFill>
                              <a:latin typeface="Cambria Math" panose="02040503050406030204" pitchFamily="18" charset="0"/>
                              <a:ea typeface="+mj-ea"/>
                              <a:cs typeface="+mj-cs"/>
                            </a:rPr>
                            <m:t>𝜆</m:t>
                          </m:r>
                          <m:nary>
                            <m:naryPr>
                              <m:chr m:val="∑"/>
                              <m:subHide m:val="on"/>
                              <m:supHide m:val="on"/>
                              <m:ctrlPr>
                                <a:rPr lang="en-GB" sz="1600" b="1" i="1" cap="all">
                                  <a:solidFill>
                                    <a:schemeClr val="accent1"/>
                                  </a:solidFill>
                                  <a:latin typeface="Cambria Math" panose="02040503050406030204" pitchFamily="18" charset="0"/>
                                  <a:ea typeface="+mj-ea"/>
                                  <a:cs typeface="+mj-cs"/>
                                </a:rPr>
                              </m:ctrlPr>
                            </m:naryPr>
                            <m:sub/>
                            <m:sup/>
                            <m:e>
                              <m:sSub>
                                <m:sSubPr>
                                  <m:ctrlPr>
                                    <a:rPr lang="en-GB" sz="1600" b="1" i="1" cap="all">
                                      <a:solidFill>
                                        <a:schemeClr val="accent1"/>
                                      </a:solidFill>
                                      <a:latin typeface="Cambria Math" panose="02040503050406030204" pitchFamily="18" charset="0"/>
                                      <a:ea typeface="+mj-ea"/>
                                      <a:cs typeface="+mj-cs"/>
                                    </a:rPr>
                                  </m:ctrlPr>
                                </m:sSubPr>
                                <m:e>
                                  <m:r>
                                    <a:rPr lang="en-GB" sz="1600" b="1" i="1" cap="all">
                                      <a:solidFill>
                                        <a:schemeClr val="accent1"/>
                                      </a:solidFill>
                                      <a:latin typeface="Cambria Math" panose="02040503050406030204" pitchFamily="18" charset="0"/>
                                      <a:ea typeface="+mj-ea"/>
                                      <a:cs typeface="+mj-cs"/>
                                    </a:rPr>
                                    <m:t>||</m:t>
                                  </m:r>
                                  <m:r>
                                    <a:rPr lang="en-GB" sz="1600" b="1" i="1" cap="all">
                                      <a:solidFill>
                                        <a:schemeClr val="accent1"/>
                                      </a:solidFill>
                                      <a:latin typeface="Cambria Math" panose="02040503050406030204" pitchFamily="18" charset="0"/>
                                      <a:ea typeface="+mj-ea"/>
                                      <a:cs typeface="+mj-cs"/>
                                    </a:rPr>
                                    <m:t>𝛽</m:t>
                                  </m:r>
                                  <m:r>
                                    <a:rPr lang="en-GB" sz="1600" b="1" i="1" cap="all">
                                      <a:solidFill>
                                        <a:schemeClr val="accent1"/>
                                      </a:solidFill>
                                      <a:latin typeface="Cambria Math" panose="02040503050406030204" pitchFamily="18" charset="0"/>
                                      <a:ea typeface="+mj-ea"/>
                                      <a:cs typeface="+mj-cs"/>
                                    </a:rPr>
                                    <m:t>||</m:t>
                                  </m:r>
                                </m:e>
                                <m:sub>
                                  <m:r>
                                    <a:rPr lang="en-GB" sz="1600" b="1" i="1" cap="all">
                                      <a:solidFill>
                                        <a:schemeClr val="accent1"/>
                                      </a:solidFill>
                                      <a:latin typeface="Cambria Math" panose="02040503050406030204" pitchFamily="18" charset="0"/>
                                      <a:ea typeface="+mj-ea"/>
                                      <a:cs typeface="+mj-cs"/>
                                    </a:rPr>
                                    <m:t>1</m:t>
                                  </m:r>
                                </m:sub>
                              </m:sSub>
                            </m:e>
                          </m:nary>
                        </m:e>
                      </m:nary>
                    </m:oMath>
                  </m:oMathPara>
                </a14:m>
                <a:endParaRPr lang="en-GB" sz="1600" b="1" i="1" cap="all" dirty="0">
                  <a:solidFill>
                    <a:schemeClr val="accent1"/>
                  </a:solidFill>
                  <a:ea typeface="+mj-ea"/>
                  <a:cs typeface="+mj-cs"/>
                </a:endParaRPr>
              </a:p>
              <a:p>
                <a:endParaRPr lang="en-GB" dirty="0"/>
              </a:p>
            </p:txBody>
          </p:sp>
        </mc:Choice>
        <mc:Fallback xmlns="">
          <p:sp>
            <p:nvSpPr>
              <p:cNvPr id="2" name="TextBox 1">
                <a:extLst>
                  <a:ext uri="{FF2B5EF4-FFF2-40B4-BE49-F238E27FC236}">
                    <a16:creationId xmlns:a16="http://schemas.microsoft.com/office/drawing/2014/main" id="{2350CDF9-A504-44C0-BC71-9CEAAB80D1B1}"/>
                  </a:ext>
                </a:extLst>
              </p:cNvPr>
              <p:cNvSpPr txBox="1">
                <a:spLocks noRot="1" noChangeAspect="1" noMove="1" noResize="1" noEditPoints="1" noAdjustHandles="1" noChangeArrowheads="1" noChangeShapeType="1" noTextEdit="1"/>
              </p:cNvSpPr>
              <p:nvPr/>
            </p:nvSpPr>
            <p:spPr>
              <a:xfrm>
                <a:off x="116237" y="356461"/>
                <a:ext cx="11414502" cy="2073581"/>
              </a:xfrm>
              <a:prstGeom prst="rect">
                <a:avLst/>
              </a:prstGeom>
              <a:blipFill>
                <a:blip r:embed="rId2"/>
                <a:stretch>
                  <a:fillRect l="-427" t="-1760"/>
                </a:stretch>
              </a:blipFill>
            </p:spPr>
            <p:txBody>
              <a:bodyPr/>
              <a:lstStyle/>
              <a:p>
                <a:r>
                  <a:rPr lang="en-GB">
                    <a:noFill/>
                  </a:rPr>
                  <a:t> </a:t>
                </a:r>
              </a:p>
            </p:txBody>
          </p:sp>
        </mc:Fallback>
      </mc:AlternateContent>
      <p:pic>
        <p:nvPicPr>
          <p:cNvPr id="6146" name="Picture 2" descr="Image result for elastic net constraint">
            <a:extLst>
              <a:ext uri="{FF2B5EF4-FFF2-40B4-BE49-F238E27FC236}">
                <a16:creationId xmlns:a16="http://schemas.microsoft.com/office/drawing/2014/main" id="{38F63783-B8D8-4E5A-9EDA-7D42E46F40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9329" y="2314627"/>
            <a:ext cx="4414433" cy="331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5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 with text and people in the background&#10;&#10;Description generated with high confidence">
            <a:extLst>
              <a:ext uri="{FF2B5EF4-FFF2-40B4-BE49-F238E27FC236}">
                <a16:creationId xmlns:a16="http://schemas.microsoft.com/office/drawing/2014/main" id="{080F9ED9-D485-4C18-875C-65DF186F8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93" y="147145"/>
            <a:ext cx="7676225" cy="5354753"/>
          </a:xfrm>
          <a:prstGeom prst="rect">
            <a:avLst/>
          </a:prstGeom>
        </p:spPr>
      </p:pic>
      <p:sp>
        <p:nvSpPr>
          <p:cNvPr id="5" name="TextBox 4">
            <a:extLst>
              <a:ext uri="{FF2B5EF4-FFF2-40B4-BE49-F238E27FC236}">
                <a16:creationId xmlns:a16="http://schemas.microsoft.com/office/drawing/2014/main" id="{B7A89EBD-F750-4F1F-B5DE-1AB27678AFEF}"/>
              </a:ext>
            </a:extLst>
          </p:cNvPr>
          <p:cNvSpPr txBox="1"/>
          <p:nvPr/>
        </p:nvSpPr>
        <p:spPr>
          <a:xfrm>
            <a:off x="7691991" y="0"/>
            <a:ext cx="3892992" cy="5478423"/>
          </a:xfrm>
          <a:prstGeom prst="rect">
            <a:avLst/>
          </a:prstGeom>
          <a:noFill/>
        </p:spPr>
        <p:txBody>
          <a:bodyPr wrap="square" rtlCol="0">
            <a:spAutoFit/>
          </a:bodyPr>
          <a:lstStyle/>
          <a:p>
            <a:r>
              <a:rPr lang="en-US" dirty="0"/>
              <a:t>LASSO: </a:t>
            </a:r>
          </a:p>
          <a:p>
            <a:r>
              <a:rPr lang="en-US" dirty="0"/>
              <a:t>3 additional variables </a:t>
            </a:r>
            <a:br>
              <a:rPr lang="en-US" dirty="0"/>
            </a:br>
            <a:r>
              <a:rPr lang="en-US" sz="1600" dirty="0">
                <a:latin typeface="Abadi" panose="020B0604020104020204" pitchFamily="34" charset="0"/>
              </a:rPr>
              <a:t>Percentage of public assistance,</a:t>
            </a:r>
          </a:p>
          <a:p>
            <a:r>
              <a:rPr lang="en-US" sz="1600" dirty="0">
                <a:latin typeface="Abadi" panose="020B0604020104020204" pitchFamily="34" charset="0"/>
              </a:rPr>
              <a:t>PctVacMore6Mos</a:t>
            </a:r>
            <a:br>
              <a:rPr lang="en-US" sz="1600" dirty="0">
                <a:latin typeface="Abadi" panose="020B0604020104020204" pitchFamily="34" charset="0"/>
              </a:rPr>
            </a:br>
            <a:r>
              <a:rPr lang="en-US" sz="1600" dirty="0" err="1">
                <a:latin typeface="Abadi" panose="020B0604020104020204" pitchFamily="34" charset="0"/>
              </a:rPr>
              <a:t>NumbUrban</a:t>
            </a:r>
            <a:r>
              <a:rPr lang="en-US" sz="1600" dirty="0">
                <a:latin typeface="Abadi" panose="020B0604020104020204" pitchFamily="34" charset="0"/>
              </a:rPr>
              <a:t>. </a:t>
            </a:r>
            <a:br>
              <a:rPr lang="en-US" sz="1600" dirty="0">
                <a:latin typeface="Abadi" panose="020B0604020104020204" pitchFamily="34" charset="0"/>
              </a:rPr>
            </a:br>
            <a:r>
              <a:rPr lang="en-US" dirty="0"/>
              <a:t>Six variables selected by </a:t>
            </a:r>
            <a:r>
              <a:rPr lang="en-US" dirty="0" err="1"/>
              <a:t>ElNet</a:t>
            </a:r>
            <a:r>
              <a:rPr lang="en-US" dirty="0"/>
              <a:t> and LASSO models: </a:t>
            </a:r>
            <a:br>
              <a:rPr lang="en-US" dirty="0"/>
            </a:br>
            <a:r>
              <a:rPr lang="en-US" sz="1600" dirty="0" err="1">
                <a:latin typeface="Abadi" panose="020B0604020104020204" pitchFamily="34" charset="0"/>
              </a:rPr>
              <a:t>RacePctWhite</a:t>
            </a:r>
            <a:r>
              <a:rPr lang="en-US" sz="1600" dirty="0">
                <a:latin typeface="Abadi" panose="020B0604020104020204" pitchFamily="34" charset="0"/>
              </a:rPr>
              <a:t>, </a:t>
            </a:r>
            <a:br>
              <a:rPr lang="en-US" sz="1600" dirty="0">
                <a:latin typeface="Abadi" panose="020B0604020104020204" pitchFamily="34" charset="0"/>
              </a:rPr>
            </a:br>
            <a:r>
              <a:rPr lang="en-US" sz="1600" dirty="0" err="1">
                <a:latin typeface="Abadi" panose="020B0604020104020204" pitchFamily="34" charset="0"/>
              </a:rPr>
              <a:t>RacePctBlack</a:t>
            </a:r>
            <a:r>
              <a:rPr lang="en-US" sz="1600" dirty="0">
                <a:latin typeface="Abadi" panose="020B0604020104020204" pitchFamily="34" charset="0"/>
              </a:rPr>
              <a:t>, </a:t>
            </a:r>
            <a:br>
              <a:rPr lang="en-US" sz="1600" dirty="0">
                <a:latin typeface="Abadi" panose="020B0604020104020204" pitchFamily="34" charset="0"/>
              </a:rPr>
            </a:br>
            <a:r>
              <a:rPr lang="en-US" sz="1600" dirty="0" err="1">
                <a:latin typeface="Abadi" panose="020B0604020104020204" pitchFamily="34" charset="0"/>
              </a:rPr>
              <a:t>PctNotSpeakEnglishWell</a:t>
            </a:r>
            <a:r>
              <a:rPr lang="en-US" sz="1600" dirty="0">
                <a:latin typeface="Abadi" panose="020B0604020104020204" pitchFamily="34" charset="0"/>
              </a:rPr>
              <a:t>, </a:t>
            </a:r>
            <a:br>
              <a:rPr lang="en-US" sz="1600" dirty="0">
                <a:latin typeface="Abadi" panose="020B0604020104020204" pitchFamily="34" charset="0"/>
              </a:rPr>
            </a:br>
            <a:r>
              <a:rPr lang="en-US" sz="1600" dirty="0">
                <a:latin typeface="Abadi" panose="020B0604020104020204" pitchFamily="34" charset="0"/>
              </a:rPr>
              <a:t>PctKids2Par, </a:t>
            </a:r>
            <a:br>
              <a:rPr lang="en-US" sz="1600" dirty="0">
                <a:latin typeface="Abadi" panose="020B0604020104020204" pitchFamily="34" charset="0"/>
              </a:rPr>
            </a:br>
            <a:r>
              <a:rPr lang="en-US" sz="1600" dirty="0" err="1">
                <a:latin typeface="Abadi" panose="020B0604020104020204" pitchFamily="34" charset="0"/>
              </a:rPr>
              <a:t>PctIlleg</a:t>
            </a:r>
            <a:endParaRPr lang="en-US" sz="1600" dirty="0">
              <a:latin typeface="Abadi" panose="020B0604020104020204" pitchFamily="34" charset="0"/>
            </a:endParaRPr>
          </a:p>
          <a:p>
            <a:r>
              <a:rPr lang="en-US" sz="1600" dirty="0" err="1">
                <a:latin typeface="Abadi" panose="020B0604020104020204" pitchFamily="34" charset="0"/>
              </a:rPr>
              <a:t>Pct</a:t>
            </a:r>
            <a:r>
              <a:rPr lang="en-US" sz="1600" dirty="0">
                <a:latin typeface="Abadi" panose="020B0604020104020204" pitchFamily="34" charset="0"/>
              </a:rPr>
              <a:t> House </a:t>
            </a:r>
            <a:r>
              <a:rPr lang="en-US" sz="1600" dirty="0" err="1">
                <a:latin typeface="Abadi" panose="020B0604020104020204" pitchFamily="34" charset="0"/>
              </a:rPr>
              <a:t>Occup</a:t>
            </a:r>
            <a:r>
              <a:rPr lang="en-US" sz="1600" dirty="0">
                <a:latin typeface="Abadi" panose="020B0604020104020204" pitchFamily="34" charset="0"/>
              </a:rPr>
              <a:t> </a:t>
            </a:r>
            <a:br>
              <a:rPr lang="en-US" sz="1600" dirty="0">
                <a:latin typeface="Abadi" panose="020B0604020104020204" pitchFamily="34" charset="0"/>
              </a:rPr>
            </a:br>
            <a:r>
              <a:rPr lang="en-US" dirty="0"/>
              <a:t>less significant variables are:</a:t>
            </a:r>
          </a:p>
          <a:p>
            <a:r>
              <a:rPr lang="en-GB" sz="1600" dirty="0" err="1">
                <a:latin typeface="Abadi" panose="020B0604020104020204" pitchFamily="34" charset="0"/>
              </a:rPr>
              <a:t>PctWInvInc</a:t>
            </a:r>
            <a:r>
              <a:rPr lang="en-GB" sz="1600" dirty="0">
                <a:latin typeface="Abadi" panose="020B0604020104020204" pitchFamily="34" charset="0"/>
              </a:rPr>
              <a:t>, </a:t>
            </a:r>
            <a:br>
              <a:rPr lang="en-GB" sz="1600" dirty="0">
                <a:latin typeface="Abadi" panose="020B0604020104020204" pitchFamily="34" charset="0"/>
              </a:rPr>
            </a:br>
            <a:r>
              <a:rPr lang="en-GB" sz="1600" dirty="0">
                <a:latin typeface="Abadi" panose="020B0604020104020204" pitchFamily="34" charset="0"/>
              </a:rPr>
              <a:t>PctTeen2Par, </a:t>
            </a:r>
            <a:br>
              <a:rPr lang="en-GB" sz="1600" dirty="0">
                <a:latin typeface="Abadi" panose="020B0604020104020204" pitchFamily="34" charset="0"/>
              </a:rPr>
            </a:br>
            <a:r>
              <a:rPr lang="en-GB" sz="1600" dirty="0">
                <a:latin typeface="Abadi" panose="020B0604020104020204" pitchFamily="34" charset="0"/>
              </a:rPr>
              <a:t>PctSameHouse85, </a:t>
            </a:r>
            <a:r>
              <a:rPr lang="en-GB" sz="1600" dirty="0" err="1">
                <a:latin typeface="Abadi" panose="020B0604020104020204" pitchFamily="34" charset="0"/>
              </a:rPr>
              <a:t>PctPersDenseHouse</a:t>
            </a:r>
            <a:r>
              <a:rPr lang="en-GB" sz="1600" dirty="0">
                <a:latin typeface="Abadi" panose="020B0604020104020204" pitchFamily="34" charset="0"/>
              </a:rPr>
              <a:t>, </a:t>
            </a:r>
            <a:r>
              <a:rPr lang="en-GB" sz="1600" dirty="0" err="1">
                <a:latin typeface="Abadi" panose="020B0604020104020204" pitchFamily="34" charset="0"/>
              </a:rPr>
              <a:t>PctBornSameState</a:t>
            </a:r>
            <a:r>
              <a:rPr lang="en-GB" sz="1600" dirty="0">
                <a:latin typeface="Abadi" panose="020B0604020104020204" pitchFamily="34" charset="0"/>
              </a:rPr>
              <a:t>, </a:t>
            </a:r>
            <a:r>
              <a:rPr lang="en-GB" sz="1600" dirty="0" err="1">
                <a:latin typeface="Abadi" panose="020B0604020104020204" pitchFamily="34" charset="0"/>
              </a:rPr>
              <a:t>MedRentPctHouseInc</a:t>
            </a:r>
            <a:r>
              <a:rPr lang="en-GB" sz="1600" dirty="0">
                <a:latin typeface="Abadi" panose="020B0604020104020204" pitchFamily="34" charset="0"/>
              </a:rPr>
              <a:t>,</a:t>
            </a:r>
          </a:p>
          <a:p>
            <a:r>
              <a:rPr lang="en-GB" sz="1600" dirty="0" err="1">
                <a:latin typeface="Abadi" panose="020B0604020104020204" pitchFamily="34" charset="0"/>
              </a:rPr>
              <a:t>FemalePctDiv</a:t>
            </a:r>
            <a:r>
              <a:rPr lang="en-GB" sz="1600" dirty="0">
                <a:latin typeface="Abadi" panose="020B0604020104020204" pitchFamily="34" charset="0"/>
              </a:rPr>
              <a:t>.</a:t>
            </a:r>
          </a:p>
          <a:p>
            <a:r>
              <a:rPr lang="en-US" dirty="0"/>
              <a:t>68 percent variability explained in the data [elastic net]</a:t>
            </a:r>
            <a:endParaRPr lang="en-GB" sz="1600" dirty="0">
              <a:latin typeface="Abadi" panose="020B0604020104020204" pitchFamily="34" charset="0"/>
            </a:endParaRPr>
          </a:p>
        </p:txBody>
      </p:sp>
    </p:spTree>
    <p:extLst>
      <p:ext uri="{BB962C8B-B14F-4D97-AF65-F5344CB8AC3E}">
        <p14:creationId xmlns:p14="http://schemas.microsoft.com/office/powerpoint/2010/main" val="416099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75762C-2A17-4DCA-93B4-08DACD98E4D5}"/>
              </a:ext>
            </a:extLst>
          </p:cNvPr>
          <p:cNvSpPr txBox="1"/>
          <p:nvPr/>
        </p:nvSpPr>
        <p:spPr>
          <a:xfrm>
            <a:off x="914400" y="286719"/>
            <a:ext cx="9291234" cy="646331"/>
          </a:xfrm>
          <a:prstGeom prst="rect">
            <a:avLst/>
          </a:prstGeom>
          <a:noFill/>
        </p:spPr>
        <p:txBody>
          <a:bodyPr wrap="square" rtlCol="0">
            <a:spAutoFit/>
          </a:bodyPr>
          <a:lstStyle/>
          <a:p>
            <a:r>
              <a:rPr lang="en-GB" dirty="0"/>
              <a:t>Proposed improvements:</a:t>
            </a:r>
          </a:p>
          <a:p>
            <a:endParaRPr lang="en-GB" dirty="0"/>
          </a:p>
        </p:txBody>
      </p:sp>
      <p:sp>
        <p:nvSpPr>
          <p:cNvPr id="3" name="TextBox 2">
            <a:extLst>
              <a:ext uri="{FF2B5EF4-FFF2-40B4-BE49-F238E27FC236}">
                <a16:creationId xmlns:a16="http://schemas.microsoft.com/office/drawing/2014/main" id="{5DD12D28-4709-47E1-8881-63E6AD6F452C}"/>
              </a:ext>
            </a:extLst>
          </p:cNvPr>
          <p:cNvSpPr txBox="1"/>
          <p:nvPr/>
        </p:nvSpPr>
        <p:spPr>
          <a:xfrm>
            <a:off x="1028700" y="933050"/>
            <a:ext cx="9838592"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panose="020B0604020104020204" pitchFamily="34" charset="0"/>
              </a:rPr>
              <a:t>We should </a:t>
            </a:r>
            <a:r>
              <a:rPr lang="en-US" dirty="0"/>
              <a:t>not remove outliers </a:t>
            </a:r>
            <a:r>
              <a:rPr lang="en-US" dirty="0">
                <a:latin typeface="Abadi" panose="020B0604020104020204" pitchFamily="34" charset="0"/>
              </a:rPr>
              <a:t>as we deal with behavior of people, observational study and we do not have enough information to make any decision regards unusual observations. </a:t>
            </a:r>
          </a:p>
          <a:p>
            <a:pPr marL="285750" indent="-285750">
              <a:buFont typeface="Arial" panose="020B0604020202020204" pitchFamily="34" charset="0"/>
              <a:buChar char="•"/>
            </a:pPr>
            <a:r>
              <a:rPr lang="en-US" dirty="0">
                <a:latin typeface="Abadi" panose="020B0604020104020204" pitchFamily="34" charset="0"/>
              </a:rPr>
              <a:t>We can argue that in such big dataset this is quiet often that we</a:t>
            </a:r>
            <a:r>
              <a:rPr lang="en-US" dirty="0"/>
              <a:t> expect cases larger than 3 standard deviations from the mean </a:t>
            </a:r>
            <a:r>
              <a:rPr lang="en-US" dirty="0">
                <a:latin typeface="Abadi" panose="020B0604020104020204" pitchFamily="34" charset="0"/>
              </a:rPr>
              <a:t>we should not remove the 0 or 1 at the beginning</a:t>
            </a:r>
          </a:p>
          <a:p>
            <a:pPr marL="285750" indent="-285750">
              <a:buFont typeface="Arial" panose="020B0604020202020204" pitchFamily="34" charset="0"/>
              <a:buChar char="•"/>
            </a:pPr>
            <a:r>
              <a:rPr lang="en-US" dirty="0">
                <a:latin typeface="Abadi" panose="020B0604020104020204" pitchFamily="34" charset="0"/>
              </a:rPr>
              <a:t>The first step performs stochastic linear regression imputation using coefficients for each predictor estimated </a:t>
            </a:r>
            <a:r>
              <a:rPr lang="en-GB" dirty="0">
                <a:latin typeface="Abadi" panose="020B0604020104020204" pitchFamily="34" charset="0"/>
              </a:rPr>
              <a:t>from the data. That</a:t>
            </a:r>
            <a:r>
              <a:rPr lang="en-GB" dirty="0"/>
              <a:t> shouldn’t be a surprised that we decided to use the first dataset.</a:t>
            </a:r>
          </a:p>
          <a:p>
            <a:pPr marL="285750" indent="-285750">
              <a:buFont typeface="Arial" panose="020B0604020202020204" pitchFamily="34" charset="0"/>
              <a:buChar char="•"/>
            </a:pPr>
            <a:r>
              <a:rPr lang="en-GB" dirty="0">
                <a:latin typeface="Abadi" panose="020B0604020104020204" pitchFamily="34" charset="0"/>
              </a:rPr>
              <a:t>If in final stage I am using shrinkage methods especially LASSO and elastic net that performs variables selection</a:t>
            </a:r>
            <a:r>
              <a:rPr lang="en-GB" dirty="0"/>
              <a:t> I could keep all variables in the dataset.  </a:t>
            </a:r>
          </a:p>
          <a:p>
            <a:pPr marL="285750" indent="-285750">
              <a:buFont typeface="Arial" panose="020B0604020202020204" pitchFamily="34" charset="0"/>
              <a:buChar char="•"/>
            </a:pPr>
            <a:r>
              <a:rPr lang="en-GB" dirty="0"/>
              <a:t>In my project I made the mistake claiming in one moment that they are normally distributed and that there is no problem with multicollinearity on page 17. That I corrected on page 18 but I should have removed the previous statement that I didn’t do it. </a:t>
            </a:r>
          </a:p>
          <a:p>
            <a:pPr marL="285750" indent="-28575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841425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 up of a map&#10;&#10;Description generated with very high confidence">
            <a:extLst>
              <a:ext uri="{FF2B5EF4-FFF2-40B4-BE49-F238E27FC236}">
                <a16:creationId xmlns:a16="http://schemas.microsoft.com/office/drawing/2014/main" id="{46A07E1F-8EB1-4C4B-A637-41431D80F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26" y="350981"/>
            <a:ext cx="6439374" cy="3315855"/>
          </a:xfrm>
          <a:prstGeom prst="rect">
            <a:avLst/>
          </a:prstGeom>
        </p:spPr>
      </p:pic>
      <p:sp>
        <p:nvSpPr>
          <p:cNvPr id="2" name="TextBox 1">
            <a:extLst>
              <a:ext uri="{FF2B5EF4-FFF2-40B4-BE49-F238E27FC236}">
                <a16:creationId xmlns:a16="http://schemas.microsoft.com/office/drawing/2014/main" id="{8A8256E8-972B-4036-8D8F-9B9EA3A00602}"/>
              </a:ext>
            </a:extLst>
          </p:cNvPr>
          <p:cNvSpPr txBox="1"/>
          <p:nvPr/>
        </p:nvSpPr>
        <p:spPr>
          <a:xfrm>
            <a:off x="6881248" y="0"/>
            <a:ext cx="5004826" cy="5909310"/>
          </a:xfrm>
          <a:prstGeom prst="rect">
            <a:avLst/>
          </a:prstGeom>
          <a:noFill/>
        </p:spPr>
        <p:txBody>
          <a:bodyPr wrap="square" rtlCol="0">
            <a:spAutoFit/>
          </a:bodyPr>
          <a:lstStyle/>
          <a:p>
            <a:endParaRPr lang="en-US" dirty="0"/>
          </a:p>
          <a:p>
            <a:r>
              <a:rPr lang="en-US" dirty="0"/>
              <a:t>Main goal: </a:t>
            </a:r>
            <a:r>
              <a:rPr lang="en-US" dirty="0">
                <a:latin typeface="Abadi" panose="020B0604020202020204" pitchFamily="34" charset="0"/>
              </a:rPr>
              <a:t>Investigate what factors can influence the rise of violent crimes in a given population.  (personality type, demographic variables and geographic locations)</a:t>
            </a:r>
          </a:p>
          <a:p>
            <a:r>
              <a:rPr lang="en-US" dirty="0"/>
              <a:t>Two datasets: </a:t>
            </a:r>
            <a:r>
              <a:rPr lang="en-US" dirty="0">
                <a:latin typeface="Abadi" panose="020B0604020202020204" pitchFamily="34" charset="0"/>
              </a:rPr>
              <a:t>Texas Death Row and UCI ML Repository</a:t>
            </a:r>
          </a:p>
          <a:p>
            <a:r>
              <a:rPr lang="en-US" dirty="0"/>
              <a:t>Techniques: Supervised learning </a:t>
            </a:r>
            <a:r>
              <a:rPr lang="en-US" dirty="0">
                <a:latin typeface="Abadi" panose="020B0604020202020204" pitchFamily="34" charset="0"/>
              </a:rPr>
              <a:t>OLS, Stepwise, Ridge LASSO, Elastic Net</a:t>
            </a:r>
          </a:p>
          <a:p>
            <a:r>
              <a:rPr lang="en-US" dirty="0"/>
              <a:t>UCI ML repository: </a:t>
            </a:r>
            <a:br>
              <a:rPr lang="en-US" dirty="0"/>
            </a:br>
            <a:r>
              <a:rPr lang="en-US" dirty="0">
                <a:latin typeface="Abadi" panose="020B0604020202020204" pitchFamily="34" charset="0"/>
              </a:rPr>
              <a:t>128 variables and nearly 2000 observations. The data combines US Census data, law enforcement data and FBI crime data.  There are 9 the most dangerous states including South Carolina and the safest place is North Dakota. </a:t>
            </a:r>
            <a:br>
              <a:rPr lang="en-US" dirty="0">
                <a:latin typeface="Abadi" panose="020B0604020202020204" pitchFamily="34" charset="0"/>
              </a:rPr>
            </a:br>
            <a:r>
              <a:rPr lang="en-US" dirty="0">
                <a:latin typeface="Abadi" panose="020B0604020202020204" pitchFamily="34" charset="0"/>
              </a:rPr>
              <a:t>There was some controversy concerning the counting of rapes which resulted in incorrect values for per capita violent crime. </a:t>
            </a:r>
          </a:p>
          <a:p>
            <a:r>
              <a:rPr lang="en-US" dirty="0">
                <a:latin typeface="Abadi" panose="020B0604020202020204" pitchFamily="34" charset="0"/>
              </a:rPr>
              <a:t>Cities with the biggest urban areas are Minnesota, Tennessee, Wisconsin and N. Dakota</a:t>
            </a:r>
            <a:endParaRPr lang="en-GB" dirty="0">
              <a:latin typeface="Abadi" panose="020B0604020202020204" pitchFamily="34" charset="0"/>
            </a:endParaRPr>
          </a:p>
          <a:p>
            <a:endParaRPr lang="en-GB" dirty="0"/>
          </a:p>
        </p:txBody>
      </p:sp>
    </p:spTree>
    <p:extLst>
      <p:ext uri="{BB962C8B-B14F-4D97-AF65-F5344CB8AC3E}">
        <p14:creationId xmlns:p14="http://schemas.microsoft.com/office/powerpoint/2010/main" val="412379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ED38C87-6AED-46C0-B8FF-20BB028677CA}"/>
                  </a:ext>
                </a:extLst>
              </p:cNvPr>
              <p:cNvSpPr txBox="1"/>
              <p:nvPr/>
            </p:nvSpPr>
            <p:spPr>
              <a:xfrm>
                <a:off x="0" y="-8792"/>
                <a:ext cx="11808069" cy="6200736"/>
              </a:xfrm>
              <a:prstGeom prst="rect">
                <a:avLst/>
              </a:prstGeom>
              <a:noFill/>
            </p:spPr>
            <p:txBody>
              <a:bodyPr wrap="square" rtlCol="0">
                <a:spAutoFit/>
              </a:bodyPr>
              <a:lstStyle/>
              <a:p>
                <a:r>
                  <a:rPr lang="en-GB" dirty="0"/>
                  <a:t>Remove: county and community, fold.</a:t>
                </a:r>
              </a:p>
              <a:p>
                <a:r>
                  <a:rPr lang="en-GB" dirty="0"/>
                  <a:t>Mean substitution method (NA&lt;10%): </a:t>
                </a:r>
                <a:endParaRPr lang="en-US" dirty="0"/>
              </a:p>
              <a:p>
                <a:r>
                  <a:rPr lang="en-US" sz="1600" dirty="0">
                    <a:latin typeface="Abadi" panose="020B0604020104020204" pitchFamily="34" charset="0"/>
                  </a:rPr>
                  <a:t>produces unbiased estimates of the mean</a:t>
                </a:r>
              </a:p>
              <a:p>
                <a:r>
                  <a:rPr lang="en-US" sz="1600" dirty="0">
                    <a:latin typeface="Abadi" panose="020B0604020104020204" pitchFamily="34" charset="0"/>
                  </a:rPr>
                  <a:t>produces biased estimates of the variance</a:t>
                </a:r>
              </a:p>
              <a:p>
                <a:pPr/>
                <a14:m>
                  <m:oMathPara xmlns:m="http://schemas.openxmlformats.org/officeDocument/2006/math">
                    <m:oMathParaPr>
                      <m:jc m:val="centerGroup"/>
                    </m:oMathParaPr>
                    <m:oMath xmlns:m="http://schemas.openxmlformats.org/officeDocument/2006/math">
                      <m:acc>
                        <m:accPr>
                          <m:chr m:val="̅"/>
                          <m:ctrlPr>
                            <a:rPr lang="en-US" sz="1600" b="1" i="1" cap="all">
                              <a:solidFill>
                                <a:schemeClr val="accent1"/>
                              </a:solidFill>
                              <a:latin typeface="Cambria Math" panose="02040503050406030204" pitchFamily="18" charset="0"/>
                              <a:ea typeface="+mj-ea"/>
                              <a:cs typeface="+mj-cs"/>
                            </a:rPr>
                          </m:ctrlPr>
                        </m:accPr>
                        <m:e>
                          <m:r>
                            <a:rPr lang="en-GB" sz="1600" b="1" i="1" cap="all">
                              <a:solidFill>
                                <a:schemeClr val="accent1"/>
                              </a:solidFill>
                              <a:latin typeface="Cambria Math" panose="02040503050406030204" pitchFamily="18" charset="0"/>
                              <a:ea typeface="+mj-ea"/>
                              <a:cs typeface="+mj-cs"/>
                            </a:rPr>
                            <m:t>𝑥</m:t>
                          </m:r>
                        </m:e>
                      </m:acc>
                      <m:r>
                        <a:rPr lang="en-GB" sz="1600" b="1" i="1" cap="all">
                          <a:solidFill>
                            <a:schemeClr val="accent1"/>
                          </a:solidFill>
                          <a:latin typeface="Cambria Math" panose="02040503050406030204" pitchFamily="18" charset="0"/>
                          <a:ea typeface="+mj-ea"/>
                          <a:cs typeface="+mj-cs"/>
                        </a:rPr>
                        <m:t>= </m:t>
                      </m:r>
                      <m:f>
                        <m:fPr>
                          <m:ctrlPr>
                            <a:rPr lang="en-GB" sz="1600" b="1" i="1" cap="all">
                              <a:solidFill>
                                <a:schemeClr val="accent1"/>
                              </a:solidFill>
                              <a:latin typeface="Cambria Math" panose="02040503050406030204" pitchFamily="18" charset="0"/>
                              <a:ea typeface="+mj-ea"/>
                              <a:cs typeface="+mj-cs"/>
                            </a:rPr>
                          </m:ctrlPr>
                        </m:fPr>
                        <m:num>
                          <m:nary>
                            <m:naryPr>
                              <m:chr m:val="∑"/>
                              <m:subHide m:val="on"/>
                              <m:supHide m:val="on"/>
                              <m:ctrlPr>
                                <a:rPr lang="en-GB" sz="1600" b="1" i="1" cap="all">
                                  <a:solidFill>
                                    <a:schemeClr val="accent1"/>
                                  </a:solidFill>
                                  <a:latin typeface="Cambria Math" panose="02040503050406030204" pitchFamily="18" charset="0"/>
                                  <a:ea typeface="+mj-ea"/>
                                  <a:cs typeface="+mj-cs"/>
                                </a:rPr>
                              </m:ctrlPr>
                            </m:naryPr>
                            <m:sub/>
                            <m:sup/>
                            <m:e>
                              <m:r>
                                <a:rPr lang="en-GB" sz="1600" b="1" i="1" cap="all">
                                  <a:solidFill>
                                    <a:schemeClr val="accent1"/>
                                  </a:solidFill>
                                  <a:latin typeface="Cambria Math" panose="02040503050406030204" pitchFamily="18" charset="0"/>
                                  <a:ea typeface="+mj-ea"/>
                                  <a:cs typeface="+mj-cs"/>
                                </a:rPr>
                                <m:t>𝑥</m:t>
                              </m:r>
                            </m:e>
                          </m:nary>
                        </m:num>
                        <m:den>
                          <m:r>
                            <a:rPr lang="en-GB" sz="1600" b="1" i="1" cap="all">
                              <a:solidFill>
                                <a:schemeClr val="accent1"/>
                              </a:solidFill>
                              <a:latin typeface="Cambria Math" panose="02040503050406030204" pitchFamily="18" charset="0"/>
                              <a:ea typeface="+mj-ea"/>
                              <a:cs typeface="+mj-cs"/>
                            </a:rPr>
                            <m:t>𝑛</m:t>
                          </m:r>
                        </m:den>
                      </m:f>
                    </m:oMath>
                  </m:oMathPara>
                </a14:m>
                <a:endParaRPr lang="en-US" sz="1600" b="1" i="1" cap="all" dirty="0">
                  <a:solidFill>
                    <a:schemeClr val="accent1"/>
                  </a:solidFill>
                  <a:ea typeface="+mj-ea"/>
                  <a:cs typeface="+mj-cs"/>
                </a:endParaRPr>
              </a:p>
              <a:p>
                <a:r>
                  <a:rPr lang="en-US" dirty="0"/>
                  <a:t>Correlogram remove 10 variables</a:t>
                </a:r>
              </a:p>
              <a:p>
                <a:r>
                  <a:rPr lang="en-US" dirty="0"/>
                  <a:t>Regression imputation method: </a:t>
                </a:r>
              </a:p>
              <a:p>
                <a:r>
                  <a:rPr lang="en-US" sz="1600" dirty="0">
                    <a:latin typeface="Abadi" panose="020B0604020104020204" pitchFamily="34" charset="0"/>
                  </a:rPr>
                  <a:t>Produces unbiased estimates of the mean and regression coefficients.</a:t>
                </a:r>
              </a:p>
              <a:p>
                <a:r>
                  <a:rPr lang="en-US" sz="1600" dirty="0">
                    <a:latin typeface="Abadi" panose="020B0604020104020204" pitchFamily="34" charset="0"/>
                  </a:rPr>
                  <a:t>Improves variability in the data</a:t>
                </a:r>
              </a:p>
              <a:p>
                <a:r>
                  <a:rPr lang="en-US" sz="1600" dirty="0">
                    <a:latin typeface="Abadi" panose="020B0604020104020204" pitchFamily="34" charset="0"/>
                  </a:rPr>
                  <a:t>Underestimates the variability of the missing values. </a:t>
                </a:r>
              </a:p>
              <a:p>
                <a:r>
                  <a:rPr lang="en-US" sz="1600" dirty="0">
                    <a:latin typeface="Abadi" panose="020B0604020104020204" pitchFamily="34" charset="0"/>
                  </a:rPr>
                  <a:t>Biased estimates of the variance and covariance</a:t>
                </a:r>
              </a:p>
              <a:p>
                <a:pPr/>
                <a14:m>
                  <m:oMathPara xmlns:m="http://schemas.openxmlformats.org/officeDocument/2006/math">
                    <m:oMathParaPr>
                      <m:jc m:val="centerGroup"/>
                    </m:oMathParaPr>
                    <m:oMath xmlns:m="http://schemas.openxmlformats.org/officeDocument/2006/math">
                      <m:acc>
                        <m:accPr>
                          <m:chr m:val="̂"/>
                          <m:ctrlPr>
                            <a:rPr lang="en-US" sz="1600" b="1" i="1" cap="all">
                              <a:solidFill>
                                <a:schemeClr val="accent1"/>
                              </a:solidFill>
                              <a:latin typeface="Cambria Math" panose="02040503050406030204" pitchFamily="18" charset="0"/>
                              <a:ea typeface="+mj-ea"/>
                              <a:cs typeface="+mj-cs"/>
                            </a:rPr>
                          </m:ctrlPr>
                        </m:accPr>
                        <m:e>
                          <m:r>
                            <a:rPr lang="en-GB" sz="1600" b="1" i="1" cap="all">
                              <a:solidFill>
                                <a:schemeClr val="accent1"/>
                              </a:solidFill>
                              <a:latin typeface="Cambria Math" panose="02040503050406030204" pitchFamily="18" charset="0"/>
                              <a:ea typeface="+mj-ea"/>
                              <a:cs typeface="+mj-cs"/>
                            </a:rPr>
                            <m:t>𝑦</m:t>
                          </m:r>
                        </m:e>
                      </m:acc>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e>
                        <m:sup>
                          <m:r>
                            <a:rPr lang="en-GB" sz="1600" b="1" i="1" cap="all">
                              <a:solidFill>
                                <a:schemeClr val="accent1"/>
                              </a:solidFill>
                              <a:latin typeface="Cambria Math" panose="02040503050406030204" pitchFamily="18" charset="0"/>
                              <a:ea typeface="+mj-ea"/>
                              <a:cs typeface="+mj-cs"/>
                            </a:rPr>
                            <m:t>−1</m:t>
                          </m:r>
                        </m:sup>
                      </m:sSup>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𝑦</m:t>
                      </m:r>
                    </m:oMath>
                  </m:oMathPara>
                </a14:m>
                <a:endParaRPr lang="en-US" sz="1600" b="1" i="1" cap="all" dirty="0">
                  <a:solidFill>
                    <a:schemeClr val="accent1"/>
                  </a:solidFill>
                  <a:ea typeface="+mj-ea"/>
                  <a:cs typeface="+mj-cs"/>
                </a:endParaRPr>
              </a:p>
              <a:p>
                <a:r>
                  <a:rPr lang="en-US" dirty="0"/>
                  <a:t>Stochastic regression imputation method </a:t>
                </a:r>
              </a:p>
              <a:p>
                <a:r>
                  <a:rPr lang="en-US" dirty="0"/>
                  <a:t>(5 variables with 10%&lt;NA&lt;50%):</a:t>
                </a:r>
              </a:p>
              <a:p>
                <a:r>
                  <a:rPr lang="en-US" sz="1600" dirty="0">
                    <a:latin typeface="Abadi" panose="020B0604020104020204" pitchFamily="34" charset="0"/>
                  </a:rPr>
                  <a:t>Produces unbiased estimates of the mean, variance, covariance, and regression coefficients.</a:t>
                </a:r>
              </a:p>
              <a:p>
                <a:r>
                  <a:rPr lang="en-US" sz="1600" dirty="0">
                    <a:latin typeface="Abadi" panose="020B0604020104020204" pitchFamily="34" charset="0"/>
                  </a:rPr>
                  <a:t>Standard errors and confidence intervals are smaller than they should be. </a:t>
                </a:r>
              </a:p>
              <a:p>
                <a:pPr/>
                <a14:m>
                  <m:oMathPara xmlns:m="http://schemas.openxmlformats.org/officeDocument/2006/math">
                    <m:oMathParaPr>
                      <m:jc m:val="centerGroup"/>
                    </m:oMathParaPr>
                    <m:oMath xmlns:m="http://schemas.openxmlformats.org/officeDocument/2006/math">
                      <m:acc>
                        <m:accPr>
                          <m:chr m:val="̂"/>
                          <m:ctrlPr>
                            <a:rPr lang="en-US" sz="1600" b="1" i="1" cap="all">
                              <a:solidFill>
                                <a:schemeClr val="accent1"/>
                              </a:solidFill>
                              <a:latin typeface="Cambria Math" panose="02040503050406030204" pitchFamily="18" charset="0"/>
                              <a:ea typeface="+mj-ea"/>
                              <a:cs typeface="+mj-cs"/>
                            </a:rPr>
                          </m:ctrlPr>
                        </m:accPr>
                        <m:e>
                          <m:r>
                            <a:rPr lang="en-GB" sz="1600" b="1" i="1" cap="all">
                              <a:solidFill>
                                <a:schemeClr val="accent1"/>
                              </a:solidFill>
                              <a:latin typeface="Cambria Math" panose="02040503050406030204" pitchFamily="18" charset="0"/>
                              <a:ea typeface="+mj-ea"/>
                              <a:cs typeface="+mj-cs"/>
                            </a:rPr>
                            <m:t>𝑦</m:t>
                          </m:r>
                        </m:e>
                      </m:acc>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e>
                        <m:sup>
                          <m:r>
                            <a:rPr lang="en-GB" sz="1600" b="1" i="1" cap="all">
                              <a:solidFill>
                                <a:schemeClr val="accent1"/>
                              </a:solidFill>
                              <a:latin typeface="Cambria Math" panose="02040503050406030204" pitchFamily="18" charset="0"/>
                              <a:ea typeface="+mj-ea"/>
                              <a:cs typeface="+mj-cs"/>
                            </a:rPr>
                            <m:t>−1</m:t>
                          </m:r>
                        </m:sup>
                      </m:sSup>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𝑦</m:t>
                      </m:r>
                      <m:r>
                        <a:rPr lang="en-GB" sz="1600" b="1" i="1" cap="all">
                          <a:solidFill>
                            <a:schemeClr val="accent1"/>
                          </a:solidFill>
                          <a:latin typeface="Cambria Math" panose="02040503050406030204" pitchFamily="18" charset="0"/>
                          <a:ea typeface="+mj-ea"/>
                          <a:cs typeface="+mj-cs"/>
                        </a:rPr>
                        <m:t>+ ∈</m:t>
                      </m:r>
                    </m:oMath>
                  </m:oMathPara>
                </a14:m>
                <a:endParaRPr lang="en-GB" sz="1600" b="1" i="1" cap="all" dirty="0">
                  <a:solidFill>
                    <a:schemeClr val="accent1"/>
                  </a:solidFill>
                  <a:ea typeface="+mj-ea"/>
                  <a:cs typeface="+mj-cs"/>
                </a:endParaRPr>
              </a:p>
              <a:p>
                <a:r>
                  <a:rPr lang="en-US" dirty="0"/>
                  <a:t>PMM method:</a:t>
                </a:r>
              </a:p>
              <a:p>
                <a:r>
                  <a:rPr lang="en-US" sz="1600" dirty="0">
                    <a:latin typeface="Abadi" panose="020B0604020104020204" pitchFamily="34" charset="0"/>
                  </a:rPr>
                  <a:t>Stochastic linear regression imputation using coefficients for each predictor estimated</a:t>
                </a:r>
              </a:p>
              <a:p>
                <a:r>
                  <a:rPr lang="en-US" sz="1600" dirty="0">
                    <a:latin typeface="Abadi" panose="020B0604020104020204" pitchFamily="34" charset="0"/>
                  </a:rPr>
                  <a:t>from the data. Then chooses slightly different estimates of these regression coefficients (drawn from each of the coefficients’ posterior distribution), and proceeds into the next imputation. The first step of the next imputation uses the slightly different coefficient estimates. </a:t>
                </a:r>
              </a:p>
              <a:p>
                <a:r>
                  <a:rPr lang="en-US" sz="1600" dirty="0">
                    <a:latin typeface="Abadi" panose="020B0604020104020204" pitchFamily="34" charset="0"/>
                  </a:rPr>
                  <a:t>Decision of keeping the first imputed dataset. </a:t>
                </a:r>
              </a:p>
            </p:txBody>
          </p:sp>
        </mc:Choice>
        <mc:Fallback xmlns="">
          <p:sp>
            <p:nvSpPr>
              <p:cNvPr id="2" name="TextBox 1">
                <a:extLst>
                  <a:ext uri="{FF2B5EF4-FFF2-40B4-BE49-F238E27FC236}">
                    <a16:creationId xmlns:a16="http://schemas.microsoft.com/office/drawing/2014/main" id="{DED38C87-6AED-46C0-B8FF-20BB028677CA}"/>
                  </a:ext>
                </a:extLst>
              </p:cNvPr>
              <p:cNvSpPr txBox="1">
                <a:spLocks noRot="1" noChangeAspect="1" noMove="1" noResize="1" noEditPoints="1" noAdjustHandles="1" noChangeArrowheads="1" noChangeShapeType="1" noTextEdit="1"/>
              </p:cNvSpPr>
              <p:nvPr/>
            </p:nvSpPr>
            <p:spPr>
              <a:xfrm>
                <a:off x="0" y="-8792"/>
                <a:ext cx="11808069" cy="6200736"/>
              </a:xfrm>
              <a:prstGeom prst="rect">
                <a:avLst/>
              </a:prstGeom>
              <a:blipFill>
                <a:blip r:embed="rId3"/>
                <a:stretch>
                  <a:fillRect l="-413" t="-590" b="-393"/>
                </a:stretch>
              </a:blipFill>
            </p:spPr>
            <p:txBody>
              <a:bodyPr/>
              <a:lstStyle/>
              <a:p>
                <a:r>
                  <a:rPr lang="en-GB">
                    <a:noFill/>
                  </a:rPr>
                  <a:t> </a:t>
                </a:r>
              </a:p>
            </p:txBody>
          </p:sp>
        </mc:Fallback>
      </mc:AlternateContent>
    </p:spTree>
    <p:extLst>
      <p:ext uri="{BB962C8B-B14F-4D97-AF65-F5344CB8AC3E}">
        <p14:creationId xmlns:p14="http://schemas.microsoft.com/office/powerpoint/2010/main" val="3983198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pic>
        <p:nvPicPr>
          <p:cNvPr id="12" name="Picture 8">
            <a:extLst>
              <a:ext uri="{FF2B5EF4-FFF2-40B4-BE49-F238E27FC236}">
                <a16:creationId xmlns:a16="http://schemas.microsoft.com/office/drawing/2014/main" id="{91AB8A88-A60F-421C-9564-D5A7639EA5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832D3A04-3120-4CF3-8F9E-6DCF218BA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pic>
        <p:nvPicPr>
          <p:cNvPr id="4" name="Picture 3" descr="A screenshot of a cell phone&#10;&#10;Description generated with very high confidence">
            <a:extLst>
              <a:ext uri="{FF2B5EF4-FFF2-40B4-BE49-F238E27FC236}">
                <a16:creationId xmlns:a16="http://schemas.microsoft.com/office/drawing/2014/main" id="{B174898C-ABEC-4DD3-9651-627BBC6C4E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2455" y="1939691"/>
            <a:ext cx="4677405" cy="2516432"/>
          </a:xfrm>
          <a:prstGeom prst="rect">
            <a:avLst/>
          </a:prstGeom>
          <a:ln>
            <a:noFill/>
          </a:ln>
        </p:spPr>
      </p:pic>
      <p:sp>
        <p:nvSpPr>
          <p:cNvPr id="13" name="Freeform 9">
            <a:extLst>
              <a:ext uri="{FF2B5EF4-FFF2-40B4-BE49-F238E27FC236}">
                <a16:creationId xmlns:a16="http://schemas.microsoft.com/office/drawing/2014/main" id="{98D68143-E11F-49D9-A842-E52CB4364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5" name="Rectangle 14">
            <a:extLst>
              <a:ext uri="{FF2B5EF4-FFF2-40B4-BE49-F238E27FC236}">
                <a16:creationId xmlns:a16="http://schemas.microsoft.com/office/drawing/2014/main" id="{70D81F57-CC57-46AD-86A2-54F697BD5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8E1669-1636-4C76-9471-F8E044588373}"/>
              </a:ext>
            </a:extLst>
          </p:cNvPr>
          <p:cNvSpPr>
            <a:spLocks noGrp="1"/>
          </p:cNvSpPr>
          <p:nvPr>
            <p:ph type="title"/>
          </p:nvPr>
        </p:nvSpPr>
        <p:spPr>
          <a:xfrm>
            <a:off x="568568" y="45272"/>
            <a:ext cx="4957275" cy="1146825"/>
          </a:xfrm>
        </p:spPr>
        <p:txBody>
          <a:bodyPr>
            <a:normAutofit/>
          </a:bodyPr>
          <a:lstStyle/>
          <a:p>
            <a:r>
              <a:rPr lang="en-GB" sz="4400">
                <a:solidFill>
                  <a:schemeClr val="bg1"/>
                </a:solidFill>
              </a:rPr>
              <a:t>Outliers Detection</a:t>
            </a:r>
            <a:endParaRPr lang="en-GB" sz="4400" dirty="0">
              <a:solidFill>
                <a:schemeClr val="bg1"/>
              </a:solidFill>
            </a:endParaRPr>
          </a:p>
        </p:txBody>
      </p:sp>
      <p:sp>
        <p:nvSpPr>
          <p:cNvPr id="3" name="Content Placeholder 2">
            <a:extLst>
              <a:ext uri="{FF2B5EF4-FFF2-40B4-BE49-F238E27FC236}">
                <a16:creationId xmlns:a16="http://schemas.microsoft.com/office/drawing/2014/main" id="{0DA43169-9424-4E75-BEDD-6515916BE3E6}"/>
              </a:ext>
            </a:extLst>
          </p:cNvPr>
          <p:cNvSpPr>
            <a:spLocks noGrp="1"/>
          </p:cNvSpPr>
          <p:nvPr>
            <p:ph sz="quarter" idx="13"/>
          </p:nvPr>
        </p:nvSpPr>
        <p:spPr>
          <a:xfrm>
            <a:off x="444106" y="1119177"/>
            <a:ext cx="4957273" cy="4921138"/>
          </a:xfrm>
        </p:spPr>
        <p:txBody>
          <a:bodyPr>
            <a:normAutofit/>
          </a:bodyPr>
          <a:lstStyle/>
          <a:p>
            <a:pPr marL="0" defTabSz="457200">
              <a:lnSpc>
                <a:spcPct val="110000"/>
              </a:lnSpc>
            </a:pPr>
            <a:r>
              <a:rPr lang="en-GB" sz="1100" dirty="0">
                <a:solidFill>
                  <a:schemeClr val="bg1"/>
                </a:solidFill>
                <a:latin typeface="Abadi" panose="020B0604020104020204" pitchFamily="34" charset="0"/>
              </a:rPr>
              <a:t>variables are coming from the population we might think should be normally distributed.</a:t>
            </a:r>
          </a:p>
          <a:p>
            <a:pPr marL="0" defTabSz="457200">
              <a:lnSpc>
                <a:spcPct val="110000"/>
              </a:lnSpc>
            </a:pPr>
            <a:r>
              <a:rPr lang="en-GB" sz="1100" dirty="0">
                <a:solidFill>
                  <a:schemeClr val="bg1"/>
                </a:solidFill>
                <a:latin typeface="Abadi" panose="020B0604020104020204" pitchFamily="34" charset="0"/>
              </a:rPr>
              <a:t>Due to the decision of removing all observations that were 0 or 1 we expect that the problem with outliers is minimalised.</a:t>
            </a:r>
          </a:p>
          <a:p>
            <a:pPr marL="0" defTabSz="457200">
              <a:lnSpc>
                <a:spcPct val="110000"/>
              </a:lnSpc>
            </a:pPr>
            <a:r>
              <a:rPr lang="en-GB" sz="1100" dirty="0">
                <a:solidFill>
                  <a:schemeClr val="bg1"/>
                </a:solidFill>
                <a:latin typeface="Abadi" panose="020B0604020104020204" pitchFamily="34" charset="0"/>
              </a:rPr>
              <a:t>Methods: </a:t>
            </a:r>
            <a:br>
              <a:rPr lang="en-GB" sz="1100" dirty="0">
                <a:solidFill>
                  <a:schemeClr val="bg1"/>
                </a:solidFill>
                <a:latin typeface="Abadi" panose="020B0604020104020204" pitchFamily="34" charset="0"/>
              </a:rPr>
            </a:br>
            <a:br>
              <a:rPr lang="en-GB" sz="1100" dirty="0">
                <a:solidFill>
                  <a:schemeClr val="bg1"/>
                </a:solidFill>
                <a:latin typeface="Abadi" panose="020B0604020104020204" pitchFamily="34" charset="0"/>
              </a:rPr>
            </a:br>
            <a:r>
              <a:rPr lang="en-GB" sz="1100" dirty="0">
                <a:solidFill>
                  <a:schemeClr val="bg1"/>
                </a:solidFill>
                <a:latin typeface="+mj-lt"/>
                <a:ea typeface="+mj-ea"/>
                <a:cs typeface="+mj-cs"/>
              </a:rPr>
              <a:t>F-statistics from ANOVA </a:t>
            </a:r>
            <a:r>
              <a:rPr lang="en-GB" sz="1100" dirty="0">
                <a:solidFill>
                  <a:schemeClr val="bg1"/>
                </a:solidFill>
                <a:latin typeface="Abadi" panose="020B0604020104020204" pitchFamily="34" charset="0"/>
              </a:rPr>
              <a:t>table. Different states may have different tendencies: Check F-test, remove outliers by calculating mean for given state</a:t>
            </a:r>
            <a:br>
              <a:rPr lang="en-GB" sz="1100" dirty="0">
                <a:solidFill>
                  <a:schemeClr val="bg1"/>
                </a:solidFill>
                <a:latin typeface="Abadi" panose="020B0604020104020204" pitchFamily="34" charset="0"/>
              </a:rPr>
            </a:br>
            <a:r>
              <a:rPr lang="en-GB" sz="1100" dirty="0">
                <a:solidFill>
                  <a:schemeClr val="bg1"/>
                </a:solidFill>
                <a:latin typeface="+mj-lt"/>
                <a:ea typeface="+mj-ea"/>
                <a:cs typeface="+mj-cs"/>
              </a:rPr>
              <a:t>Tukey method </a:t>
            </a:r>
            <a:r>
              <a:rPr lang="en-GB" sz="1100" dirty="0">
                <a:solidFill>
                  <a:schemeClr val="bg1"/>
                </a:solidFill>
                <a:latin typeface="Abadi" panose="020B0604020104020204" pitchFamily="34" charset="0"/>
              </a:rPr>
              <a:t>That uses quartiles which are resistant to extreme values. The Tukey’s method is good for skewed data as it does not depends on mean or variance. </a:t>
            </a:r>
            <a:r>
              <a:rPr lang="en-US" sz="1100" dirty="0">
                <a:solidFill>
                  <a:schemeClr val="bg1"/>
                </a:solidFill>
                <a:latin typeface="Abadi" panose="020B0604020104020204" pitchFamily="34" charset="0"/>
              </a:rPr>
              <a:t>Removing outliers if No. of removed observations &lt;10% or more if it cleans nicely after first iteration. </a:t>
            </a:r>
            <a:r>
              <a:rPr lang="en-GB" sz="1100" dirty="0">
                <a:solidFill>
                  <a:schemeClr val="bg1"/>
                </a:solidFill>
                <a:latin typeface="Abadi" panose="020B0604020104020204" pitchFamily="34" charset="0"/>
              </a:rPr>
              <a:t>the more skewed the data, the more observations may be detected as outliers.</a:t>
            </a:r>
          </a:p>
          <a:p>
            <a:pPr marL="0" defTabSz="457200">
              <a:lnSpc>
                <a:spcPct val="110000"/>
              </a:lnSpc>
            </a:pPr>
            <a:r>
              <a:rPr lang="en-US" sz="1100" dirty="0">
                <a:solidFill>
                  <a:schemeClr val="bg1"/>
                </a:solidFill>
                <a:latin typeface="Abadi" panose="020B0604020104020204" pitchFamily="34" charset="0"/>
              </a:rPr>
              <a:t>7 variables checked on </a:t>
            </a:r>
            <a:r>
              <a:rPr lang="en-US" sz="1100" b="1" dirty="0">
                <a:solidFill>
                  <a:schemeClr val="bg1"/>
                </a:solidFill>
                <a:latin typeface="Abadi" panose="020B0604020104020204" pitchFamily="34" charset="0"/>
              </a:rPr>
              <a:t>scatterplot and density plots </a:t>
            </a:r>
            <a:r>
              <a:rPr lang="en-US" sz="1100" dirty="0">
                <a:solidFill>
                  <a:schemeClr val="bg1"/>
                </a:solidFill>
                <a:latin typeface="Abadi" panose="020B0604020104020204" pitchFamily="34" charset="0"/>
              </a:rPr>
              <a:t>to understand further. Decision of removing 4 variables. </a:t>
            </a:r>
            <a:endParaRPr lang="en-GB" sz="1100" dirty="0">
              <a:solidFill>
                <a:schemeClr val="bg1"/>
              </a:solidFill>
              <a:latin typeface="Abadi" panose="020B0604020104020204" pitchFamily="34" charset="0"/>
            </a:endParaRPr>
          </a:p>
          <a:p>
            <a:pPr marL="0" defTabSz="457200">
              <a:lnSpc>
                <a:spcPct val="110000"/>
              </a:lnSpc>
            </a:pPr>
            <a:r>
              <a:rPr lang="en-GB" sz="1100" dirty="0">
                <a:solidFill>
                  <a:schemeClr val="bg1"/>
                </a:solidFill>
                <a:latin typeface="Abadi" panose="020B0604020104020204" pitchFamily="34" charset="0"/>
              </a:rPr>
              <a:t>Without knowledge of the geographic area, we cannot say if the specific record is an outlier or not hence the decision of leaving the variables without cleaning.</a:t>
            </a:r>
          </a:p>
        </p:txBody>
      </p:sp>
    </p:spTree>
    <p:extLst>
      <p:ext uri="{BB962C8B-B14F-4D97-AF65-F5344CB8AC3E}">
        <p14:creationId xmlns:p14="http://schemas.microsoft.com/office/powerpoint/2010/main" val="85625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BE36DBF-8E7F-41D1-8BC5-C0602DAEB1D9}"/>
                  </a:ext>
                </a:extLst>
              </p:cNvPr>
              <p:cNvSpPr txBox="1"/>
              <p:nvPr/>
            </p:nvSpPr>
            <p:spPr>
              <a:xfrm>
                <a:off x="61547" y="1450730"/>
                <a:ext cx="7280031" cy="2883803"/>
              </a:xfrm>
              <a:prstGeom prst="rect">
                <a:avLst/>
              </a:prstGeom>
              <a:noFill/>
            </p:spPr>
            <p:txBody>
              <a:bodyPr wrap="square" rtlCol="0">
                <a:spAutoFit/>
              </a:bodyPr>
              <a:lstStyle/>
              <a:p>
                <a:r>
                  <a:rPr lang="en-GB" dirty="0"/>
                  <a:t>Ordinary Least Square Regression assumptions:</a:t>
                </a:r>
              </a:p>
              <a:p>
                <a:endParaRPr lang="en-GB" dirty="0"/>
              </a:p>
              <a:p>
                <a:r>
                  <a:rPr lang="en-GB" dirty="0">
                    <a:solidFill>
                      <a:srgbClr val="FF0000"/>
                    </a:solidFill>
                  </a:rPr>
                  <a:t>L</a:t>
                </a:r>
                <a:r>
                  <a:rPr lang="en-GB" sz="1600" dirty="0">
                    <a:latin typeface="Abadi" panose="020B0604020104020204" pitchFamily="34" charset="0"/>
                  </a:rPr>
                  <a:t>inear relationship between Y and X with mean falling on the regression line</a:t>
                </a:r>
              </a:p>
              <a:p>
                <a:r>
                  <a:rPr lang="en-GB" dirty="0">
                    <a:solidFill>
                      <a:srgbClr val="FF0000"/>
                    </a:solidFill>
                  </a:rPr>
                  <a:t>I</a:t>
                </a:r>
                <a:r>
                  <a:rPr lang="en-GB" sz="1600" dirty="0">
                    <a:latin typeface="Abadi" panose="020B0604020104020204" pitchFamily="34" charset="0"/>
                  </a:rPr>
                  <a:t>ndependent</a:t>
                </a:r>
              </a:p>
              <a:p>
                <a:r>
                  <a:rPr lang="en-GB" dirty="0">
                    <a:solidFill>
                      <a:srgbClr val="FF0000"/>
                    </a:solidFill>
                  </a:rPr>
                  <a:t>N</a:t>
                </a:r>
                <a:r>
                  <a:rPr lang="en-GB" sz="1600" dirty="0">
                    <a:latin typeface="Abadi" panose="020B0604020104020204" pitchFamily="34" charset="0"/>
                  </a:rPr>
                  <a:t>ormally distributed</a:t>
                </a:r>
              </a:p>
              <a:p>
                <a:r>
                  <a:rPr lang="en-GB" dirty="0">
                    <a:solidFill>
                      <a:srgbClr val="FF0000"/>
                    </a:solidFill>
                  </a:rPr>
                  <a:t>E</a:t>
                </a:r>
                <a:r>
                  <a:rPr lang="en-GB" sz="1600" dirty="0">
                    <a:latin typeface="Abadi" panose="020B0604020104020204" pitchFamily="34" charset="0"/>
                  </a:rPr>
                  <a:t>qual variance of the responses for all levels of X</a:t>
                </a:r>
              </a:p>
              <a:p>
                <a:endParaRPr lang="en-GB" sz="1600" dirty="0">
                  <a:latin typeface="Abadi" panose="020B0604020104020204" pitchFamily="34" charset="0"/>
                </a:endParaRPr>
              </a:p>
              <a:p>
                <a:pPr/>
                <a14:m>
                  <m:oMathPara xmlns:m="http://schemas.openxmlformats.org/officeDocument/2006/math">
                    <m:oMathParaPr>
                      <m:jc m:val="centerGroup"/>
                    </m:oMathParaPr>
                    <m:oMath xmlns:m="http://schemas.openxmlformats.org/officeDocument/2006/math">
                      <m:acc>
                        <m:accPr>
                          <m:chr m:val="̂"/>
                          <m:ctrlPr>
                            <a:rPr lang="en-US" sz="1600" b="1" i="1" cap="all">
                              <a:solidFill>
                                <a:schemeClr val="accent1"/>
                              </a:solidFill>
                              <a:latin typeface="Cambria Math" panose="02040503050406030204" pitchFamily="18" charset="0"/>
                              <a:ea typeface="+mj-ea"/>
                              <a:cs typeface="+mj-cs"/>
                            </a:rPr>
                          </m:ctrlPr>
                        </m:accPr>
                        <m:e>
                          <m:r>
                            <a:rPr lang="en-US" sz="1600" b="1" i="1" cap="all">
                              <a:solidFill>
                                <a:schemeClr val="accent1"/>
                              </a:solidFill>
                              <a:latin typeface="Cambria Math" panose="02040503050406030204" pitchFamily="18" charset="0"/>
                              <a:ea typeface="+mj-ea"/>
                              <a:cs typeface="+mj-cs"/>
                            </a:rPr>
                            <m:t>𝛽</m:t>
                          </m:r>
                        </m:e>
                      </m:acc>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m:t>
                              </m:r>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r>
                            <m:rPr>
                              <m:nor/>
                            </m:rPr>
                            <a:rPr lang="en-US" sz="1600" b="1" i="1" cap="all" dirty="0">
                              <a:solidFill>
                                <a:schemeClr val="accent1"/>
                              </a:solidFill>
                              <a:ea typeface="+mj-ea"/>
                              <a:cs typeface="+mj-cs"/>
                            </a:rPr>
                            <m:t> </m:t>
                          </m:r>
                        </m:e>
                        <m:sup>
                          <m:r>
                            <a:rPr lang="en-GB" sz="1600" b="1" i="1" cap="all">
                              <a:solidFill>
                                <a:schemeClr val="accent1"/>
                              </a:solidFill>
                              <a:latin typeface="Cambria Math" panose="02040503050406030204" pitchFamily="18" charset="0"/>
                              <a:ea typeface="+mj-ea"/>
                              <a:cs typeface="+mj-cs"/>
                            </a:rPr>
                            <m:t>−1</m:t>
                          </m:r>
                        </m:sup>
                      </m:sSup>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𝑌</m:t>
                      </m:r>
                    </m:oMath>
                  </m:oMathPara>
                </a14:m>
                <a:endParaRPr lang="en-GB" sz="1600" b="1" i="1" cap="all" dirty="0">
                  <a:solidFill>
                    <a:schemeClr val="accent1"/>
                  </a:solidFill>
                  <a:ea typeface="+mj-ea"/>
                  <a:cs typeface="+mj-cs"/>
                </a:endParaRPr>
              </a:p>
              <a:p>
                <a:pPr/>
                <a14:m>
                  <m:oMathPara xmlns:m="http://schemas.openxmlformats.org/officeDocument/2006/math">
                    <m:oMathParaPr>
                      <m:jc m:val="centerGroup"/>
                    </m:oMathParaPr>
                    <m:oMath xmlns:m="http://schemas.openxmlformats.org/officeDocument/2006/math">
                      <m:r>
                        <a:rPr lang="en-GB" sz="1600" b="1" i="1" cap="all">
                          <a:solidFill>
                            <a:schemeClr val="accent1"/>
                          </a:solidFill>
                          <a:latin typeface="Cambria Math" panose="02040503050406030204" pitchFamily="18" charset="0"/>
                          <a:ea typeface="+mj-ea"/>
                          <a:cs typeface="+mj-cs"/>
                        </a:rPr>
                        <m:t>𝑉𝑎𝑟</m:t>
                      </m:r>
                      <m:d>
                        <m:dPr>
                          <m:ctrlPr>
                            <a:rPr lang="en-GB" sz="1600" b="1" i="1" cap="all">
                              <a:solidFill>
                                <a:schemeClr val="accent1"/>
                              </a:solidFill>
                              <a:latin typeface="Cambria Math" panose="02040503050406030204" pitchFamily="18" charset="0"/>
                              <a:ea typeface="+mj-ea"/>
                              <a:cs typeface="+mj-cs"/>
                            </a:rPr>
                          </m:ctrlPr>
                        </m:dPr>
                        <m:e>
                          <m:acc>
                            <m:accPr>
                              <m:chr m:val="̂"/>
                              <m:ctrlPr>
                                <a:rPr lang="en-GB" sz="1600" b="1" i="1" cap="all">
                                  <a:solidFill>
                                    <a:schemeClr val="accent1"/>
                                  </a:solidFill>
                                  <a:latin typeface="Cambria Math" panose="02040503050406030204" pitchFamily="18" charset="0"/>
                                  <a:ea typeface="+mj-ea"/>
                                  <a:cs typeface="+mj-cs"/>
                                </a:rPr>
                              </m:ctrlPr>
                            </m:accPr>
                            <m:e>
                              <m:r>
                                <a:rPr lang="en-GB" sz="1600" b="1" i="1" cap="all">
                                  <a:solidFill>
                                    <a:schemeClr val="accent1"/>
                                  </a:solidFill>
                                  <a:latin typeface="Cambria Math" panose="02040503050406030204" pitchFamily="18" charset="0"/>
                                  <a:ea typeface="+mj-ea"/>
                                  <a:cs typeface="+mj-cs"/>
                                </a:rPr>
                                <m:t>𝛽</m:t>
                              </m:r>
                            </m:e>
                          </m:acc>
                        </m:e>
                      </m:d>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𝛿</m:t>
                          </m:r>
                        </m:e>
                        <m:sup>
                          <m:r>
                            <a:rPr lang="en-GB" sz="1600" b="1" i="1" cap="all">
                              <a:solidFill>
                                <a:schemeClr val="accent1"/>
                              </a:solidFill>
                              <a:latin typeface="Cambria Math" panose="02040503050406030204" pitchFamily="18" charset="0"/>
                              <a:ea typeface="+mj-ea"/>
                              <a:cs typeface="+mj-cs"/>
                            </a:rPr>
                            <m:t>2</m:t>
                          </m:r>
                        </m:sup>
                      </m:sSup>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e>
                        <m:sup>
                          <m:r>
                            <a:rPr lang="en-GB" sz="1600" b="1" i="1" cap="all">
                              <a:solidFill>
                                <a:schemeClr val="accent1"/>
                              </a:solidFill>
                              <a:latin typeface="Cambria Math" panose="02040503050406030204" pitchFamily="18" charset="0"/>
                              <a:ea typeface="+mj-ea"/>
                              <a:cs typeface="+mj-cs"/>
                            </a:rPr>
                            <m:t>−1</m:t>
                          </m:r>
                        </m:sup>
                      </m:sSup>
                    </m:oMath>
                  </m:oMathPara>
                </a14:m>
                <a:endParaRPr lang="en-GB" sz="1600" b="1" i="1" cap="all" dirty="0">
                  <a:solidFill>
                    <a:schemeClr val="accent1"/>
                  </a:solidFill>
                  <a:ea typeface="+mj-ea"/>
                  <a:cs typeface="+mj-cs"/>
                </a:endParaRPr>
              </a:p>
              <a:p>
                <a:endParaRPr lang="en-GB" dirty="0"/>
              </a:p>
            </p:txBody>
          </p:sp>
        </mc:Choice>
        <mc:Fallback xmlns="">
          <p:sp>
            <p:nvSpPr>
              <p:cNvPr id="2" name="TextBox 1">
                <a:extLst>
                  <a:ext uri="{FF2B5EF4-FFF2-40B4-BE49-F238E27FC236}">
                    <a16:creationId xmlns:a16="http://schemas.microsoft.com/office/drawing/2014/main" id="{8BE36DBF-8E7F-41D1-8BC5-C0602DAEB1D9}"/>
                  </a:ext>
                </a:extLst>
              </p:cNvPr>
              <p:cNvSpPr txBox="1">
                <a:spLocks noRot="1" noChangeAspect="1" noMove="1" noResize="1" noEditPoints="1" noAdjustHandles="1" noChangeArrowheads="1" noChangeShapeType="1" noTextEdit="1"/>
              </p:cNvSpPr>
              <p:nvPr/>
            </p:nvSpPr>
            <p:spPr>
              <a:xfrm>
                <a:off x="61547" y="1450730"/>
                <a:ext cx="7280031" cy="2883803"/>
              </a:xfrm>
              <a:prstGeom prst="rect">
                <a:avLst/>
              </a:prstGeom>
              <a:blipFill>
                <a:blip r:embed="rId2"/>
                <a:stretch>
                  <a:fillRect l="-670" t="-1268"/>
                </a:stretch>
              </a:blipFill>
            </p:spPr>
            <p:txBody>
              <a:bodyPr/>
              <a:lstStyle/>
              <a:p>
                <a:r>
                  <a:rPr lang="en-GB">
                    <a:noFill/>
                  </a:rPr>
                  <a:t> </a:t>
                </a:r>
              </a:p>
            </p:txBody>
          </p:sp>
        </mc:Fallback>
      </mc:AlternateContent>
      <p:pic>
        <p:nvPicPr>
          <p:cNvPr id="1026" name="Picture 2" descr="Related image">
            <a:extLst>
              <a:ext uri="{FF2B5EF4-FFF2-40B4-BE49-F238E27FC236}">
                <a16:creationId xmlns:a16="http://schemas.microsoft.com/office/drawing/2014/main" id="{FFF63D24-2F1D-4027-B272-89BC8F716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1220" y="2477482"/>
            <a:ext cx="4617934" cy="25706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F6ED09F-A5B5-4061-A270-E210C9FEC8A7}"/>
              </a:ext>
            </a:extLst>
          </p:cNvPr>
          <p:cNvSpPr txBox="1"/>
          <p:nvPr/>
        </p:nvSpPr>
        <p:spPr>
          <a:xfrm>
            <a:off x="1635369" y="140677"/>
            <a:ext cx="9425354" cy="646331"/>
          </a:xfrm>
          <a:prstGeom prst="rect">
            <a:avLst/>
          </a:prstGeom>
          <a:noFill/>
        </p:spPr>
        <p:txBody>
          <a:bodyPr wrap="square" rtlCol="0">
            <a:spAutoFit/>
          </a:bodyPr>
          <a:lstStyle/>
          <a:p>
            <a:endParaRPr lang="en-GB" dirty="0"/>
          </a:p>
          <a:p>
            <a:r>
              <a:rPr lang="en-GB" dirty="0"/>
              <a:t>Decision: Fit the OLS method and see what will happen. </a:t>
            </a:r>
          </a:p>
        </p:txBody>
      </p:sp>
    </p:spTree>
    <p:extLst>
      <p:ext uri="{BB962C8B-B14F-4D97-AF65-F5344CB8AC3E}">
        <p14:creationId xmlns:p14="http://schemas.microsoft.com/office/powerpoint/2010/main" val="76595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pic>
        <p:nvPicPr>
          <p:cNvPr id="32" name="Picture 16">
            <a:extLst>
              <a:ext uri="{FF2B5EF4-FFF2-40B4-BE49-F238E27FC236}">
                <a16:creationId xmlns:a16="http://schemas.microsoft.com/office/drawing/2014/main" id="{E0CC70BA-3B27-4D37-9E55-9F566B3FB4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4" name="Freeform 11">
            <a:extLst>
              <a:ext uri="{FF2B5EF4-FFF2-40B4-BE49-F238E27FC236}">
                <a16:creationId xmlns:a16="http://schemas.microsoft.com/office/drawing/2014/main" id="{8E54E5FE-6A50-43B2-979B-BE2474F45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36" name="Freeform 13">
            <a:extLst>
              <a:ext uri="{FF2B5EF4-FFF2-40B4-BE49-F238E27FC236}">
                <a16:creationId xmlns:a16="http://schemas.microsoft.com/office/drawing/2014/main" id="{1732545C-0790-47A1-B809-8A2531586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8" name="Freeform 25">
            <a:extLst>
              <a:ext uri="{FF2B5EF4-FFF2-40B4-BE49-F238E27FC236}">
                <a16:creationId xmlns:a16="http://schemas.microsoft.com/office/drawing/2014/main" id="{22C9706F-5320-4C8E-91AE-1A9025E9C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9" name="Freeform 14">
            <a:extLst>
              <a:ext uri="{FF2B5EF4-FFF2-40B4-BE49-F238E27FC236}">
                <a16:creationId xmlns:a16="http://schemas.microsoft.com/office/drawing/2014/main" id="{307E1BB0-6022-40FB-8C25-E20C51DC5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40" name="5-Point Star 24">
            <a:extLst>
              <a:ext uri="{FF2B5EF4-FFF2-40B4-BE49-F238E27FC236}">
                <a16:creationId xmlns:a16="http://schemas.microsoft.com/office/drawing/2014/main" id="{0FA51A0F-B103-49AB-BD7A-A4545B98A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41" name="Picture 28">
            <a:extLst>
              <a:ext uri="{FF2B5EF4-FFF2-40B4-BE49-F238E27FC236}">
                <a16:creationId xmlns:a16="http://schemas.microsoft.com/office/drawing/2014/main" id="{30DA633B-92EB-4B60-9923-5695610044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1" name="Rectangle 30">
            <a:extLst>
              <a:ext uri="{FF2B5EF4-FFF2-40B4-BE49-F238E27FC236}">
                <a16:creationId xmlns:a16="http://schemas.microsoft.com/office/drawing/2014/main" id="{6448A3C3-EB01-4B07-A230-2273FBEA5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54" y="457201"/>
            <a:ext cx="11261749" cy="3343894"/>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93D7238-9B57-4D5E-B8A1-6E9AB7E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6974"/>
            <a:ext cx="12188952" cy="260102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E626346F-26E6-4664-AE9F-F1C8E542CA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4" y="4491323"/>
            <a:ext cx="12201086" cy="0"/>
          </a:xfrm>
          <a:prstGeom prst="line">
            <a:avLst/>
          </a:pr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cxnSp>
      <p:sp>
        <p:nvSpPr>
          <p:cNvPr id="37" name="5-Point Star 8">
            <a:extLst>
              <a:ext uri="{FF2B5EF4-FFF2-40B4-BE49-F238E27FC236}">
                <a16:creationId xmlns:a16="http://schemas.microsoft.com/office/drawing/2014/main" id="{3A4C8985-32CF-4C63-AA39-3A8629E7E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03408" y="6388943"/>
            <a:ext cx="373049" cy="373049"/>
          </a:xfrm>
          <a:prstGeom prst="star5">
            <a:avLst>
              <a:gd name="adj" fmla="val 26693"/>
              <a:gd name="hf" fmla="val 105146"/>
              <a:gd name="vf" fmla="val 110557"/>
            </a:avLst>
          </a:prstGeom>
          <a:solidFill>
            <a:schemeClr val="tx1">
              <a:lumMod val="65000"/>
              <a:lumOff val="35000"/>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7" name="Picture 6" descr="A close up of a map&#10;&#10;Description generated with very high confidence">
            <a:extLst>
              <a:ext uri="{FF2B5EF4-FFF2-40B4-BE49-F238E27FC236}">
                <a16:creationId xmlns:a16="http://schemas.microsoft.com/office/drawing/2014/main" id="{67E8F12D-2B5C-4D0D-8EA9-09FBFB55B8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0530" y="677108"/>
            <a:ext cx="2785545" cy="2874505"/>
          </a:xfrm>
          <a:prstGeom prst="rect">
            <a:avLst/>
          </a:prstGeom>
        </p:spPr>
      </p:pic>
      <p:pic>
        <p:nvPicPr>
          <p:cNvPr id="12" name="Picture 11" descr="A screenshot of a cell phone&#10;&#10;Description generated with high confidence">
            <a:extLst>
              <a:ext uri="{FF2B5EF4-FFF2-40B4-BE49-F238E27FC236}">
                <a16:creationId xmlns:a16="http://schemas.microsoft.com/office/drawing/2014/main" id="{D41993C6-4B03-4F72-B5AB-CE699EDABF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6139" y="1753854"/>
            <a:ext cx="3528876" cy="749886"/>
          </a:xfrm>
          <a:prstGeom prst="rect">
            <a:avLst/>
          </a:prstGeom>
        </p:spPr>
      </p:pic>
      <p:pic>
        <p:nvPicPr>
          <p:cNvPr id="3" name="Picture 2" descr="A close up of a map&#10;&#10;Description generated with high confidence">
            <a:extLst>
              <a:ext uri="{FF2B5EF4-FFF2-40B4-BE49-F238E27FC236}">
                <a16:creationId xmlns:a16="http://schemas.microsoft.com/office/drawing/2014/main" id="{A1C263C3-624B-4D30-B419-6A21EE4DCD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3960" y="574060"/>
            <a:ext cx="2225422" cy="2874505"/>
          </a:xfrm>
          <a:prstGeom prst="rect">
            <a:avLst/>
          </a:prstGeom>
        </p:spPr>
      </p:pic>
      <p:sp>
        <p:nvSpPr>
          <p:cNvPr id="8" name="TextBox 7">
            <a:extLst>
              <a:ext uri="{FF2B5EF4-FFF2-40B4-BE49-F238E27FC236}">
                <a16:creationId xmlns:a16="http://schemas.microsoft.com/office/drawing/2014/main" id="{9DB8902E-5AB4-4D8D-B07A-FA665078A6F1}"/>
              </a:ext>
            </a:extLst>
          </p:cNvPr>
          <p:cNvSpPr txBox="1"/>
          <p:nvPr/>
        </p:nvSpPr>
        <p:spPr>
          <a:xfrm>
            <a:off x="685912" y="4714814"/>
            <a:ext cx="10818199" cy="2045898"/>
          </a:xfrm>
          <a:prstGeom prst="rect">
            <a:avLst/>
          </a:prstGeom>
        </p:spPr>
        <p:txBody>
          <a:bodyPr vert="horz" lIns="91440" tIns="45720" rIns="91440" bIns="45720" rtlCol="0" anchor="b">
            <a:normAutofit fontScale="47500" lnSpcReduction="20000"/>
          </a:bodyPr>
          <a:lstStyle/>
          <a:p>
            <a:pPr algn="ctr" defTabSz="914400">
              <a:lnSpc>
                <a:spcPct val="90000"/>
              </a:lnSpc>
              <a:spcBef>
                <a:spcPct val="0"/>
              </a:spcBef>
              <a:spcAft>
                <a:spcPts val="600"/>
              </a:spcAft>
            </a:pPr>
            <a:r>
              <a:rPr lang="en-US" sz="3200" cap="all" dirty="0">
                <a:solidFill>
                  <a:schemeClr val="accent1"/>
                </a:solidFill>
                <a:latin typeface="+mj-lt"/>
                <a:ea typeface="+mj-ea"/>
                <a:cs typeface="+mj-cs"/>
              </a:rPr>
              <a:t>Increase of variance Before Logarithmic Transformation</a:t>
            </a:r>
          </a:p>
          <a:p>
            <a:pPr algn="ctr" defTabSz="914400">
              <a:lnSpc>
                <a:spcPct val="90000"/>
              </a:lnSpc>
              <a:spcBef>
                <a:spcPct val="0"/>
              </a:spcBef>
              <a:spcAft>
                <a:spcPts val="600"/>
              </a:spcAft>
            </a:pPr>
            <a:r>
              <a:rPr lang="en-US" sz="3200" cap="all" dirty="0">
                <a:solidFill>
                  <a:schemeClr val="accent1"/>
                </a:solidFill>
              </a:rPr>
              <a:t>High VIF so no independent Before and After Log Transformation. </a:t>
            </a:r>
            <a:endParaRPr lang="en-US" sz="3200" cap="all" dirty="0">
              <a:solidFill>
                <a:schemeClr val="accent1"/>
              </a:solidFill>
              <a:latin typeface="+mj-lt"/>
              <a:ea typeface="+mj-ea"/>
              <a:cs typeface="+mj-cs"/>
            </a:endParaRPr>
          </a:p>
          <a:p>
            <a:pPr algn="ctr" defTabSz="914400">
              <a:lnSpc>
                <a:spcPct val="90000"/>
              </a:lnSpc>
              <a:spcBef>
                <a:spcPct val="0"/>
              </a:spcBef>
              <a:spcAft>
                <a:spcPts val="600"/>
              </a:spcAft>
            </a:pPr>
            <a:r>
              <a:rPr lang="en-US" sz="3200" cap="all" dirty="0">
                <a:solidFill>
                  <a:schemeClr val="accent1"/>
                </a:solidFill>
                <a:latin typeface="+mj-lt"/>
                <a:ea typeface="+mj-ea"/>
                <a:cs typeface="+mj-cs"/>
              </a:rPr>
              <a:t>Normality assumption violated the data is heavily skewed</a:t>
            </a:r>
          </a:p>
          <a:p>
            <a:pPr algn="ctr"/>
            <a:r>
              <a:rPr lang="en-US" sz="3300" cap="all" dirty="0">
                <a:solidFill>
                  <a:schemeClr val="accent1"/>
                </a:solidFill>
              </a:rPr>
              <a:t>Problem with not constant variance and non-linearity we may try to overcome using log transformation.</a:t>
            </a:r>
          </a:p>
          <a:p>
            <a:pPr algn="ctr"/>
            <a:r>
              <a:rPr lang="en-US" sz="3300" cap="all" dirty="0">
                <a:solidFill>
                  <a:schemeClr val="accent1"/>
                </a:solidFill>
              </a:rPr>
              <a:t>Shapiro - Wilk test of normality</a:t>
            </a:r>
          </a:p>
          <a:p>
            <a:pPr marL="571500" indent="-571500">
              <a:buFont typeface="Arial" panose="020B0604020202020204" pitchFamily="34" charset="0"/>
              <a:buChar char="•"/>
            </a:pPr>
            <a:r>
              <a:rPr lang="en-US" sz="3600" dirty="0"/>
              <a:t>Assumption 1: The Y-values are independent is met</a:t>
            </a:r>
          </a:p>
          <a:p>
            <a:pPr marL="571500" indent="-571500">
              <a:buFont typeface="Arial" panose="020B0604020202020204" pitchFamily="34" charset="0"/>
              <a:buChar char="•"/>
            </a:pPr>
            <a:r>
              <a:rPr lang="en-US" sz="3600" dirty="0"/>
              <a:t>Assumption 2: The Y-values can be expressed as a linear function of the X-variable is met</a:t>
            </a:r>
          </a:p>
          <a:p>
            <a:pPr marL="571500" indent="-571500">
              <a:buFont typeface="Arial" panose="020B0604020202020204" pitchFamily="34" charset="0"/>
              <a:buChar char="•"/>
            </a:pPr>
            <a:r>
              <a:rPr lang="en-US" sz="3600" dirty="0"/>
              <a:t>Assumption 3: Variation of observations around the regression line is constant is met. </a:t>
            </a:r>
            <a:endParaRPr lang="en-GB" sz="3600" dirty="0"/>
          </a:p>
          <a:p>
            <a:pPr algn="ctr"/>
            <a:endParaRPr lang="en-US" sz="3300" cap="all" dirty="0">
              <a:solidFill>
                <a:schemeClr val="accent1"/>
              </a:solidFill>
            </a:endParaRPr>
          </a:p>
          <a:p>
            <a:pPr algn="ctr" defTabSz="914400">
              <a:lnSpc>
                <a:spcPct val="90000"/>
              </a:lnSpc>
              <a:spcBef>
                <a:spcPct val="0"/>
              </a:spcBef>
              <a:spcAft>
                <a:spcPts val="600"/>
              </a:spcAft>
            </a:pPr>
            <a:endParaRPr lang="en-US" sz="3200" cap="all" dirty="0">
              <a:solidFill>
                <a:schemeClr val="accent1"/>
              </a:solidFill>
              <a:latin typeface="+mj-lt"/>
              <a:ea typeface="+mj-ea"/>
              <a:cs typeface="+mj-cs"/>
            </a:endParaRPr>
          </a:p>
        </p:txBody>
      </p:sp>
      <p:pic>
        <p:nvPicPr>
          <p:cNvPr id="2050" name="Picture 2" descr="Image result for STOP">
            <a:extLst>
              <a:ext uri="{FF2B5EF4-FFF2-40B4-BE49-F238E27FC236}">
                <a16:creationId xmlns:a16="http://schemas.microsoft.com/office/drawing/2014/main" id="{4F3E7BF1-8DB9-43A6-A049-27B2C286DA8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895" y="3077889"/>
            <a:ext cx="2061001" cy="206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7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high confidence">
            <a:extLst>
              <a:ext uri="{FF2B5EF4-FFF2-40B4-BE49-F238E27FC236}">
                <a16:creationId xmlns:a16="http://schemas.microsoft.com/office/drawing/2014/main" id="{9D9BAAE5-8A85-41BD-B34C-1AF4C65B6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48" y="213076"/>
            <a:ext cx="6661648" cy="4785127"/>
          </a:xfrm>
          <a:prstGeom prst="rect">
            <a:avLst/>
          </a:prstGeom>
        </p:spPr>
      </p:pic>
      <p:sp>
        <p:nvSpPr>
          <p:cNvPr id="4" name="TextBox 3">
            <a:extLst>
              <a:ext uri="{FF2B5EF4-FFF2-40B4-BE49-F238E27FC236}">
                <a16:creationId xmlns:a16="http://schemas.microsoft.com/office/drawing/2014/main" id="{EADF0A03-4CE9-4314-852C-9C150F6ABD65}"/>
              </a:ext>
            </a:extLst>
          </p:cNvPr>
          <p:cNvSpPr txBox="1"/>
          <p:nvPr/>
        </p:nvSpPr>
        <p:spPr>
          <a:xfrm>
            <a:off x="7237708" y="278969"/>
            <a:ext cx="4370523" cy="3816429"/>
          </a:xfrm>
          <a:prstGeom prst="rect">
            <a:avLst/>
          </a:prstGeom>
          <a:noFill/>
        </p:spPr>
        <p:txBody>
          <a:bodyPr wrap="square" rtlCol="0">
            <a:spAutoFit/>
          </a:bodyPr>
          <a:lstStyle/>
          <a:p>
            <a:r>
              <a:rPr lang="en-GB" sz="1100" dirty="0"/>
              <a:t>Fitting the best model:</a:t>
            </a:r>
          </a:p>
          <a:p>
            <a:endParaRPr lang="en-GB" sz="1100" dirty="0"/>
          </a:p>
          <a:p>
            <a:r>
              <a:rPr lang="en-GB" sz="1100" dirty="0"/>
              <a:t>Backward elimination</a:t>
            </a:r>
            <a:br>
              <a:rPr lang="en-GB" sz="1100" dirty="0"/>
            </a:br>
            <a:r>
              <a:rPr lang="en-GB" sz="1100" dirty="0"/>
              <a:t>	Fit all check for smallest AIC, take variable out. </a:t>
            </a:r>
          </a:p>
          <a:p>
            <a:endParaRPr lang="en-GB" sz="1100" dirty="0"/>
          </a:p>
          <a:p>
            <a:r>
              <a:rPr lang="en-GB" sz="1100" dirty="0"/>
              <a:t>Forward </a:t>
            </a:r>
          </a:p>
          <a:p>
            <a:r>
              <a:rPr lang="en-GB" sz="1100" dirty="0"/>
              <a:t>	 Fit the null model: mean of violent crimes per population. Add 	one variable at the time with the smallest AIC. </a:t>
            </a:r>
          </a:p>
          <a:p>
            <a:endParaRPr lang="en-GB" sz="1100" dirty="0"/>
          </a:p>
          <a:p>
            <a:r>
              <a:rPr lang="en-GB" sz="1100" dirty="0"/>
              <a:t>combination of both in the stepwise regression</a:t>
            </a:r>
          </a:p>
          <a:p>
            <a:r>
              <a:rPr lang="en-GB" sz="1100" dirty="0"/>
              <a:t>	Fit the null model. Add or remove one variable at the time</a:t>
            </a:r>
          </a:p>
          <a:p>
            <a:endParaRPr lang="en-GB" sz="1100" dirty="0"/>
          </a:p>
          <a:p>
            <a:r>
              <a:rPr lang="en-GB" sz="1100" dirty="0"/>
              <a:t>The lower the AIC value is the better the model is. </a:t>
            </a:r>
          </a:p>
          <a:p>
            <a:r>
              <a:rPr lang="en-GB" sz="1100" dirty="0"/>
              <a:t>Take one variable at the time as variable that was colinear to it may</a:t>
            </a:r>
          </a:p>
          <a:p>
            <a:r>
              <a:rPr lang="en-GB" sz="1100" dirty="0"/>
              <a:t>have changed behaviour a bit. </a:t>
            </a:r>
          </a:p>
          <a:p>
            <a:endParaRPr lang="en-GB" sz="1100" dirty="0"/>
          </a:p>
          <a:p>
            <a:r>
              <a:rPr lang="en-GB" sz="1100" dirty="0"/>
              <a:t>The most important features</a:t>
            </a:r>
          </a:p>
          <a:p>
            <a:pPr indent="-171450">
              <a:buFont typeface="Arial" panose="020B0604020202020204" pitchFamily="34" charset="0"/>
              <a:buChar char="•"/>
            </a:pPr>
            <a:r>
              <a:rPr lang="en-GB" sz="1100" dirty="0"/>
              <a:t>per capita income</a:t>
            </a:r>
          </a:p>
          <a:p>
            <a:pPr indent="-171450">
              <a:buFont typeface="Arial" panose="020B0604020202020204" pitchFamily="34" charset="0"/>
              <a:buChar char="•"/>
            </a:pPr>
            <a:r>
              <a:rPr lang="en-US" sz="1100" dirty="0"/>
              <a:t>percentage of households with investment / rent income</a:t>
            </a:r>
          </a:p>
          <a:p>
            <a:pPr indent="-171450">
              <a:buFont typeface="Arial" panose="020B0604020202020204" pitchFamily="34" charset="0"/>
              <a:buChar char="•"/>
            </a:pPr>
            <a:r>
              <a:rPr lang="en-US" sz="1100" dirty="0"/>
              <a:t>percentage of kids in family housing with two parents</a:t>
            </a:r>
          </a:p>
          <a:p>
            <a:pPr marL="171450" indent="-171450">
              <a:buFont typeface="Arial" panose="020B0604020202020204" pitchFamily="34" charset="0"/>
              <a:buChar char="•"/>
            </a:pPr>
            <a:r>
              <a:rPr lang="en-GB" sz="1100" dirty="0"/>
              <a:t>Land Area, </a:t>
            </a:r>
          </a:p>
          <a:p>
            <a:endParaRPr lang="en-GB" sz="1100" dirty="0"/>
          </a:p>
        </p:txBody>
      </p:sp>
    </p:spTree>
    <p:extLst>
      <p:ext uri="{BB962C8B-B14F-4D97-AF65-F5344CB8AC3E}">
        <p14:creationId xmlns:p14="http://schemas.microsoft.com/office/powerpoint/2010/main" val="2860662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20572F-1E0A-4679-8849-5B70B2EE3024}"/>
              </a:ext>
            </a:extLst>
          </p:cNvPr>
          <p:cNvSpPr/>
          <p:nvPr/>
        </p:nvSpPr>
        <p:spPr>
          <a:xfrm>
            <a:off x="410705" y="224725"/>
            <a:ext cx="11120034" cy="5176434"/>
          </a:xfrm>
          <a:prstGeom prst="rect">
            <a:avLst/>
          </a:prstGeom>
          <a:solidFill>
            <a:srgbClr val="0070C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871AB014-1B7A-4B2E-AF26-BCF00F281852}"/>
              </a:ext>
            </a:extLst>
          </p:cNvPr>
          <p:cNvSpPr txBox="1"/>
          <p:nvPr/>
        </p:nvSpPr>
        <p:spPr>
          <a:xfrm>
            <a:off x="1075687" y="491786"/>
            <a:ext cx="6703017" cy="341632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square" rtlCol="0">
            <a:spAutoFit/>
          </a:bodyPr>
          <a:lstStyle/>
          <a:p>
            <a:r>
              <a:rPr lang="en-GB" dirty="0"/>
              <a:t>Shrinkage Methods Are Not BLUE: </a:t>
            </a:r>
            <a:r>
              <a:rPr lang="en-GB" dirty="0">
                <a:solidFill>
                  <a:srgbClr val="C00000"/>
                </a:solidFill>
              </a:rPr>
              <a:t>B</a:t>
            </a:r>
            <a:r>
              <a:rPr lang="en-GB" dirty="0"/>
              <a:t>est </a:t>
            </a:r>
            <a:r>
              <a:rPr lang="en-GB" dirty="0">
                <a:solidFill>
                  <a:srgbClr val="C00000"/>
                </a:solidFill>
              </a:rPr>
              <a:t>L</a:t>
            </a:r>
            <a:r>
              <a:rPr lang="en-GB" dirty="0"/>
              <a:t>inear </a:t>
            </a:r>
            <a:r>
              <a:rPr lang="en-GB" u="heavy" strike="dblStrike" dirty="0">
                <a:uFill>
                  <a:solidFill>
                    <a:srgbClr val="C00000"/>
                  </a:solidFill>
                </a:uFill>
              </a:rPr>
              <a:t>Unbiased</a:t>
            </a:r>
            <a:r>
              <a:rPr lang="en-GB" dirty="0"/>
              <a:t> </a:t>
            </a:r>
            <a:r>
              <a:rPr lang="en-GB" dirty="0">
                <a:solidFill>
                  <a:srgbClr val="C00000"/>
                </a:solidFill>
              </a:rPr>
              <a:t>E</a:t>
            </a:r>
            <a:r>
              <a:rPr lang="en-GB" dirty="0"/>
              <a:t>stimators</a:t>
            </a:r>
          </a:p>
          <a:p>
            <a:r>
              <a:rPr lang="en-GB" sz="4800" dirty="0">
                <a:solidFill>
                  <a:schemeClr val="accent1">
                    <a:lumMod val="75000"/>
                  </a:schemeClr>
                </a:solidFill>
              </a:rPr>
              <a:t>RIDGE</a:t>
            </a:r>
          </a:p>
          <a:p>
            <a:r>
              <a:rPr lang="en-GB" sz="4800" dirty="0">
                <a:solidFill>
                  <a:schemeClr val="accent1">
                    <a:lumMod val="75000"/>
                  </a:schemeClr>
                </a:solidFill>
              </a:rPr>
              <a:t>LASSO</a:t>
            </a:r>
          </a:p>
          <a:p>
            <a:r>
              <a:rPr lang="en-GB" sz="4800" dirty="0">
                <a:solidFill>
                  <a:schemeClr val="accent1">
                    <a:lumMod val="75000"/>
                  </a:schemeClr>
                </a:solidFill>
              </a:rPr>
              <a:t>ELASTIC NET</a:t>
            </a:r>
          </a:p>
          <a:p>
            <a:r>
              <a:rPr lang="en-GB" dirty="0"/>
              <a:t>Benefits: </a:t>
            </a:r>
          </a:p>
          <a:p>
            <a:r>
              <a:rPr lang="en-GB" dirty="0"/>
              <a:t>We don’t need normality assumption and shrinkage methods takes care of multicollinearity</a:t>
            </a:r>
          </a:p>
        </p:txBody>
      </p:sp>
      <p:pic>
        <p:nvPicPr>
          <p:cNvPr id="4" name="Picture 8" descr="Related image">
            <a:extLst>
              <a:ext uri="{FF2B5EF4-FFF2-40B4-BE49-F238E27FC236}">
                <a16:creationId xmlns:a16="http://schemas.microsoft.com/office/drawing/2014/main" id="{A3415F3E-5BF3-417B-B245-FCCF22260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3497" y="331277"/>
            <a:ext cx="3610821" cy="49633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F4EA52C-E153-4EEA-B6EB-D151CA216ABE}"/>
              </a:ext>
            </a:extLst>
          </p:cNvPr>
          <p:cNvSpPr txBox="1"/>
          <p:nvPr/>
        </p:nvSpPr>
        <p:spPr>
          <a:xfrm>
            <a:off x="550190" y="5680129"/>
            <a:ext cx="8493071" cy="369332"/>
          </a:xfrm>
          <a:prstGeom prst="rect">
            <a:avLst/>
          </a:prstGeom>
          <a:noFill/>
        </p:spPr>
        <p:txBody>
          <a:bodyPr wrap="square" rtlCol="0">
            <a:spAutoFit/>
          </a:bodyPr>
          <a:lstStyle/>
          <a:p>
            <a:r>
              <a:rPr lang="en-GB" dirty="0"/>
              <a:t>But nothing is Normal. </a:t>
            </a:r>
          </a:p>
        </p:txBody>
      </p:sp>
    </p:spTree>
    <p:extLst>
      <p:ext uri="{BB962C8B-B14F-4D97-AF65-F5344CB8AC3E}">
        <p14:creationId xmlns:p14="http://schemas.microsoft.com/office/powerpoint/2010/main" val="1812548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4DA0332-1E18-47DA-9591-B5B06FB6465E}"/>
                  </a:ext>
                </a:extLst>
              </p:cNvPr>
              <p:cNvSpPr txBox="1"/>
              <p:nvPr/>
            </p:nvSpPr>
            <p:spPr>
              <a:xfrm>
                <a:off x="364210" y="0"/>
                <a:ext cx="10346410" cy="5659306"/>
              </a:xfrm>
              <a:prstGeom prst="rect">
                <a:avLst/>
              </a:prstGeom>
              <a:noFill/>
            </p:spPr>
            <p:txBody>
              <a:bodyPr wrap="square" rtlCol="0">
                <a:spAutoFit/>
              </a:bodyPr>
              <a:lstStyle/>
              <a:p>
                <a:endParaRPr lang="en-GB" dirty="0"/>
              </a:p>
              <a:p>
                <a:r>
                  <a:rPr lang="en-GB" dirty="0"/>
                  <a:t>OLS is BLUE as this is the Best Linear Unbiased Estimator. </a:t>
                </a:r>
              </a:p>
              <a:p>
                <a:r>
                  <a:rPr lang="en-GB" dirty="0"/>
                  <a:t>Best: </a:t>
                </a:r>
                <a:r>
                  <a:rPr lang="en-GB" dirty="0">
                    <a:latin typeface="Abadi" panose="020B0604020104020204" pitchFamily="34" charset="0"/>
                  </a:rPr>
                  <a:t>The Gauss Markov theorem states that among all linear unbiased estimates OLS has the smallest variance.</a:t>
                </a:r>
              </a:p>
              <a:p>
                <a:r>
                  <a:rPr lang="en-GB" dirty="0"/>
                  <a:t> Unbiased: </a:t>
                </a:r>
                <a:r>
                  <a:rPr lang="en-GB" dirty="0">
                    <a:latin typeface="Abadi" panose="020B0604020104020204" pitchFamily="34" charset="0"/>
                  </a:rPr>
                  <a:t>If we run this OLS regression bunch of times on many different samples in our population and every time we are generating some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0</m:t>
                        </m:r>
                      </m:sub>
                    </m:sSub>
                  </m:oMath>
                </a14:m>
                <a:r>
                  <a:rPr lang="en-GB" dirty="0">
                    <a:latin typeface="Abadi" panose="020B0604020104020204" pitchFamily="34" charset="0"/>
                  </a:rPr>
                  <a:t> and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1</m:t>
                        </m:r>
                      </m:sub>
                    </m:sSub>
                  </m:oMath>
                </a14:m>
                <a:r>
                  <a:rPr lang="en-GB" dirty="0">
                    <a:latin typeface="Abadi" panose="020B0604020104020204" pitchFamily="34" charset="0"/>
                  </a:rPr>
                  <a:t> If we run this thousand times and we average our betas we will get exactly the coefficient parameters.</a:t>
                </a:r>
              </a:p>
              <a:p>
                <a:r>
                  <a:rPr lang="en-GB" dirty="0"/>
                  <a:t>Goal: </a:t>
                </a:r>
                <a:r>
                  <a:rPr lang="en-GB" dirty="0" err="1"/>
                  <a:t>Minimalise</a:t>
                </a:r>
                <a:r>
                  <a:rPr lang="en-GB" dirty="0"/>
                  <a:t> MSE of prediction to predict future cases</a:t>
                </a:r>
              </a:p>
              <a:p>
                <a:r>
                  <a:rPr lang="en-US" dirty="0">
                    <a:latin typeface="Abadi" panose="020B0604020104020204" pitchFamily="34" charset="0"/>
                  </a:rPr>
                  <a:t>The MSE will be small if the predicted responses are very close to the true responses, and will be large if, for some of the observations, the predicted and true responses differ substantially.</a:t>
                </a:r>
              </a:p>
              <a:p>
                <a:pPr/>
                <a14:m>
                  <m:oMathPara xmlns:m="http://schemas.openxmlformats.org/officeDocument/2006/math">
                    <m:oMathParaPr>
                      <m:jc m:val="centerGroup"/>
                    </m:oMathParaPr>
                    <m:oMath xmlns:m="http://schemas.openxmlformats.org/officeDocument/2006/math">
                      <m:sSub>
                        <m:sSubPr>
                          <m:ctrlPr>
                            <a:rPr lang="en-GB" sz="1600" b="1" i="1" cap="all">
                              <a:solidFill>
                                <a:schemeClr val="accent1"/>
                              </a:solidFill>
                              <a:latin typeface="Cambria Math" panose="02040503050406030204" pitchFamily="18" charset="0"/>
                              <a:ea typeface="+mj-ea"/>
                              <a:cs typeface="+mj-cs"/>
                            </a:rPr>
                          </m:ctrlPr>
                        </m:sSubPr>
                        <m:e>
                          <m:r>
                            <a:rPr lang="en-GB" sz="1600" b="1" i="1" cap="all">
                              <a:solidFill>
                                <a:schemeClr val="accent1"/>
                              </a:solidFill>
                              <a:latin typeface="Cambria Math" panose="02040503050406030204" pitchFamily="18" charset="0"/>
                              <a:ea typeface="+mj-ea"/>
                              <a:cs typeface="+mj-cs"/>
                            </a:rPr>
                            <m:t>𝑀𝑆𝐸</m:t>
                          </m:r>
                        </m:e>
                        <m:sub>
                          <m:r>
                            <a:rPr lang="en-GB" sz="1600" b="1" i="1" cap="all">
                              <a:solidFill>
                                <a:schemeClr val="accent1"/>
                              </a:solidFill>
                              <a:latin typeface="Cambria Math" panose="02040503050406030204" pitchFamily="18" charset="0"/>
                              <a:ea typeface="+mj-ea"/>
                              <a:cs typeface="+mj-cs"/>
                            </a:rPr>
                            <m:t>𝑂𝐿𝑆</m:t>
                          </m:r>
                        </m:sub>
                      </m:sSub>
                      <m:r>
                        <a:rPr lang="en-GB" sz="1600" b="1" i="1" cap="all">
                          <a:solidFill>
                            <a:schemeClr val="accent1"/>
                          </a:solidFill>
                          <a:latin typeface="Cambria Math" panose="02040503050406030204" pitchFamily="18" charset="0"/>
                          <a:ea typeface="+mj-ea"/>
                          <a:cs typeface="+mj-cs"/>
                        </a:rPr>
                        <m:t>= </m:t>
                      </m:r>
                      <m:f>
                        <m:fPr>
                          <m:ctrlPr>
                            <a:rPr lang="en-GB" sz="1600" b="1" i="1" cap="all">
                              <a:solidFill>
                                <a:schemeClr val="accent1"/>
                              </a:solidFill>
                              <a:latin typeface="Cambria Math" panose="02040503050406030204" pitchFamily="18" charset="0"/>
                              <a:ea typeface="+mj-ea"/>
                              <a:cs typeface="+mj-cs"/>
                            </a:rPr>
                          </m:ctrlPr>
                        </m:fPr>
                        <m:num>
                          <m:r>
                            <a:rPr lang="en-GB" sz="1600" b="1" i="1" cap="all">
                              <a:solidFill>
                                <a:schemeClr val="accent1"/>
                              </a:solidFill>
                              <a:latin typeface="Cambria Math" panose="02040503050406030204" pitchFamily="18" charset="0"/>
                              <a:ea typeface="+mj-ea"/>
                              <a:cs typeface="+mj-cs"/>
                            </a:rPr>
                            <m:t>1</m:t>
                          </m:r>
                        </m:num>
                        <m:den>
                          <m:r>
                            <a:rPr lang="en-GB" sz="1600" b="1" i="1" cap="all">
                              <a:solidFill>
                                <a:schemeClr val="accent1"/>
                              </a:solidFill>
                              <a:latin typeface="Cambria Math" panose="02040503050406030204" pitchFamily="18" charset="0"/>
                              <a:ea typeface="+mj-ea"/>
                              <a:cs typeface="+mj-cs"/>
                            </a:rPr>
                            <m:t>𝑛</m:t>
                          </m:r>
                        </m:den>
                      </m:f>
                      <m:nary>
                        <m:naryPr>
                          <m:chr m:val="∑"/>
                          <m:subHide m:val="on"/>
                          <m:supHide m:val="on"/>
                          <m:ctrlPr>
                            <a:rPr lang="en-GB" sz="1600" b="1" i="1" cap="all">
                              <a:solidFill>
                                <a:schemeClr val="accent1"/>
                              </a:solidFill>
                              <a:latin typeface="Cambria Math" panose="02040503050406030204" pitchFamily="18" charset="0"/>
                              <a:ea typeface="+mj-ea"/>
                              <a:cs typeface="+mj-cs"/>
                            </a:rPr>
                          </m:ctrlPr>
                        </m:naryPr>
                        <m:sub/>
                        <m:sup/>
                        <m:e>
                          <m:sSup>
                            <m:sSupPr>
                              <m:ctrlPr>
                                <a:rPr lang="en-GB" sz="1600" b="1" i="1" cap="all">
                                  <a:solidFill>
                                    <a:schemeClr val="accent1"/>
                                  </a:solidFill>
                                  <a:latin typeface="Cambria Math" panose="02040503050406030204" pitchFamily="18" charset="0"/>
                                  <a:ea typeface="+mj-ea"/>
                                  <a:cs typeface="+mj-cs"/>
                                </a:rPr>
                              </m:ctrlPr>
                            </m:sSupPr>
                            <m:e>
                              <m:d>
                                <m:dPr>
                                  <m:ctrlPr>
                                    <a:rPr lang="en-GB" sz="1600" b="1" i="1" cap="all">
                                      <a:solidFill>
                                        <a:schemeClr val="accent1"/>
                                      </a:solidFill>
                                      <a:latin typeface="Cambria Math" panose="02040503050406030204" pitchFamily="18" charset="0"/>
                                      <a:ea typeface="+mj-ea"/>
                                      <a:cs typeface="+mj-cs"/>
                                    </a:rPr>
                                  </m:ctrlPr>
                                </m:dPr>
                                <m:e>
                                  <m:r>
                                    <a:rPr lang="en-GB" sz="1600" b="1" i="1" cap="all">
                                      <a:solidFill>
                                        <a:schemeClr val="accent1"/>
                                      </a:solidFill>
                                      <a:latin typeface="Cambria Math" panose="02040503050406030204" pitchFamily="18" charset="0"/>
                                      <a:ea typeface="+mj-ea"/>
                                      <a:cs typeface="+mj-cs"/>
                                    </a:rPr>
                                    <m:t>𝑌</m:t>
                                  </m:r>
                                  <m:r>
                                    <a:rPr lang="en-GB" sz="1600" b="1" i="1" cap="all">
                                      <a:solidFill>
                                        <a:schemeClr val="accent1"/>
                                      </a:solidFill>
                                      <a:latin typeface="Cambria Math" panose="02040503050406030204" pitchFamily="18" charset="0"/>
                                      <a:ea typeface="+mj-ea"/>
                                      <a:cs typeface="+mj-cs"/>
                                    </a:rPr>
                                    <m:t>−</m:t>
                                  </m:r>
                                  <m:acc>
                                    <m:accPr>
                                      <m:chr m:val="̂"/>
                                      <m:ctrlPr>
                                        <a:rPr lang="en-GB" sz="1600" b="1" i="1" cap="all">
                                          <a:solidFill>
                                            <a:schemeClr val="accent1"/>
                                          </a:solidFill>
                                          <a:latin typeface="Cambria Math" panose="02040503050406030204" pitchFamily="18" charset="0"/>
                                          <a:ea typeface="+mj-ea"/>
                                          <a:cs typeface="+mj-cs"/>
                                        </a:rPr>
                                      </m:ctrlPr>
                                    </m:accPr>
                                    <m:e>
                                      <m:r>
                                        <a:rPr lang="en-GB" sz="1600" b="1" i="1" cap="all">
                                          <a:solidFill>
                                            <a:schemeClr val="accent1"/>
                                          </a:solidFill>
                                          <a:latin typeface="Cambria Math" panose="02040503050406030204" pitchFamily="18" charset="0"/>
                                          <a:ea typeface="+mj-ea"/>
                                          <a:cs typeface="+mj-cs"/>
                                        </a:rPr>
                                        <m:t>𝑌</m:t>
                                      </m:r>
                                    </m:e>
                                  </m:acc>
                                </m:e>
                              </m:d>
                            </m:e>
                            <m:sup>
                              <m:r>
                                <a:rPr lang="en-GB" sz="1600" b="1" i="1" cap="all">
                                  <a:solidFill>
                                    <a:schemeClr val="accent1"/>
                                  </a:solidFill>
                                  <a:latin typeface="Cambria Math" panose="02040503050406030204" pitchFamily="18" charset="0"/>
                                  <a:ea typeface="+mj-ea"/>
                                  <a:cs typeface="+mj-cs"/>
                                </a:rPr>
                                <m:t>2</m:t>
                              </m:r>
                            </m:sup>
                          </m:sSup>
                        </m:e>
                      </m:nary>
                    </m:oMath>
                  </m:oMathPara>
                </a14:m>
                <a:endParaRPr lang="en-GB" sz="1600" b="1" i="1" cap="all" dirty="0">
                  <a:solidFill>
                    <a:schemeClr val="accent1"/>
                  </a:solidFill>
                  <a:ea typeface="+mj-ea"/>
                  <a:cs typeface="+mj-cs"/>
                </a:endParaRPr>
              </a:p>
              <a:p>
                <a:endParaRPr lang="en-GB" dirty="0">
                  <a:latin typeface="Abadi" panose="020B0604020104020204" pitchFamily="34" charset="0"/>
                </a:endParaRPr>
              </a:p>
              <a:p>
                <a:r>
                  <a:rPr lang="en-GB" dirty="0"/>
                  <a:t>Can there be a biased estimator with a smaller MSE?</a:t>
                </a:r>
              </a:p>
              <a:p>
                <a:r>
                  <a:rPr lang="en-GB" dirty="0">
                    <a:latin typeface="Abadi" panose="020B0604020104020204" pitchFamily="34" charset="0"/>
                  </a:rPr>
                  <a:t>Yes, in shrinkage methods we want to include some bias to reduce variance. The reason is that if we have variables that are highly correlated so both increase or decrease at the same time. That’s mean that the standard error of the coefficients in OLS will be very high. Another problem is that we can run into situation were does not exists the inverse of </a:t>
                </a:r>
                <a14:m>
                  <m:oMath xmlns:m="http://schemas.openxmlformats.org/officeDocument/2006/math">
                    <m:sSup>
                      <m:sSupPr>
                        <m:ctrlPr>
                          <a:rPr lang="en-GB" i="1">
                            <a:latin typeface="Cambria Math" panose="02040503050406030204" pitchFamily="18" charset="0"/>
                          </a:rPr>
                        </m:ctrlPr>
                      </m:sSupPr>
                      <m:e>
                        <m:sSup>
                          <m:sSupPr>
                            <m:ctrlPr>
                              <a:rPr lang="en-GB" i="1">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𝑋</m:t>
                            </m:r>
                          </m:e>
                          <m:sup>
                            <m:r>
                              <a:rPr lang="en-GB" i="1">
                                <a:latin typeface="Cambria Math" panose="02040503050406030204" pitchFamily="18" charset="0"/>
                              </a:rPr>
                              <m:t>𝑇</m:t>
                            </m:r>
                          </m:sup>
                        </m:sSup>
                        <m:r>
                          <a:rPr lang="en-GB" i="1">
                            <a:latin typeface="Cambria Math" panose="02040503050406030204" pitchFamily="18" charset="0"/>
                          </a:rPr>
                          <m:t>𝑋</m:t>
                        </m:r>
                        <m:r>
                          <a:rPr lang="en-GB" i="1">
                            <a:latin typeface="Cambria Math" panose="02040503050406030204" pitchFamily="18" charset="0"/>
                          </a:rPr>
                          <m:t>)</m:t>
                        </m:r>
                        <m:r>
                          <m:rPr>
                            <m:nor/>
                          </m:rPr>
                          <a:rPr lang="en-US" i="1"/>
                          <m:t> </m:t>
                        </m:r>
                      </m:e>
                      <m:sup>
                        <m:r>
                          <a:rPr lang="en-GB" i="1">
                            <a:latin typeface="Cambria Math" panose="02040503050406030204" pitchFamily="18" charset="0"/>
                          </a:rPr>
                          <m:t>−1</m:t>
                        </m:r>
                      </m:sup>
                    </m:sSup>
                  </m:oMath>
                </a14:m>
                <a:r>
                  <a:rPr lang="en-GB" dirty="0">
                    <a:latin typeface="Abadi" panose="020B0604020104020204" pitchFamily="34" charset="0"/>
                  </a:rPr>
                  <a:t> and as we know in OLS:</a:t>
                </a:r>
              </a:p>
              <a:p>
                <a:pPr/>
                <a14:m>
                  <m:oMathPara xmlns:m="http://schemas.openxmlformats.org/officeDocument/2006/math">
                    <m:oMathParaPr>
                      <m:jc m:val="centerGroup"/>
                    </m:oMathParaPr>
                    <m:oMath xmlns:m="http://schemas.openxmlformats.org/officeDocument/2006/math">
                      <m:acc>
                        <m:accPr>
                          <m:chr m:val="̂"/>
                          <m:ctrlPr>
                            <a:rPr lang="en-GB" sz="1600" b="1" i="1" cap="all">
                              <a:solidFill>
                                <a:schemeClr val="accent1"/>
                              </a:solidFill>
                              <a:latin typeface="Cambria Math" panose="02040503050406030204" pitchFamily="18" charset="0"/>
                              <a:ea typeface="+mj-ea"/>
                              <a:cs typeface="+mj-cs"/>
                            </a:rPr>
                          </m:ctrlPr>
                        </m:accPr>
                        <m:e>
                          <m:r>
                            <a:rPr lang="en-US" sz="1600" b="1" i="1" cap="all">
                              <a:solidFill>
                                <a:schemeClr val="accent1"/>
                              </a:solidFill>
                              <a:latin typeface="Cambria Math" panose="02040503050406030204" pitchFamily="18" charset="0"/>
                              <a:ea typeface="+mj-ea"/>
                              <a:cs typeface="+mj-cs"/>
                            </a:rPr>
                            <m:t>𝛽</m:t>
                          </m:r>
                        </m:e>
                      </m:acc>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m:t>
                              </m:r>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r>
                            <m:rPr>
                              <m:nor/>
                            </m:rPr>
                            <a:rPr lang="en-US" sz="1600" b="1" i="1" cap="all">
                              <a:solidFill>
                                <a:schemeClr val="accent1"/>
                              </a:solidFill>
                              <a:ea typeface="+mj-ea"/>
                              <a:cs typeface="+mj-cs"/>
                            </a:rPr>
                            <m:t> </m:t>
                          </m:r>
                        </m:e>
                        <m:sup>
                          <m:r>
                            <a:rPr lang="en-GB" sz="1600" b="1" i="1" cap="all">
                              <a:solidFill>
                                <a:schemeClr val="accent1"/>
                              </a:solidFill>
                              <a:latin typeface="Cambria Math" panose="02040503050406030204" pitchFamily="18" charset="0"/>
                              <a:ea typeface="+mj-ea"/>
                              <a:cs typeface="+mj-cs"/>
                            </a:rPr>
                            <m:t>−1</m:t>
                          </m:r>
                        </m:sup>
                      </m:sSup>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𝑌</m:t>
                      </m:r>
                    </m:oMath>
                  </m:oMathPara>
                </a14:m>
                <a:endParaRPr lang="en-GB" sz="1600" b="1" i="1" cap="all" dirty="0">
                  <a:solidFill>
                    <a:schemeClr val="accent1"/>
                  </a:solidFill>
                  <a:ea typeface="+mj-ea"/>
                  <a:cs typeface="+mj-cs"/>
                </a:endParaRPr>
              </a:p>
              <a:p>
                <a:pPr/>
                <a14:m>
                  <m:oMathPara xmlns:m="http://schemas.openxmlformats.org/officeDocument/2006/math">
                    <m:oMathParaPr>
                      <m:jc m:val="centerGroup"/>
                    </m:oMathParaPr>
                    <m:oMath xmlns:m="http://schemas.openxmlformats.org/officeDocument/2006/math">
                      <m:r>
                        <a:rPr lang="en-GB" sz="1600" b="1" i="1" cap="all">
                          <a:solidFill>
                            <a:schemeClr val="accent1"/>
                          </a:solidFill>
                          <a:latin typeface="Cambria Math" panose="02040503050406030204" pitchFamily="18" charset="0"/>
                          <a:ea typeface="+mj-ea"/>
                          <a:cs typeface="+mj-cs"/>
                        </a:rPr>
                        <m:t>𝑉𝑎𝑟</m:t>
                      </m:r>
                      <m:d>
                        <m:dPr>
                          <m:ctrlPr>
                            <a:rPr lang="en-GB" sz="1600" b="1" i="1" cap="all">
                              <a:solidFill>
                                <a:schemeClr val="accent1"/>
                              </a:solidFill>
                              <a:latin typeface="Cambria Math" panose="02040503050406030204" pitchFamily="18" charset="0"/>
                              <a:ea typeface="+mj-ea"/>
                              <a:cs typeface="+mj-cs"/>
                            </a:rPr>
                          </m:ctrlPr>
                        </m:dPr>
                        <m:e>
                          <m:acc>
                            <m:accPr>
                              <m:chr m:val="̂"/>
                              <m:ctrlPr>
                                <a:rPr lang="en-GB" sz="1600" b="1" i="1" cap="all">
                                  <a:solidFill>
                                    <a:schemeClr val="accent1"/>
                                  </a:solidFill>
                                  <a:latin typeface="Cambria Math" panose="02040503050406030204" pitchFamily="18" charset="0"/>
                                  <a:ea typeface="+mj-ea"/>
                                  <a:cs typeface="+mj-cs"/>
                                </a:rPr>
                              </m:ctrlPr>
                            </m:accPr>
                            <m:e>
                              <m:r>
                                <a:rPr lang="en-GB" sz="1600" b="1" i="1" cap="all">
                                  <a:solidFill>
                                    <a:schemeClr val="accent1"/>
                                  </a:solidFill>
                                  <a:latin typeface="Cambria Math" panose="02040503050406030204" pitchFamily="18" charset="0"/>
                                  <a:ea typeface="+mj-ea"/>
                                  <a:cs typeface="+mj-cs"/>
                                </a:rPr>
                                <m:t>𝛽</m:t>
                              </m:r>
                            </m:e>
                          </m:acc>
                        </m:e>
                      </m:d>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𝛿</m:t>
                          </m:r>
                        </m:e>
                        <m:sup>
                          <m:r>
                            <a:rPr lang="en-GB" sz="1600" b="1" i="1" cap="all">
                              <a:solidFill>
                                <a:schemeClr val="accent1"/>
                              </a:solidFill>
                              <a:latin typeface="Cambria Math" panose="02040503050406030204" pitchFamily="18" charset="0"/>
                              <a:ea typeface="+mj-ea"/>
                              <a:cs typeface="+mj-cs"/>
                            </a:rPr>
                            <m:t>2</m:t>
                          </m:r>
                        </m:sup>
                      </m:sSup>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e>
                        <m:sup>
                          <m:r>
                            <a:rPr lang="en-GB" sz="1600" b="1" i="1" cap="all">
                              <a:solidFill>
                                <a:schemeClr val="accent1"/>
                              </a:solidFill>
                              <a:latin typeface="Cambria Math" panose="02040503050406030204" pitchFamily="18" charset="0"/>
                              <a:ea typeface="+mj-ea"/>
                              <a:cs typeface="+mj-cs"/>
                            </a:rPr>
                            <m:t>−1</m:t>
                          </m:r>
                        </m:sup>
                      </m:sSup>
                    </m:oMath>
                  </m:oMathPara>
                </a14:m>
                <a:endParaRPr lang="en-GB" sz="1600" b="1" i="1" cap="all" dirty="0">
                  <a:solidFill>
                    <a:schemeClr val="accent1"/>
                  </a:solidFill>
                  <a:ea typeface="+mj-ea"/>
                  <a:cs typeface="+mj-cs"/>
                </a:endParaRPr>
              </a:p>
            </p:txBody>
          </p:sp>
        </mc:Choice>
        <mc:Fallback xmlns="">
          <p:sp>
            <p:nvSpPr>
              <p:cNvPr id="2" name="TextBox 1">
                <a:extLst>
                  <a:ext uri="{FF2B5EF4-FFF2-40B4-BE49-F238E27FC236}">
                    <a16:creationId xmlns:a16="http://schemas.microsoft.com/office/drawing/2014/main" id="{14DA0332-1E18-47DA-9591-B5B06FB6465E}"/>
                  </a:ext>
                </a:extLst>
              </p:cNvPr>
              <p:cNvSpPr txBox="1">
                <a:spLocks noRot="1" noChangeAspect="1" noMove="1" noResize="1" noEditPoints="1" noAdjustHandles="1" noChangeArrowheads="1" noChangeShapeType="1" noTextEdit="1"/>
              </p:cNvSpPr>
              <p:nvPr/>
            </p:nvSpPr>
            <p:spPr>
              <a:xfrm>
                <a:off x="364210" y="0"/>
                <a:ext cx="10346410" cy="5659306"/>
              </a:xfrm>
              <a:prstGeom prst="rect">
                <a:avLst/>
              </a:prstGeom>
              <a:blipFill>
                <a:blip r:embed="rId2"/>
                <a:stretch>
                  <a:fillRect l="-530" r="-1120"/>
                </a:stretch>
              </a:blipFill>
            </p:spPr>
            <p:txBody>
              <a:bodyPr/>
              <a:lstStyle/>
              <a:p>
                <a:r>
                  <a:rPr lang="en-GB">
                    <a:noFill/>
                  </a:rPr>
                  <a:t> </a:t>
                </a:r>
              </a:p>
            </p:txBody>
          </p:sp>
        </mc:Fallback>
      </mc:AlternateContent>
    </p:spTree>
    <p:extLst>
      <p:ext uri="{BB962C8B-B14F-4D97-AF65-F5344CB8AC3E}">
        <p14:creationId xmlns:p14="http://schemas.microsoft.com/office/powerpoint/2010/main" val="426823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1729</TotalTime>
  <Words>837</Words>
  <Application>Microsoft Office PowerPoint</Application>
  <PresentationFormat>Widescreen</PresentationFormat>
  <Paragraphs>127</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Abadi</vt:lpstr>
      <vt:lpstr>Arial</vt:lpstr>
      <vt:lpstr>Calibri</vt:lpstr>
      <vt:lpstr>Cambria Math</vt:lpstr>
      <vt:lpstr>Impact</vt:lpstr>
      <vt:lpstr>Main Event</vt:lpstr>
      <vt:lpstr>Shrinkage Methods in Machine Learning</vt:lpstr>
      <vt:lpstr>PowerPoint Presentation</vt:lpstr>
      <vt:lpstr>PowerPoint Presentation</vt:lpstr>
      <vt:lpstr>Outliers Detection</vt:lpstr>
      <vt:lpstr>PowerPoint Presentation</vt:lpstr>
      <vt:lpstr>PowerPoint Presentation</vt:lpstr>
      <vt:lpstr>PowerPoint Presentation</vt:lpstr>
      <vt:lpstr>PowerPoint Presentation</vt:lpstr>
      <vt:lpstr>PowerPoint Presentation</vt:lpstr>
      <vt:lpstr>〖SSE〗_OLS= ∑▒(Y-Y ̂ )^2    〖SSE〗_ridge= ∑▒〖(Y-Y ̂ )^2+ λ∑▒〖||β||〗_2^2 〗 〖SSE〗_LASSO= ∑▒〖(Y-Y ̂ )^2+ λ∑▒〖||β||〗_1 〗        〖||β||〗_2^2= √(β_0^2+β_1^2 ) 〖||β||〗_1=|(|β_0 |)|+ 〖||β〗_1 ||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Marta Fajlhauer</dc:creator>
  <cp:lastModifiedBy>Marta Fajlhauer</cp:lastModifiedBy>
  <cp:revision>69</cp:revision>
  <dcterms:created xsi:type="dcterms:W3CDTF">2018-05-16T22:52:18Z</dcterms:created>
  <dcterms:modified xsi:type="dcterms:W3CDTF">2018-06-04T09:17:16Z</dcterms:modified>
</cp:coreProperties>
</file>