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1"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73529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03874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538112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E4CA0D-CB45-41F8-92BD-BAB0091A11D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84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338058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B0-1F9F-4F3D-A7D7-3909BC8CA6E4}"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43841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B0-1F9F-4F3D-A7D7-3909BC8CA6E4}"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546475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213110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F4C9B0-1F9F-4F3D-A7D7-3909BC8CA6E4}" type="datetimeFigureOut">
              <a:rPr lang="en-US" smtClean="0"/>
              <a:t>9/3/2023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E4CA0D-CB45-41F8-92BD-BAB0091A11D8}" type="slidenum">
              <a:rPr lang="en-US" smtClean="0"/>
              <a:t>‹#›</a:t>
            </a:fld>
            <a:endParaRPr lang="en-US"/>
          </a:p>
        </p:txBody>
      </p:sp>
    </p:spTree>
    <p:extLst>
      <p:ext uri="{BB962C8B-B14F-4D97-AF65-F5344CB8AC3E}">
        <p14:creationId xmlns:p14="http://schemas.microsoft.com/office/powerpoint/2010/main" val="180942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92899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4C9B0-1F9F-4F3D-A7D7-3909BC8CA6E4}"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1351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22536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4C9B0-1F9F-4F3D-A7D7-3909BC8CA6E4}"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86690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4C9B0-1F9F-4F3D-A7D7-3909BC8CA6E4}"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31663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F4C9B0-1F9F-4F3D-A7D7-3909BC8CA6E4}"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96348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94473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09842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4C9B0-1F9F-4F3D-A7D7-3909BC8CA6E4}" type="datetimeFigureOut">
              <a:rPr lang="en-US" smtClean="0"/>
              <a:t>9/3/2023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E4CA0D-CB45-41F8-92BD-BAB0091A11D8}" type="slidenum">
              <a:rPr lang="en-US" smtClean="0"/>
              <a:t>‹#›</a:t>
            </a:fld>
            <a:endParaRPr lang="en-US"/>
          </a:p>
        </p:txBody>
      </p:sp>
    </p:spTree>
    <p:extLst>
      <p:ext uri="{BB962C8B-B14F-4D97-AF65-F5344CB8AC3E}">
        <p14:creationId xmlns:p14="http://schemas.microsoft.com/office/powerpoint/2010/main" val="2433175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1BBB-0CF3-0604-CFCA-A81521FA5466}"/>
              </a:ext>
            </a:extLst>
          </p:cNvPr>
          <p:cNvSpPr>
            <a:spLocks noGrp="1"/>
          </p:cNvSpPr>
          <p:nvPr>
            <p:ph type="title"/>
          </p:nvPr>
        </p:nvSpPr>
        <p:spPr>
          <a:xfrm>
            <a:off x="2528455" y="1399316"/>
            <a:ext cx="8555181" cy="2237509"/>
          </a:xfrm>
        </p:spPr>
        <p:txBody>
          <a:bodyPr/>
          <a:lstStyle/>
          <a:p>
            <a:r>
              <a:rPr lang="en-US" dirty="0"/>
              <a:t>SOCIAL BUZZ DATA ANALYSIS</a:t>
            </a:r>
          </a:p>
        </p:txBody>
      </p:sp>
    </p:spTree>
    <p:extLst>
      <p:ext uri="{BB962C8B-B14F-4D97-AF65-F5344CB8AC3E}">
        <p14:creationId xmlns:p14="http://schemas.microsoft.com/office/powerpoint/2010/main" val="370946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6E43-CB7A-C388-ACDE-D8776A37A65F}"/>
              </a:ext>
            </a:extLst>
          </p:cNvPr>
          <p:cNvSpPr>
            <a:spLocks noGrp="1"/>
          </p:cNvSpPr>
          <p:nvPr>
            <p:ph type="title"/>
          </p:nvPr>
        </p:nvSpPr>
        <p:spPr/>
        <p:txBody>
          <a:bodyPr/>
          <a:lstStyle/>
          <a:p>
            <a:r>
              <a:rPr lang="en-US" dirty="0"/>
              <a:t>QUERYING THE DATASET</a:t>
            </a:r>
          </a:p>
        </p:txBody>
      </p:sp>
      <p:sp>
        <p:nvSpPr>
          <p:cNvPr id="3" name="Content Placeholder 2">
            <a:extLst>
              <a:ext uri="{FF2B5EF4-FFF2-40B4-BE49-F238E27FC236}">
                <a16:creationId xmlns:a16="http://schemas.microsoft.com/office/drawing/2014/main" id="{817F7AEF-7DB0-ACDD-4BDE-1A26DB0B3212}"/>
              </a:ext>
            </a:extLst>
          </p:cNvPr>
          <p:cNvSpPr>
            <a:spLocks noGrp="1"/>
          </p:cNvSpPr>
          <p:nvPr>
            <p:ph idx="1"/>
          </p:nvPr>
        </p:nvSpPr>
        <p:spPr/>
        <p:txBody>
          <a:bodyPr/>
          <a:lstStyle/>
          <a:p>
            <a:r>
              <a:rPr lang="en-US" dirty="0"/>
              <a:t>The merged dataset was then queried so as to have insight about the dataset and to provide relevant information to the organization</a:t>
            </a:r>
          </a:p>
        </p:txBody>
      </p:sp>
    </p:spTree>
    <p:extLst>
      <p:ext uri="{BB962C8B-B14F-4D97-AF65-F5344CB8AC3E}">
        <p14:creationId xmlns:p14="http://schemas.microsoft.com/office/powerpoint/2010/main" val="154318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69F0-31CC-82A6-A987-01D334490D1F}"/>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A46E50B2-17F1-EC75-DC4C-A26FDD398A3F}"/>
              </a:ext>
            </a:extLst>
          </p:cNvPr>
          <p:cNvSpPr>
            <a:spLocks noGrp="1"/>
          </p:cNvSpPr>
          <p:nvPr>
            <p:ph idx="1"/>
          </p:nvPr>
        </p:nvSpPr>
        <p:spPr/>
        <p:txBody>
          <a:bodyPr/>
          <a:lstStyle/>
          <a:p>
            <a:r>
              <a:rPr lang="en-US" dirty="0"/>
              <a:t>This step was carried out in Tableau, the result of the query was then visualized in Tableau in order to emphasize on the insight gotten from the analysis</a:t>
            </a:r>
          </a:p>
        </p:txBody>
      </p:sp>
    </p:spTree>
    <p:extLst>
      <p:ext uri="{BB962C8B-B14F-4D97-AF65-F5344CB8AC3E}">
        <p14:creationId xmlns:p14="http://schemas.microsoft.com/office/powerpoint/2010/main" val="374210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A984-C958-BE5B-B334-FFD45E336F15}"/>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52D0A328-A472-7D00-D0A9-AA2C5228EAFB}"/>
              </a:ext>
            </a:extLst>
          </p:cNvPr>
          <p:cNvSpPr>
            <a:spLocks noGrp="1"/>
          </p:cNvSpPr>
          <p:nvPr>
            <p:ph sz="half" idx="1"/>
          </p:nvPr>
        </p:nvSpPr>
        <p:spPr>
          <a:xfrm>
            <a:off x="152403" y="2080359"/>
            <a:ext cx="2957945" cy="4351338"/>
          </a:xfrm>
        </p:spPr>
        <p:txBody>
          <a:bodyPr/>
          <a:lstStyle/>
          <a:p>
            <a:r>
              <a:rPr lang="en-US" dirty="0">
                <a:solidFill>
                  <a:srgbClr val="000000"/>
                </a:solidFill>
                <a:latin typeface="Arial" panose="020B0604020202020204" pitchFamily="34" charset="0"/>
              </a:rPr>
              <a:t>T</a:t>
            </a:r>
            <a:r>
              <a:rPr lang="en-US" sz="2800" b="0" i="0" u="none" strike="noStrike" baseline="0" dirty="0">
                <a:solidFill>
                  <a:srgbClr val="000000"/>
                </a:solidFill>
                <a:latin typeface="Arial" panose="020B0604020202020204" pitchFamily="34" charset="0"/>
              </a:rPr>
              <a:t>he top 5 categories with the largest aggregate </a:t>
            </a:r>
            <a:r>
              <a:rPr lang="en-US" sz="2800" i="0" u="none" strike="noStrike" baseline="0" dirty="0">
                <a:solidFill>
                  <a:schemeClr val="bg1"/>
                </a:solidFill>
                <a:latin typeface="Arial" panose="020B0604020202020204" pitchFamily="34" charset="0"/>
              </a:rPr>
              <a:t>popularity</a:t>
            </a:r>
            <a:r>
              <a:rPr lang="en-US" dirty="0">
                <a:solidFill>
                  <a:schemeClr val="bg1"/>
                </a:solidFill>
              </a:rPr>
              <a:t> are Animal, Science, Health Eating, Technology and Food</a:t>
            </a:r>
          </a:p>
        </p:txBody>
      </p:sp>
      <p:pic>
        <p:nvPicPr>
          <p:cNvPr id="6" name="Content Placeholder 5">
            <a:extLst>
              <a:ext uri="{FF2B5EF4-FFF2-40B4-BE49-F238E27FC236}">
                <a16:creationId xmlns:a16="http://schemas.microsoft.com/office/drawing/2014/main" id="{27A9D836-0115-A778-8225-B1ED555B77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97379" y="1958861"/>
            <a:ext cx="8645235" cy="4843724"/>
          </a:xfrm>
        </p:spPr>
      </p:pic>
    </p:spTree>
    <p:extLst>
      <p:ext uri="{BB962C8B-B14F-4D97-AF65-F5344CB8AC3E}">
        <p14:creationId xmlns:p14="http://schemas.microsoft.com/office/powerpoint/2010/main" val="65702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111A-FFDF-5357-90EC-9C7DA33D97A8}"/>
              </a:ext>
            </a:extLst>
          </p:cNvPr>
          <p:cNvSpPr>
            <a:spLocks noGrp="1"/>
          </p:cNvSpPr>
          <p:nvPr>
            <p:ph type="title"/>
          </p:nvPr>
        </p:nvSpPr>
        <p:spPr>
          <a:xfrm>
            <a:off x="685800" y="720436"/>
            <a:ext cx="10515600" cy="886691"/>
          </a:xfrm>
        </p:spPr>
        <p:txBody>
          <a:bodyPr/>
          <a:lstStyle/>
          <a:p>
            <a:r>
              <a:rPr lang="en-US" dirty="0"/>
              <a:t>INSIGHTS FROM THE ANALYSIS</a:t>
            </a:r>
          </a:p>
        </p:txBody>
      </p:sp>
      <p:sp>
        <p:nvSpPr>
          <p:cNvPr id="3" name="Content Placeholder 2">
            <a:extLst>
              <a:ext uri="{FF2B5EF4-FFF2-40B4-BE49-F238E27FC236}">
                <a16:creationId xmlns:a16="http://schemas.microsoft.com/office/drawing/2014/main" id="{D801F011-48F5-B65B-A528-BCA1459AD9E6}"/>
              </a:ext>
            </a:extLst>
          </p:cNvPr>
          <p:cNvSpPr>
            <a:spLocks noGrp="1"/>
          </p:cNvSpPr>
          <p:nvPr>
            <p:ph sz="half" idx="1"/>
          </p:nvPr>
        </p:nvSpPr>
        <p:spPr>
          <a:xfrm>
            <a:off x="62346" y="2008910"/>
            <a:ext cx="3338945" cy="4724399"/>
          </a:xfrm>
        </p:spPr>
        <p:txBody>
          <a:bodyPr/>
          <a:lstStyle/>
          <a:p>
            <a:r>
              <a:rPr lang="en-US" dirty="0"/>
              <a:t>The best Content type with the largest aggregate popularity is Photo while the least is Audio</a:t>
            </a:r>
          </a:p>
        </p:txBody>
      </p:sp>
      <p:pic>
        <p:nvPicPr>
          <p:cNvPr id="6" name="Content Placeholder 5">
            <a:extLst>
              <a:ext uri="{FF2B5EF4-FFF2-40B4-BE49-F238E27FC236}">
                <a16:creationId xmlns:a16="http://schemas.microsoft.com/office/drawing/2014/main" id="{A823B2D7-B599-F748-8626-B3A4E7E920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08808" y="2008910"/>
            <a:ext cx="4175568" cy="4724399"/>
          </a:xfrm>
        </p:spPr>
      </p:pic>
    </p:spTree>
    <p:extLst>
      <p:ext uri="{BB962C8B-B14F-4D97-AF65-F5344CB8AC3E}">
        <p14:creationId xmlns:p14="http://schemas.microsoft.com/office/powerpoint/2010/main" val="24185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2F79-575B-66FF-16B9-FF5FE926BA59}"/>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37898673-DD1A-3B8C-CD6C-19E03C9449DC}"/>
              </a:ext>
            </a:extLst>
          </p:cNvPr>
          <p:cNvSpPr>
            <a:spLocks noGrp="1"/>
          </p:cNvSpPr>
          <p:nvPr>
            <p:ph sz="half" idx="1"/>
          </p:nvPr>
        </p:nvSpPr>
        <p:spPr>
          <a:xfrm>
            <a:off x="187036" y="2064326"/>
            <a:ext cx="3290455" cy="4691783"/>
          </a:xfrm>
        </p:spPr>
        <p:txBody>
          <a:bodyPr>
            <a:normAutofit/>
          </a:bodyPr>
          <a:lstStyle/>
          <a:p>
            <a:r>
              <a:rPr lang="en-US" dirty="0"/>
              <a:t>The month with the largest aggregate popularity is the month of May 2021 while the least is the month of June 2020</a:t>
            </a:r>
          </a:p>
          <a:p>
            <a:r>
              <a:rPr lang="en-US" dirty="0"/>
              <a:t>There is a drastic decline in the aggregate popularity from the month of May 2021 to June 2021</a:t>
            </a:r>
          </a:p>
        </p:txBody>
      </p:sp>
      <p:pic>
        <p:nvPicPr>
          <p:cNvPr id="6" name="Content Placeholder 5">
            <a:extLst>
              <a:ext uri="{FF2B5EF4-FFF2-40B4-BE49-F238E27FC236}">
                <a16:creationId xmlns:a16="http://schemas.microsoft.com/office/drawing/2014/main" id="{CF59C0B8-E642-D6F9-24BD-23149F7103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85175" y="2064327"/>
            <a:ext cx="8019789" cy="4691783"/>
          </a:xfrm>
        </p:spPr>
      </p:pic>
    </p:spTree>
    <p:extLst>
      <p:ext uri="{BB962C8B-B14F-4D97-AF65-F5344CB8AC3E}">
        <p14:creationId xmlns:p14="http://schemas.microsoft.com/office/powerpoint/2010/main" val="13429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4BAE-4545-50C7-4757-1C4EA7736F3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7B7D7CE-082E-FC08-5EF8-781634E1427A}"/>
              </a:ext>
            </a:extLst>
          </p:cNvPr>
          <p:cNvSpPr>
            <a:spLocks noGrp="1"/>
          </p:cNvSpPr>
          <p:nvPr>
            <p:ph idx="1"/>
          </p:nvPr>
        </p:nvSpPr>
        <p:spPr/>
        <p:txBody>
          <a:bodyPr/>
          <a:lstStyle/>
          <a:p>
            <a:pPr marL="514350" indent="-514350">
              <a:buFont typeface="+mj-lt"/>
              <a:buAutoNum type="arabicPeriod"/>
            </a:pPr>
            <a:r>
              <a:rPr lang="en-US" dirty="0"/>
              <a:t>To ensure that the scaling process is effective, emphasis should be placed on Photo and Video content type because the have more aggregate popularity</a:t>
            </a:r>
          </a:p>
          <a:p>
            <a:pPr marL="514350" indent="-514350">
              <a:buFont typeface="+mj-lt"/>
              <a:buAutoNum type="arabicPeriod"/>
            </a:pPr>
            <a:r>
              <a:rPr lang="en-US" dirty="0"/>
              <a:t>The Operations Records between the month of May 2021 and June 2021 should be looked into, because of the drastic decline in the aggregate popularity between these two months.</a:t>
            </a:r>
          </a:p>
          <a:p>
            <a:pPr marL="514350" indent="-514350">
              <a:buFont typeface="+mj-lt"/>
              <a:buAutoNum type="arabicPeriod"/>
            </a:pPr>
            <a:r>
              <a:rPr lang="en-US" dirty="0"/>
              <a:t>To ensure that the scaling process is effective, emphasis should also be placed on the top five (5) content categories which are  Animal, Science, Health Eating, Technology and Food.</a:t>
            </a:r>
          </a:p>
          <a:p>
            <a:pPr marL="514350" indent="-514350">
              <a:buFont typeface="+mj-lt"/>
              <a:buAutoNum type="arabicPeriod"/>
            </a:pPr>
            <a:endParaRPr lang="en-US" dirty="0"/>
          </a:p>
        </p:txBody>
      </p:sp>
    </p:spTree>
    <p:extLst>
      <p:ext uri="{BB962C8B-B14F-4D97-AF65-F5344CB8AC3E}">
        <p14:creationId xmlns:p14="http://schemas.microsoft.com/office/powerpoint/2010/main" val="210965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90EB-01B4-BE05-7E1B-D14A8B106884}"/>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0954AEA8-D8D1-42DA-3AF4-A5C168F7ED7C}"/>
              </a:ext>
            </a:extLst>
          </p:cNvPr>
          <p:cNvSpPr>
            <a:spLocks noGrp="1"/>
          </p:cNvSpPr>
          <p:nvPr>
            <p:ph idx="1"/>
          </p:nvPr>
        </p:nvSpPr>
        <p:spPr/>
        <p:txBody>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The Analytics team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Summary</a:t>
            </a:r>
          </a:p>
          <a:p>
            <a:endParaRPr lang="en-US" dirty="0"/>
          </a:p>
        </p:txBody>
      </p:sp>
    </p:spTree>
    <p:extLst>
      <p:ext uri="{BB962C8B-B14F-4D97-AF65-F5344CB8AC3E}">
        <p14:creationId xmlns:p14="http://schemas.microsoft.com/office/powerpoint/2010/main" val="144533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6859-456F-31BB-00F6-90B9A3034C36}"/>
              </a:ext>
            </a:extLst>
          </p:cNvPr>
          <p:cNvSpPr>
            <a:spLocks noGrp="1"/>
          </p:cNvSpPr>
          <p:nvPr>
            <p:ph type="title"/>
          </p:nvPr>
        </p:nvSpPr>
        <p:spPr/>
        <p:txBody>
          <a:bodyPr/>
          <a:lstStyle/>
          <a:p>
            <a:r>
              <a:rPr lang="en-US" dirty="0"/>
              <a:t>PROJECT RECAP</a:t>
            </a:r>
          </a:p>
        </p:txBody>
      </p:sp>
      <p:sp>
        <p:nvSpPr>
          <p:cNvPr id="3" name="Content Placeholder 2">
            <a:extLst>
              <a:ext uri="{FF2B5EF4-FFF2-40B4-BE49-F238E27FC236}">
                <a16:creationId xmlns:a16="http://schemas.microsoft.com/office/drawing/2014/main" id="{C9FF4718-8F71-58BD-F551-DED029F7D277}"/>
              </a:ext>
            </a:extLst>
          </p:cNvPr>
          <p:cNvSpPr>
            <a:spLocks noGrp="1"/>
          </p:cNvSpPr>
          <p:nvPr>
            <p:ph idx="1"/>
          </p:nvPr>
        </p:nvSpPr>
        <p:spPr/>
        <p:txBody>
          <a:bodyPr/>
          <a:lstStyle/>
          <a:p>
            <a:pPr algn="l"/>
            <a:endParaRPr lang="en-US" sz="1800" b="0" i="0" u="none" strike="noStrike" baseline="0" dirty="0">
              <a:solidFill>
                <a:srgbClr val="000000"/>
              </a:solidFill>
              <a:latin typeface="Arial" panose="020B0604020202020204" pitchFamily="34" charset="0"/>
            </a:endParaRPr>
          </a:p>
          <a:p>
            <a:pPr>
              <a:lnSpc>
                <a:spcPct val="200000"/>
              </a:lnSpc>
            </a:pPr>
            <a:r>
              <a:rPr lang="en-US" sz="1800" b="0" i="0" u="none" strike="noStrike" baseline="0" dirty="0">
                <a:solidFill>
                  <a:srgbClr val="000000"/>
                </a:solidFill>
                <a:latin typeface="Arial" panose="020B0604020202020204" pitchFamily="34" charset="0"/>
              </a:rPr>
              <a:t> Over the past 5 years, Social Buzz has reached over 500 million active users each month</a:t>
            </a:r>
          </a:p>
          <a:p>
            <a:pPr marL="0" indent="0">
              <a:lnSpc>
                <a:spcPct val="200000"/>
              </a:lnSpc>
              <a:buNone/>
            </a:pPr>
            <a:r>
              <a:rPr lang="en-US" sz="1800" b="0" i="0" u="none" strike="noStrike" baseline="0" dirty="0">
                <a:solidFill>
                  <a:srgbClr val="000000"/>
                </a:solidFill>
                <a:latin typeface="Arial" panose="020B0604020202020204" pitchFamily="34" charset="0"/>
              </a:rPr>
              <a:t>.</a:t>
            </a:r>
          </a:p>
          <a:p>
            <a:pPr>
              <a:lnSpc>
                <a:spcPct val="200000"/>
              </a:lnSpc>
            </a:pPr>
            <a:r>
              <a:rPr lang="en-US" sz="1800" b="0" i="0" u="none" strike="noStrike" baseline="0" dirty="0">
                <a:solidFill>
                  <a:srgbClr val="000000"/>
                </a:solidFill>
                <a:latin typeface="Arial" panose="020B0604020202020204" pitchFamily="34" charset="0"/>
              </a:rPr>
              <a:t>They have scaled quicker than anticipated and need the help of an advisory firm to oversee their scaling process effectively, hence the need for analysis of their huge data to provide insight and recommendation for their scaling process</a:t>
            </a:r>
            <a:endParaRPr lang="en-US" dirty="0"/>
          </a:p>
        </p:txBody>
      </p:sp>
    </p:spTree>
    <p:extLst>
      <p:ext uri="{BB962C8B-B14F-4D97-AF65-F5344CB8AC3E}">
        <p14:creationId xmlns:p14="http://schemas.microsoft.com/office/powerpoint/2010/main" val="41874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D5F0-142A-7762-8261-FCA8ECF94A5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64FAE50-92A8-FA40-BEA0-B991909DD6B7}"/>
              </a:ext>
            </a:extLst>
          </p:cNvPr>
          <p:cNvSpPr>
            <a:spLocks noGrp="1"/>
          </p:cNvSpPr>
          <p:nvPr>
            <p:ph idx="1"/>
          </p:nvPr>
        </p:nvSpPr>
        <p:spPr/>
        <p:txBody>
          <a:bodyPr/>
          <a:lstStyle/>
          <a:p>
            <a:pPr>
              <a:lnSpc>
                <a:spcPct val="200000"/>
              </a:lnSpc>
            </a:pPr>
            <a:r>
              <a:rPr lang="en-US" sz="1800" b="0" i="0" u="none" strike="noStrike" baseline="0" dirty="0">
                <a:solidFill>
                  <a:srgbClr val="000000"/>
                </a:solidFill>
                <a:latin typeface="Arial" panose="020B0604020202020204" pitchFamily="34" charset="0"/>
              </a:rPr>
              <a:t>An audit of their big data practice </a:t>
            </a:r>
          </a:p>
          <a:p>
            <a:pPr>
              <a:lnSpc>
                <a:spcPct val="200000"/>
              </a:lnSpc>
            </a:pPr>
            <a:r>
              <a:rPr lang="en-US" sz="1800" b="0" i="0" u="none" strike="noStrike" baseline="0" dirty="0">
                <a:solidFill>
                  <a:srgbClr val="000000"/>
                </a:solidFill>
                <a:latin typeface="Arial" panose="020B0604020202020204" pitchFamily="34" charset="0"/>
              </a:rPr>
              <a:t>Recommendations for a successful IPO </a:t>
            </a:r>
          </a:p>
          <a:p>
            <a:pPr>
              <a:lnSpc>
                <a:spcPct val="200000"/>
              </a:lnSpc>
            </a:pPr>
            <a:r>
              <a:rPr lang="en-US" sz="1800" b="0" i="0" u="none" strike="noStrike" baseline="0" dirty="0">
                <a:solidFill>
                  <a:srgbClr val="000000"/>
                </a:solidFill>
                <a:latin typeface="Arial" panose="020B0604020202020204" pitchFamily="34" charset="0"/>
              </a:rPr>
              <a:t>An analysis of their content categories that highlights the top 5 categories with the largest aggregate popularity </a:t>
            </a:r>
            <a:endParaRPr lang="en-US" dirty="0"/>
          </a:p>
        </p:txBody>
      </p:sp>
    </p:spTree>
    <p:extLst>
      <p:ext uri="{BB962C8B-B14F-4D97-AF65-F5344CB8AC3E}">
        <p14:creationId xmlns:p14="http://schemas.microsoft.com/office/powerpoint/2010/main" val="232029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229-B992-40A4-4900-A150C9FF3D3E}"/>
              </a:ext>
            </a:extLst>
          </p:cNvPr>
          <p:cNvSpPr>
            <a:spLocks noGrp="1"/>
          </p:cNvSpPr>
          <p:nvPr>
            <p:ph type="title"/>
          </p:nvPr>
        </p:nvSpPr>
        <p:spPr/>
        <p:txBody>
          <a:bodyPr/>
          <a:lstStyle/>
          <a:p>
            <a:r>
              <a:rPr lang="en-US" b="1" spc="-19" dirty="0">
                <a:latin typeface="Graphik Regular" panose="020B0503030202060203" pitchFamily="34" charset="0"/>
              </a:rPr>
              <a:t>THE ANALYTICS TEAM</a:t>
            </a:r>
            <a:br>
              <a:rPr lang="en-US" sz="3600" b="1" spc="-19" dirty="0">
                <a:latin typeface="Graphik Regular" panose="020B0503030202060203" pitchFamily="34" charset="0"/>
              </a:rPr>
            </a:br>
            <a:endParaRPr lang="en-US" b="1" dirty="0"/>
          </a:p>
        </p:txBody>
      </p:sp>
      <p:sp>
        <p:nvSpPr>
          <p:cNvPr id="3" name="Content Placeholder 2">
            <a:extLst>
              <a:ext uri="{FF2B5EF4-FFF2-40B4-BE49-F238E27FC236}">
                <a16:creationId xmlns:a16="http://schemas.microsoft.com/office/drawing/2014/main" id="{735804BC-EE3A-5388-3529-BF4525FE14F2}"/>
              </a:ext>
            </a:extLst>
          </p:cNvPr>
          <p:cNvSpPr>
            <a:spLocks noGrp="1"/>
          </p:cNvSpPr>
          <p:nvPr>
            <p:ph idx="1"/>
          </p:nvPr>
        </p:nvSpPr>
        <p:spPr/>
        <p:txBody>
          <a:bodyPr/>
          <a:lstStyle/>
          <a:p>
            <a:r>
              <a:rPr lang="en-US" dirty="0"/>
              <a:t>Andrew Fleming (Chief Technical Architect)</a:t>
            </a:r>
          </a:p>
          <a:p>
            <a:r>
              <a:rPr lang="en-US" dirty="0"/>
              <a:t>Marcus </a:t>
            </a:r>
            <a:r>
              <a:rPr lang="en-US" dirty="0" err="1"/>
              <a:t>Rompton</a:t>
            </a:r>
            <a:r>
              <a:rPr lang="en-US" dirty="0"/>
              <a:t> ( Senior Principle)</a:t>
            </a:r>
          </a:p>
          <a:p>
            <a:r>
              <a:rPr lang="en-US" dirty="0"/>
              <a:t>Omogoroye Odunayo ( Data Analyst)</a:t>
            </a:r>
          </a:p>
        </p:txBody>
      </p:sp>
    </p:spTree>
    <p:extLst>
      <p:ext uri="{BB962C8B-B14F-4D97-AF65-F5344CB8AC3E}">
        <p14:creationId xmlns:p14="http://schemas.microsoft.com/office/powerpoint/2010/main" val="22906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6618-C91D-D5CF-90FC-8931DE4CC498}"/>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92042A99-9159-486F-F5F8-13D6B0151130}"/>
              </a:ext>
            </a:extLst>
          </p:cNvPr>
          <p:cNvSpPr>
            <a:spLocks noGrp="1"/>
          </p:cNvSpPr>
          <p:nvPr>
            <p:ph idx="1"/>
          </p:nvPr>
        </p:nvSpPr>
        <p:spPr/>
        <p:txBody>
          <a:bodyPr/>
          <a:lstStyle/>
          <a:p>
            <a:pPr marL="0" indent="0">
              <a:buNone/>
            </a:pPr>
            <a:r>
              <a:rPr lang="en-US" dirty="0"/>
              <a:t>Below are the processes carried out to analyze the dataset given by the organization.</a:t>
            </a:r>
          </a:p>
          <a:p>
            <a:pPr marL="514350" indent="-514350">
              <a:buFont typeface="+mj-lt"/>
              <a:buAutoNum type="arabicPeriod"/>
            </a:pPr>
            <a:r>
              <a:rPr lang="en-US" dirty="0"/>
              <a:t>Dataset Selection</a:t>
            </a:r>
          </a:p>
          <a:p>
            <a:pPr marL="514350" indent="-514350">
              <a:buFont typeface="+mj-lt"/>
              <a:buAutoNum type="arabicPeriod"/>
            </a:pPr>
            <a:r>
              <a:rPr lang="en-US" dirty="0"/>
              <a:t>Data Cleaning</a:t>
            </a:r>
          </a:p>
          <a:p>
            <a:pPr marL="514350" indent="-514350">
              <a:buFont typeface="+mj-lt"/>
              <a:buAutoNum type="arabicPeriod"/>
            </a:pPr>
            <a:r>
              <a:rPr lang="en-US" dirty="0"/>
              <a:t>Data Modelling</a:t>
            </a:r>
          </a:p>
          <a:p>
            <a:pPr marL="514350" indent="-514350">
              <a:buFont typeface="+mj-lt"/>
              <a:buAutoNum type="arabicPeriod"/>
            </a:pPr>
            <a:r>
              <a:rPr lang="en-US" dirty="0"/>
              <a:t>Querying the Dataset for an Explorative Data Analysis</a:t>
            </a:r>
          </a:p>
          <a:p>
            <a:pPr marL="514350" indent="-514350">
              <a:buFont typeface="+mj-lt"/>
              <a:buAutoNum type="arabicPeriod"/>
            </a:pPr>
            <a:r>
              <a:rPr lang="en-US" dirty="0"/>
              <a:t>Visualization</a:t>
            </a:r>
          </a:p>
          <a:p>
            <a:pPr marL="514350" indent="-514350">
              <a:buFont typeface="+mj-lt"/>
              <a:buAutoNum type="arabicPeriod"/>
            </a:pPr>
            <a:endParaRPr lang="en-US" dirty="0"/>
          </a:p>
        </p:txBody>
      </p:sp>
    </p:spTree>
    <p:extLst>
      <p:ext uri="{BB962C8B-B14F-4D97-AF65-F5344CB8AC3E}">
        <p14:creationId xmlns:p14="http://schemas.microsoft.com/office/powerpoint/2010/main" val="239700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12A1-44B4-C7D3-29DD-C8C1DA213855}"/>
              </a:ext>
            </a:extLst>
          </p:cNvPr>
          <p:cNvSpPr>
            <a:spLocks noGrp="1"/>
          </p:cNvSpPr>
          <p:nvPr>
            <p:ph type="ctrTitle"/>
          </p:nvPr>
        </p:nvSpPr>
        <p:spPr/>
        <p:txBody>
          <a:bodyPr/>
          <a:lstStyle/>
          <a:p>
            <a:r>
              <a:rPr lang="en-US" dirty="0"/>
              <a:t>DATA SELECTION</a:t>
            </a:r>
          </a:p>
        </p:txBody>
      </p:sp>
      <p:sp>
        <p:nvSpPr>
          <p:cNvPr id="3" name="Subtitle 2">
            <a:extLst>
              <a:ext uri="{FF2B5EF4-FFF2-40B4-BE49-F238E27FC236}">
                <a16:creationId xmlns:a16="http://schemas.microsoft.com/office/drawing/2014/main" id="{EE3730BA-4A28-C19A-1E18-CFCA959678B7}"/>
              </a:ext>
            </a:extLst>
          </p:cNvPr>
          <p:cNvSpPr>
            <a:spLocks noGrp="1"/>
          </p:cNvSpPr>
          <p:nvPr>
            <p:ph type="subTitle" idx="1"/>
          </p:nvPr>
        </p:nvSpPr>
        <p:spPr/>
        <p:txBody>
          <a:bodyPr/>
          <a:lstStyle/>
          <a:p>
            <a:r>
              <a:rPr lang="en-US" dirty="0"/>
              <a:t>We have a lot of dataset gotten from the organization but not all are relevant to the data analysis we carried out and as such the dataset to be used were carefully selected</a:t>
            </a:r>
          </a:p>
        </p:txBody>
      </p:sp>
    </p:spTree>
    <p:extLst>
      <p:ext uri="{BB962C8B-B14F-4D97-AF65-F5344CB8AC3E}">
        <p14:creationId xmlns:p14="http://schemas.microsoft.com/office/powerpoint/2010/main" val="180989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6D72-1D64-A946-BA29-DF6E512879E7}"/>
              </a:ext>
            </a:extLst>
          </p:cNvPr>
          <p:cNvSpPr>
            <a:spLocks noGrp="1"/>
          </p:cNvSpPr>
          <p:nvPr>
            <p:ph type="ctrTitle"/>
          </p:nvPr>
        </p:nvSpPr>
        <p:spPr>
          <a:xfrm>
            <a:off x="680322" y="2470464"/>
            <a:ext cx="8144134" cy="1373070"/>
          </a:xfrm>
        </p:spPr>
        <p:txBody>
          <a:bodyPr/>
          <a:lstStyle/>
          <a:p>
            <a:r>
              <a:rPr lang="en-US" dirty="0"/>
              <a:t>DATA CLEANING</a:t>
            </a:r>
          </a:p>
        </p:txBody>
      </p:sp>
      <p:sp>
        <p:nvSpPr>
          <p:cNvPr id="3" name="Subtitle 2">
            <a:extLst>
              <a:ext uri="{FF2B5EF4-FFF2-40B4-BE49-F238E27FC236}">
                <a16:creationId xmlns:a16="http://schemas.microsoft.com/office/drawing/2014/main" id="{D58A0A7D-1632-61A3-E13E-77A9E0133079}"/>
              </a:ext>
            </a:extLst>
          </p:cNvPr>
          <p:cNvSpPr>
            <a:spLocks noGrp="1"/>
          </p:cNvSpPr>
          <p:nvPr>
            <p:ph type="subTitle" idx="1"/>
          </p:nvPr>
        </p:nvSpPr>
        <p:spPr>
          <a:xfrm>
            <a:off x="1205345" y="4530291"/>
            <a:ext cx="9144000" cy="1967489"/>
          </a:xfrm>
        </p:spPr>
        <p:txBody>
          <a:bodyPr>
            <a:normAutofit/>
          </a:bodyPr>
          <a:lstStyle/>
          <a:p>
            <a:pPr marL="342900" indent="-342900" algn="l">
              <a:buFont typeface="Arial" panose="020B0604020202020204" pitchFamily="34" charset="0"/>
              <a:buChar char="•"/>
            </a:pPr>
            <a:r>
              <a:rPr lang="en-US" dirty="0"/>
              <a:t>After careful selection of data, the selected dataset were then cleaned to ensure we prepare our dataset properly for the analysis.</a:t>
            </a:r>
          </a:p>
          <a:p>
            <a:pPr marL="342900" indent="-342900" algn="l">
              <a:buFont typeface="Arial" panose="020B0604020202020204" pitchFamily="34" charset="0"/>
              <a:buChar char="•"/>
            </a:pPr>
            <a:r>
              <a:rPr lang="en-US" dirty="0"/>
              <a:t>This process was carried out using </a:t>
            </a:r>
            <a:r>
              <a:rPr lang="en-US" dirty="0" err="1"/>
              <a:t>Dtale</a:t>
            </a:r>
            <a:r>
              <a:rPr lang="en-US" dirty="0"/>
              <a:t> library in </a:t>
            </a:r>
            <a:r>
              <a:rPr lang="en-US" dirty="0" err="1"/>
              <a:t>jupyter</a:t>
            </a:r>
            <a:r>
              <a:rPr lang="en-US" dirty="0"/>
              <a:t> notebook.</a:t>
            </a:r>
          </a:p>
          <a:p>
            <a:pPr marL="342900" indent="-342900" algn="l">
              <a:buFont typeface="Arial" panose="020B0604020202020204" pitchFamily="34" charset="0"/>
              <a:buChar char="•"/>
            </a:pPr>
            <a:r>
              <a:rPr lang="en-US" dirty="0"/>
              <a:t>During this process, the datatype of each column was examined to ensure they are in the right datatype.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59336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CA8F-449E-287C-528C-C443700C6C1E}"/>
              </a:ext>
            </a:extLst>
          </p:cNvPr>
          <p:cNvSpPr>
            <a:spLocks noGrp="1"/>
          </p:cNvSpPr>
          <p:nvPr>
            <p:ph type="title"/>
          </p:nvPr>
        </p:nvSpPr>
        <p:spPr/>
        <p:txBody>
          <a:bodyPr/>
          <a:lstStyle/>
          <a:p>
            <a:r>
              <a:rPr lang="en-US" dirty="0"/>
              <a:t>DATA MODELLING </a:t>
            </a:r>
          </a:p>
        </p:txBody>
      </p:sp>
      <p:sp>
        <p:nvSpPr>
          <p:cNvPr id="3" name="Content Placeholder 2">
            <a:extLst>
              <a:ext uri="{FF2B5EF4-FFF2-40B4-BE49-F238E27FC236}">
                <a16:creationId xmlns:a16="http://schemas.microsoft.com/office/drawing/2014/main" id="{F497FC96-680A-97DD-7AAE-2B6FE6945D23}"/>
              </a:ext>
            </a:extLst>
          </p:cNvPr>
          <p:cNvSpPr>
            <a:spLocks noGrp="1"/>
          </p:cNvSpPr>
          <p:nvPr>
            <p:ph idx="1"/>
          </p:nvPr>
        </p:nvSpPr>
        <p:spPr/>
        <p:txBody>
          <a:bodyPr/>
          <a:lstStyle/>
          <a:p>
            <a:r>
              <a:rPr lang="en-US" dirty="0"/>
              <a:t>This step was carried out in </a:t>
            </a:r>
            <a:r>
              <a:rPr lang="en-US" dirty="0" err="1"/>
              <a:t>Postgre</a:t>
            </a:r>
            <a:r>
              <a:rPr lang="en-US" dirty="0"/>
              <a:t> SQL, three dataset (Reaction, Content and Reaction type) was merged together based on the column similar to each dataset. This is to ensure we have our dataset in a single table to make our querying easier.</a:t>
            </a:r>
          </a:p>
        </p:txBody>
      </p:sp>
    </p:spTree>
    <p:extLst>
      <p:ext uri="{BB962C8B-B14F-4D97-AF65-F5344CB8AC3E}">
        <p14:creationId xmlns:p14="http://schemas.microsoft.com/office/powerpoint/2010/main" val="350817579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154</TotalTime>
  <Words>540</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Graphik Regular</vt:lpstr>
      <vt:lpstr>Trebuchet MS</vt:lpstr>
      <vt:lpstr>Berlin</vt:lpstr>
      <vt:lpstr>SOCIAL BUZZ DATA ANALYSIS</vt:lpstr>
      <vt:lpstr>TODAY’S AGENDA</vt:lpstr>
      <vt:lpstr>PROJECT RECAP</vt:lpstr>
      <vt:lpstr>PROBLEM</vt:lpstr>
      <vt:lpstr>THE ANALYTICS TEAM </vt:lpstr>
      <vt:lpstr>DATA ANALYSIS PROCESS</vt:lpstr>
      <vt:lpstr>DATA SELECTION</vt:lpstr>
      <vt:lpstr>DATA CLEANING</vt:lpstr>
      <vt:lpstr>DATA MODELLING </vt:lpstr>
      <vt:lpstr>QUERYING THE DATASET</vt:lpstr>
      <vt:lpstr>VISUALIZATION</vt:lpstr>
      <vt:lpstr>INSIGHTS FROM THE ANALYSIS</vt:lpstr>
      <vt:lpstr>INSIGHTS FROM THE ANALYSIS</vt:lpstr>
      <vt:lpstr>INSIGHTS FROM THE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DATA ANALYSIS</dc:title>
  <dc:creator>Odunayo</dc:creator>
  <cp:lastModifiedBy>Odunayo</cp:lastModifiedBy>
  <cp:revision>31</cp:revision>
  <dcterms:created xsi:type="dcterms:W3CDTF">2023-09-03T00:35:29Z</dcterms:created>
  <dcterms:modified xsi:type="dcterms:W3CDTF">2023-09-03T15:25:21Z</dcterms:modified>
</cp:coreProperties>
</file>