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4" r:id="rId7"/>
    <p:sldId id="275" r:id="rId8"/>
    <p:sldId id="274" r:id="rId9"/>
    <p:sldId id="266" r:id="rId10"/>
    <p:sldId id="267" r:id="rId11"/>
    <p:sldId id="271" r:id="rId12"/>
    <p:sldId id="268" r:id="rId13"/>
    <p:sldId id="269" r:id="rId14"/>
    <p:sldId id="272" r:id="rId15"/>
    <p:sldId id="273" r:id="rId16"/>
    <p:sldId id="270" r:id="rId17"/>
    <p:sldId id="276"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73529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03874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538112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E4CA0D-CB45-41F8-92BD-BAB0091A11D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84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338058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B0-1F9F-4F3D-A7D7-3909BC8CA6E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43841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B0-1F9F-4F3D-A7D7-3909BC8CA6E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546475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213110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F4C9B0-1F9F-4F3D-A7D7-3909BC8CA6E4}" type="datetimeFigureOut">
              <a:rPr lang="en-US" smtClean="0"/>
              <a:t>11/6/2023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8E4CA0D-CB45-41F8-92BD-BAB0091A11D8}" type="slidenum">
              <a:rPr lang="en-US" smtClean="0"/>
              <a:t>‹#›</a:t>
            </a:fld>
            <a:endParaRPr lang="en-US"/>
          </a:p>
        </p:txBody>
      </p:sp>
    </p:spTree>
    <p:extLst>
      <p:ext uri="{BB962C8B-B14F-4D97-AF65-F5344CB8AC3E}">
        <p14:creationId xmlns:p14="http://schemas.microsoft.com/office/powerpoint/2010/main" val="180942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B0-1F9F-4F3D-A7D7-3909BC8CA6E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92899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4C9B0-1F9F-4F3D-A7D7-3909BC8CA6E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13512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22536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4C9B0-1F9F-4F3D-A7D7-3909BC8CA6E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86690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4C9B0-1F9F-4F3D-A7D7-3909BC8CA6E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231663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F4C9B0-1F9F-4F3D-A7D7-3909BC8CA6E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96348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194473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B0-1F9F-4F3D-A7D7-3909BC8CA6E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4CA0D-CB45-41F8-92BD-BAB0091A11D8}" type="slidenum">
              <a:rPr lang="en-US" smtClean="0"/>
              <a:t>‹#›</a:t>
            </a:fld>
            <a:endParaRPr lang="en-US"/>
          </a:p>
        </p:txBody>
      </p:sp>
    </p:spTree>
    <p:extLst>
      <p:ext uri="{BB962C8B-B14F-4D97-AF65-F5344CB8AC3E}">
        <p14:creationId xmlns:p14="http://schemas.microsoft.com/office/powerpoint/2010/main" val="409842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4C9B0-1F9F-4F3D-A7D7-3909BC8CA6E4}" type="datetimeFigureOut">
              <a:rPr lang="en-US" smtClean="0"/>
              <a:t>11/6/2023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E4CA0D-CB45-41F8-92BD-BAB0091A11D8}" type="slidenum">
              <a:rPr lang="en-US" smtClean="0"/>
              <a:t>‹#›</a:t>
            </a:fld>
            <a:endParaRPr lang="en-US"/>
          </a:p>
        </p:txBody>
      </p:sp>
    </p:spTree>
    <p:extLst>
      <p:ext uri="{BB962C8B-B14F-4D97-AF65-F5344CB8AC3E}">
        <p14:creationId xmlns:p14="http://schemas.microsoft.com/office/powerpoint/2010/main" val="24331753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1BBB-0CF3-0604-CFCA-A81521FA5466}"/>
              </a:ext>
            </a:extLst>
          </p:cNvPr>
          <p:cNvSpPr>
            <a:spLocks noGrp="1"/>
          </p:cNvSpPr>
          <p:nvPr>
            <p:ph type="title"/>
          </p:nvPr>
        </p:nvSpPr>
        <p:spPr>
          <a:xfrm>
            <a:off x="1129146" y="2310245"/>
            <a:ext cx="8555181" cy="2237509"/>
          </a:xfrm>
        </p:spPr>
        <p:txBody>
          <a:bodyPr>
            <a:normAutofit/>
          </a:bodyPr>
          <a:lstStyle/>
          <a:p>
            <a:pPr algn="ctr"/>
            <a:r>
              <a:rPr lang="en-US" b="1" dirty="0">
                <a:latin typeface="Arial Black" panose="020B0A04020102020204" pitchFamily="34" charset="0"/>
              </a:rPr>
              <a:t>Email</a:t>
            </a:r>
            <a:br>
              <a:rPr lang="en-US" b="0" i="0" dirty="0">
                <a:effectLst/>
                <a:latin typeface="Segoe UI Light" panose="020B0502040204020203" pitchFamily="34" charset="0"/>
              </a:rPr>
            </a:br>
            <a:r>
              <a:rPr lang="en-US" b="1" dirty="0">
                <a:latin typeface="Arial Black" panose="020B0A04020102020204" pitchFamily="34" charset="0"/>
              </a:rPr>
              <a:t>Marketing</a:t>
            </a:r>
            <a:r>
              <a:rPr lang="en-US" b="1" i="0" dirty="0">
                <a:effectLst/>
                <a:latin typeface="Arial Black" panose="020B0A04020102020204" pitchFamily="34" charset="0"/>
              </a:rPr>
              <a:t> Campaign</a:t>
            </a:r>
            <a:br>
              <a:rPr lang="en-US" b="0" i="0" dirty="0">
                <a:effectLst/>
                <a:latin typeface="Segoe UI Light" panose="020B0502040204020203" pitchFamily="34" charset="0"/>
              </a:rPr>
            </a:br>
            <a:endParaRPr lang="en-US" dirty="0"/>
          </a:p>
        </p:txBody>
      </p:sp>
    </p:spTree>
    <p:extLst>
      <p:ext uri="{BB962C8B-B14F-4D97-AF65-F5344CB8AC3E}">
        <p14:creationId xmlns:p14="http://schemas.microsoft.com/office/powerpoint/2010/main" val="370946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A984-C958-BE5B-B334-FFD45E336F15}"/>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52D0A328-A472-7D00-D0A9-AA2C5228EAFB}"/>
              </a:ext>
            </a:extLst>
          </p:cNvPr>
          <p:cNvSpPr>
            <a:spLocks noGrp="1"/>
          </p:cNvSpPr>
          <p:nvPr>
            <p:ph sz="half" idx="1"/>
          </p:nvPr>
        </p:nvSpPr>
        <p:spPr>
          <a:xfrm>
            <a:off x="152404" y="2080359"/>
            <a:ext cx="2923306" cy="4458986"/>
          </a:xfrm>
        </p:spPr>
        <p:txBody>
          <a:bodyPr/>
          <a:lstStyle/>
          <a:p>
            <a:r>
              <a:rPr lang="en-US" dirty="0">
                <a:solidFill>
                  <a:schemeClr val="bg1"/>
                </a:solidFill>
              </a:rPr>
              <a:t>Campaign 1 has the highest conversion rate of 3001</a:t>
            </a:r>
          </a:p>
          <a:p>
            <a:r>
              <a:rPr lang="en-US" dirty="0">
                <a:solidFill>
                  <a:schemeClr val="bg1"/>
                </a:solidFill>
              </a:rPr>
              <a:t> Campaign 3 has the least conversion rate of 87</a:t>
            </a:r>
          </a:p>
        </p:txBody>
      </p:sp>
      <p:pic>
        <p:nvPicPr>
          <p:cNvPr id="12" name="Content Placeholder 11">
            <a:extLst>
              <a:ext uri="{FF2B5EF4-FFF2-40B4-BE49-F238E27FC236}">
                <a16:creationId xmlns:a16="http://schemas.microsoft.com/office/drawing/2014/main" id="{D1AAE820-DEF9-9FFA-4A67-E349982171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3382" y="2167137"/>
            <a:ext cx="6456214" cy="4458986"/>
          </a:xfrm>
        </p:spPr>
      </p:pic>
    </p:spTree>
    <p:extLst>
      <p:ext uri="{BB962C8B-B14F-4D97-AF65-F5344CB8AC3E}">
        <p14:creationId xmlns:p14="http://schemas.microsoft.com/office/powerpoint/2010/main" val="65702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2F79-575B-66FF-16B9-FF5FE926BA59}"/>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37898673-DD1A-3B8C-CD6C-19E03C9449DC}"/>
              </a:ext>
            </a:extLst>
          </p:cNvPr>
          <p:cNvSpPr>
            <a:spLocks noGrp="1"/>
          </p:cNvSpPr>
          <p:nvPr>
            <p:ph sz="half" idx="1"/>
          </p:nvPr>
        </p:nvSpPr>
        <p:spPr>
          <a:xfrm>
            <a:off x="187036" y="2064326"/>
            <a:ext cx="3290455" cy="4691783"/>
          </a:xfrm>
        </p:spPr>
        <p:txBody>
          <a:bodyPr>
            <a:normAutofit/>
          </a:bodyPr>
          <a:lstStyle/>
          <a:p>
            <a:r>
              <a:rPr lang="en-US" dirty="0">
                <a:solidFill>
                  <a:schemeClr val="bg1"/>
                </a:solidFill>
              </a:rPr>
              <a:t>Campaign 5 has the highest cost of 36,000</a:t>
            </a:r>
          </a:p>
          <a:p>
            <a:r>
              <a:rPr lang="en-US" dirty="0">
                <a:solidFill>
                  <a:schemeClr val="bg1"/>
                </a:solidFill>
              </a:rPr>
              <a:t> Campaign 3 has the lowest cost of 5,000</a:t>
            </a:r>
            <a:endParaRPr lang="en-US" dirty="0"/>
          </a:p>
        </p:txBody>
      </p:sp>
      <p:pic>
        <p:nvPicPr>
          <p:cNvPr id="8" name="Content Placeholder 7">
            <a:extLst>
              <a:ext uri="{FF2B5EF4-FFF2-40B4-BE49-F238E27FC236}">
                <a16:creationId xmlns:a16="http://schemas.microsoft.com/office/drawing/2014/main" id="{025B84DA-2542-21E8-E526-456EBC3B64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6400" y="2161309"/>
            <a:ext cx="6518563" cy="4516878"/>
          </a:xfrm>
        </p:spPr>
      </p:pic>
    </p:spTree>
    <p:extLst>
      <p:ext uri="{BB962C8B-B14F-4D97-AF65-F5344CB8AC3E}">
        <p14:creationId xmlns:p14="http://schemas.microsoft.com/office/powerpoint/2010/main" val="183964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111A-FFDF-5357-90EC-9C7DA33D97A8}"/>
              </a:ext>
            </a:extLst>
          </p:cNvPr>
          <p:cNvSpPr>
            <a:spLocks noGrp="1"/>
          </p:cNvSpPr>
          <p:nvPr>
            <p:ph type="title"/>
          </p:nvPr>
        </p:nvSpPr>
        <p:spPr>
          <a:xfrm>
            <a:off x="685800" y="720436"/>
            <a:ext cx="10515600" cy="886691"/>
          </a:xfrm>
        </p:spPr>
        <p:txBody>
          <a:bodyPr/>
          <a:lstStyle/>
          <a:p>
            <a:r>
              <a:rPr lang="en-US" dirty="0"/>
              <a:t>INSIGHTS FROM THE ANALYSIS</a:t>
            </a:r>
          </a:p>
        </p:txBody>
      </p:sp>
      <p:sp>
        <p:nvSpPr>
          <p:cNvPr id="3" name="Content Placeholder 2">
            <a:extLst>
              <a:ext uri="{FF2B5EF4-FFF2-40B4-BE49-F238E27FC236}">
                <a16:creationId xmlns:a16="http://schemas.microsoft.com/office/drawing/2014/main" id="{D801F011-48F5-B65B-A528-BCA1459AD9E6}"/>
              </a:ext>
            </a:extLst>
          </p:cNvPr>
          <p:cNvSpPr>
            <a:spLocks noGrp="1"/>
          </p:cNvSpPr>
          <p:nvPr>
            <p:ph sz="half" idx="1"/>
          </p:nvPr>
        </p:nvSpPr>
        <p:spPr>
          <a:xfrm>
            <a:off x="62346" y="2008910"/>
            <a:ext cx="3338945" cy="4724399"/>
          </a:xfrm>
        </p:spPr>
        <p:txBody>
          <a:bodyPr/>
          <a:lstStyle/>
          <a:p>
            <a:r>
              <a:rPr lang="en-US" dirty="0"/>
              <a:t>The month with the highest Clickthrough rate is the month of October while the least is December</a:t>
            </a:r>
          </a:p>
          <a:p>
            <a:r>
              <a:rPr lang="en-US" dirty="0"/>
              <a:t>There is a drastic decline in Clickthrough rate  from the month of October to December</a:t>
            </a:r>
          </a:p>
        </p:txBody>
      </p:sp>
      <p:pic>
        <p:nvPicPr>
          <p:cNvPr id="8" name="Content Placeholder 7">
            <a:extLst>
              <a:ext uri="{FF2B5EF4-FFF2-40B4-BE49-F238E27FC236}">
                <a16:creationId xmlns:a16="http://schemas.microsoft.com/office/drawing/2014/main" id="{92DA76DF-4FC2-9385-EE5B-CEBD065A0B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91719" y="2101650"/>
            <a:ext cx="6237935" cy="4479259"/>
          </a:xfrm>
        </p:spPr>
      </p:pic>
    </p:spTree>
    <p:extLst>
      <p:ext uri="{BB962C8B-B14F-4D97-AF65-F5344CB8AC3E}">
        <p14:creationId xmlns:p14="http://schemas.microsoft.com/office/powerpoint/2010/main" val="24185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2F79-575B-66FF-16B9-FF5FE926BA59}"/>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37898673-DD1A-3B8C-CD6C-19E03C9449DC}"/>
              </a:ext>
            </a:extLst>
          </p:cNvPr>
          <p:cNvSpPr>
            <a:spLocks noGrp="1"/>
          </p:cNvSpPr>
          <p:nvPr>
            <p:ph sz="half" idx="1"/>
          </p:nvPr>
        </p:nvSpPr>
        <p:spPr>
          <a:xfrm>
            <a:off x="187036" y="2064326"/>
            <a:ext cx="3290455" cy="4691783"/>
          </a:xfrm>
        </p:spPr>
        <p:txBody>
          <a:bodyPr>
            <a:normAutofit/>
          </a:bodyPr>
          <a:lstStyle/>
          <a:p>
            <a:r>
              <a:rPr lang="en-US" dirty="0"/>
              <a:t>The month with the highest Conversion rate is the month of October while the least is December</a:t>
            </a:r>
          </a:p>
          <a:p>
            <a:r>
              <a:rPr lang="en-US" dirty="0"/>
              <a:t>There is a drastic decline in Conversion rate  from the month of October to December</a:t>
            </a:r>
          </a:p>
        </p:txBody>
      </p:sp>
      <p:pic>
        <p:nvPicPr>
          <p:cNvPr id="8" name="Content Placeholder 7">
            <a:extLst>
              <a:ext uri="{FF2B5EF4-FFF2-40B4-BE49-F238E27FC236}">
                <a16:creationId xmlns:a16="http://schemas.microsoft.com/office/drawing/2014/main" id="{E6B55C03-EE7D-C317-9211-C7EDC4814D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5056" y="2106714"/>
            <a:ext cx="6054436" cy="4529614"/>
          </a:xfrm>
        </p:spPr>
      </p:pic>
    </p:spTree>
    <p:extLst>
      <p:ext uri="{BB962C8B-B14F-4D97-AF65-F5344CB8AC3E}">
        <p14:creationId xmlns:p14="http://schemas.microsoft.com/office/powerpoint/2010/main" val="13429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2F79-575B-66FF-16B9-FF5FE926BA59}"/>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37898673-DD1A-3B8C-CD6C-19E03C9449DC}"/>
              </a:ext>
            </a:extLst>
          </p:cNvPr>
          <p:cNvSpPr>
            <a:spLocks noGrp="1"/>
          </p:cNvSpPr>
          <p:nvPr>
            <p:ph sz="half" idx="1"/>
          </p:nvPr>
        </p:nvSpPr>
        <p:spPr>
          <a:xfrm>
            <a:off x="187036" y="2064326"/>
            <a:ext cx="3290455" cy="4691783"/>
          </a:xfrm>
        </p:spPr>
        <p:txBody>
          <a:bodyPr>
            <a:normAutofit/>
          </a:bodyPr>
          <a:lstStyle/>
          <a:p>
            <a:r>
              <a:rPr lang="en-US" dirty="0"/>
              <a:t>The month with the highest Email Open rate is the month of October while the least is December</a:t>
            </a:r>
          </a:p>
          <a:p>
            <a:r>
              <a:rPr lang="en-US" dirty="0"/>
              <a:t>There is a drastic decline in Email Open rate  from the month of October to December</a:t>
            </a:r>
          </a:p>
        </p:txBody>
      </p:sp>
      <p:pic>
        <p:nvPicPr>
          <p:cNvPr id="8" name="Content Placeholder 7">
            <a:extLst>
              <a:ext uri="{FF2B5EF4-FFF2-40B4-BE49-F238E27FC236}">
                <a16:creationId xmlns:a16="http://schemas.microsoft.com/office/drawing/2014/main" id="{F39874AB-8099-0FF8-4EAA-532B21A8BD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5536" y="2216727"/>
            <a:ext cx="5971664" cy="4433455"/>
          </a:xfrm>
        </p:spPr>
      </p:pic>
    </p:spTree>
    <p:extLst>
      <p:ext uri="{BB962C8B-B14F-4D97-AF65-F5344CB8AC3E}">
        <p14:creationId xmlns:p14="http://schemas.microsoft.com/office/powerpoint/2010/main" val="3050505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2F79-575B-66FF-16B9-FF5FE926BA59}"/>
              </a:ext>
            </a:extLst>
          </p:cNvPr>
          <p:cNvSpPr>
            <a:spLocks noGrp="1"/>
          </p:cNvSpPr>
          <p:nvPr>
            <p:ph type="title"/>
          </p:nvPr>
        </p:nvSpPr>
        <p:spPr/>
        <p:txBody>
          <a:bodyPr/>
          <a:lstStyle/>
          <a:p>
            <a:r>
              <a:rPr lang="en-US" dirty="0"/>
              <a:t>INSIGHTS FROM THE ANALYSIS</a:t>
            </a:r>
          </a:p>
        </p:txBody>
      </p:sp>
      <p:sp>
        <p:nvSpPr>
          <p:cNvPr id="3" name="Content Placeholder 2">
            <a:extLst>
              <a:ext uri="{FF2B5EF4-FFF2-40B4-BE49-F238E27FC236}">
                <a16:creationId xmlns:a16="http://schemas.microsoft.com/office/drawing/2014/main" id="{37898673-DD1A-3B8C-CD6C-19E03C9449DC}"/>
              </a:ext>
            </a:extLst>
          </p:cNvPr>
          <p:cNvSpPr>
            <a:spLocks noGrp="1"/>
          </p:cNvSpPr>
          <p:nvPr>
            <p:ph sz="half" idx="1"/>
          </p:nvPr>
        </p:nvSpPr>
        <p:spPr>
          <a:xfrm>
            <a:off x="187036" y="2064326"/>
            <a:ext cx="2362200" cy="4691783"/>
          </a:xfrm>
        </p:spPr>
        <p:txBody>
          <a:bodyPr>
            <a:normAutofit/>
          </a:bodyPr>
          <a:lstStyle/>
          <a:p>
            <a:r>
              <a:rPr lang="en-US" dirty="0"/>
              <a:t>This is the dashboard capturing the overview of the data with the Key Metrics</a:t>
            </a:r>
          </a:p>
        </p:txBody>
      </p:sp>
      <p:pic>
        <p:nvPicPr>
          <p:cNvPr id="8" name="Content Placeholder 7">
            <a:extLst>
              <a:ext uri="{FF2B5EF4-FFF2-40B4-BE49-F238E27FC236}">
                <a16:creationId xmlns:a16="http://schemas.microsoft.com/office/drawing/2014/main" id="{825F4C8B-2EE0-ECB8-A177-BEBF62621E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29345" y="2064325"/>
            <a:ext cx="9275619" cy="4691783"/>
          </a:xfrm>
        </p:spPr>
      </p:pic>
    </p:spTree>
    <p:extLst>
      <p:ext uri="{BB962C8B-B14F-4D97-AF65-F5344CB8AC3E}">
        <p14:creationId xmlns:p14="http://schemas.microsoft.com/office/powerpoint/2010/main" val="257313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4BAE-4545-50C7-4757-1C4EA7736F3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7B7D7CE-082E-FC08-5EF8-781634E1427A}"/>
              </a:ext>
            </a:extLst>
          </p:cNvPr>
          <p:cNvSpPr>
            <a:spLocks noGrp="1"/>
          </p:cNvSpPr>
          <p:nvPr>
            <p:ph idx="1"/>
          </p:nvPr>
        </p:nvSpPr>
        <p:spPr>
          <a:xfrm>
            <a:off x="207819" y="2119744"/>
            <a:ext cx="11485418" cy="3985027"/>
          </a:xfrm>
        </p:spPr>
        <p:txBody>
          <a:bodyPr/>
          <a:lstStyle/>
          <a:p>
            <a:pPr marL="514350" indent="-514350">
              <a:buFont typeface="+mj-lt"/>
              <a:buAutoNum type="arabicPeriod"/>
            </a:pPr>
            <a:r>
              <a:rPr lang="en-US" dirty="0"/>
              <a:t>Campaign 3 is the best Campaign in terms of cost effectiveness while Campaign 1 is the best campaign in terms of Conversion rate</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Conversion rate, Clickthrough rate and Email Open rate peaked in October and then reduced drastically till the end of the year.</a:t>
            </a:r>
          </a:p>
        </p:txBody>
      </p:sp>
    </p:spTree>
    <p:extLst>
      <p:ext uri="{BB962C8B-B14F-4D97-AF65-F5344CB8AC3E}">
        <p14:creationId xmlns:p14="http://schemas.microsoft.com/office/powerpoint/2010/main" val="210965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4BAE-4545-50C7-4757-1C4EA7736F3D}"/>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37B7D7CE-082E-FC08-5EF8-781634E1427A}"/>
              </a:ext>
            </a:extLst>
          </p:cNvPr>
          <p:cNvSpPr>
            <a:spLocks noGrp="1"/>
          </p:cNvSpPr>
          <p:nvPr>
            <p:ph idx="1"/>
          </p:nvPr>
        </p:nvSpPr>
        <p:spPr>
          <a:xfrm>
            <a:off x="680321" y="2175164"/>
            <a:ext cx="9613861" cy="3761025"/>
          </a:xfrm>
        </p:spPr>
        <p:txBody>
          <a:bodyPr>
            <a:normAutofit fontScale="92500"/>
          </a:bodyPr>
          <a:lstStyle/>
          <a:p>
            <a:pPr marL="514350" indent="-514350">
              <a:buFont typeface="+mj-lt"/>
              <a:buAutoNum type="arabicPeriod"/>
            </a:pPr>
            <a:r>
              <a:rPr lang="en-US" dirty="0"/>
              <a:t>The drastic drop in the website traffic from October to December can be as a result of end of the year activities that may distract people from visiting the website, so the marketing team should ensure that the marketing strategy is tailored towards the festive season.</a:t>
            </a:r>
          </a:p>
          <a:p>
            <a:pPr marL="514350" indent="-514350">
              <a:buFont typeface="+mj-lt"/>
              <a:buAutoNum type="arabicPeriod"/>
            </a:pPr>
            <a:r>
              <a:rPr lang="en-US" dirty="0"/>
              <a:t>The Marketing team should focus on Campaign 1 with the highest conversion rate but also work on optimizing the cost involved.</a:t>
            </a:r>
          </a:p>
          <a:p>
            <a:pPr marL="514350" indent="-514350">
              <a:buFont typeface="+mj-lt"/>
              <a:buAutoNum type="arabicPeriod"/>
            </a:pPr>
            <a:r>
              <a:rPr lang="en-US" dirty="0"/>
              <a:t>The Marketing team should ensure that Campaign 3 is really worked on by refining it because its the best campaign in terms of cost but with the least conversion rate. This will enhance cost effectiveness.</a:t>
            </a:r>
          </a:p>
          <a:p>
            <a:pPr marL="514350" indent="-514350">
              <a:buFont typeface="+mj-lt"/>
              <a:buAutoNum type="arabicPeriod"/>
            </a:pPr>
            <a:endParaRPr lang="en-US" dirty="0"/>
          </a:p>
        </p:txBody>
      </p:sp>
    </p:spTree>
    <p:extLst>
      <p:ext uri="{BB962C8B-B14F-4D97-AF65-F5344CB8AC3E}">
        <p14:creationId xmlns:p14="http://schemas.microsoft.com/office/powerpoint/2010/main" val="333857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11D8-AEAD-CDA6-94E4-478962F0AA57}"/>
              </a:ext>
            </a:extLst>
          </p:cNvPr>
          <p:cNvSpPr>
            <a:spLocks noGrp="1"/>
          </p:cNvSpPr>
          <p:nvPr>
            <p:ph type="ctrTitle"/>
          </p:nvPr>
        </p:nvSpPr>
        <p:spPr/>
        <p:txBody>
          <a:bodyPr/>
          <a:lstStyle/>
          <a:p>
            <a:pPr algn="ctr"/>
            <a:r>
              <a:rPr lang="en-US" dirty="0"/>
              <a:t>THANK YOU FOR LISTENING</a:t>
            </a:r>
          </a:p>
        </p:txBody>
      </p:sp>
      <p:sp>
        <p:nvSpPr>
          <p:cNvPr id="3" name="Subtitle 2">
            <a:extLst>
              <a:ext uri="{FF2B5EF4-FFF2-40B4-BE49-F238E27FC236}">
                <a16:creationId xmlns:a16="http://schemas.microsoft.com/office/drawing/2014/main" id="{01A6BB26-26C7-9558-50B0-84982AE7A33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693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90EB-01B4-BE05-7E1B-D14A8B106884}"/>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0954AEA8-D8D1-42DA-3AF4-A5C168F7ED7C}"/>
              </a:ext>
            </a:extLst>
          </p:cNvPr>
          <p:cNvSpPr>
            <a:spLocks noGrp="1"/>
          </p:cNvSpPr>
          <p:nvPr>
            <p:ph idx="1"/>
          </p:nvPr>
        </p:nvSpPr>
        <p:spPr/>
        <p:txBody>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Summary</a:t>
            </a:r>
          </a:p>
          <a:p>
            <a:pPr>
              <a:lnSpc>
                <a:spcPts val="2660"/>
              </a:lnSpc>
            </a:pPr>
            <a:r>
              <a:rPr lang="en-US" sz="2800" spc="-19" dirty="0">
                <a:solidFill>
                  <a:srgbClr val="000000"/>
                </a:solidFill>
                <a:latin typeface="Graphik Regular" panose="020B0503030202060203" pitchFamily="34" charset="0"/>
              </a:rPr>
              <a:t>Recommendation</a:t>
            </a:r>
          </a:p>
          <a:p>
            <a:endParaRPr lang="en-US" dirty="0"/>
          </a:p>
        </p:txBody>
      </p:sp>
    </p:spTree>
    <p:extLst>
      <p:ext uri="{BB962C8B-B14F-4D97-AF65-F5344CB8AC3E}">
        <p14:creationId xmlns:p14="http://schemas.microsoft.com/office/powerpoint/2010/main" val="144533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6859-456F-31BB-00F6-90B9A3034C36}"/>
              </a:ext>
            </a:extLst>
          </p:cNvPr>
          <p:cNvSpPr>
            <a:spLocks noGrp="1"/>
          </p:cNvSpPr>
          <p:nvPr>
            <p:ph type="title"/>
          </p:nvPr>
        </p:nvSpPr>
        <p:spPr/>
        <p:txBody>
          <a:bodyPr/>
          <a:lstStyle/>
          <a:p>
            <a:r>
              <a:rPr lang="en-US" dirty="0"/>
              <a:t>PROJECT RECAP</a:t>
            </a:r>
          </a:p>
        </p:txBody>
      </p:sp>
      <p:sp>
        <p:nvSpPr>
          <p:cNvPr id="3" name="Content Placeholder 2">
            <a:extLst>
              <a:ext uri="{FF2B5EF4-FFF2-40B4-BE49-F238E27FC236}">
                <a16:creationId xmlns:a16="http://schemas.microsoft.com/office/drawing/2014/main" id="{C9FF4718-8F71-58BD-F551-DED029F7D277}"/>
              </a:ext>
            </a:extLst>
          </p:cNvPr>
          <p:cNvSpPr>
            <a:spLocks noGrp="1"/>
          </p:cNvSpPr>
          <p:nvPr>
            <p:ph idx="1"/>
          </p:nvPr>
        </p:nvSpPr>
        <p:spPr/>
        <p:txBody>
          <a:bodyPr>
            <a:normAutofit lnSpcReduction="10000"/>
          </a:bodyPr>
          <a:lstStyle/>
          <a:p>
            <a:pPr algn="l"/>
            <a:endParaRPr lang="en-US" sz="1800" b="0" i="0" u="none" strike="noStrike" baseline="0" dirty="0">
              <a:solidFill>
                <a:srgbClr val="000000"/>
              </a:solidFill>
              <a:latin typeface="Arial" panose="020B0604020202020204" pitchFamily="34" charset="0"/>
            </a:endParaRPr>
          </a:p>
          <a:p>
            <a:r>
              <a:rPr lang="en-US" sz="3200" b="0" i="0" u="none" strike="noStrike" baseline="0" dirty="0">
                <a:solidFill>
                  <a:srgbClr val="000000"/>
                </a:solidFill>
                <a:latin typeface="Arial" panose="020B0604020202020204" pitchFamily="34" charset="0"/>
              </a:rPr>
              <a:t> </a:t>
            </a:r>
            <a:r>
              <a:rPr lang="en-US" sz="3200" b="0" i="0" u="none" strike="noStrike" baseline="0" dirty="0">
                <a:latin typeface="TrebuchetMS"/>
              </a:rPr>
              <a:t>Analyzing the performance of a recent email marketing campaign. Dataset containing email open rates, click-through rates, and conversion rates was provided for this analysis.</a:t>
            </a:r>
          </a:p>
          <a:p>
            <a:r>
              <a:rPr lang="en-US" sz="3200" b="0" i="0" u="none" strike="noStrike" baseline="0" dirty="0">
                <a:latin typeface="TrebuchetMS"/>
              </a:rPr>
              <a:t>There is a significant drop in website traffic overtime, hence the need for this analysis to provide insight to the data and recommendation to the marketing team.</a:t>
            </a:r>
            <a:endParaRPr lang="en-US" sz="3200" dirty="0"/>
          </a:p>
        </p:txBody>
      </p:sp>
    </p:spTree>
    <p:extLst>
      <p:ext uri="{BB962C8B-B14F-4D97-AF65-F5344CB8AC3E}">
        <p14:creationId xmlns:p14="http://schemas.microsoft.com/office/powerpoint/2010/main" val="418745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D5F0-142A-7762-8261-FCA8ECF94A5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64FAE50-92A8-FA40-BEA0-B991909DD6B7}"/>
              </a:ext>
            </a:extLst>
          </p:cNvPr>
          <p:cNvSpPr>
            <a:spLocks noGrp="1"/>
          </p:cNvSpPr>
          <p:nvPr>
            <p:ph idx="1"/>
          </p:nvPr>
        </p:nvSpPr>
        <p:spPr>
          <a:xfrm>
            <a:off x="680321" y="2175164"/>
            <a:ext cx="9613861" cy="3761025"/>
          </a:xfrm>
        </p:spPr>
        <p:txBody>
          <a:bodyPr>
            <a:noAutofit/>
          </a:bodyPr>
          <a:lstStyle/>
          <a:p>
            <a:pPr algn="l"/>
            <a:r>
              <a:rPr lang="en-US" sz="3600" dirty="0">
                <a:latin typeface="TrebuchetMS"/>
              </a:rPr>
              <a:t>What are </a:t>
            </a:r>
            <a:r>
              <a:rPr lang="en-US" sz="3600" b="0" i="0" u="none" strike="noStrike" baseline="0" dirty="0">
                <a:latin typeface="TrebuchetMS"/>
              </a:rPr>
              <a:t>the key performance indicator(KPI) that determine the campaign’s success or areas that need improvement?</a:t>
            </a:r>
          </a:p>
          <a:p>
            <a:pPr algn="l"/>
            <a:r>
              <a:rPr lang="en-US" sz="3600" b="0" i="0" u="none" strike="noStrike" baseline="0" dirty="0">
                <a:latin typeface="TrebuchetMS"/>
              </a:rPr>
              <a:t> What is the trend of email open rates, click-through rates, and conversion rates overtime?</a:t>
            </a:r>
          </a:p>
          <a:p>
            <a:pPr algn="l"/>
            <a:r>
              <a:rPr lang="en-US" sz="3600" b="0" i="0" u="none" strike="noStrike" baseline="0" dirty="0">
                <a:latin typeface="TrebuchetMS"/>
              </a:rPr>
              <a:t>What are the Potential reason for the drop in these rates over time?</a:t>
            </a:r>
            <a:endParaRPr lang="en-US" sz="3600" b="0" i="0" u="none" strike="noStrike" baseline="0" dirty="0">
              <a:solidFill>
                <a:srgbClr val="000000"/>
              </a:solidFill>
              <a:latin typeface="Arial" panose="020B0604020202020204" pitchFamily="34" charset="0"/>
            </a:endParaRPr>
          </a:p>
          <a:p>
            <a:pPr marL="0" indent="0">
              <a:lnSpc>
                <a:spcPct val="200000"/>
              </a:lnSpc>
              <a:buNone/>
            </a:pPr>
            <a:endParaRPr lang="en-US" sz="36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32029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6618-C91D-D5CF-90FC-8931DE4CC498}"/>
              </a:ext>
            </a:extLst>
          </p:cNvPr>
          <p:cNvSpPr>
            <a:spLocks noGrp="1"/>
          </p:cNvSpPr>
          <p:nvPr>
            <p:ph type="title"/>
          </p:nvPr>
        </p:nvSpPr>
        <p:spPr/>
        <p:txBody>
          <a:bodyPr/>
          <a:lstStyle/>
          <a:p>
            <a:r>
              <a:rPr lang="en-US" dirty="0"/>
              <a:t>DATA ANALYSIS PROCESS</a:t>
            </a:r>
          </a:p>
        </p:txBody>
      </p:sp>
      <p:sp>
        <p:nvSpPr>
          <p:cNvPr id="3" name="Content Placeholder 2">
            <a:extLst>
              <a:ext uri="{FF2B5EF4-FFF2-40B4-BE49-F238E27FC236}">
                <a16:creationId xmlns:a16="http://schemas.microsoft.com/office/drawing/2014/main" id="{92042A99-9159-486F-F5F8-13D6B0151130}"/>
              </a:ext>
            </a:extLst>
          </p:cNvPr>
          <p:cNvSpPr>
            <a:spLocks noGrp="1"/>
          </p:cNvSpPr>
          <p:nvPr>
            <p:ph idx="1"/>
          </p:nvPr>
        </p:nvSpPr>
        <p:spPr/>
        <p:txBody>
          <a:bodyPr/>
          <a:lstStyle/>
          <a:p>
            <a:pPr marL="0" indent="0">
              <a:buNone/>
            </a:pPr>
            <a:r>
              <a:rPr lang="en-US" dirty="0"/>
              <a:t>Below are the processes carried out to analyze the dataset given by the organization.</a:t>
            </a:r>
          </a:p>
          <a:p>
            <a:pPr marL="514350" indent="-514350">
              <a:buFont typeface="+mj-lt"/>
              <a:buAutoNum type="arabicPeriod"/>
            </a:pPr>
            <a:r>
              <a:rPr lang="en-US" dirty="0"/>
              <a:t>Dataset Selection</a:t>
            </a:r>
          </a:p>
          <a:p>
            <a:pPr marL="514350" indent="-514350">
              <a:buFont typeface="+mj-lt"/>
              <a:buAutoNum type="arabicPeriod"/>
            </a:pPr>
            <a:r>
              <a:rPr lang="en-US" dirty="0"/>
              <a:t>Data Cleaning</a:t>
            </a:r>
          </a:p>
          <a:p>
            <a:pPr marL="514350" indent="-514350">
              <a:buFont typeface="+mj-lt"/>
              <a:buAutoNum type="arabicPeriod"/>
            </a:pPr>
            <a:r>
              <a:rPr lang="en-US" dirty="0"/>
              <a:t>Explorative Data Analysis (EDA)</a:t>
            </a:r>
          </a:p>
          <a:p>
            <a:pPr marL="514350" indent="-514350">
              <a:buFont typeface="+mj-lt"/>
              <a:buAutoNum type="arabicPeriod"/>
            </a:pPr>
            <a:r>
              <a:rPr lang="en-US" dirty="0"/>
              <a:t>Visualization</a:t>
            </a:r>
          </a:p>
          <a:p>
            <a:pPr marL="514350" indent="-514350">
              <a:buFont typeface="+mj-lt"/>
              <a:buAutoNum type="arabicPeriod"/>
            </a:pPr>
            <a:endParaRPr lang="en-US" dirty="0"/>
          </a:p>
        </p:txBody>
      </p:sp>
    </p:spTree>
    <p:extLst>
      <p:ext uri="{BB962C8B-B14F-4D97-AF65-F5344CB8AC3E}">
        <p14:creationId xmlns:p14="http://schemas.microsoft.com/office/powerpoint/2010/main" val="239700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CA8F-449E-287C-528C-C443700C6C1E}"/>
              </a:ext>
            </a:extLst>
          </p:cNvPr>
          <p:cNvSpPr>
            <a:spLocks noGrp="1"/>
          </p:cNvSpPr>
          <p:nvPr>
            <p:ph type="title"/>
          </p:nvPr>
        </p:nvSpPr>
        <p:spPr/>
        <p:txBody>
          <a:bodyPr/>
          <a:lstStyle/>
          <a:p>
            <a:pPr algn="ctr"/>
            <a:r>
              <a:rPr lang="en-US" dirty="0"/>
              <a:t>DATA SELECTION</a:t>
            </a:r>
          </a:p>
        </p:txBody>
      </p:sp>
      <p:sp>
        <p:nvSpPr>
          <p:cNvPr id="3" name="Content Placeholder 2">
            <a:extLst>
              <a:ext uri="{FF2B5EF4-FFF2-40B4-BE49-F238E27FC236}">
                <a16:creationId xmlns:a16="http://schemas.microsoft.com/office/drawing/2014/main" id="{F497FC96-680A-97DD-7AAE-2B6FE6945D23}"/>
              </a:ext>
            </a:extLst>
          </p:cNvPr>
          <p:cNvSpPr>
            <a:spLocks noGrp="1"/>
          </p:cNvSpPr>
          <p:nvPr>
            <p:ph idx="1"/>
          </p:nvPr>
        </p:nvSpPr>
        <p:spPr/>
        <p:txBody>
          <a:bodyPr>
            <a:normAutofit/>
          </a:bodyPr>
          <a:lstStyle/>
          <a:p>
            <a:pPr algn="ctr"/>
            <a:r>
              <a:rPr lang="en-US" sz="3600" dirty="0"/>
              <a:t>We have a lot of information  gotten from the organization but not all are relevant to the data analysis I carried out and as such the dataset to be used were carefully selected based on the problem statement.</a:t>
            </a:r>
          </a:p>
        </p:txBody>
      </p:sp>
    </p:spTree>
    <p:extLst>
      <p:ext uri="{BB962C8B-B14F-4D97-AF65-F5344CB8AC3E}">
        <p14:creationId xmlns:p14="http://schemas.microsoft.com/office/powerpoint/2010/main" val="350817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CA8F-449E-287C-528C-C443700C6C1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497FC96-680A-97DD-7AAE-2B6FE6945D23}"/>
              </a:ext>
            </a:extLst>
          </p:cNvPr>
          <p:cNvSpPr>
            <a:spLocks noGrp="1"/>
          </p:cNvSpPr>
          <p:nvPr>
            <p:ph idx="1"/>
          </p:nvPr>
        </p:nvSpPr>
        <p:spPr/>
        <p:txBody>
          <a:bodyPr/>
          <a:lstStyle/>
          <a:p>
            <a:pPr marL="342900" indent="-342900" algn="l">
              <a:buFont typeface="Arial" panose="020B0604020202020204" pitchFamily="34" charset="0"/>
              <a:buChar char="•"/>
            </a:pPr>
            <a:r>
              <a:rPr lang="en-US" dirty="0"/>
              <a:t>After careful selection of data, the selected dataset were then cleaned to ensure we prepare our dataset properly for the analysis.</a:t>
            </a:r>
          </a:p>
          <a:p>
            <a:pPr marL="342900" indent="-342900" algn="l">
              <a:buFont typeface="Arial" panose="020B0604020202020204" pitchFamily="34" charset="0"/>
              <a:buChar char="•"/>
            </a:pPr>
            <a:r>
              <a:rPr lang="en-US" dirty="0"/>
              <a:t>This process was carried out using Power Query in </a:t>
            </a:r>
            <a:r>
              <a:rPr lang="en-US" dirty="0" err="1"/>
              <a:t>PowerBI</a:t>
            </a:r>
            <a:r>
              <a:rPr lang="en-US" dirty="0"/>
              <a:t>.</a:t>
            </a:r>
          </a:p>
          <a:p>
            <a:pPr marL="342900" indent="-342900" algn="l">
              <a:buFont typeface="Arial" panose="020B0604020202020204" pitchFamily="34" charset="0"/>
              <a:buChar char="•"/>
            </a:pPr>
            <a:r>
              <a:rPr lang="en-US" dirty="0"/>
              <a:t>During this process, the datatype of each column was examined to ensure they are in the right datatype.</a:t>
            </a:r>
          </a:p>
        </p:txBody>
      </p:sp>
    </p:spTree>
    <p:extLst>
      <p:ext uri="{BB962C8B-B14F-4D97-AF65-F5344CB8AC3E}">
        <p14:creationId xmlns:p14="http://schemas.microsoft.com/office/powerpoint/2010/main" val="200303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CA8F-449E-287C-528C-C443700C6C1E}"/>
              </a:ext>
            </a:extLst>
          </p:cNvPr>
          <p:cNvSpPr>
            <a:spLocks noGrp="1"/>
          </p:cNvSpPr>
          <p:nvPr>
            <p:ph type="title"/>
          </p:nvPr>
        </p:nvSpPr>
        <p:spPr/>
        <p:txBody>
          <a:bodyPr/>
          <a:lstStyle/>
          <a:p>
            <a:r>
              <a:rPr lang="en-US" dirty="0"/>
              <a:t>EXPLORATIVE DATA ANALYSIS</a:t>
            </a:r>
          </a:p>
        </p:txBody>
      </p:sp>
      <p:sp>
        <p:nvSpPr>
          <p:cNvPr id="3" name="Content Placeholder 2">
            <a:extLst>
              <a:ext uri="{FF2B5EF4-FFF2-40B4-BE49-F238E27FC236}">
                <a16:creationId xmlns:a16="http://schemas.microsoft.com/office/drawing/2014/main" id="{F497FC96-680A-97DD-7AAE-2B6FE6945D23}"/>
              </a:ext>
            </a:extLst>
          </p:cNvPr>
          <p:cNvSpPr>
            <a:spLocks noGrp="1"/>
          </p:cNvSpPr>
          <p:nvPr>
            <p:ph idx="1"/>
          </p:nvPr>
        </p:nvSpPr>
        <p:spPr/>
        <p:txBody>
          <a:bodyPr>
            <a:normAutofit/>
          </a:bodyPr>
          <a:lstStyle/>
          <a:p>
            <a:pPr>
              <a:lnSpc>
                <a:spcPct val="100000"/>
              </a:lnSpc>
            </a:pPr>
            <a:r>
              <a:rPr lang="en-US" sz="3200" dirty="0"/>
              <a:t>This step was carried out in </a:t>
            </a:r>
            <a:r>
              <a:rPr lang="en-US" sz="3200" dirty="0" err="1"/>
              <a:t>PowerBI</a:t>
            </a:r>
            <a:r>
              <a:rPr lang="en-US" sz="3200" dirty="0"/>
              <a:t>, this is to give us insight into the data and how we can provide solution to the problem statement.</a:t>
            </a:r>
          </a:p>
        </p:txBody>
      </p:sp>
    </p:spTree>
    <p:extLst>
      <p:ext uri="{BB962C8B-B14F-4D97-AF65-F5344CB8AC3E}">
        <p14:creationId xmlns:p14="http://schemas.microsoft.com/office/powerpoint/2010/main" val="193785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69F0-31CC-82A6-A987-01D334490D1F}"/>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A46E50B2-17F1-EC75-DC4C-A26FDD398A3F}"/>
              </a:ext>
            </a:extLst>
          </p:cNvPr>
          <p:cNvSpPr>
            <a:spLocks noGrp="1"/>
          </p:cNvSpPr>
          <p:nvPr>
            <p:ph idx="1"/>
          </p:nvPr>
        </p:nvSpPr>
        <p:spPr/>
        <p:txBody>
          <a:bodyPr>
            <a:normAutofit/>
          </a:bodyPr>
          <a:lstStyle/>
          <a:p>
            <a:r>
              <a:rPr lang="en-US" sz="2800" dirty="0"/>
              <a:t>After carrying out the Explorative Data Analysis(EDA), the result was visualized in </a:t>
            </a:r>
            <a:r>
              <a:rPr lang="en-US" sz="2800" dirty="0" err="1"/>
              <a:t>PowerBI</a:t>
            </a:r>
            <a:r>
              <a:rPr lang="en-US" sz="2800" dirty="0"/>
              <a:t>, in order to emphasize on the insight gotten from the analysis.</a:t>
            </a:r>
          </a:p>
        </p:txBody>
      </p:sp>
    </p:spTree>
    <p:extLst>
      <p:ext uri="{BB962C8B-B14F-4D97-AF65-F5344CB8AC3E}">
        <p14:creationId xmlns:p14="http://schemas.microsoft.com/office/powerpoint/2010/main" val="374210716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342</TotalTime>
  <Words>645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Graphik Regular</vt:lpstr>
      <vt:lpstr>Segoe UI Light</vt:lpstr>
      <vt:lpstr>Trebuchet MS</vt:lpstr>
      <vt:lpstr>TrebuchetMS</vt:lpstr>
      <vt:lpstr>Berlin</vt:lpstr>
      <vt:lpstr>Email Marketing Campaign </vt:lpstr>
      <vt:lpstr>TODAY’S AGENDA</vt:lpstr>
      <vt:lpstr>PROJECT RECAP</vt:lpstr>
      <vt:lpstr>PROBLEM</vt:lpstr>
      <vt:lpstr>DATA ANALYSIS PROCESS</vt:lpstr>
      <vt:lpstr>DATA SELECTION</vt:lpstr>
      <vt:lpstr>DATA CLEANING</vt:lpstr>
      <vt:lpstr>EXPLORATIVE DATA ANALYSIS</vt:lpstr>
      <vt:lpstr>VISUALIZATION</vt:lpstr>
      <vt:lpstr>INSIGHTS FROM THE ANALYSIS</vt:lpstr>
      <vt:lpstr>INSIGHTS FROM THE ANALYSIS</vt:lpstr>
      <vt:lpstr>INSIGHTS FROM THE ANALYSIS</vt:lpstr>
      <vt:lpstr>INSIGHTS FROM THE ANALYSIS</vt:lpstr>
      <vt:lpstr>INSIGHTS FROM THE ANALYSIS</vt:lpstr>
      <vt:lpstr>INSIGHTS FROM THE ANALYSIS</vt:lpstr>
      <vt:lpstr>SUMMARY</vt:lpstr>
      <vt:lpstr>RECOMMENDATION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DATA ANALYSIS</dc:title>
  <dc:creator>Odunayo</dc:creator>
  <cp:lastModifiedBy>Odunayo</cp:lastModifiedBy>
  <cp:revision>76</cp:revision>
  <dcterms:created xsi:type="dcterms:W3CDTF">2023-09-03T00:35:29Z</dcterms:created>
  <dcterms:modified xsi:type="dcterms:W3CDTF">2023-11-06T06:51:13Z</dcterms:modified>
</cp:coreProperties>
</file>