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4" r:id="rId9"/>
    <p:sldId id="261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9" autoAdjust="0"/>
    <p:restoredTop sz="94660"/>
  </p:normalViewPr>
  <p:slideViewPr>
    <p:cSldViewPr>
      <p:cViewPr varScale="1">
        <p:scale>
          <a:sx n="108" d="100"/>
          <a:sy n="108" d="100"/>
        </p:scale>
        <p:origin x="198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0F6B65C-A8A9-4143-ACC1-5ACF201CB1FD}" type="datetimeFigureOut">
              <a:rPr lang="ko-KR" altLang="en-US" smtClean="0"/>
              <a:pPr/>
              <a:t>2018-03-19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itchFamily="18" charset="-127"/>
                <a:ea typeface="궁서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spcAft>
                <a:spcPts val="600"/>
              </a:spcAft>
              <a:defRPr sz="2800"/>
            </a:lvl1pPr>
            <a:lvl2pPr>
              <a:spcAft>
                <a:spcPts val="600"/>
              </a:spcAft>
              <a:buFont typeface="Wingdings 2" pitchFamily="18" charset="2"/>
              <a:buChar char=""/>
              <a:defRPr sz="2200" b="0"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2018-03-19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2018-03-19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2018-03-19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2018-03-19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2018-03-19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B65C-A8A9-4143-ACC1-5ACF201CB1FD}" type="datetimeFigureOut">
              <a:rPr lang="ko-KR" altLang="en-US" smtClean="0"/>
              <a:pPr/>
              <a:t>2018-03-19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0F6B65C-A8A9-4143-ACC1-5ACF201CB1FD}" type="datetimeFigureOut">
              <a:rPr lang="ko-KR" altLang="en-US" smtClean="0"/>
              <a:pPr/>
              <a:t>2018-03-19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9E3E605-0B22-4219-8AED-8B6BFB73492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사용자 요구사항 정의서의 작성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요구사항 정의서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844824"/>
            <a:ext cx="8229600" cy="388843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분석 단계의 첫 번째 산출물</a:t>
            </a:r>
            <a:endParaRPr lang="en-US" altLang="ko-KR" sz="2400" dirty="0"/>
          </a:p>
          <a:p>
            <a:r>
              <a:rPr lang="ko-KR" altLang="en-US" sz="2400" dirty="0"/>
              <a:t>사용자의 관점에서 어떻게 동작할 것인지를 기술</a:t>
            </a:r>
            <a:endParaRPr lang="en-US" altLang="ko-KR" sz="2400" dirty="0"/>
          </a:p>
          <a:p>
            <a:r>
              <a:rPr lang="ko-KR" altLang="en-US" sz="2400" dirty="0"/>
              <a:t>내부 구현이나 기술 명세는 포함하지 않는다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이해하기 쉽고 구체적인 언어 표현을 사용한다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사용자의 요구를 정확하게 추출하여 목표를 정하고 어떤 방식으로 해결할 것인지를 결정한다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사용자는 요구사항들이 빠짐없이 정확하게 구현되어 동작하는지에 대한 기준으로 요구사항 명세서를 사용한다</a:t>
            </a:r>
            <a:r>
              <a:rPr lang="en-US" altLang="ko-KR" sz="2400" dirty="0"/>
              <a:t>.</a:t>
            </a:r>
          </a:p>
          <a:p>
            <a:endParaRPr lang="ko-KR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 작업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인터뷰</a:t>
            </a:r>
            <a:endParaRPr lang="en-US" altLang="ko-KR" dirty="0"/>
          </a:p>
          <a:p>
            <a:pPr lvl="1"/>
            <a:r>
              <a:rPr lang="ko-KR" altLang="en-US" dirty="0"/>
              <a:t>사용자와의 면담</a:t>
            </a:r>
            <a:endParaRPr lang="en-US" altLang="ko-KR" dirty="0"/>
          </a:p>
          <a:p>
            <a:pPr lvl="1"/>
            <a:r>
              <a:rPr lang="ko-KR" altLang="en-US" dirty="0"/>
              <a:t>개발될 시스템과 관계된 조직의 일원 및 필요한 분야의 전문가와 대화하여 요구되는 정보를 뽑아내는 방법</a:t>
            </a:r>
            <a:endParaRPr lang="en-US" altLang="ko-KR" dirty="0"/>
          </a:p>
          <a:p>
            <a:r>
              <a:rPr lang="ko-KR" altLang="en-US" dirty="0"/>
              <a:t>설문 조사</a:t>
            </a:r>
            <a:endParaRPr lang="en-US" altLang="ko-KR" dirty="0"/>
          </a:p>
          <a:p>
            <a:pPr lvl="1"/>
            <a:r>
              <a:rPr lang="ko-KR" altLang="en-US" dirty="0"/>
              <a:t>질문 사항을 만들어 통신망으로 보내거나</a:t>
            </a:r>
            <a:r>
              <a:rPr lang="en-US" altLang="ko-KR" dirty="0"/>
              <a:t>, </a:t>
            </a:r>
            <a:r>
              <a:rPr lang="ko-KR" altLang="en-US" dirty="0"/>
              <a:t>설문지를 전달하여 간접적으로 정보를 모은다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설문지의 질문들은 명확히 이해할 수 있어야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평가와 종합</a:t>
            </a:r>
            <a:endParaRPr lang="en-US" altLang="ko-KR" dirty="0"/>
          </a:p>
          <a:p>
            <a:pPr lvl="1"/>
            <a:r>
              <a:rPr lang="ko-KR" altLang="en-US" dirty="0"/>
              <a:t>추출된 요구사항에 대한 정보를 평가하고 해결책을 종합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998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정의서의 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8229600" cy="4514056"/>
          </a:xfrm>
        </p:spPr>
        <p:txBody>
          <a:bodyPr>
            <a:normAutofit/>
          </a:bodyPr>
          <a:lstStyle/>
          <a:p>
            <a:r>
              <a:rPr lang="ko-KR" altLang="en-US" dirty="0"/>
              <a:t>정보 시스템 개요 및 기능 목록</a:t>
            </a:r>
            <a:endParaRPr lang="en-US" altLang="ko-KR" dirty="0"/>
          </a:p>
          <a:p>
            <a:pPr lvl="1"/>
            <a:r>
              <a:rPr lang="ko-KR" altLang="en-US" dirty="0"/>
              <a:t>시스템 개요</a:t>
            </a:r>
            <a:r>
              <a:rPr lang="en-US" altLang="ko-KR" dirty="0"/>
              <a:t>, </a:t>
            </a:r>
            <a:r>
              <a:rPr lang="ko-KR" altLang="en-US" dirty="0"/>
              <a:t>시스템 범위</a:t>
            </a:r>
            <a:r>
              <a:rPr lang="en-US" altLang="ko-KR" dirty="0"/>
              <a:t>, </a:t>
            </a:r>
            <a:r>
              <a:rPr lang="ko-KR" altLang="en-US" dirty="0"/>
              <a:t>기능 목록</a:t>
            </a:r>
            <a:endParaRPr lang="en-US" altLang="ko-KR" dirty="0"/>
          </a:p>
          <a:p>
            <a:r>
              <a:rPr lang="ko-KR" altLang="en-US" dirty="0"/>
              <a:t>기능 요구사항</a:t>
            </a:r>
            <a:endParaRPr lang="en-US" altLang="ko-KR" dirty="0"/>
          </a:p>
          <a:p>
            <a:pPr lvl="1"/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처리</a:t>
            </a:r>
            <a:r>
              <a:rPr lang="en-US" altLang="ko-KR" dirty="0"/>
              <a:t>, </a:t>
            </a:r>
            <a:r>
              <a:rPr lang="ko-KR" altLang="en-US" dirty="0"/>
              <a:t>출력 요구사항</a:t>
            </a:r>
            <a:endParaRPr lang="en-US" altLang="ko-KR" dirty="0"/>
          </a:p>
          <a:p>
            <a:r>
              <a:rPr lang="ko-KR" altLang="en-US" dirty="0"/>
              <a:t>성능 요구사항</a:t>
            </a:r>
            <a:endParaRPr lang="en-US" altLang="ko-KR" dirty="0"/>
          </a:p>
          <a:p>
            <a:pPr lvl="1"/>
            <a:r>
              <a:rPr lang="ko-KR" altLang="en-US" dirty="0"/>
              <a:t>처리시간</a:t>
            </a:r>
            <a:r>
              <a:rPr lang="en-US" altLang="ko-KR" dirty="0"/>
              <a:t>, </a:t>
            </a:r>
            <a:r>
              <a:rPr lang="ko-KR" altLang="en-US" dirty="0"/>
              <a:t>처리량</a:t>
            </a:r>
            <a:r>
              <a:rPr lang="en-US" altLang="ko-KR" dirty="0"/>
              <a:t>, </a:t>
            </a:r>
            <a:r>
              <a:rPr lang="ko-KR" altLang="en-US" dirty="0"/>
              <a:t>자원 사용량 등</a:t>
            </a:r>
            <a:endParaRPr lang="en-US" altLang="ko-KR" dirty="0"/>
          </a:p>
          <a:p>
            <a:r>
              <a:rPr lang="ko-KR" altLang="en-US" dirty="0"/>
              <a:t>품질 요구사항</a:t>
            </a:r>
            <a:endParaRPr lang="en-US" altLang="ko-KR" dirty="0"/>
          </a:p>
          <a:p>
            <a:pPr lvl="1"/>
            <a:r>
              <a:rPr lang="ko-KR" altLang="en-US" dirty="0"/>
              <a:t>신뢰성</a:t>
            </a:r>
            <a:r>
              <a:rPr lang="en-US" altLang="ko-KR" dirty="0"/>
              <a:t>, </a:t>
            </a:r>
            <a:r>
              <a:rPr lang="ko-KR" altLang="en-US" dirty="0"/>
              <a:t>유지보수성</a:t>
            </a:r>
            <a:r>
              <a:rPr lang="en-US" altLang="ko-KR" dirty="0"/>
              <a:t>, </a:t>
            </a:r>
            <a:r>
              <a:rPr lang="ko-KR" altLang="en-US" dirty="0" err="1"/>
              <a:t>이식성</a:t>
            </a:r>
            <a:r>
              <a:rPr lang="en-US" altLang="ko-KR" dirty="0"/>
              <a:t>, </a:t>
            </a:r>
            <a:r>
              <a:rPr lang="ko-KR" altLang="en-US" dirty="0" err="1"/>
              <a:t>보안성</a:t>
            </a:r>
            <a:endParaRPr lang="en-US" altLang="ko-K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484784"/>
            <a:ext cx="8229600" cy="4370040"/>
          </a:xfrm>
        </p:spPr>
        <p:txBody>
          <a:bodyPr/>
          <a:lstStyle/>
          <a:p>
            <a:r>
              <a:rPr lang="ko-KR" altLang="en-US" dirty="0"/>
              <a:t>인터페이스 요구사항</a:t>
            </a:r>
            <a:endParaRPr lang="en-US" altLang="ko-KR" dirty="0"/>
          </a:p>
          <a:p>
            <a:pPr lvl="1"/>
            <a:r>
              <a:rPr lang="ko-KR" altLang="en-US" dirty="0"/>
              <a:t>시스템 인터페이스</a:t>
            </a:r>
            <a:r>
              <a:rPr lang="en-US" altLang="ko-KR" dirty="0"/>
              <a:t>, </a:t>
            </a:r>
            <a:r>
              <a:rPr lang="ko-KR" altLang="en-US" dirty="0"/>
              <a:t>사용자 인터페이스</a:t>
            </a:r>
            <a:endParaRPr lang="en-US" altLang="ko-KR" dirty="0"/>
          </a:p>
          <a:p>
            <a:r>
              <a:rPr lang="ko-KR" altLang="en-US" dirty="0"/>
              <a:t>데이터 요구사항</a:t>
            </a:r>
            <a:endParaRPr lang="en-US" altLang="ko-KR" dirty="0"/>
          </a:p>
          <a:p>
            <a:pPr lvl="1"/>
            <a:r>
              <a:rPr lang="ko-KR" altLang="en-US" dirty="0"/>
              <a:t>데이터 구축</a:t>
            </a:r>
            <a:r>
              <a:rPr lang="en-US" altLang="ko-KR" dirty="0"/>
              <a:t>, </a:t>
            </a:r>
            <a:r>
              <a:rPr lang="ko-KR" altLang="en-US" dirty="0"/>
              <a:t>데이터 관리</a:t>
            </a:r>
            <a:endParaRPr lang="en-US" altLang="ko-KR" dirty="0"/>
          </a:p>
          <a:p>
            <a:r>
              <a:rPr lang="ko-KR" altLang="en-US" dirty="0"/>
              <a:t>운영 요구사항</a:t>
            </a:r>
            <a:endParaRPr lang="en-US" altLang="ko-KR" dirty="0"/>
          </a:p>
          <a:p>
            <a:pPr lvl="1"/>
            <a:r>
              <a:rPr lang="ko-KR" altLang="en-US" dirty="0"/>
              <a:t>운영 시스템</a:t>
            </a:r>
            <a:r>
              <a:rPr lang="en-US" altLang="ko-KR" dirty="0"/>
              <a:t>, </a:t>
            </a:r>
            <a:r>
              <a:rPr lang="ko-KR" altLang="en-US" dirty="0"/>
              <a:t>운영 기술</a:t>
            </a:r>
            <a:endParaRPr lang="en-US" altLang="ko-KR" dirty="0"/>
          </a:p>
          <a:p>
            <a:r>
              <a:rPr lang="ko-KR" altLang="en-US" dirty="0"/>
              <a:t>제약사항</a:t>
            </a:r>
            <a:endParaRPr lang="en-US" altLang="ko-KR" dirty="0"/>
          </a:p>
          <a:p>
            <a:pPr lvl="1"/>
            <a:r>
              <a:rPr lang="ko-KR" altLang="en-US" dirty="0"/>
              <a:t>기술</a:t>
            </a:r>
            <a:r>
              <a:rPr lang="en-US" altLang="ko-KR" dirty="0"/>
              <a:t>, </a:t>
            </a:r>
            <a:r>
              <a:rPr lang="ko-KR" altLang="en-US" dirty="0"/>
              <a:t>표준 적합</a:t>
            </a:r>
            <a:r>
              <a:rPr lang="en-US" altLang="ko-KR" dirty="0"/>
              <a:t>, </a:t>
            </a:r>
            <a:r>
              <a:rPr lang="ko-KR" altLang="en-US" dirty="0"/>
              <a:t>기타 제약사항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요구사항 정의서의 항목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8229600" cy="493776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요구사항 </a:t>
            </a:r>
            <a:r>
              <a:rPr lang="en-US" altLang="ko-KR" dirty="0"/>
              <a:t>ID</a:t>
            </a:r>
          </a:p>
          <a:p>
            <a:pPr lvl="1"/>
            <a:r>
              <a:rPr lang="ko-KR" altLang="en-US" dirty="0"/>
              <a:t>요구사항별로 유일한 </a:t>
            </a:r>
            <a:r>
              <a:rPr lang="en-US" altLang="ko-KR" dirty="0"/>
              <a:t>ID</a:t>
            </a:r>
            <a:r>
              <a:rPr lang="ko-KR" altLang="en-US" dirty="0"/>
              <a:t>를 부여하여 기입한다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요구사항명</a:t>
            </a:r>
            <a:endParaRPr lang="ko-KR" altLang="en-US" dirty="0"/>
          </a:p>
          <a:p>
            <a:pPr lvl="1"/>
            <a:r>
              <a:rPr lang="ko-KR" altLang="en-US" dirty="0"/>
              <a:t>도출된 요구사항을 요약할 수 있는 명칭을 기입한다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구분</a:t>
            </a:r>
          </a:p>
          <a:p>
            <a:pPr lvl="1"/>
            <a:r>
              <a:rPr lang="ko-KR" altLang="en-US" dirty="0"/>
              <a:t>기능 요구사항</a:t>
            </a:r>
            <a:r>
              <a:rPr lang="en-US" altLang="ko-KR" dirty="0"/>
              <a:t>, </a:t>
            </a:r>
            <a:r>
              <a:rPr lang="ko-KR" altLang="en-US" dirty="0"/>
              <a:t>성능요구사항</a:t>
            </a:r>
            <a:r>
              <a:rPr lang="en-US" altLang="ko-KR" dirty="0"/>
              <a:t>, </a:t>
            </a:r>
            <a:r>
              <a:rPr lang="ko-KR" altLang="en-US" dirty="0"/>
              <a:t>품질 요구사항</a:t>
            </a:r>
            <a:r>
              <a:rPr lang="en-US" altLang="ko-KR" dirty="0"/>
              <a:t>, </a:t>
            </a:r>
            <a:r>
              <a:rPr lang="ko-KR" altLang="en-US" dirty="0"/>
              <a:t>인터페이스 요구사항</a:t>
            </a:r>
            <a:r>
              <a:rPr lang="en-US" altLang="ko-KR" dirty="0"/>
              <a:t>, </a:t>
            </a:r>
            <a:r>
              <a:rPr lang="ko-KR" altLang="en-US" dirty="0"/>
              <a:t>데이터 요구사항</a:t>
            </a:r>
            <a:r>
              <a:rPr lang="en-US" altLang="ko-KR" dirty="0"/>
              <a:t>, </a:t>
            </a:r>
            <a:r>
              <a:rPr lang="ko-KR" altLang="en-US" dirty="0"/>
              <a:t>운영요구사항</a:t>
            </a:r>
            <a:r>
              <a:rPr lang="en-US" altLang="ko-KR" dirty="0"/>
              <a:t>, </a:t>
            </a:r>
            <a:r>
              <a:rPr lang="ko-KR" altLang="en-US" dirty="0"/>
              <a:t>제약사항 중에서 선택하여 기재한다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요구사항 설명</a:t>
            </a:r>
          </a:p>
          <a:p>
            <a:pPr lvl="1"/>
            <a:r>
              <a:rPr lang="ko-KR" altLang="en-US" dirty="0"/>
              <a:t>사용자 요구사항을 구체적이고 상세하게 기술한다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요구사항 출처</a:t>
            </a:r>
          </a:p>
          <a:p>
            <a:pPr lvl="1"/>
            <a:r>
              <a:rPr lang="ko-KR" altLang="en-US" dirty="0"/>
              <a:t>요구사항이 제시된 문서에 대하여 </a:t>
            </a:r>
            <a:r>
              <a:rPr lang="ko-KR" altLang="en-US" dirty="0" err="1"/>
              <a:t>문서번호와</a:t>
            </a:r>
            <a:r>
              <a:rPr lang="ko-KR" altLang="en-US" dirty="0"/>
              <a:t> </a:t>
            </a:r>
            <a:r>
              <a:rPr lang="ko-KR" altLang="en-US" dirty="0" err="1"/>
              <a:t>문서명을</a:t>
            </a:r>
            <a:r>
              <a:rPr lang="ko-KR" altLang="en-US" dirty="0"/>
              <a:t> 기술한다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59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340768"/>
            <a:ext cx="8229600" cy="493776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제약사항</a:t>
            </a:r>
          </a:p>
          <a:p>
            <a:pPr lvl="1"/>
            <a:r>
              <a:rPr lang="ko-KR" altLang="en-US" dirty="0"/>
              <a:t>요구사항이 수행되기 위하여 필요로 하는 법적 또는 기술적인 조건을 기술한다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중요도</a:t>
            </a:r>
          </a:p>
          <a:p>
            <a:pPr lvl="1"/>
            <a:r>
              <a:rPr lang="ko-KR" altLang="en-US" dirty="0"/>
              <a:t>해당 요구사항의 전체 시스템 구현 측면에서의 중요도를 기술한다</a:t>
            </a:r>
            <a:r>
              <a:rPr lang="en-US" altLang="ko-KR" dirty="0"/>
              <a:t>.(</a:t>
            </a:r>
            <a:r>
              <a:rPr lang="ko-KR" altLang="en-US" dirty="0"/>
              <a:t>상</a:t>
            </a:r>
            <a:r>
              <a:rPr lang="en-US" altLang="ko-KR" dirty="0"/>
              <a:t>, </a:t>
            </a:r>
            <a:r>
              <a:rPr lang="ko-KR" altLang="en-US" dirty="0"/>
              <a:t>중</a:t>
            </a:r>
            <a:r>
              <a:rPr lang="en-US" altLang="ko-KR" dirty="0"/>
              <a:t>, </a:t>
            </a:r>
            <a:r>
              <a:rPr lang="ko-KR" altLang="en-US" dirty="0"/>
              <a:t>하 중에서 선택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검수 기준</a:t>
            </a:r>
          </a:p>
          <a:p>
            <a:pPr lvl="1"/>
            <a:r>
              <a:rPr lang="ko-KR" altLang="en-US" dirty="0"/>
              <a:t>요구사항을 구현한 후</a:t>
            </a:r>
            <a:r>
              <a:rPr lang="en-US" altLang="ko-KR" dirty="0"/>
              <a:t>,</a:t>
            </a:r>
            <a:r>
              <a:rPr lang="ko-KR" altLang="en-US" dirty="0"/>
              <a:t> 구현에 대한 품질을 측정할 수 있는 기준을 기술한다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해결방안</a:t>
            </a:r>
          </a:p>
          <a:p>
            <a:pPr lvl="1"/>
            <a:r>
              <a:rPr lang="ko-KR" altLang="en-US" dirty="0"/>
              <a:t>요구사항의 해결방안을 구체적으로 기재한다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비고</a:t>
            </a:r>
          </a:p>
          <a:p>
            <a:pPr lvl="1"/>
            <a:r>
              <a:rPr lang="ko-KR" altLang="en-US" dirty="0"/>
              <a:t>위의 항목에 포함되지 않으나</a:t>
            </a:r>
            <a:r>
              <a:rPr lang="en-US" altLang="ko-KR" dirty="0"/>
              <a:t>, </a:t>
            </a:r>
            <a:r>
              <a:rPr lang="ko-KR" altLang="en-US" dirty="0"/>
              <a:t>고려해야할 사항이 있으면 기술한다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78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산출물의  </a:t>
            </a:r>
            <a:r>
              <a:rPr lang="en-US" altLang="ko-KR" dirty="0"/>
              <a:t>ID </a:t>
            </a:r>
            <a:r>
              <a:rPr lang="ko-KR" altLang="en-US" dirty="0"/>
              <a:t>부여 사례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프로젝트 </a:t>
            </a:r>
            <a:r>
              <a:rPr lang="en-US" altLang="ko-KR" dirty="0"/>
              <a:t>ID</a:t>
            </a:r>
          </a:p>
          <a:p>
            <a:pPr lvl="1"/>
            <a:r>
              <a:rPr lang="en-US" altLang="ko-KR" dirty="0"/>
              <a:t>SS</a:t>
            </a:r>
          </a:p>
          <a:p>
            <a:r>
              <a:rPr lang="ko-KR" altLang="en-US" dirty="0"/>
              <a:t>서브시스템 </a:t>
            </a:r>
            <a:r>
              <a:rPr lang="en-US" altLang="ko-KR" dirty="0"/>
              <a:t>ID</a:t>
            </a:r>
          </a:p>
          <a:p>
            <a:pPr lvl="1"/>
            <a:r>
              <a:rPr lang="ko-KR" altLang="en-US" dirty="0"/>
              <a:t>판매 </a:t>
            </a:r>
            <a:r>
              <a:rPr lang="en-US" altLang="ko-KR" dirty="0"/>
              <a:t>- SA, </a:t>
            </a:r>
            <a:r>
              <a:rPr lang="ko-KR" altLang="en-US" dirty="0"/>
              <a:t>회계 </a:t>
            </a:r>
            <a:r>
              <a:rPr lang="en-US" altLang="ko-KR" dirty="0"/>
              <a:t>- AC, </a:t>
            </a:r>
            <a:r>
              <a:rPr lang="ko-KR" altLang="en-US" dirty="0"/>
              <a:t>생산 </a:t>
            </a:r>
            <a:r>
              <a:rPr lang="en-US" altLang="ko-KR" dirty="0"/>
              <a:t>- PR</a:t>
            </a:r>
          </a:p>
          <a:p>
            <a:r>
              <a:rPr lang="ko-KR" altLang="en-US" dirty="0"/>
              <a:t>산출물 코드 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/>
              <a:t>사용자 요구사항 정의서 </a:t>
            </a:r>
            <a:r>
              <a:rPr lang="en-US" altLang="ko-KR" dirty="0"/>
              <a:t>- REQ</a:t>
            </a:r>
          </a:p>
          <a:p>
            <a:pPr lvl="1"/>
            <a:r>
              <a:rPr lang="ko-KR" altLang="en-US" dirty="0" err="1"/>
              <a:t>유스케이스</a:t>
            </a:r>
            <a:r>
              <a:rPr lang="ko-KR" altLang="en-US" dirty="0"/>
              <a:t> 명세서 </a:t>
            </a:r>
            <a:r>
              <a:rPr lang="en-US" altLang="ko-KR" dirty="0"/>
              <a:t>- UC</a:t>
            </a:r>
          </a:p>
          <a:p>
            <a:r>
              <a:rPr lang="ko-KR" altLang="en-US" dirty="0"/>
              <a:t>위와 같은 경우 산출물 </a:t>
            </a:r>
            <a:r>
              <a:rPr lang="en-US" altLang="ko-KR" dirty="0"/>
              <a:t>ID</a:t>
            </a:r>
            <a:r>
              <a:rPr lang="ko-KR" altLang="en-US" dirty="0"/>
              <a:t>는 다음과 같이 부여될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판매시스템 사용자 요구사항 정의서 </a:t>
            </a:r>
            <a:r>
              <a:rPr lang="en-US" altLang="ko-KR" dirty="0"/>
              <a:t>: SS_SA_REQ_010</a:t>
            </a:r>
          </a:p>
          <a:p>
            <a:pPr lvl="1"/>
            <a:r>
              <a:rPr lang="ko-KR" altLang="en-US" dirty="0"/>
              <a:t>회계시스템 </a:t>
            </a:r>
            <a:r>
              <a:rPr lang="ko-KR" altLang="en-US" dirty="0" err="1"/>
              <a:t>유스케이스</a:t>
            </a:r>
            <a:r>
              <a:rPr lang="ko-KR" altLang="en-US" dirty="0"/>
              <a:t> 명세서 </a:t>
            </a:r>
            <a:r>
              <a:rPr lang="en-US" altLang="ko-KR" dirty="0"/>
              <a:t>: SS_AC_UC_020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작성 사례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0296" y="1844824"/>
            <a:ext cx="8365452" cy="34563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33765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사용자 지정 1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lnDef>
      <a:spPr>
        <a:ln w="3810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b="1" dirty="0" err="1" smtClean="0">
            <a:solidFill>
              <a:srgbClr val="C00000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870</TotalTime>
  <Words>378</Words>
  <Application>Microsoft Office PowerPoint</Application>
  <PresentationFormat>화면 슬라이드 쇼(4:3)</PresentationFormat>
  <Paragraphs>67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궁서</vt:lpstr>
      <vt:lpstr>맑은 고딕</vt:lpstr>
      <vt:lpstr>Wingdings</vt:lpstr>
      <vt:lpstr>Wingdings 2</vt:lpstr>
      <vt:lpstr>Wingdings 3</vt:lpstr>
      <vt:lpstr>원본</vt:lpstr>
      <vt:lpstr>사용자 요구사항 정의서의 작성</vt:lpstr>
      <vt:lpstr>사용자 요구사항 정의서</vt:lpstr>
      <vt:lpstr>요구사항 분석 작업</vt:lpstr>
      <vt:lpstr>요구사항 정의서의 구성 요소</vt:lpstr>
      <vt:lpstr>PowerPoint 프레젠테이션</vt:lpstr>
      <vt:lpstr>사용자 요구사항 정의서의 항목</vt:lpstr>
      <vt:lpstr>PowerPoint 프레젠테이션</vt:lpstr>
      <vt:lpstr>산출물의  ID 부여 사례 </vt:lpstr>
      <vt:lpstr>작성 사례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tradecampus</dc:creator>
  <cp:lastModifiedBy>Sooyoun Park</cp:lastModifiedBy>
  <cp:revision>118</cp:revision>
  <dcterms:created xsi:type="dcterms:W3CDTF">2016-03-16T10:06:10Z</dcterms:created>
  <dcterms:modified xsi:type="dcterms:W3CDTF">2018-03-18T23:04:01Z</dcterms:modified>
</cp:coreProperties>
</file>