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70" r:id="rId3"/>
    <p:sldId id="271" r:id="rId4"/>
    <p:sldId id="273" r:id="rId5"/>
    <p:sldId id="274" r:id="rId6"/>
    <p:sldId id="275" r:id="rId7"/>
    <p:sldId id="276" r:id="rId8"/>
    <p:sldId id="277" r:id="rId9"/>
    <p:sldId id="278" r:id="rId10"/>
    <p:sldId id="27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9" autoAdjust="0"/>
    <p:restoredTop sz="94660"/>
  </p:normalViewPr>
  <p:slideViewPr>
    <p:cSldViewPr>
      <p:cViewPr varScale="1">
        <p:scale>
          <a:sx n="85" d="100"/>
          <a:sy n="85" d="100"/>
        </p:scale>
        <p:origin x="178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0F6B65C-A8A9-4143-ACC1-5ACF201CB1FD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itchFamily="18" charset="-127"/>
                <a:ea typeface="궁서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buFont typeface="Wingdings 2" pitchFamily="18" charset="2"/>
              <a:buChar char=""/>
              <a:defRPr sz="2200" b="0"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0F6B65C-A8A9-4143-ACC1-5ACF201CB1FD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Class Diagram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인터페이스는 클래스처럼 그려지지만</a:t>
            </a:r>
            <a:r>
              <a:rPr lang="en-US" altLang="ko-KR" dirty="0"/>
              <a:t>, </a:t>
            </a:r>
            <a:r>
              <a:rPr lang="ko-KR" altLang="en-US" dirty="0"/>
              <a:t>직사각형의 맨 위 부분에는 </a:t>
            </a:r>
            <a:r>
              <a:rPr lang="en-US" altLang="ko-KR" dirty="0"/>
              <a:t>"«interface»" </a:t>
            </a:r>
            <a:r>
              <a:rPr lang="ko-KR" altLang="en-US" dirty="0"/>
              <a:t>라는 텍스트를 붙인다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화살표로 이어진 선이 직선이 아닌 </a:t>
            </a:r>
            <a:r>
              <a:rPr lang="ko-KR" altLang="en-US" b="1" u="sng" dirty="0"/>
              <a:t>점선</a:t>
            </a:r>
            <a:r>
              <a:rPr lang="ko-KR" altLang="en-US" dirty="0"/>
              <a:t>으로 그려져 있으면 상속이 아니라 구현</a:t>
            </a:r>
            <a:endParaRPr lang="en-US" altLang="ko-KR" dirty="0"/>
          </a:p>
          <a:p>
            <a:pPr lvl="1"/>
            <a:r>
              <a:rPr lang="ko-KR" altLang="en-US" dirty="0"/>
              <a:t>구현을 나타낼 때에는 속이 비어있는 폐쇄 화살표로 연결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051720" y="3284984"/>
            <a:ext cx="5678952" cy="3168352"/>
            <a:chOff x="2699792" y="3284984"/>
            <a:chExt cx="5678952" cy="3168352"/>
          </a:xfrm>
        </p:grpSpPr>
        <p:pic>
          <p:nvPicPr>
            <p:cNvPr id="4097" name="_x91408912" descr="EMB000101ac02e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3284984"/>
              <a:ext cx="3920207" cy="3168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552454" y="3503414"/>
              <a:ext cx="1088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interface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8661" y="5839130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class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96123" y="4605893"/>
              <a:ext cx="2082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Implement</a:t>
              </a:r>
              <a:r>
                <a:rPr lang="ko-KR" altLang="en-US" dirty="0">
                  <a:solidFill>
                    <a:srgbClr val="FF0000"/>
                  </a:solidFill>
                </a:rPr>
                <a:t>를 의미</a:t>
              </a:r>
            </a:p>
          </p:txBody>
        </p:sp>
        <p:cxnSp>
          <p:nvCxnSpPr>
            <p:cNvPr id="9" name="구부러진 연결선 8"/>
            <p:cNvCxnSpPr>
              <a:stCxn id="8" idx="1"/>
            </p:cNvCxnSpPr>
            <p:nvPr/>
          </p:nvCxnSpPr>
          <p:spPr>
            <a:xfrm rot="10800000" flipV="1">
              <a:off x="5552455" y="4790559"/>
              <a:ext cx="743669" cy="260866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774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다이어그램이란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클래스 다이어그램은 객체지향 모델링에서 가장 많이 사용되는 개념</a:t>
            </a:r>
            <a:endParaRPr lang="en-US" altLang="ko-KR" dirty="0"/>
          </a:p>
          <a:p>
            <a:r>
              <a:rPr lang="ko-KR" altLang="en-US" dirty="0"/>
              <a:t>속성</a:t>
            </a:r>
            <a:r>
              <a:rPr lang="en-US" altLang="ko-KR" dirty="0"/>
              <a:t>(Attribute)</a:t>
            </a:r>
            <a:r>
              <a:rPr lang="ko-KR" altLang="en-US" dirty="0"/>
              <a:t>과 행위</a:t>
            </a:r>
            <a:r>
              <a:rPr lang="en-US" altLang="ko-KR" dirty="0"/>
              <a:t>(Method </a:t>
            </a:r>
            <a:r>
              <a:rPr lang="ko-KR" altLang="en-US" dirty="0"/>
              <a:t>또는 </a:t>
            </a:r>
            <a:r>
              <a:rPr lang="en-US" altLang="ko-KR" dirty="0"/>
              <a:t>Member Function)</a:t>
            </a:r>
            <a:r>
              <a:rPr lang="ko-KR" altLang="en-US" dirty="0"/>
              <a:t>를 갖는 하나의 객체 단위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146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다이어그램이란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여러 개의 클래스들이 서로 상속이나 관계를 이용하여 표현된 다이어그램</a:t>
            </a:r>
            <a:endParaRPr lang="en-US" altLang="ko-KR" dirty="0"/>
          </a:p>
          <a:p>
            <a:r>
              <a:rPr lang="ko-KR" altLang="en-US" dirty="0"/>
              <a:t>클래스 다이어그램으로 객체지향 언어를 이용한 코드 생성의 직접적인 요소가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클래스 다이어그램은 프로그래밍 개념과 같은 의미의 표현을 이용하여 도식화 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56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다이어그램의 구성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/>
              <a:t>클래스 명</a:t>
            </a:r>
            <a:endParaRPr lang="en-US" altLang="ko-KR" b="1" dirty="0"/>
          </a:p>
          <a:p>
            <a:pPr lvl="1"/>
            <a:r>
              <a:rPr lang="ko-KR" altLang="en-US" dirty="0"/>
              <a:t>맨 위 부분은 클래스의 이름을 나타내고</a:t>
            </a:r>
            <a:r>
              <a:rPr lang="en-US" altLang="ko-KR" dirty="0"/>
              <a:t>, </a:t>
            </a:r>
            <a:r>
              <a:rPr lang="ko-KR" altLang="en-US" dirty="0"/>
              <a:t>가운데 부분은 클래스의 속성</a:t>
            </a:r>
            <a:r>
              <a:rPr lang="en-US" altLang="ko-KR" dirty="0"/>
              <a:t>, </a:t>
            </a:r>
            <a:r>
              <a:rPr lang="ko-KR" altLang="en-US" dirty="0"/>
              <a:t>맨 밑 부분은 클래스의 연산</a:t>
            </a:r>
            <a:r>
              <a:rPr lang="en-US" altLang="ko-KR" dirty="0"/>
              <a:t>(Method)</a:t>
            </a:r>
            <a:r>
              <a:rPr lang="ko-KR" altLang="en-US" dirty="0"/>
              <a:t>을 나타낸다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클래스 다이어그램에 클래스 요소를 그릴 때</a:t>
            </a:r>
            <a:r>
              <a:rPr lang="en-US" altLang="ko-KR" dirty="0"/>
              <a:t>, </a:t>
            </a:r>
            <a:r>
              <a:rPr lang="ko-KR" altLang="en-US" dirty="0"/>
              <a:t>맨 위 부분인 클래스 이름은 반드시 사용해야 하고 밑의 두 부분은 선택적이다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91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다이어그램의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Attribute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/>
              <a:t>한 클래스의 </a:t>
            </a:r>
            <a:r>
              <a:rPr lang="en-US" altLang="ko-KR" dirty="0"/>
              <a:t>Attribute </a:t>
            </a:r>
            <a:r>
              <a:rPr lang="ko-KR" altLang="en-US" dirty="0"/>
              <a:t>부분은 클래스의 </a:t>
            </a:r>
            <a:r>
              <a:rPr lang="en-US" altLang="ko-KR" dirty="0"/>
              <a:t>Attribute</a:t>
            </a:r>
            <a:r>
              <a:rPr lang="ko-KR" altLang="en-US" dirty="0"/>
              <a:t>를 나열</a:t>
            </a:r>
            <a:r>
              <a:rPr lang="en-US" altLang="ko-KR" dirty="0"/>
              <a:t>. </a:t>
            </a:r>
            <a:r>
              <a:rPr lang="ko-KR" altLang="en-US" dirty="0"/>
              <a:t>이 부분의 표기는 선택적이며</a:t>
            </a:r>
            <a:r>
              <a:rPr lang="en-US" altLang="ko-KR" dirty="0"/>
              <a:t>, </a:t>
            </a:r>
            <a:r>
              <a:rPr lang="ko-KR" altLang="en-US" dirty="0"/>
              <a:t>표기할 경우 </a:t>
            </a:r>
            <a:r>
              <a:rPr lang="en-US" altLang="ko-KR" dirty="0"/>
              <a:t>Attribute</a:t>
            </a:r>
            <a:r>
              <a:rPr lang="ko-KR" altLang="en-US" dirty="0"/>
              <a:t>명과 그 속성 </a:t>
            </a:r>
            <a:r>
              <a:rPr lang="en-US" altLang="ko-KR" dirty="0"/>
              <a:t>Type</a:t>
            </a:r>
            <a:r>
              <a:rPr lang="ko-KR" altLang="en-US" dirty="0"/>
              <a:t>을 표기</a:t>
            </a:r>
            <a:endParaRPr lang="en-US" altLang="ko-KR" dirty="0"/>
          </a:p>
          <a:p>
            <a:r>
              <a:rPr lang="en-US" altLang="ko-KR" b="1" dirty="0"/>
              <a:t>Method</a:t>
            </a:r>
            <a:endParaRPr lang="ko-KR" altLang="en-US" dirty="0"/>
          </a:p>
          <a:p>
            <a:pPr lvl="1"/>
            <a:r>
              <a:rPr lang="ko-KR" altLang="en-US" dirty="0"/>
              <a:t>객체 지향 언어의 함수인 메서드는 클래스 다이어그램의 가장 아래 부분 표기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21" y="4506440"/>
            <a:ext cx="3672408" cy="16505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36137" y="4962368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</a:rPr>
              <a:t>Class</a:t>
            </a:r>
            <a:r>
              <a:rPr lang="ko-KR" altLang="en-US" sz="2000" dirty="0">
                <a:solidFill>
                  <a:srgbClr val="FF0000"/>
                </a:solidFill>
              </a:rPr>
              <a:t>의 예</a:t>
            </a:r>
          </a:p>
        </p:txBody>
      </p:sp>
    </p:spTree>
    <p:extLst>
      <p:ext uri="{BB962C8B-B14F-4D97-AF65-F5344CB8AC3E}">
        <p14:creationId xmlns:p14="http://schemas.microsoft.com/office/powerpoint/2010/main" val="143223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클래스와 추상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추상 클래스와 추상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ko-KR" altLang="en-US" dirty="0" err="1"/>
              <a:t>이탤릭체</a:t>
            </a:r>
            <a:r>
              <a:rPr lang="ko-KR" altLang="en-US" dirty="0"/>
              <a:t> 사용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411428" y="1986176"/>
            <a:ext cx="9416140" cy="4240683"/>
            <a:chOff x="411428" y="1986176"/>
            <a:chExt cx="9416140" cy="4240683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683568" y="3219393"/>
              <a:ext cx="9144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/>
            </a:p>
          </p:txBody>
        </p:sp>
        <p:pic>
          <p:nvPicPr>
            <p:cNvPr id="2049" name="_x91409392" descr="EMB000101ac02d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28" y="1986176"/>
              <a:ext cx="5600148" cy="3333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656530" y="2001266"/>
              <a:ext cx="436529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withdrawal() </a:t>
              </a:r>
              <a:r>
                <a:rPr lang="ko-KR" altLang="en-US" sz="2000" dirty="0"/>
                <a:t>메서드 </a:t>
              </a:r>
              <a:r>
                <a:rPr lang="en-US" altLang="ko-KR" sz="2000" dirty="0">
                  <a:sym typeface="Wingdings" panose="05000000000000000000" pitchFamily="2" charset="2"/>
                </a:rPr>
                <a:t> </a:t>
              </a:r>
              <a:r>
                <a:rPr lang="ko-KR" altLang="en-US" sz="2000" dirty="0" err="1">
                  <a:sym typeface="Wingdings" panose="05000000000000000000" pitchFamily="2" charset="2"/>
                </a:rPr>
                <a:t>추상메서드</a:t>
              </a:r>
              <a:endParaRPr lang="en-US" altLang="ko-KR" sz="2000" dirty="0">
                <a:sym typeface="Wingdings" panose="05000000000000000000" pitchFamily="2" charset="2"/>
              </a:endParaRPr>
            </a:p>
            <a:p>
              <a:r>
                <a:rPr lang="ko-KR" altLang="en-US" sz="2000" dirty="0">
                  <a:sym typeface="Wingdings" panose="05000000000000000000" pitchFamily="2" charset="2"/>
                </a:rPr>
                <a:t>추상 메서드를 포함하는</a:t>
              </a:r>
              <a:endParaRPr lang="en-US" altLang="ko-KR" sz="2000" dirty="0">
                <a:sym typeface="Wingdings" panose="05000000000000000000" pitchFamily="2" charset="2"/>
              </a:endParaRPr>
            </a:p>
            <a:p>
              <a:r>
                <a:rPr lang="en-US" altLang="ko-KR" sz="2000" dirty="0" err="1">
                  <a:sym typeface="Wingdings" panose="05000000000000000000" pitchFamily="2" charset="2"/>
                </a:rPr>
                <a:t>BankAccount</a:t>
              </a:r>
              <a:r>
                <a:rPr lang="en-US" altLang="ko-KR" sz="2000" dirty="0">
                  <a:sym typeface="Wingdings" panose="05000000000000000000" pitchFamily="2" charset="2"/>
                </a:rPr>
                <a:t> </a:t>
              </a:r>
              <a:r>
                <a:rPr lang="ko-KR" altLang="en-US" sz="2000" dirty="0">
                  <a:sym typeface="Wingdings" panose="05000000000000000000" pitchFamily="2" charset="2"/>
                </a:rPr>
                <a:t>클래스는 추상 클래스 </a:t>
              </a:r>
              <a:endParaRPr lang="ko-KR" altLang="en-US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96367" y="5518973"/>
              <a:ext cx="59041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>
                  <a:sym typeface="Wingdings" panose="05000000000000000000" pitchFamily="2" charset="2"/>
                </a:rPr>
                <a:t>BankAccount</a:t>
              </a:r>
              <a:r>
                <a:rPr lang="en-US" altLang="ko-KR" sz="2000" dirty="0">
                  <a:sym typeface="Wingdings" panose="05000000000000000000" pitchFamily="2" charset="2"/>
                </a:rPr>
                <a:t> </a:t>
              </a:r>
              <a:r>
                <a:rPr lang="ko-KR" altLang="en-US" sz="2000" dirty="0">
                  <a:sym typeface="Wingdings" panose="05000000000000000000" pitchFamily="2" charset="2"/>
                </a:rPr>
                <a:t>클래스를 상속받은 두개의 클래스가</a:t>
              </a:r>
              <a:endParaRPr lang="en-US" altLang="ko-KR" sz="2000" dirty="0">
                <a:sym typeface="Wingdings" panose="05000000000000000000" pitchFamily="2" charset="2"/>
              </a:endParaRPr>
            </a:p>
            <a:p>
              <a:r>
                <a:rPr lang="en-US" altLang="ko-KR" sz="2000" dirty="0">
                  <a:sym typeface="Wingdings" panose="05000000000000000000" pitchFamily="2" charset="2"/>
                </a:rPr>
                <a:t>withdrawal()</a:t>
              </a:r>
              <a:r>
                <a:rPr lang="ko-KR" altLang="en-US" sz="2000" dirty="0">
                  <a:sym typeface="Wingdings" panose="05000000000000000000" pitchFamily="2" charset="2"/>
                </a:rPr>
                <a:t>을 구현하면 객체 생성이 가능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886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클래스 간의 관계</a:t>
            </a:r>
            <a:r>
              <a:rPr lang="en-US" altLang="ko-KR" b="1" dirty="0"/>
              <a:t>(Association)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시스템을 모델링 할 때</a:t>
            </a:r>
            <a:r>
              <a:rPr lang="en-US" altLang="ko-KR" dirty="0"/>
              <a:t>, </a:t>
            </a:r>
            <a:r>
              <a:rPr lang="ko-KR" altLang="en-US" dirty="0"/>
              <a:t>특정 객체들이 서로 관계를 맺게 되는데 이것을 </a:t>
            </a:r>
            <a:r>
              <a:rPr lang="ko-KR" altLang="en-US" dirty="0" err="1"/>
              <a:t>연관관계라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연관관계의</a:t>
            </a:r>
            <a:r>
              <a:rPr lang="ko-KR" altLang="en-US" dirty="0"/>
              <a:t> 종류</a:t>
            </a:r>
            <a:endParaRPr lang="en-US" altLang="ko-KR" dirty="0"/>
          </a:p>
          <a:p>
            <a:pPr marL="731520" lvl="1" indent="-457200">
              <a:buFont typeface="+mj-ea"/>
              <a:buAutoNum type="circleNumDbPlain"/>
            </a:pPr>
            <a:r>
              <a:rPr lang="ko-KR" altLang="en-US" b="1" dirty="0"/>
              <a:t>양방향 연관 </a:t>
            </a:r>
            <a:r>
              <a:rPr lang="en-US" altLang="ko-KR" b="1" dirty="0"/>
              <a:t>(= </a:t>
            </a:r>
            <a:r>
              <a:rPr lang="ko-KR" altLang="en-US" b="1" dirty="0"/>
              <a:t>표준 연관</a:t>
            </a:r>
            <a:r>
              <a:rPr lang="en-US" altLang="ko-KR" b="1" dirty="0"/>
              <a:t>)</a:t>
            </a:r>
            <a:endParaRPr lang="ko-KR" altLang="en-US" dirty="0"/>
          </a:p>
          <a:p>
            <a:pPr lvl="2"/>
            <a:r>
              <a:rPr lang="ko-KR" altLang="en-US" dirty="0"/>
              <a:t>두 클래스를 실선으로 표시</a:t>
            </a:r>
            <a:endParaRPr lang="en-US" altLang="ko-KR" dirty="0"/>
          </a:p>
          <a:p>
            <a:pPr marL="788670" lvl="1" indent="-514350">
              <a:buFont typeface="+mj-ea"/>
              <a:buAutoNum type="circleNumDbPlain"/>
            </a:pPr>
            <a:r>
              <a:rPr lang="ko-KR" altLang="en-US" b="1" dirty="0" err="1"/>
              <a:t>일방향</a:t>
            </a:r>
            <a:r>
              <a:rPr lang="ko-KR" altLang="en-US" b="1" dirty="0"/>
              <a:t> 연관</a:t>
            </a:r>
            <a:endParaRPr lang="ko-KR" altLang="en-US" dirty="0"/>
          </a:p>
          <a:p>
            <a:pPr lvl="2"/>
            <a:r>
              <a:rPr lang="ko-KR" altLang="en-US" dirty="0" err="1"/>
              <a:t>일방향</a:t>
            </a:r>
            <a:r>
              <a:rPr lang="ko-KR" altLang="en-US" dirty="0"/>
              <a:t> 연관에서는</a:t>
            </a:r>
            <a:r>
              <a:rPr lang="en-US" altLang="ko-KR" dirty="0"/>
              <a:t>, </a:t>
            </a:r>
            <a:r>
              <a:rPr lang="ko-KR" altLang="en-US" dirty="0"/>
              <a:t>두 개의 클래스들은 관련이 있지만</a:t>
            </a:r>
            <a:r>
              <a:rPr lang="en-US" altLang="ko-KR" dirty="0"/>
              <a:t>, </a:t>
            </a:r>
            <a:r>
              <a:rPr lang="ko-KR" altLang="en-US" dirty="0"/>
              <a:t>단 하나의 클래스만 그 관계를 인식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열린 화살표로 표시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33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클래스 간의 관계</a:t>
            </a:r>
            <a:r>
              <a:rPr lang="en-US" altLang="ko-KR" b="1" dirty="0"/>
              <a:t>(Association)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777240" lvl="1" indent="-457200">
              <a:buFont typeface="+mj-ea"/>
              <a:buAutoNum type="circleNumDbPlain" startAt="3"/>
            </a:pPr>
            <a:r>
              <a:rPr lang="ko-KR" altLang="en-US" b="1" dirty="0"/>
              <a:t>집합 관계</a:t>
            </a:r>
            <a:r>
              <a:rPr lang="en-US" altLang="ko-KR" b="1" dirty="0"/>
              <a:t>(Aggregation)</a:t>
            </a:r>
            <a:endParaRPr lang="ko-KR" altLang="en-US" dirty="0"/>
          </a:p>
          <a:p>
            <a:pPr lvl="2"/>
            <a:r>
              <a:rPr lang="ko-KR" altLang="en-US" dirty="0" err="1"/>
              <a:t>집합관계는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전체와 부분들</a:t>
            </a:r>
            <a:r>
              <a:rPr lang="en-US" altLang="ko-KR" dirty="0"/>
              <a:t>(whole to its parts)" </a:t>
            </a:r>
            <a:r>
              <a:rPr lang="ko-KR" altLang="en-US" dirty="0"/>
              <a:t>관계를 모델링 하는데 사용</a:t>
            </a:r>
          </a:p>
          <a:p>
            <a:pPr marL="731520" lvl="1" indent="-457200">
              <a:buFont typeface="+mj-ea"/>
              <a:buAutoNum type="circleNumDbPlain" startAt="3"/>
            </a:pPr>
            <a:r>
              <a:rPr lang="ko-KR" altLang="en-US" b="1" dirty="0"/>
              <a:t>기본 </a:t>
            </a:r>
            <a:r>
              <a:rPr lang="ko-KR" altLang="en-US" b="1" dirty="0" err="1"/>
              <a:t>집합관계</a:t>
            </a:r>
            <a:endParaRPr lang="ko-KR" altLang="en-US" dirty="0"/>
          </a:p>
          <a:p>
            <a:pPr lvl="2"/>
            <a:r>
              <a:rPr lang="ko-KR" altLang="en-US" dirty="0"/>
              <a:t>집합관계와의 연관은 하나의 클래스가 또 다른 클래스의 일부라는 것을 나타낸다</a:t>
            </a:r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91408912" descr="EMB000101ac02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933056"/>
            <a:ext cx="5152131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03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클래스 간의 관계</a:t>
            </a:r>
            <a:r>
              <a:rPr lang="en-US" altLang="ko-KR" b="1" dirty="0"/>
              <a:t>(Association)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731520" lvl="1" indent="-457200">
              <a:buFont typeface="+mj-ea"/>
              <a:buAutoNum type="circleNumDbPlain" startAt="5"/>
            </a:pPr>
            <a:r>
              <a:rPr lang="ko-KR" altLang="en-US" b="1" dirty="0" err="1"/>
              <a:t>복합관계</a:t>
            </a:r>
            <a:r>
              <a:rPr lang="en-US" altLang="ko-KR" b="1" dirty="0"/>
              <a:t>(</a:t>
            </a:r>
            <a:r>
              <a:rPr lang="en-US" altLang="ko-KR" dirty="0"/>
              <a:t>Composition Aggregation)</a:t>
            </a:r>
          </a:p>
          <a:p>
            <a:pPr marL="1051560" lvl="2" indent="-457200"/>
            <a:r>
              <a:rPr lang="ko-KR" altLang="en-US" dirty="0"/>
              <a:t>집합 관계의 한 형태이지만</a:t>
            </a:r>
            <a:r>
              <a:rPr lang="en-US" altLang="ko-KR" dirty="0"/>
              <a:t>, </a:t>
            </a:r>
            <a:r>
              <a:rPr lang="ko-KR" altLang="en-US" dirty="0"/>
              <a:t>자식 클래스의 인스턴스 라이프 사이클은 부모 클래스의 인스턴스 라이프 사이클에 종속적</a:t>
            </a:r>
            <a:endParaRPr lang="en-US" altLang="ko-KR" dirty="0"/>
          </a:p>
          <a:p>
            <a:pPr marL="731520" lvl="1" indent="-457200">
              <a:buFont typeface="+mj-ea"/>
              <a:buAutoNum type="circleNumDbPlain" startAt="5"/>
            </a:pPr>
            <a:r>
              <a:rPr lang="ko-KR" altLang="en-US" b="1" dirty="0"/>
              <a:t>일반화 관계</a:t>
            </a:r>
            <a:r>
              <a:rPr lang="en-US" altLang="ko-KR" b="1" dirty="0"/>
              <a:t>(Generation)</a:t>
            </a:r>
            <a:endParaRPr lang="ko-KR" altLang="en-US" dirty="0"/>
          </a:p>
          <a:p>
            <a:pPr lvl="2"/>
            <a:r>
              <a:rPr lang="ko-KR" altLang="en-US" dirty="0"/>
              <a:t>일반화 관계는 하나의 종류 즉 </a:t>
            </a:r>
            <a:r>
              <a:rPr lang="en-US" altLang="ko-KR" dirty="0"/>
              <a:t>a kind of</a:t>
            </a:r>
            <a:r>
              <a:rPr lang="ko-KR" altLang="en-US" dirty="0"/>
              <a:t>의 관계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상속관계</a:t>
            </a:r>
            <a:endParaRPr lang="ko-KR" altLang="en-US" dirty="0"/>
          </a:p>
          <a:p>
            <a:pPr marL="731520" lvl="1" indent="-457200">
              <a:buFont typeface="+mj-ea"/>
              <a:buAutoNum type="circleNumDbPlain" startAt="7"/>
            </a:pPr>
            <a:r>
              <a:rPr lang="ko-KR" altLang="en-US" b="1" dirty="0"/>
              <a:t>의존관계</a:t>
            </a:r>
            <a:endParaRPr lang="ko-KR" altLang="en-US" dirty="0"/>
          </a:p>
          <a:p>
            <a:pPr lvl="2"/>
            <a:r>
              <a:rPr lang="ko-KR" altLang="en-US" dirty="0"/>
              <a:t>하나의 클래스가 또 다른 클래스를 사용하는 관계</a:t>
            </a:r>
            <a:endParaRPr lang="en-US" altLang="ko-KR" dirty="0"/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다른 클래스의 </a:t>
            </a:r>
            <a:r>
              <a:rPr lang="ko-KR" altLang="en-US" dirty="0" err="1"/>
              <a:t>멤버함수를</a:t>
            </a:r>
            <a:r>
              <a:rPr lang="ko-KR" altLang="en-US" dirty="0"/>
              <a:t> 사용하는 경우를 말한다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하나의 클래스에 있는 멤버 함수가 변함으로 인해 다른 클래스에 영향을 미칠 수 있는 관계</a:t>
            </a:r>
          </a:p>
        </p:txBody>
      </p:sp>
    </p:spTree>
    <p:extLst>
      <p:ext uri="{BB962C8B-B14F-4D97-AF65-F5344CB8AC3E}">
        <p14:creationId xmlns:p14="http://schemas.microsoft.com/office/powerpoint/2010/main" val="2603830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 w="3810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462</TotalTime>
  <Words>382</Words>
  <Application>Microsoft Office PowerPoint</Application>
  <PresentationFormat>화면 슬라이드 쇼(4:3)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궁서</vt:lpstr>
      <vt:lpstr>맑은 고딕</vt:lpstr>
      <vt:lpstr>Arial</vt:lpstr>
      <vt:lpstr>Wingdings</vt:lpstr>
      <vt:lpstr>Wingdings 2</vt:lpstr>
      <vt:lpstr>Wingdings 3</vt:lpstr>
      <vt:lpstr>원본</vt:lpstr>
      <vt:lpstr>Class Diagram</vt:lpstr>
      <vt:lpstr>클래스 다이어그램이란?</vt:lpstr>
      <vt:lpstr>클래스 다이어그램이란?</vt:lpstr>
      <vt:lpstr>클래스 다이어그램의 구성</vt:lpstr>
      <vt:lpstr>클래스 다이어그램의 구성</vt:lpstr>
      <vt:lpstr>추상 클래스와 추상 메소드</vt:lpstr>
      <vt:lpstr>클래스 간의 관계(Association)</vt:lpstr>
      <vt:lpstr>클래스 간의 관계(Association)</vt:lpstr>
      <vt:lpstr>클래스 간의 관계(Association)</vt:lpstr>
      <vt:lpstr>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tradecampus</dc:creator>
  <cp:lastModifiedBy>Gilah Lee</cp:lastModifiedBy>
  <cp:revision>73</cp:revision>
  <dcterms:created xsi:type="dcterms:W3CDTF">2016-03-16T10:06:10Z</dcterms:created>
  <dcterms:modified xsi:type="dcterms:W3CDTF">2016-03-22T01:49:36Z</dcterms:modified>
</cp:coreProperties>
</file>