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>
      <p:cViewPr varScale="1">
        <p:scale>
          <a:sx n="108" d="100"/>
          <a:sy n="108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sourceforge.net/docs/user-guide(ko)/toc.html" TargetMode="External"/><Relationship Id="rId2" Type="http://schemas.openxmlformats.org/officeDocument/2006/relationships/hyperlink" Target="http://staruml.sourceforge.net/v1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StarUML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Diagram</a:t>
            </a:r>
            <a:r>
              <a:rPr lang="ko-KR" altLang="en-US" dirty="0" smtClean="0"/>
              <a:t>의 요소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499992" y="1219200"/>
            <a:ext cx="4186808" cy="4874096"/>
          </a:xfrm>
        </p:spPr>
        <p:txBody>
          <a:bodyPr/>
          <a:lstStyle/>
          <a:p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요소를 </a:t>
            </a:r>
            <a:r>
              <a:rPr lang="ko-KR" altLang="en-US" dirty="0" err="1" smtClean="0"/>
              <a:t>더블클릭하면</a:t>
            </a:r>
            <a:r>
              <a:rPr lang="ko-KR" altLang="en-US" dirty="0" smtClean="0"/>
              <a:t> 수정할 수 있는 상태가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요소의 서식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[Format] </a:t>
            </a:r>
            <a:r>
              <a:rPr lang="ko-KR" altLang="en-US" dirty="0" smtClean="0"/>
              <a:t>메뉴에서 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등을 변경</a:t>
            </a:r>
            <a:endParaRPr lang="en-US" altLang="ko-KR" dirty="0" smtClean="0"/>
          </a:p>
          <a:p>
            <a:r>
              <a:rPr lang="ko-KR" altLang="en-US" dirty="0" smtClean="0"/>
              <a:t>여러 개의 요소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 + Click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36766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/>
          <a:lstStyle/>
          <a:p>
            <a:r>
              <a:rPr lang="en-US" altLang="ko-KR" dirty="0" smtClean="0"/>
              <a:t>Model Explorer</a:t>
            </a:r>
            <a:r>
              <a:rPr lang="ko-KR" altLang="en-US" dirty="0" smtClean="0"/>
              <a:t>에서 현재 모델 선택</a:t>
            </a:r>
            <a:endParaRPr lang="en-US" altLang="ko-KR" dirty="0" smtClean="0"/>
          </a:p>
          <a:p>
            <a:r>
              <a:rPr lang="en-US" altLang="ko-KR" dirty="0" smtClean="0"/>
              <a:t>[Add Diagram] – Class Diagram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20888"/>
            <a:ext cx="5256584" cy="40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r>
              <a:rPr lang="ko-KR" altLang="en-US" dirty="0" smtClean="0"/>
              <a:t>의 요소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29680"/>
          </a:xfrm>
        </p:spPr>
        <p:txBody>
          <a:bodyPr/>
          <a:lstStyle/>
          <a:p>
            <a:r>
              <a:rPr lang="en-US" altLang="ko-KR" dirty="0" smtClean="0"/>
              <a:t>Toolbox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도구 중 선택하고 편집화면에서 </a:t>
            </a:r>
            <a:r>
              <a:rPr lang="en-US" altLang="ko-KR" dirty="0" smtClean="0"/>
              <a:t>Drag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25602" name="Picture 2" descr="http://staruml.sourceforge.net/docs/user-guide(ko)/images/ch05_2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996146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134570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를 더블클릭하고 </a:t>
            </a:r>
            <a:r>
              <a:rPr lang="en-US" altLang="ko-KR" dirty="0" smtClean="0"/>
              <a:t>[Add Attribute]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[Add Operation]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r>
              <a:rPr lang="ko-KR" altLang="en-US" dirty="0" smtClean="0"/>
              <a:t>이름을 입력하고 왼쪽의 </a:t>
            </a:r>
            <a:r>
              <a:rPr lang="en-US" altLang="ko-KR" dirty="0" smtClean="0"/>
              <a:t>[Visibility]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r>
              <a:rPr lang="ko-KR" altLang="en-US" dirty="0" smtClean="0"/>
              <a:t>접근 속성을 </a:t>
            </a:r>
            <a:r>
              <a:rPr lang="en-US" altLang="ko-KR" dirty="0" smtClean="0"/>
              <a:t> public, protected, private, package </a:t>
            </a:r>
            <a:r>
              <a:rPr lang="ko-KR" altLang="en-US" dirty="0" smtClean="0"/>
              <a:t>중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636912"/>
            <a:ext cx="3019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0838" y="4365104"/>
            <a:ext cx="3143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386104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Visibility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3645024"/>
            <a:ext cx="170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Add Attribute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1409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Add Operation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89234" y="4725144"/>
            <a:ext cx="151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Add</a:t>
            </a:r>
          </a:p>
          <a:p>
            <a:r>
              <a:rPr lang="en-US" altLang="ko-KR" b="1" dirty="0" smtClean="0"/>
              <a:t>Delete</a:t>
            </a:r>
          </a:p>
          <a:p>
            <a:r>
              <a:rPr lang="en-US" altLang="ko-KR" b="1" dirty="0" smtClean="0"/>
              <a:t>Move Up</a:t>
            </a:r>
          </a:p>
          <a:p>
            <a:r>
              <a:rPr lang="en-US" altLang="ko-KR" b="1" dirty="0" smtClean="0"/>
              <a:t>Move Down</a:t>
            </a:r>
            <a:endParaRPr lang="ko-KR" altLang="en-US" b="1" dirty="0"/>
          </a:p>
        </p:txBody>
      </p:sp>
      <p:cxnSp>
        <p:nvCxnSpPr>
          <p:cNvPr id="13" name="Shape 12"/>
          <p:cNvCxnSpPr>
            <a:stCxn id="8" idx="3"/>
          </p:cNvCxnSpPr>
          <p:nvPr/>
        </p:nvCxnSpPr>
        <p:spPr>
          <a:xfrm>
            <a:off x="1807594" y="4045714"/>
            <a:ext cx="676174" cy="1039470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endCxn id="10" idx="1"/>
          </p:cNvCxnSpPr>
          <p:nvPr/>
        </p:nvCxnSpPr>
        <p:spPr>
          <a:xfrm>
            <a:off x="4572000" y="2996952"/>
            <a:ext cx="1152128" cy="32868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endCxn id="9" idx="1"/>
          </p:cNvCxnSpPr>
          <p:nvPr/>
        </p:nvCxnSpPr>
        <p:spPr>
          <a:xfrm>
            <a:off x="4355976" y="3140968"/>
            <a:ext cx="1368152" cy="688722"/>
          </a:xfrm>
          <a:prstGeom prst="curvedConnector3">
            <a:avLst>
              <a:gd name="adj1" fmla="val 2300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flipV="1">
            <a:off x="5076056" y="5013176"/>
            <a:ext cx="648072" cy="7200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의 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6448" y="1383056"/>
            <a:ext cx="8229600" cy="154188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[Toolbox] -&gt; [Class] -&gt; [Generalization]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r>
              <a:rPr lang="ko-KR" altLang="en-US" dirty="0" err="1" smtClean="0"/>
              <a:t>편집창에서</a:t>
            </a:r>
            <a:r>
              <a:rPr lang="ko-KR" altLang="en-US" dirty="0" smtClean="0"/>
              <a:t> 자식 요소에서 부모 요소로 마우스 드래그</a:t>
            </a:r>
            <a:endParaRPr lang="en-US" altLang="ko-KR" dirty="0" smtClean="0"/>
          </a:p>
          <a:p>
            <a:r>
              <a:rPr lang="ko-KR" altLang="en-US" dirty="0" smtClean="0"/>
              <a:t>상속 관계를 표현</a:t>
            </a:r>
            <a:endParaRPr lang="en-US" altLang="ko-KR" dirty="0" smtClean="0"/>
          </a:p>
          <a:p>
            <a:r>
              <a:rPr lang="en-US" altLang="ko-KR" dirty="0" smtClean="0"/>
              <a:t>Interface</a:t>
            </a:r>
            <a:r>
              <a:rPr lang="ko-KR" altLang="en-US" dirty="0" smtClean="0"/>
              <a:t>를 구현하는 경우에는 </a:t>
            </a:r>
            <a:r>
              <a:rPr lang="en-US" altLang="ko-KR" dirty="0" smtClean="0"/>
              <a:t>[Realization] </a:t>
            </a:r>
            <a:r>
              <a:rPr lang="ko-KR" altLang="en-US" dirty="0" smtClean="0"/>
              <a:t>버튼 사용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00" y="3936454"/>
            <a:ext cx="3467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85020" y="5304606"/>
            <a:ext cx="237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Student class</a:t>
            </a:r>
            <a:r>
              <a:rPr lang="ko-KR" altLang="en-US" b="1" dirty="0" smtClean="0"/>
              <a:t>에서 </a:t>
            </a:r>
            <a:endParaRPr lang="en-US" altLang="ko-KR" b="1" dirty="0" smtClean="0"/>
          </a:p>
          <a:p>
            <a:r>
              <a:rPr lang="en-US" altLang="ko-KR" b="1" dirty="0" smtClean="0"/>
              <a:t>Person class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Drag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884" y="3432398"/>
            <a:ext cx="1666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65140" y="357641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Generalization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cxnSp>
        <p:nvCxnSpPr>
          <p:cNvPr id="10" name="구부러진 연결선 9"/>
          <p:cNvCxnSpPr>
            <a:stCxn id="8" idx="1"/>
          </p:cNvCxnSpPr>
          <p:nvPr/>
        </p:nvCxnSpPr>
        <p:spPr>
          <a:xfrm rot="10800000" flipV="1">
            <a:off x="2113012" y="3761080"/>
            <a:ext cx="1152128" cy="39139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flipV="1">
            <a:off x="4273252" y="5016574"/>
            <a:ext cx="1728192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Model Explorer</a:t>
            </a:r>
            <a:r>
              <a:rPr lang="ko-KR" altLang="en-US" dirty="0" smtClean="0"/>
              <a:t>에서 현재 모델 선택</a:t>
            </a:r>
            <a:endParaRPr lang="en-US" altLang="ko-KR" dirty="0" smtClean="0"/>
          </a:p>
          <a:p>
            <a:r>
              <a:rPr lang="en-US" altLang="ko-KR" dirty="0" smtClean="0"/>
              <a:t>[Add Diagram] – Sequence Diagram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51720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Model Explorer</a:t>
            </a:r>
            <a:r>
              <a:rPr lang="ko-KR" altLang="en-US" dirty="0" smtClean="0"/>
              <a:t>에서 끌어오기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Model Explorer</a:t>
            </a:r>
            <a:r>
              <a:rPr lang="ko-KR" altLang="en-US" dirty="0" smtClean="0"/>
              <a:t>에는 이전의 </a:t>
            </a:r>
            <a:r>
              <a:rPr lang="en-US" altLang="ko-KR" dirty="0" smtClean="0"/>
              <a:t>Use Case Diagram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에서 생성된 요소들이 표시된다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중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등의 요소들을 </a:t>
            </a:r>
            <a:r>
              <a:rPr lang="en-US" altLang="ko-KR" dirty="0" smtClean="0"/>
              <a:t>Drag</a:t>
            </a:r>
            <a:r>
              <a:rPr lang="ko-KR" altLang="en-US" dirty="0" smtClean="0"/>
              <a:t>하여 편집 창에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80928"/>
            <a:ext cx="62960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구부러진 연결선 5"/>
          <p:cNvCxnSpPr/>
          <p:nvPr/>
        </p:nvCxnSpPr>
        <p:spPr>
          <a:xfrm rot="10800000">
            <a:off x="2555776" y="4077072"/>
            <a:ext cx="3240360" cy="79208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 rot="10800000">
            <a:off x="4283968" y="3717032"/>
            <a:ext cx="1512168" cy="28803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7185" y="428380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Drag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736"/>
          </a:xfrm>
        </p:spPr>
        <p:txBody>
          <a:bodyPr/>
          <a:lstStyle/>
          <a:p>
            <a:r>
              <a:rPr lang="en-US" altLang="ko-KR" dirty="0" smtClean="0"/>
              <a:t>Toolbox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[Toolbox] -&gt; [Sequence] -&gt; [Object]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편집창의 해당 위치를 클릭하고 이름을 입력한다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068960"/>
            <a:ext cx="5238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구부러진 연결선 5"/>
          <p:cNvCxnSpPr/>
          <p:nvPr/>
        </p:nvCxnSpPr>
        <p:spPr>
          <a:xfrm flipV="1">
            <a:off x="1259632" y="3789040"/>
            <a:ext cx="720080" cy="28803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0800000">
            <a:off x="5940152" y="3789040"/>
            <a:ext cx="576064" cy="7200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1490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224" y="37170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Click </a:t>
            </a:r>
            <a:r>
              <a:rPr lang="ko-KR" altLang="en-US" b="1" dirty="0" smtClean="0">
                <a:solidFill>
                  <a:srgbClr val="C00000"/>
                </a:solidFill>
              </a:rPr>
              <a:t>후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이름입력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Stimulus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Toolbox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[Sequence] </a:t>
            </a:r>
            <a:r>
              <a:rPr lang="ko-KR" altLang="en-US" dirty="0" smtClean="0"/>
              <a:t>도구 중 </a:t>
            </a:r>
            <a:r>
              <a:rPr lang="en-US" altLang="ko-KR" dirty="0" smtClean="0"/>
              <a:t>[Stimulus]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편집화면에서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drag</a:t>
            </a:r>
            <a:r>
              <a:rPr lang="ko-KR" altLang="en-US" dirty="0" smtClean="0"/>
              <a:t>하여 연결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1341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36450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6336" y="256490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Drag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Shape 7"/>
          <p:cNvCxnSpPr/>
          <p:nvPr/>
        </p:nvCxnSpPr>
        <p:spPr>
          <a:xfrm flipV="1">
            <a:off x="827584" y="3140968"/>
            <a:ext cx="648072" cy="50405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6228184" y="2708920"/>
            <a:ext cx="1368152" cy="108012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7984" y="5733256"/>
            <a:ext cx="2992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[Properties] </a:t>
            </a:r>
            <a:r>
              <a:rPr lang="ko-KR" altLang="en-US" dirty="0" smtClean="0">
                <a:solidFill>
                  <a:srgbClr val="C00000"/>
                </a:solidFill>
              </a:rPr>
              <a:t>의 </a:t>
            </a:r>
            <a:r>
              <a:rPr lang="en-US" altLang="ko-KR" dirty="0" err="1" smtClean="0">
                <a:solidFill>
                  <a:srgbClr val="C00000"/>
                </a:solidFill>
              </a:rPr>
              <a:t>ActionKind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속성을 </a:t>
            </a:r>
            <a:r>
              <a:rPr lang="en-US" altLang="ko-KR" dirty="0" smtClean="0">
                <a:solidFill>
                  <a:srgbClr val="C00000"/>
                </a:solidFill>
              </a:rPr>
              <a:t>RETURN</a:t>
            </a:r>
            <a:r>
              <a:rPr lang="ko-KR" altLang="en-US" dirty="0" smtClean="0">
                <a:solidFill>
                  <a:srgbClr val="C00000"/>
                </a:solidFill>
              </a:rPr>
              <a:t>으로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rot="16200000" flipV="1">
            <a:off x="4535996" y="5049180"/>
            <a:ext cx="936104" cy="57606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Stimulus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Kind </a:t>
            </a:r>
            <a:r>
              <a:rPr lang="ko-KR" altLang="en-US" dirty="0" smtClean="0"/>
              <a:t>변경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Stimulus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[Properties]</a:t>
            </a:r>
            <a:r>
              <a:rPr lang="ko-KR" altLang="en-US" dirty="0" smtClean="0"/>
              <a:t>의 속성 중 선택</a:t>
            </a:r>
            <a:endParaRPr lang="en-US" altLang="ko-KR" dirty="0" smtClean="0"/>
          </a:p>
          <a:p>
            <a:r>
              <a:rPr lang="en-US" altLang="ko-KR" dirty="0" err="1" smtClean="0"/>
              <a:t>ActionKind</a:t>
            </a:r>
            <a:r>
              <a:rPr lang="ko-KR" altLang="en-US" dirty="0" smtClean="0"/>
              <a:t>의 속성값의 종류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80928"/>
            <a:ext cx="6624736" cy="3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 UML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UML(Unified Modeling Language)</a:t>
            </a:r>
            <a:r>
              <a:rPr lang="ko-KR" altLang="en-US" dirty="0" smtClean="0"/>
              <a:t>을 지원하는 소프트웨어 모델링 플랫폼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가지의 다양한 종류의 다이어그램 제공</a:t>
            </a:r>
            <a:endParaRPr lang="en-US" altLang="ko-KR" dirty="0" smtClean="0"/>
          </a:p>
          <a:p>
            <a:r>
              <a:rPr lang="en-US" altLang="ko-KR" dirty="0" smtClean="0"/>
              <a:t>UML </a:t>
            </a:r>
            <a:r>
              <a:rPr lang="ko-KR" altLang="en-US" dirty="0" smtClean="0"/>
              <a:t>프로파일 개념과 템플릿 기반의 문서 및 코드 생성을 지원</a:t>
            </a:r>
            <a:endParaRPr lang="en-US" altLang="ko-KR" dirty="0" smtClean="0"/>
          </a:p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>
                <a:hlinkClick r:id="rId2"/>
              </a:rPr>
              <a:t>http://staruml.sourceforge.net/v1/download.php</a:t>
            </a:r>
            <a:endParaRPr lang="en-US" altLang="ko-KR" dirty="0" smtClean="0"/>
          </a:p>
          <a:p>
            <a:r>
              <a:rPr lang="en-US" altLang="ko-KR" dirty="0" smtClean="0"/>
              <a:t>User Manual</a:t>
            </a:r>
          </a:p>
          <a:p>
            <a:pPr lvl="1"/>
            <a:r>
              <a:rPr lang="en-US" altLang="ko-KR" dirty="0" smtClean="0">
                <a:hlinkClick r:id="rId3"/>
              </a:rPr>
              <a:t>http://staruml.sourceforge.net/docs/user-guide(ko)/toc.html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Model, View,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206578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모델</a:t>
            </a:r>
            <a:r>
              <a:rPr lang="en-US" altLang="ko-KR" b="1" dirty="0" smtClean="0"/>
              <a:t>(Model) - </a:t>
            </a:r>
            <a:r>
              <a:rPr lang="ko-KR" altLang="en-US" dirty="0" smtClean="0"/>
              <a:t> 소프트웨어 모델에 관한 정보를 담고 있는 요소</a:t>
            </a:r>
            <a:endParaRPr lang="en-US" altLang="ko-KR" dirty="0" smtClean="0"/>
          </a:p>
          <a:p>
            <a:r>
              <a:rPr lang="ko-KR" altLang="en-US" b="1" dirty="0" err="1" smtClean="0"/>
              <a:t>뷰</a:t>
            </a:r>
            <a:r>
              <a:rPr lang="en-US" altLang="ko-KR" b="1" dirty="0" smtClean="0"/>
              <a:t>(View) - </a:t>
            </a:r>
            <a:r>
              <a:rPr lang="ko-KR" altLang="en-US" dirty="0" smtClean="0"/>
              <a:t>모델이 담고 있는 정보를 시각적으로 표현한 것</a:t>
            </a:r>
            <a:endParaRPr lang="en-US" altLang="ko-KR" dirty="0" smtClean="0"/>
          </a:p>
          <a:p>
            <a:r>
              <a:rPr lang="ko-KR" altLang="en-US" b="1" dirty="0" smtClean="0"/>
              <a:t>다이어그램</a:t>
            </a:r>
            <a:r>
              <a:rPr lang="en-US" altLang="ko-KR" b="1" dirty="0" smtClean="0"/>
              <a:t>(Diagram) -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요소들의 집합</a:t>
            </a:r>
            <a:endParaRPr lang="ko-KR" altLang="en-US" dirty="0"/>
          </a:p>
        </p:txBody>
      </p:sp>
      <p:pic>
        <p:nvPicPr>
          <p:cNvPr id="1026" name="Picture 2" descr="http://staruml.sourceforge.net/docs/user-guide(ko)/images/ch02.h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3717032"/>
            <a:ext cx="5365149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Project</a:t>
            </a:r>
            <a:br>
              <a:rPr lang="en-US" altLang="ko-KR" b="1" dirty="0" smtClean="0"/>
            </a:br>
            <a:r>
              <a:rPr lang="en-US" altLang="ko-KR" sz="2200" dirty="0" err="1" smtClean="0">
                <a:solidFill>
                  <a:schemeClr val="tx2"/>
                </a:solidFill>
              </a:rPr>
              <a:t>StarUML</a:t>
            </a:r>
            <a:r>
              <a:rPr lang="ko-KR" altLang="en-US" sz="2200" dirty="0" smtClean="0">
                <a:solidFill>
                  <a:schemeClr val="tx2"/>
                </a:solidFill>
              </a:rPr>
              <a:t>에서 다루는 가장 기본이 되는 단위</a:t>
            </a:r>
            <a:r>
              <a:rPr lang="en-US" altLang="ko-KR" sz="2200" dirty="0" smtClean="0">
                <a:solidFill>
                  <a:schemeClr val="tx2"/>
                </a:solidFill>
              </a:rPr>
              <a:t>. </a:t>
            </a:r>
            <a:br>
              <a:rPr lang="en-US" altLang="ko-KR" sz="2200" dirty="0" smtClean="0">
                <a:solidFill>
                  <a:schemeClr val="tx2"/>
                </a:solidFill>
              </a:rPr>
            </a:br>
            <a:r>
              <a:rPr lang="ko-KR" altLang="en-US" sz="2200" dirty="0" smtClean="0">
                <a:solidFill>
                  <a:schemeClr val="tx2"/>
                </a:solidFill>
              </a:rPr>
              <a:t>프로젝트는 하나 혹은 그 이상의 소프트웨어 모델들을 관리</a:t>
            </a:r>
            <a:r>
              <a:rPr lang="en-US" altLang="ko-KR" sz="2200" dirty="0" smtClean="0">
                <a:solidFill>
                  <a:schemeClr val="tx2"/>
                </a:solidFill>
              </a:rPr>
              <a:t>. </a:t>
            </a:r>
          </a:p>
          <a:p>
            <a:r>
              <a:rPr lang="ko-KR" altLang="en-US" b="1" dirty="0" smtClean="0"/>
              <a:t>프로젝트 구성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200" dirty="0" smtClean="0">
                <a:solidFill>
                  <a:schemeClr val="tx2"/>
                </a:solidFill>
              </a:rPr>
              <a:t>Model, Subsystem, Package</a:t>
            </a:r>
          </a:p>
          <a:p>
            <a:endParaRPr lang="ko-KR" altLang="en-US" b="1" dirty="0" smtClean="0"/>
          </a:p>
          <a:p>
            <a:r>
              <a:rPr lang="ko-KR" altLang="en-US" b="1" dirty="0" smtClean="0"/>
              <a:t>프로젝트 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StarUML</a:t>
            </a:r>
            <a:r>
              <a:rPr lang="en-US" altLang="ko-KR" dirty="0" smtClean="0"/>
              <a:t>™</a:t>
            </a:r>
            <a:r>
              <a:rPr lang="ko-KR" altLang="en-US" dirty="0" smtClean="0"/>
              <a:t>에서 작성된 모든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다이어그램들은 하나의 프로젝트 파일에 저장되며 확장명은 </a:t>
            </a:r>
            <a:r>
              <a:rPr lang="en-US" altLang="ko-KR" dirty="0" smtClean="0"/>
              <a:t>“.UML”</a:t>
            </a:r>
          </a:p>
          <a:p>
            <a:r>
              <a:rPr lang="ko-KR" altLang="en-US" b="1" dirty="0" smtClean="0"/>
              <a:t>프로젝트 파일에 저장되는 정보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프로젝트가 사용하는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프로파일들</a:t>
            </a:r>
          </a:p>
          <a:p>
            <a:pPr lvl="1"/>
            <a:r>
              <a:rPr lang="ko-KR" altLang="en-US" dirty="0" smtClean="0"/>
              <a:t>프로젝트가 참조하는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파일들</a:t>
            </a:r>
          </a:p>
          <a:p>
            <a:pPr lvl="1"/>
            <a:r>
              <a:rPr lang="ko-KR" altLang="en-US" dirty="0" smtClean="0"/>
              <a:t>프로젝트에 포함된 모든 모델 정보</a:t>
            </a:r>
          </a:p>
          <a:p>
            <a:pPr lvl="1"/>
            <a:r>
              <a:rPr lang="ko-KR" altLang="en-US" dirty="0" smtClean="0"/>
              <a:t>프로젝트에 포함된 모든 다이어그램 및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정보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새 프로젝트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[File] – [</a:t>
            </a:r>
            <a:r>
              <a:rPr lang="en-US" altLang="ko-KR" b="1" dirty="0" smtClean="0"/>
              <a:t>New Project By Approach</a:t>
            </a:r>
            <a:r>
              <a:rPr lang="en-US" altLang="ko-KR" dirty="0" smtClean="0"/>
              <a:t>] – “Empty Project”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6388" name="Picture 4" descr="http://staruml.sourceforge.net/docs/user-guide(ko)/images/ch03.h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4657725" cy="3324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736"/>
          </a:xfrm>
        </p:spPr>
        <p:txBody>
          <a:bodyPr/>
          <a:lstStyle/>
          <a:p>
            <a:r>
              <a:rPr lang="en-US" altLang="ko-KR" dirty="0" smtClean="0"/>
              <a:t>[Model] – [Add] – [Model]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또는 </a:t>
            </a:r>
            <a:r>
              <a:rPr lang="en-US" altLang="ko-KR" dirty="0" smtClean="0"/>
              <a:t>“Model Explorer”</a:t>
            </a:r>
            <a:r>
              <a:rPr lang="ko-KR" altLang="en-US" dirty="0" smtClean="0"/>
              <a:t>에서 마우스 우클릭 </a:t>
            </a:r>
            <a:r>
              <a:rPr lang="en-US" altLang="ko-KR" dirty="0" smtClean="0"/>
              <a:t>– [Add] – [Model]</a:t>
            </a:r>
            <a:endParaRPr lang="ko-KR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4220200" cy="32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StarUML</a:t>
            </a:r>
            <a:r>
              <a:rPr lang="ko-KR" altLang="en-US" dirty="0" smtClean="0"/>
              <a:t>에서 지원하는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Use Case Diagram</a:t>
            </a:r>
          </a:p>
          <a:p>
            <a:r>
              <a:rPr lang="en-US" altLang="ko-KR" dirty="0" smtClean="0"/>
              <a:t>Class Diagram</a:t>
            </a:r>
          </a:p>
          <a:p>
            <a:r>
              <a:rPr lang="en-US" altLang="ko-KR" dirty="0" smtClean="0"/>
              <a:t>Sequence Diagram</a:t>
            </a:r>
          </a:p>
          <a:p>
            <a:r>
              <a:rPr lang="en-US" altLang="ko-KR" dirty="0" smtClean="0"/>
              <a:t>Sequence Diagram (Role)</a:t>
            </a:r>
          </a:p>
          <a:p>
            <a:r>
              <a:rPr lang="en-US" altLang="ko-KR" dirty="0" smtClean="0"/>
              <a:t>Collaboration Diagram</a:t>
            </a:r>
          </a:p>
          <a:p>
            <a:r>
              <a:rPr lang="en-US" altLang="ko-KR" dirty="0" smtClean="0"/>
              <a:t>Collaboration Diagram (Role)</a:t>
            </a:r>
          </a:p>
          <a:p>
            <a:r>
              <a:rPr lang="en-US" altLang="ko-KR" dirty="0" err="1" smtClean="0"/>
              <a:t>Statechart</a:t>
            </a:r>
            <a:r>
              <a:rPr lang="en-US" altLang="ko-KR" dirty="0" smtClean="0"/>
              <a:t> Diagram</a:t>
            </a:r>
          </a:p>
          <a:p>
            <a:r>
              <a:rPr lang="en-US" altLang="ko-KR" dirty="0" smtClean="0"/>
              <a:t>Activity Diagram</a:t>
            </a:r>
          </a:p>
          <a:p>
            <a:r>
              <a:rPr lang="en-US" altLang="ko-KR" dirty="0" smtClean="0"/>
              <a:t>Component Diagram</a:t>
            </a:r>
          </a:p>
          <a:p>
            <a:r>
              <a:rPr lang="en-US" altLang="ko-KR" dirty="0" smtClean="0"/>
              <a:t>Deployment Diagram</a:t>
            </a:r>
          </a:p>
          <a:p>
            <a:r>
              <a:rPr lang="en-US" altLang="ko-KR" dirty="0" smtClean="0"/>
              <a:t>Composite Structure Diagram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82752" cy="4802088"/>
          </a:xfrm>
        </p:spPr>
        <p:txBody>
          <a:bodyPr/>
          <a:lstStyle/>
          <a:p>
            <a:r>
              <a:rPr lang="en-US" altLang="ko-KR" dirty="0" smtClean="0"/>
              <a:t>Model Explorer</a:t>
            </a:r>
            <a:r>
              <a:rPr lang="ko-KR" altLang="en-US" dirty="0" smtClean="0"/>
              <a:t>에서 현재 모델 선택</a:t>
            </a:r>
            <a:endParaRPr lang="en-US" altLang="ko-KR" dirty="0" smtClean="0"/>
          </a:p>
          <a:p>
            <a:r>
              <a:rPr lang="en-US" altLang="ko-KR" dirty="0" smtClean="0"/>
              <a:t>[Add Diagram] – Use Case Diagram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628800"/>
            <a:ext cx="456244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r>
              <a:rPr lang="ko-KR" altLang="en-US" dirty="0" smtClean="0"/>
              <a:t>의 요소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219256" cy="11296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Toolbox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중 선택하고 편집화면에서 </a:t>
            </a:r>
            <a:r>
              <a:rPr lang="en-US" altLang="ko-KR" dirty="0" smtClean="0"/>
              <a:t>Drag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16668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 descr="http://staruml.sourceforge.net/docs/user-guide(ko)/images/ch05_1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564904"/>
            <a:ext cx="4435692" cy="1728192"/>
          </a:xfrm>
          <a:prstGeom prst="rect">
            <a:avLst/>
          </a:prstGeom>
          <a:noFill/>
        </p:spPr>
      </p:pic>
      <p:cxnSp>
        <p:nvCxnSpPr>
          <p:cNvPr id="9" name="구부러진 연결선 8"/>
          <p:cNvCxnSpPr/>
          <p:nvPr/>
        </p:nvCxnSpPr>
        <p:spPr>
          <a:xfrm flipV="1">
            <a:off x="1547664" y="3356992"/>
            <a:ext cx="2448272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358</TotalTime>
  <Words>500</Words>
  <Application>Microsoft Office PowerPoint</Application>
  <PresentationFormat>화면 슬라이드 쇼(4:3)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원본</vt:lpstr>
      <vt:lpstr>StarUML의 사용</vt:lpstr>
      <vt:lpstr>Star UML</vt:lpstr>
      <vt:lpstr>Model, View, Diagram</vt:lpstr>
      <vt:lpstr>StarUML의 Project</vt:lpstr>
      <vt:lpstr>Project 관리</vt:lpstr>
      <vt:lpstr>Model 생성</vt:lpstr>
      <vt:lpstr>StarUML에서 지원하는 Diagram</vt:lpstr>
      <vt:lpstr>Use Case Diagram 작성</vt:lpstr>
      <vt:lpstr>UseCase Diagram의 요소 추가</vt:lpstr>
      <vt:lpstr>Use Case Diagram의 요소 편집</vt:lpstr>
      <vt:lpstr>Class Diagram 작성</vt:lpstr>
      <vt:lpstr>Class Diagram의 요소 추가</vt:lpstr>
      <vt:lpstr>Class의 Attribute와 Operation</vt:lpstr>
      <vt:lpstr>Class의 일반화 관계</vt:lpstr>
      <vt:lpstr>Sequence Diagram 작성</vt:lpstr>
      <vt:lpstr>Sequence Diagram의 Object 생성</vt:lpstr>
      <vt:lpstr>슬라이드 17</vt:lpstr>
      <vt:lpstr>Stimulus 생성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tradecampus</cp:lastModifiedBy>
  <cp:revision>61</cp:revision>
  <dcterms:created xsi:type="dcterms:W3CDTF">2016-03-16T10:06:10Z</dcterms:created>
  <dcterms:modified xsi:type="dcterms:W3CDTF">2016-03-17T08:19:44Z</dcterms:modified>
</cp:coreProperties>
</file>