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59" r:id="rId5"/>
    <p:sldId id="257" r:id="rId6"/>
    <p:sldId id="258" r:id="rId7"/>
    <p:sldId id="263" r:id="rId8"/>
    <p:sldId id="286" r:id="rId9"/>
    <p:sldId id="260" r:id="rId10"/>
    <p:sldId id="261" r:id="rId11"/>
    <p:sldId id="262" r:id="rId12"/>
    <p:sldId id="331" r:id="rId13"/>
    <p:sldId id="268" r:id="rId14"/>
    <p:sldId id="264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65" r:id="rId26"/>
    <p:sldId id="279" r:id="rId27"/>
    <p:sldId id="277" r:id="rId28"/>
    <p:sldId id="278" r:id="rId29"/>
    <p:sldId id="280" r:id="rId30"/>
    <p:sldId id="281" r:id="rId31"/>
    <p:sldId id="282" r:id="rId32"/>
    <p:sldId id="283" r:id="rId33"/>
    <p:sldId id="284" r:id="rId34"/>
    <p:sldId id="292" r:id="rId35"/>
    <p:sldId id="294" r:id="rId36"/>
    <p:sldId id="297" r:id="rId37"/>
    <p:sldId id="296" r:id="rId38"/>
    <p:sldId id="298" r:id="rId39"/>
    <p:sldId id="299" r:id="rId40"/>
    <p:sldId id="293" r:id="rId41"/>
    <p:sldId id="295" r:id="rId42"/>
    <p:sldId id="300" r:id="rId43"/>
    <p:sldId id="301" r:id="rId44"/>
    <p:sldId id="302" r:id="rId45"/>
    <p:sldId id="303" r:id="rId46"/>
    <p:sldId id="304" r:id="rId47"/>
    <p:sldId id="285" r:id="rId48"/>
    <p:sldId id="287" r:id="rId49"/>
    <p:sldId id="291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8" r:id="rId73"/>
    <p:sldId id="327" r:id="rId74"/>
    <p:sldId id="330" r:id="rId75"/>
    <p:sldId id="332" r:id="rId76"/>
    <p:sldId id="335" r:id="rId77"/>
    <p:sldId id="334" r:id="rId78"/>
    <p:sldId id="336" r:id="rId79"/>
    <p:sldId id="337" r:id="rId80"/>
    <p:sldId id="339" r:id="rId81"/>
    <p:sldId id="340" r:id="rId82"/>
    <p:sldId id="341" r:id="rId83"/>
    <p:sldId id="333" r:id="rId84"/>
    <p:sldId id="343" r:id="rId85"/>
    <p:sldId id="342" r:id="rId86"/>
    <p:sldId id="344" r:id="rId87"/>
    <p:sldId id="345" r:id="rId88"/>
    <p:sldId id="346" r:id="rId89"/>
    <p:sldId id="348" r:id="rId90"/>
    <p:sldId id="347" r:id="rId9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8B169-A953-4C3B-A582-B7699B2F5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F23DCF-50CE-4CD9-BC00-6B60F60AF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F2578-39B6-40FA-B620-6E1A941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7C9-9DB6-47A9-817E-BC0473328C2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FA3DE-32A8-4D5B-AFF7-635D1E0C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D13F6-7364-4BCD-BFD4-06A33BCB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F419-F52C-4F9C-B0AD-81D91B4D1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2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AEAB7-721E-4E32-B66D-6FA8B115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7C085F-C5E9-403F-B1EF-7154442B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4BD15-18F1-4E5D-A954-D72ECA01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7C9-9DB6-47A9-817E-BC0473328C2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BF1E4-99C6-4C8B-ADBF-E848AEC1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DFF7D-100A-4BBC-B952-C15CF91C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F419-F52C-4F9C-B0AD-81D91B4D1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7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A3C7C1-8470-443B-9F77-18A669F2A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2ACDA2-0185-4960-A7D2-9EB5D9C6F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7A3BD-6462-42B6-B497-A2EE5D0A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7C9-9DB6-47A9-817E-BC0473328C2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C7E2C-C167-4C68-A83D-5BE76BFD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D3909-01F0-45FA-8488-7ECAF07B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F419-F52C-4F9C-B0AD-81D91B4D1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1477D-234B-47B7-A511-6E38EC26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8D113-4151-4CCB-B96B-D82E4DB1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51EB9-AEB1-431A-8BC8-D125DF4F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7C9-9DB6-47A9-817E-BC0473328C2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3B3DE-D370-4F41-A7BA-9E7CA42B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6E7B2-6E7B-41C7-9D8F-A327101F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F419-F52C-4F9C-B0AD-81D91B4D1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3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6124-B524-4A0C-97AF-B83B2FC6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4437E-8026-4A39-B09A-3F62A144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7A7A4-2323-460B-A2B6-3D9188B3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7C9-9DB6-47A9-817E-BC0473328C2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F1259-8B1D-420C-83ED-D0671BC4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EC5AF-9802-496C-857D-840E57C7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F419-F52C-4F9C-B0AD-81D91B4D1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0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E52CE-F141-4EF5-8EFC-1A77E937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24F92-4973-4011-94D8-15C69E6E7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D8806-5CD0-4E8D-A0F9-70AE8B89C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56026-50C9-41DD-AB81-A56BC925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7C9-9DB6-47A9-817E-BC0473328C2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F1C23-E869-4570-BEDF-472F895B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8E726-80BF-4CD2-B844-D2BCE5D2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F419-F52C-4F9C-B0AD-81D91B4D1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9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40DE7-2C96-47D4-9FEB-3D635E01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8B783-CB1D-4B12-8A82-D53BE4863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B6E69-4B8B-428B-90E6-B50608258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781244-7E28-4400-A6AD-128274417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3EAD2B-ABE1-43D9-961B-FB2BF3905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4A730-0FCF-4702-94C6-58147BC0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7C9-9DB6-47A9-817E-BC0473328C2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7B5D31-553D-47D7-A4C2-E00FB72F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95BE1F-E409-46EB-A6E7-C1FE207B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F419-F52C-4F9C-B0AD-81D91B4D1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3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F3E22-E404-4342-A4FA-2DAC11A3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404B09-2B7C-4C80-B23A-7B9D8D9E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7C9-9DB6-47A9-817E-BC0473328C2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4C0F32-BFB1-42F6-ACCB-94C9999A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A039AD-8167-41D4-AFE8-72B591DE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F419-F52C-4F9C-B0AD-81D91B4D1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0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F8B6D-8183-44CD-B2CB-C93E22A8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7C9-9DB6-47A9-817E-BC0473328C2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30DA83-107D-4847-B6CC-A8EFC556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39FA99-4857-44DB-B092-E1D98C3D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F419-F52C-4F9C-B0AD-81D91B4D1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7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E4A69-D51E-4460-9E0B-1ACAA9A8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88F76-5549-4E81-AAB3-8D81A9DBD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BA57E-145A-41DA-9E04-4B012FF5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78A7F-09E5-43A4-9BF4-B55590F6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7C9-9DB6-47A9-817E-BC0473328C2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8A5FC0-97E8-4C8A-A4A7-F9077E51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74BB6-C928-46A3-AEB8-1F0A26CD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F419-F52C-4F9C-B0AD-81D91B4D1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1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5C0D-601F-41F0-9C4F-9A7BFA9E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C1DB64-385C-44DE-A4E5-0D83FC226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3F23D-27B3-4700-B762-C535E2274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AD4BF-C8D4-40BD-BA97-88EA6075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07C9-9DB6-47A9-817E-BC0473328C2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99601-EE25-4B64-9976-497C25B1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A63858-4D60-4A3B-9537-5BC132BC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F419-F52C-4F9C-B0AD-81D91B4D1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1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042ED5-3F54-4911-8CFB-DE9598EC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D122-056D-4313-91E3-17870B6F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C144E-46A1-403C-A792-9D4A8BDE7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07C9-9DB6-47A9-817E-BC0473328C21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D796D-4432-4BE3-9047-5620FF1D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B01BB-6564-443D-BCD8-2CD059D6E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1F419-F52C-4F9C-B0AD-81D91B4D1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4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backlog.com/git-tutorial/kr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D81CD-E32F-4AEC-819E-C584B864E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5F0D6-2606-4742-8A81-45C7E6847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/w </a:t>
            </a:r>
            <a:r>
              <a:rPr lang="en-US" altLang="ko-KR" dirty="0" err="1"/>
              <a:t>SourceTree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771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E392-B938-4226-9F15-70404977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저장소 생성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96CE273D-7592-480D-BDDA-1736BD2ADB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-116"/>
          <a:stretch/>
        </p:blipFill>
        <p:spPr>
          <a:xfrm>
            <a:off x="5198092" y="1496291"/>
            <a:ext cx="6599666" cy="3865418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DBD558-C0B2-4316-AD59-7AA1FB7B0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39288" cy="3811588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Repository</a:t>
            </a:r>
            <a:r>
              <a:rPr lang="ko-KR" altLang="en-US" dirty="0"/>
              <a:t> </a:t>
            </a:r>
            <a:r>
              <a:rPr lang="en-US" altLang="ko-KR" dirty="0"/>
              <a:t>name 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: </a:t>
            </a:r>
            <a:r>
              <a:rPr lang="ko-KR" altLang="en-US" dirty="0"/>
              <a:t>저장소의 이름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Access Level</a:t>
            </a:r>
          </a:p>
          <a:p>
            <a:r>
              <a:rPr lang="en-US" altLang="ko-KR" dirty="0"/>
              <a:t>        : </a:t>
            </a:r>
            <a:r>
              <a:rPr lang="ko-KR" altLang="en-US" dirty="0"/>
              <a:t>저장소 공개 여부 </a:t>
            </a:r>
            <a:r>
              <a:rPr lang="en-US" altLang="ko-KR" dirty="0"/>
              <a:t>(private</a:t>
            </a:r>
            <a:r>
              <a:rPr lang="ko-KR" altLang="en-US" dirty="0"/>
              <a:t>은 개인용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Include a README?</a:t>
            </a:r>
          </a:p>
          <a:p>
            <a:r>
              <a:rPr lang="en-US" altLang="ko-KR" dirty="0"/>
              <a:t>        : README </a:t>
            </a:r>
            <a:r>
              <a:rPr lang="ko-KR" altLang="en-US" dirty="0"/>
              <a:t>파일을 만들 것인가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Version control</a:t>
            </a:r>
          </a:p>
          <a:p>
            <a:r>
              <a:rPr lang="en-US" altLang="ko-KR" dirty="0"/>
              <a:t>        : </a:t>
            </a:r>
            <a:r>
              <a:rPr lang="ko-KR" altLang="en-US" dirty="0"/>
              <a:t>버전 관리를 무엇으로 할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    :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으로 설정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=&gt; </a:t>
            </a:r>
            <a:r>
              <a:rPr lang="ko-KR" altLang="en-US" dirty="0"/>
              <a:t>다 되면 </a:t>
            </a:r>
            <a:r>
              <a:rPr lang="en-US" altLang="ko-KR" dirty="0"/>
              <a:t>Create repository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51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저장소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82" y="1457933"/>
            <a:ext cx="7408837" cy="372029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Repository</a:t>
            </a:r>
            <a:r>
              <a:rPr lang="ko-KR" altLang="en-US" dirty="0"/>
              <a:t>가 완성되었다</a:t>
            </a:r>
          </a:p>
        </p:txBody>
      </p:sp>
    </p:spTree>
    <p:extLst>
      <p:ext uri="{BB962C8B-B14F-4D97-AF65-F5344CB8AC3E}">
        <p14:creationId xmlns:p14="http://schemas.microsoft.com/office/powerpoint/2010/main" val="397573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저장소에 유저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03" y="1457933"/>
            <a:ext cx="6492595" cy="372029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저장소 생성 후에 </a:t>
            </a:r>
            <a:r>
              <a:rPr lang="en-US" altLang="ko-KR" dirty="0"/>
              <a:t>Settings</a:t>
            </a:r>
            <a:r>
              <a:rPr lang="ko-KR" altLang="en-US" dirty="0"/>
              <a:t>에 가면 다른 유저를 추가할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추가하면 그 유저에게도 현재의 </a:t>
            </a:r>
            <a:r>
              <a:rPr lang="en-US" altLang="ko-KR" dirty="0"/>
              <a:t>repository</a:t>
            </a:r>
            <a:r>
              <a:rPr lang="ko-KR" altLang="en-US" dirty="0"/>
              <a:t>가 보일 것이다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1C69D0-1324-4C96-A30B-8E130BECF240}"/>
              </a:ext>
            </a:extLst>
          </p:cNvPr>
          <p:cNvSpPr/>
          <p:nvPr/>
        </p:nvSpPr>
        <p:spPr>
          <a:xfrm>
            <a:off x="3194858" y="3627120"/>
            <a:ext cx="1244138" cy="24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722AAD-E524-436F-9B21-94FC0CACC533}"/>
              </a:ext>
            </a:extLst>
          </p:cNvPr>
          <p:cNvSpPr/>
          <p:nvPr/>
        </p:nvSpPr>
        <p:spPr>
          <a:xfrm>
            <a:off x="4535978" y="2349732"/>
            <a:ext cx="1244138" cy="218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441555-E139-4764-908A-D7ACFBADB58E}"/>
              </a:ext>
            </a:extLst>
          </p:cNvPr>
          <p:cNvSpPr/>
          <p:nvPr/>
        </p:nvSpPr>
        <p:spPr>
          <a:xfrm>
            <a:off x="5899265" y="2840181"/>
            <a:ext cx="1856510" cy="318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2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50241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SourceTree</a:t>
            </a:r>
            <a:r>
              <a:rPr lang="en-US" altLang="ko-KR" sz="3600" dirty="0"/>
              <a:t> </a:t>
            </a:r>
            <a:r>
              <a:rPr lang="ko-KR" altLang="en-US" sz="3600" dirty="0"/>
              <a:t>다운로드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82" y="1611801"/>
            <a:ext cx="7408837" cy="341255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https://www.sourcetreeapp.com/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88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SourceTree</a:t>
            </a:r>
            <a:r>
              <a:rPr lang="en-US" altLang="ko-KR" sz="3600" dirty="0"/>
              <a:t> </a:t>
            </a:r>
            <a:r>
              <a:rPr lang="ko-KR" altLang="en-US" sz="3600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36" y="1611801"/>
            <a:ext cx="5556929" cy="341255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설치를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41969E-94FB-4065-8742-D35A393B68BF}"/>
              </a:ext>
            </a:extLst>
          </p:cNvPr>
          <p:cNvSpPr/>
          <p:nvPr/>
        </p:nvSpPr>
        <p:spPr>
          <a:xfrm>
            <a:off x="7922029" y="4414058"/>
            <a:ext cx="872836" cy="398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838802-D9D0-47F5-99E0-52E87A0E3D85}"/>
              </a:ext>
            </a:extLst>
          </p:cNvPr>
          <p:cNvSpPr/>
          <p:nvPr/>
        </p:nvSpPr>
        <p:spPr>
          <a:xfrm>
            <a:off x="5015345" y="3610494"/>
            <a:ext cx="1717964" cy="34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9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SourceTree</a:t>
            </a:r>
            <a:r>
              <a:rPr lang="en-US" altLang="ko-KR" sz="3600" dirty="0"/>
              <a:t> </a:t>
            </a:r>
            <a:r>
              <a:rPr lang="ko-KR" altLang="en-US" sz="3600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24" y="1446415"/>
            <a:ext cx="6133954" cy="3743326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계정 가입을 했으므로 </a:t>
            </a:r>
            <a:r>
              <a:rPr lang="en-US" altLang="ko-KR" dirty="0"/>
              <a:t>[</a:t>
            </a:r>
            <a:r>
              <a:rPr lang="ko-KR" altLang="en-US" dirty="0"/>
              <a:t>기존 계정 사용</a:t>
            </a:r>
            <a:r>
              <a:rPr lang="en-US" altLang="ko-KR" dirty="0"/>
              <a:t>]</a:t>
            </a:r>
            <a:r>
              <a:rPr lang="ko-KR" altLang="en-US" dirty="0"/>
              <a:t> 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4120B7-EBB2-4080-993D-ED5D269BDD9A}"/>
              </a:ext>
            </a:extLst>
          </p:cNvPr>
          <p:cNvSpPr/>
          <p:nvPr/>
        </p:nvSpPr>
        <p:spPr>
          <a:xfrm>
            <a:off x="5910350" y="4527791"/>
            <a:ext cx="1363286" cy="409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SourceTree</a:t>
            </a:r>
            <a:r>
              <a:rPr lang="en-US" altLang="ko-KR" sz="3600" dirty="0"/>
              <a:t> </a:t>
            </a:r>
            <a:r>
              <a:rPr lang="ko-KR" altLang="en-US" sz="3600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49" y="1388226"/>
            <a:ext cx="2410955" cy="3743326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가입했던 계정으로 로그인하면 오른쪽 화면을 볼 수 있다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C6A6F-1EF3-4604-969C-D607479CF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64" y="1388226"/>
            <a:ext cx="6124358" cy="37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SourceTree</a:t>
            </a:r>
            <a:r>
              <a:rPr lang="en-US" altLang="ko-KR" sz="3600" dirty="0"/>
              <a:t> </a:t>
            </a:r>
            <a:r>
              <a:rPr lang="ko-KR" altLang="en-US" sz="3600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Bitbucket</a:t>
            </a:r>
            <a:r>
              <a:rPr lang="ko-KR" altLang="en-US" dirty="0"/>
              <a:t>을 선택하고 인증을 </a:t>
            </a:r>
            <a:r>
              <a:rPr lang="en-US" altLang="ko-KR" dirty="0"/>
              <a:t>OAuth</a:t>
            </a:r>
            <a:r>
              <a:rPr lang="ko-KR" altLang="en-US" dirty="0"/>
              <a:t>로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C6A6F-1EF3-4604-969C-D607479C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1" y="1395089"/>
            <a:ext cx="6124358" cy="37308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629C6-3408-4E7A-AF8D-B26801A4C4E5}"/>
              </a:ext>
            </a:extLst>
          </p:cNvPr>
          <p:cNvSpPr/>
          <p:nvPr/>
        </p:nvSpPr>
        <p:spPr>
          <a:xfrm>
            <a:off x="5414357" y="2233477"/>
            <a:ext cx="1169323" cy="105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587317-DFDD-43C0-9E50-CF4751BF12A0}"/>
              </a:ext>
            </a:extLst>
          </p:cNvPr>
          <p:cNvSpPr/>
          <p:nvPr/>
        </p:nvSpPr>
        <p:spPr>
          <a:xfrm>
            <a:off x="5250874" y="3350029"/>
            <a:ext cx="3618806" cy="515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6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SourceTree</a:t>
            </a:r>
            <a:r>
              <a:rPr lang="en-US" altLang="ko-KR" sz="3600" dirty="0"/>
              <a:t> </a:t>
            </a:r>
            <a:r>
              <a:rPr lang="ko-KR" altLang="en-US" sz="3600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브라우저 상에서 이러한 창이 뜨면 </a:t>
            </a:r>
            <a:r>
              <a:rPr lang="en-US" altLang="ko-KR" dirty="0"/>
              <a:t>[Grant access]</a:t>
            </a:r>
            <a:r>
              <a:rPr lang="ko-KR" altLang="en-US" dirty="0"/>
              <a:t>를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C6A6F-1EF3-4604-969C-D607479C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66" y="1395089"/>
            <a:ext cx="5322867" cy="37308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629C6-3408-4E7A-AF8D-B26801A4C4E5}"/>
              </a:ext>
            </a:extLst>
          </p:cNvPr>
          <p:cNvSpPr/>
          <p:nvPr/>
        </p:nvSpPr>
        <p:spPr>
          <a:xfrm>
            <a:off x="6641869" y="4438996"/>
            <a:ext cx="1313411" cy="415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9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깃</a:t>
            </a:r>
            <a:r>
              <a:rPr lang="en-US" altLang="ko-KR" sz="3600" dirty="0"/>
              <a:t>(Git)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1650076"/>
            <a:ext cx="10515600" cy="3557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깃</a:t>
            </a:r>
            <a:r>
              <a:rPr lang="en-US" altLang="ko-KR" dirty="0"/>
              <a:t>(Git)</a:t>
            </a:r>
            <a:r>
              <a:rPr lang="ko-KR" altLang="en-US" dirty="0"/>
              <a:t>은 프로그램 등의 </a:t>
            </a:r>
            <a:r>
              <a:rPr lang="ko-KR" altLang="en-US" b="1" dirty="0"/>
              <a:t>소스 코드 관리</a:t>
            </a:r>
            <a:r>
              <a:rPr lang="ko-KR" altLang="en-US" dirty="0"/>
              <a:t>를 위한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분산 버전 관리 시스템이다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58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SourceTree</a:t>
            </a:r>
            <a:r>
              <a:rPr lang="en-US" altLang="ko-KR" sz="3600" dirty="0"/>
              <a:t> </a:t>
            </a:r>
            <a:r>
              <a:rPr lang="ko-KR" altLang="en-US" sz="3600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다운로드가 완료되면 </a:t>
            </a:r>
            <a:r>
              <a:rPr lang="en-US" altLang="ko-KR" dirty="0"/>
              <a:t>[</a:t>
            </a:r>
            <a:r>
              <a:rPr lang="ko-KR" altLang="en-US" dirty="0"/>
              <a:t>계속</a:t>
            </a:r>
            <a:r>
              <a:rPr lang="en-US" altLang="ko-KR" dirty="0"/>
              <a:t>]</a:t>
            </a:r>
            <a:r>
              <a:rPr lang="ko-KR" altLang="en-US" dirty="0"/>
              <a:t>을 누른다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C6A6F-1EF3-4604-969C-D607479C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66" y="1636138"/>
            <a:ext cx="5322867" cy="324873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629C6-3408-4E7A-AF8D-B26801A4C4E5}"/>
              </a:ext>
            </a:extLst>
          </p:cNvPr>
          <p:cNvSpPr/>
          <p:nvPr/>
        </p:nvSpPr>
        <p:spPr>
          <a:xfrm>
            <a:off x="7780713" y="4322618"/>
            <a:ext cx="976720" cy="415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6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SourceTree</a:t>
            </a:r>
            <a:r>
              <a:rPr lang="en-US" altLang="ko-KR" sz="3600" dirty="0"/>
              <a:t> </a:t>
            </a:r>
            <a:r>
              <a:rPr lang="ko-KR" altLang="en-US" sz="3600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전역 무시 파일을 생성할 것인가에서 </a:t>
            </a:r>
            <a:r>
              <a:rPr lang="en-US" altLang="ko-KR" dirty="0"/>
              <a:t>No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sz="2200" dirty="0"/>
              <a:t>** </a:t>
            </a:r>
            <a:r>
              <a:rPr lang="ko-KR" altLang="en-US" sz="2200" dirty="0"/>
              <a:t>모든 </a:t>
            </a:r>
            <a:r>
              <a:rPr lang="en-US" altLang="ko-KR" sz="2200" dirty="0"/>
              <a:t>Git </a:t>
            </a:r>
            <a:r>
              <a:rPr lang="ko-KR" altLang="en-US" sz="2200" dirty="0"/>
              <a:t>저장소에서 무시할 파일이 있다면 </a:t>
            </a:r>
            <a:r>
              <a:rPr lang="en-US" altLang="ko-KR" sz="2200" dirty="0"/>
              <a:t>Yes</a:t>
            </a:r>
            <a:r>
              <a:rPr lang="ko-KR" altLang="en-US" sz="2200" dirty="0"/>
              <a:t>를 선택해도 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C6A6F-1EF3-4604-969C-D607479C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66" y="1819144"/>
            <a:ext cx="5322867" cy="28827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629C6-3408-4E7A-AF8D-B26801A4C4E5}"/>
              </a:ext>
            </a:extLst>
          </p:cNvPr>
          <p:cNvSpPr/>
          <p:nvPr/>
        </p:nvSpPr>
        <p:spPr>
          <a:xfrm>
            <a:off x="7780713" y="4322619"/>
            <a:ext cx="906087" cy="299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7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SourceTree</a:t>
            </a:r>
            <a:r>
              <a:rPr lang="en-US" altLang="ko-KR" sz="3600" dirty="0"/>
              <a:t> </a:t>
            </a:r>
            <a:r>
              <a:rPr lang="ko-KR" altLang="en-US" sz="3600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200" dirty="0"/>
              <a:t>현재 단계에서는 </a:t>
            </a:r>
            <a:r>
              <a:rPr lang="en-US" altLang="ko-KR" sz="2200" dirty="0"/>
              <a:t>[</a:t>
            </a:r>
            <a:r>
              <a:rPr lang="ko-KR" altLang="en-US" sz="2200" dirty="0"/>
              <a:t>설정 건너뛰기</a:t>
            </a:r>
            <a:r>
              <a:rPr lang="en-US" altLang="ko-KR" sz="2200" dirty="0"/>
              <a:t>]</a:t>
            </a:r>
            <a:r>
              <a:rPr lang="ko-KR" altLang="en-US" sz="2200" dirty="0"/>
              <a:t>를 클릭</a:t>
            </a:r>
            <a:endParaRPr lang="en-US" altLang="ko-KR" sz="2200" dirty="0"/>
          </a:p>
          <a:p>
            <a:pPr marL="0" indent="0" algn="ctr">
              <a:buNone/>
            </a:pPr>
            <a:r>
              <a:rPr lang="en-US" altLang="ko-KR" sz="2200" dirty="0"/>
              <a:t>** </a:t>
            </a:r>
            <a:r>
              <a:rPr lang="ko-KR" altLang="en-US" sz="2200" dirty="0"/>
              <a:t>만약 바로 복제할 저장소가 있다면 저장소를 선택</a:t>
            </a:r>
            <a:endParaRPr lang="en-US" altLang="ko-KR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C6A6F-1EF3-4604-969C-D607479C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70" y="1408681"/>
            <a:ext cx="5663860" cy="34708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629C6-3408-4E7A-AF8D-B26801A4C4E5}"/>
              </a:ext>
            </a:extLst>
          </p:cNvPr>
          <p:cNvSpPr/>
          <p:nvPr/>
        </p:nvSpPr>
        <p:spPr>
          <a:xfrm>
            <a:off x="5170514" y="4305993"/>
            <a:ext cx="1172096" cy="320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61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SourceTree</a:t>
            </a:r>
            <a:r>
              <a:rPr lang="en-US" altLang="ko-KR" sz="3600" dirty="0"/>
              <a:t> </a:t>
            </a:r>
            <a:r>
              <a:rPr lang="ko-KR" altLang="en-US" sz="3600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SSH </a:t>
            </a:r>
            <a:r>
              <a:rPr lang="ko-KR" altLang="en-US" dirty="0"/>
              <a:t>키가 없을 것이므로 </a:t>
            </a:r>
            <a:r>
              <a:rPr lang="en-US" altLang="ko-KR" dirty="0"/>
              <a:t>No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sz="2200" dirty="0"/>
              <a:t>** </a:t>
            </a:r>
            <a:r>
              <a:rPr lang="ko-KR" altLang="en-US" sz="2200" dirty="0"/>
              <a:t>키가 이미 있다면 </a:t>
            </a:r>
            <a:r>
              <a:rPr lang="en-US" altLang="ko-KR" sz="2200" dirty="0"/>
              <a:t>Yes</a:t>
            </a:r>
            <a:r>
              <a:rPr lang="ko-KR" altLang="en-US" sz="2200" dirty="0"/>
              <a:t>를 선택해도 괜찮다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C6A6F-1EF3-4604-969C-D607479C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70" y="2275167"/>
            <a:ext cx="5663860" cy="17379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4629C6-3408-4E7A-AF8D-B26801A4C4E5}"/>
              </a:ext>
            </a:extLst>
          </p:cNvPr>
          <p:cNvSpPr/>
          <p:nvPr/>
        </p:nvSpPr>
        <p:spPr>
          <a:xfrm>
            <a:off x="8021779" y="3574473"/>
            <a:ext cx="906151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7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SourceTree</a:t>
            </a:r>
            <a:r>
              <a:rPr lang="en-US" altLang="ko-KR" sz="3600" dirty="0"/>
              <a:t> </a:t>
            </a:r>
            <a:r>
              <a:rPr lang="ko-KR" altLang="en-US" sz="3600" dirty="0"/>
              <a:t>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dirty="0" err="1"/>
              <a:t>SourceTree</a:t>
            </a:r>
            <a:r>
              <a:rPr lang="ko-KR" altLang="en-US" sz="2200" dirty="0"/>
              <a:t>를 사용할 수 있게 되었다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C6A6F-1EF3-4604-969C-D607479C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1419808"/>
            <a:ext cx="5181602" cy="34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git clone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18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82" y="1446412"/>
            <a:ext cx="7588434" cy="3807232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Bitbucket </a:t>
            </a:r>
            <a:r>
              <a:rPr lang="ko-KR" altLang="en-US" dirty="0"/>
              <a:t>홈페이지에서 다음 부분 주소를 복사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sz="2100" dirty="0"/>
              <a:t>** HTTPS </a:t>
            </a:r>
            <a:r>
              <a:rPr lang="ko-KR" altLang="en-US" sz="2100" dirty="0"/>
              <a:t>부분을 </a:t>
            </a:r>
            <a:r>
              <a:rPr lang="en-US" altLang="ko-KR" sz="2100" dirty="0"/>
              <a:t>SSH</a:t>
            </a:r>
            <a:r>
              <a:rPr lang="ko-KR" altLang="en-US" sz="2100" dirty="0"/>
              <a:t>로 바꿔서 해도 좋다</a:t>
            </a:r>
            <a:r>
              <a:rPr lang="en-US" altLang="ko-KR" sz="2100" dirty="0"/>
              <a:t>. </a:t>
            </a:r>
            <a:r>
              <a:rPr lang="ko-KR" altLang="en-US" sz="2100" dirty="0"/>
              <a:t>다만 </a:t>
            </a:r>
            <a:r>
              <a:rPr lang="en-US" altLang="ko-KR" sz="2100" dirty="0"/>
              <a:t>SSH</a:t>
            </a:r>
            <a:r>
              <a:rPr lang="ko-KR" altLang="en-US" sz="2100" dirty="0"/>
              <a:t>키를 갖고 있을 것</a:t>
            </a:r>
            <a:r>
              <a:rPr lang="en-US" altLang="ko-KR" sz="2100" dirty="0"/>
              <a:t>.</a:t>
            </a:r>
            <a:endParaRPr lang="ko-KR" altLang="en-US" sz="2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304188-C1E7-491D-BCC5-69F258875419}"/>
              </a:ext>
            </a:extLst>
          </p:cNvPr>
          <p:cNvSpPr/>
          <p:nvPr/>
        </p:nvSpPr>
        <p:spPr>
          <a:xfrm>
            <a:off x="4663437" y="3940232"/>
            <a:ext cx="2352505" cy="507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5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3" y="1490382"/>
            <a:ext cx="5957452" cy="371929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메인 화면에서 상단의 </a:t>
            </a:r>
            <a:r>
              <a:rPr lang="en-US" altLang="ko-KR" dirty="0"/>
              <a:t>[Clone] </a:t>
            </a:r>
            <a:r>
              <a:rPr lang="ko-KR" altLang="en-US" dirty="0"/>
              <a:t>메뉴를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65D6FC-D4DB-4C57-BF6A-B7922136FDD5}"/>
              </a:ext>
            </a:extLst>
          </p:cNvPr>
          <p:cNvSpPr/>
          <p:nvPr/>
        </p:nvSpPr>
        <p:spPr>
          <a:xfrm>
            <a:off x="4189611" y="1729047"/>
            <a:ext cx="523705" cy="507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848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08" y="1205345"/>
            <a:ext cx="5691582" cy="3857106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첫번째 사각형에 복사해온 주소를 복사 </a:t>
            </a:r>
            <a:r>
              <a:rPr lang="en-US" altLang="ko-KR" dirty="0"/>
              <a:t>+ </a:t>
            </a:r>
            <a:r>
              <a:rPr lang="ko-KR" altLang="en-US" dirty="0"/>
              <a:t>붙여넣기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두번째 사각형엔 </a:t>
            </a:r>
            <a:r>
              <a:rPr lang="en-US" altLang="ko-KR" b="1" dirty="0"/>
              <a:t>[project-workspace]/[</a:t>
            </a:r>
            <a:r>
              <a:rPr lang="ko-KR" altLang="en-US" b="1" dirty="0"/>
              <a:t>프로젝트명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A185EA-2907-449C-B5EC-2CE560655D24}"/>
              </a:ext>
            </a:extLst>
          </p:cNvPr>
          <p:cNvSpPr/>
          <p:nvPr/>
        </p:nvSpPr>
        <p:spPr>
          <a:xfrm>
            <a:off x="3449779" y="2457945"/>
            <a:ext cx="3507974" cy="268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8539E2-9379-4C51-8897-203D22DD4618}"/>
              </a:ext>
            </a:extLst>
          </p:cNvPr>
          <p:cNvSpPr/>
          <p:nvPr/>
        </p:nvSpPr>
        <p:spPr>
          <a:xfrm>
            <a:off x="3449779" y="4607604"/>
            <a:ext cx="665022" cy="29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35FAE6-392E-4018-A68D-CC77D3DE7E79}"/>
              </a:ext>
            </a:extLst>
          </p:cNvPr>
          <p:cNvSpPr/>
          <p:nvPr/>
        </p:nvSpPr>
        <p:spPr>
          <a:xfrm>
            <a:off x="3449779" y="2795847"/>
            <a:ext cx="3507974" cy="254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6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90" y="1504751"/>
            <a:ext cx="5460615" cy="369055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다음과 같이 복제가 일어난다</a:t>
            </a:r>
          </a:p>
        </p:txBody>
      </p:sp>
    </p:spTree>
    <p:extLst>
      <p:ext uri="{BB962C8B-B14F-4D97-AF65-F5344CB8AC3E}">
        <p14:creationId xmlns:p14="http://schemas.microsoft.com/office/powerpoint/2010/main" val="39101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local</a:t>
            </a:r>
            <a:r>
              <a:rPr lang="ko-KR" altLang="en-US" sz="3600" dirty="0"/>
              <a:t>과 </a:t>
            </a:r>
            <a:r>
              <a:rPr lang="en-US" altLang="ko-KR" sz="3600" dirty="0"/>
              <a:t>remote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158972"/>
            <a:ext cx="10515600" cy="818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local</a:t>
            </a:r>
            <a:r>
              <a:rPr lang="ko-KR" altLang="en-US" dirty="0"/>
              <a:t>과 </a:t>
            </a:r>
            <a:r>
              <a:rPr lang="en-US" altLang="ko-KR" dirty="0"/>
              <a:t>remote</a:t>
            </a:r>
            <a:r>
              <a:rPr lang="ko-KR" altLang="en-US" dirty="0"/>
              <a:t>로 나누어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local</a:t>
            </a:r>
            <a:r>
              <a:rPr lang="ko-KR" altLang="en-US" dirty="0"/>
              <a:t>을 변경하고 </a:t>
            </a:r>
            <a:r>
              <a:rPr lang="en-US" altLang="ko-KR" dirty="0"/>
              <a:t>remote</a:t>
            </a:r>
            <a:r>
              <a:rPr lang="ko-KR" altLang="en-US" dirty="0"/>
              <a:t>에 올리거나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혹은 </a:t>
            </a:r>
            <a:r>
              <a:rPr lang="en-US" altLang="ko-KR" dirty="0"/>
              <a:t>remote</a:t>
            </a:r>
            <a:r>
              <a:rPr lang="ko-KR" altLang="en-US" dirty="0"/>
              <a:t>의 변경상태를 자신의 </a:t>
            </a:r>
            <a:r>
              <a:rPr lang="en-US" altLang="ko-KR" dirty="0"/>
              <a:t>local</a:t>
            </a:r>
            <a:r>
              <a:rPr lang="ko-KR" altLang="en-US" dirty="0"/>
              <a:t>에 반영하거나 한다</a:t>
            </a: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B3949E1A-C548-474B-9243-15423432C2EF}"/>
              </a:ext>
            </a:extLst>
          </p:cNvPr>
          <p:cNvSpPr/>
          <p:nvPr/>
        </p:nvSpPr>
        <p:spPr>
          <a:xfrm>
            <a:off x="3225337" y="2022225"/>
            <a:ext cx="1404851" cy="189530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EF4AF95D-2622-470D-BB77-97BA0516AF38}"/>
              </a:ext>
            </a:extLst>
          </p:cNvPr>
          <p:cNvSpPr/>
          <p:nvPr/>
        </p:nvSpPr>
        <p:spPr>
          <a:xfrm>
            <a:off x="6777642" y="2022225"/>
            <a:ext cx="1404851" cy="189530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905BD-A0CC-487F-A1E6-43B254FD7155}"/>
              </a:ext>
            </a:extLst>
          </p:cNvPr>
          <p:cNvSpPr txBox="1"/>
          <p:nvPr/>
        </p:nvSpPr>
        <p:spPr>
          <a:xfrm>
            <a:off x="3325088" y="4058843"/>
            <a:ext cx="120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local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07EAC-EDEA-42AE-BCAE-16DA7B75C035}"/>
              </a:ext>
            </a:extLst>
          </p:cNvPr>
          <p:cNvSpPr txBox="1"/>
          <p:nvPr/>
        </p:nvSpPr>
        <p:spPr>
          <a:xfrm>
            <a:off x="6877393" y="4063308"/>
            <a:ext cx="120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remote</a:t>
            </a:r>
            <a:endParaRPr lang="ko-KR" altLang="en-US" sz="2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8FE954F-1FAE-4FBA-8E72-6F7E65D6F9DD}"/>
              </a:ext>
            </a:extLst>
          </p:cNvPr>
          <p:cNvCxnSpPr/>
          <p:nvPr/>
        </p:nvCxnSpPr>
        <p:spPr>
          <a:xfrm rot="16200000" flipH="1">
            <a:off x="4302644" y="2846300"/>
            <a:ext cx="2724959" cy="6234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A6CEB7-C002-41E4-889B-393FD007C804}"/>
              </a:ext>
            </a:extLst>
          </p:cNvPr>
          <p:cNvCxnSpPr/>
          <p:nvPr/>
        </p:nvCxnSpPr>
        <p:spPr>
          <a:xfrm>
            <a:off x="4887884" y="2518756"/>
            <a:ext cx="1654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B9969E-4892-4C10-BE66-3A6F7D36A5E1}"/>
              </a:ext>
            </a:extLst>
          </p:cNvPr>
          <p:cNvCxnSpPr/>
          <p:nvPr/>
        </p:nvCxnSpPr>
        <p:spPr>
          <a:xfrm flipH="1">
            <a:off x="4871258" y="3557847"/>
            <a:ext cx="16708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7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74" y="1504751"/>
            <a:ext cx="5438448" cy="369055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복제되고 나면 다음과 같이 화면이 나온다</a:t>
            </a:r>
          </a:p>
        </p:txBody>
      </p:sp>
    </p:spTree>
    <p:extLst>
      <p:ext uri="{BB962C8B-B14F-4D97-AF65-F5344CB8AC3E}">
        <p14:creationId xmlns:p14="http://schemas.microsoft.com/office/powerpoint/2010/main" val="1081474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1585749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Spring </a:t>
            </a:r>
            <a:r>
              <a:rPr lang="ko-KR" altLang="en-US" sz="3600" dirty="0"/>
              <a:t>프로젝트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1" y="1491858"/>
            <a:ext cx="2432599" cy="3716342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Project name</a:t>
            </a:r>
            <a:r>
              <a:rPr lang="ko-KR" altLang="en-US" dirty="0"/>
              <a:t>을 복제한 폴더명으로 하고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Location</a:t>
            </a:r>
            <a:r>
              <a:rPr lang="ko-KR" altLang="en-US" dirty="0"/>
              <a:t>을 복제한 폴더로 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6AC3CC-AA06-45F0-9FE4-8E0D93AD31F4}"/>
              </a:ext>
            </a:extLst>
          </p:cNvPr>
          <p:cNvSpPr/>
          <p:nvPr/>
        </p:nvSpPr>
        <p:spPr>
          <a:xfrm>
            <a:off x="4696690" y="1960426"/>
            <a:ext cx="2432599" cy="529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9FD925-5D58-49F3-B933-500248521921}"/>
              </a:ext>
            </a:extLst>
          </p:cNvPr>
          <p:cNvSpPr txBox="1">
            <a:spLocks/>
          </p:cNvSpPr>
          <p:nvPr/>
        </p:nvSpPr>
        <p:spPr>
          <a:xfrm>
            <a:off x="9026238" y="2975957"/>
            <a:ext cx="2327562" cy="57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** </a:t>
            </a:r>
            <a:r>
              <a:rPr lang="ko-KR" altLang="en-US" dirty="0"/>
              <a:t>사실 이 방법보다는 프로젝트를 먼저 생성 후에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[git </a:t>
            </a:r>
            <a:r>
              <a:rPr lang="en-US" altLang="ko-KR" dirty="0" err="1"/>
              <a:t>init</a:t>
            </a:r>
            <a:r>
              <a:rPr lang="en-US" altLang="ko-KR" dirty="0"/>
              <a:t>]</a:t>
            </a:r>
            <a:r>
              <a:rPr lang="ko-KR" altLang="en-US" dirty="0"/>
              <a:t>을 사용하는 것이 좋다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할 수 있다면 참고할 것을 권장한다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61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Spring </a:t>
            </a:r>
            <a:r>
              <a:rPr lang="ko-KR" altLang="en-US" sz="3600" dirty="0"/>
              <a:t>프로젝트 생성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1332115" y="5311833"/>
            <a:ext cx="9627524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잘 생성되었다면 프로젝트 옆에 </a:t>
            </a:r>
            <a:r>
              <a:rPr lang="en-US" altLang="ko-KR" dirty="0"/>
              <a:t>[xxx master]</a:t>
            </a:r>
            <a:r>
              <a:rPr lang="ko-KR" altLang="en-US" dirty="0"/>
              <a:t>라는 문구가 표시</a:t>
            </a:r>
            <a:endParaRPr lang="en-US" altLang="ko-KR" dirty="0"/>
          </a:p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내부에서도 빨간 박스처럼 생성된 파일들이 표시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F0EA44-D4B8-416B-8FF2-B2FD72087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84" y="1500447"/>
            <a:ext cx="2072116" cy="36991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6B5ECD-75A9-4F26-9C4D-2B5AC93B0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41" y="1388226"/>
            <a:ext cx="5563392" cy="38113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6AC3CC-AA06-45F0-9FE4-8E0D93AD31F4}"/>
              </a:ext>
            </a:extLst>
          </p:cNvPr>
          <p:cNvSpPr/>
          <p:nvPr/>
        </p:nvSpPr>
        <p:spPr>
          <a:xfrm>
            <a:off x="1441467" y="1388226"/>
            <a:ext cx="1983378" cy="270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3833A-888B-40F7-AD97-E5EB8F666F44}"/>
              </a:ext>
            </a:extLst>
          </p:cNvPr>
          <p:cNvSpPr/>
          <p:nvPr/>
        </p:nvSpPr>
        <p:spPr>
          <a:xfrm>
            <a:off x="6145877" y="3165070"/>
            <a:ext cx="2466107" cy="1174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55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git 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024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커밋</a:t>
            </a:r>
            <a:r>
              <a:rPr lang="en-US" altLang="ko-KR" sz="3600" dirty="0"/>
              <a:t>(commit)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1650076"/>
            <a:ext cx="10515600" cy="3557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현재 자신의 프로젝트 변경 상태를 </a:t>
            </a: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/>
              <a:t>local </a:t>
            </a:r>
            <a:r>
              <a:rPr lang="ko-KR" altLang="en-US" b="1" dirty="0"/>
              <a:t>저장소</a:t>
            </a:r>
            <a:r>
              <a:rPr lang="ko-KR" altLang="en-US" dirty="0"/>
              <a:t>에 반영하는 것</a:t>
            </a:r>
          </a:p>
        </p:txBody>
      </p:sp>
    </p:spTree>
    <p:extLst>
      <p:ext uri="{BB962C8B-B14F-4D97-AF65-F5344CB8AC3E}">
        <p14:creationId xmlns:p14="http://schemas.microsoft.com/office/powerpoint/2010/main" val="92916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76B335C-4DE7-49B1-843A-20E84B93F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00" y="1410834"/>
            <a:ext cx="5661199" cy="387839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commit</a:t>
            </a:r>
            <a:r>
              <a:rPr lang="ko-KR" altLang="en-US" sz="3600" dirty="0"/>
              <a:t>할 파일 선택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1332115" y="5311833"/>
            <a:ext cx="9627524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[</a:t>
            </a:r>
            <a:r>
              <a:rPr lang="ko-KR" altLang="en-US" dirty="0"/>
              <a:t>모두 스테이지에 올리기</a:t>
            </a:r>
            <a:r>
              <a:rPr lang="en-US" altLang="ko-KR" dirty="0"/>
              <a:t>] </a:t>
            </a:r>
            <a:r>
              <a:rPr lang="ko-KR" altLang="en-US" dirty="0"/>
              <a:t>버튼을 클릭한다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3833A-888B-40F7-AD97-E5EB8F666F44}"/>
              </a:ext>
            </a:extLst>
          </p:cNvPr>
          <p:cNvSpPr/>
          <p:nvPr/>
        </p:nvSpPr>
        <p:spPr>
          <a:xfrm>
            <a:off x="4250576" y="3239885"/>
            <a:ext cx="2466107" cy="1174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27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31" y="1404961"/>
            <a:ext cx="5756138" cy="3890137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클릭하면 모든 파일이 상단의 창으로 옮겨가게 된다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95A08A-AE0C-4184-8CAE-136442FF124E}"/>
              </a:ext>
            </a:extLst>
          </p:cNvPr>
          <p:cNvSpPr/>
          <p:nvPr/>
        </p:nvSpPr>
        <p:spPr>
          <a:xfrm>
            <a:off x="4292140" y="2109354"/>
            <a:ext cx="2466107" cy="1174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41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22" y="1404961"/>
            <a:ext cx="5732556" cy="3890137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화면과 같이 </a:t>
            </a:r>
            <a:r>
              <a:rPr lang="en-US" altLang="ko-KR" dirty="0"/>
              <a:t>first commit</a:t>
            </a:r>
            <a:r>
              <a:rPr lang="ko-KR" altLang="en-US" dirty="0"/>
              <a:t>이라 작성하고 </a:t>
            </a:r>
            <a:r>
              <a:rPr lang="en-US" altLang="ko-KR" dirty="0"/>
              <a:t>[</a:t>
            </a:r>
            <a:r>
              <a:rPr lang="ko-KR" altLang="en-US" dirty="0" err="1"/>
              <a:t>커밋</a:t>
            </a:r>
            <a:r>
              <a:rPr lang="en-US" altLang="ko-KR" dirty="0"/>
              <a:t>]</a:t>
            </a:r>
            <a:r>
              <a:rPr lang="ko-KR" altLang="en-US" dirty="0"/>
              <a:t> 버튼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95A08A-AE0C-4184-8CAE-136442FF124E}"/>
              </a:ext>
            </a:extLst>
          </p:cNvPr>
          <p:cNvSpPr/>
          <p:nvPr/>
        </p:nvSpPr>
        <p:spPr>
          <a:xfrm>
            <a:off x="4283828" y="4362103"/>
            <a:ext cx="4678450" cy="692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42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09" y="1321834"/>
            <a:ext cx="5729782" cy="3890137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화면과 같이 왼쪽에 </a:t>
            </a:r>
            <a:r>
              <a:rPr lang="en-US" altLang="ko-KR" dirty="0"/>
              <a:t>master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이란 표시와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push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이 표시되면 </a:t>
            </a:r>
            <a:r>
              <a:rPr lang="en-US" altLang="ko-KR" dirty="0"/>
              <a:t>commit</a:t>
            </a:r>
            <a:r>
              <a:rPr lang="ko-KR" altLang="en-US" dirty="0"/>
              <a:t>이 완료된 것이다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95A08A-AE0C-4184-8CAE-136442FF124E}"/>
              </a:ext>
            </a:extLst>
          </p:cNvPr>
          <p:cNvSpPr/>
          <p:nvPr/>
        </p:nvSpPr>
        <p:spPr>
          <a:xfrm>
            <a:off x="3231109" y="1321834"/>
            <a:ext cx="1124760" cy="3890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6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Bitbucket </a:t>
            </a:r>
            <a:r>
              <a:rPr lang="ko-KR" altLang="en-US" dirty="0"/>
              <a:t>가입</a:t>
            </a:r>
          </a:p>
        </p:txBody>
      </p:sp>
    </p:spTree>
    <p:extLst>
      <p:ext uri="{BB962C8B-B14F-4D97-AF65-F5344CB8AC3E}">
        <p14:creationId xmlns:p14="http://schemas.microsoft.com/office/powerpoint/2010/main" val="2308827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git 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001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푸쉬</a:t>
            </a:r>
            <a:r>
              <a:rPr lang="en-US" altLang="ko-KR" sz="3600" dirty="0"/>
              <a:t>(push)</a:t>
            </a:r>
            <a:r>
              <a:rPr lang="ko-KR" altLang="en-US" sz="3600" dirty="0"/>
              <a:t>란</a:t>
            </a:r>
            <a:r>
              <a:rPr lang="en-US" altLang="ko-KR" sz="3600" dirty="0"/>
              <a:t>?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1650076"/>
            <a:ext cx="10515600" cy="3557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local </a:t>
            </a:r>
            <a:r>
              <a:rPr lang="ko-KR" altLang="en-US" dirty="0"/>
              <a:t>저장소에 </a:t>
            </a:r>
            <a:r>
              <a:rPr lang="en-US" altLang="ko-KR" dirty="0"/>
              <a:t>commit</a:t>
            </a:r>
            <a:r>
              <a:rPr lang="ko-KR" altLang="en-US" dirty="0"/>
              <a:t>하였던 내용을 </a:t>
            </a: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/>
              <a:t>remote </a:t>
            </a:r>
            <a:r>
              <a:rPr lang="ko-KR" altLang="en-US" b="1" dirty="0"/>
              <a:t>저장소에 반영</a:t>
            </a:r>
            <a:r>
              <a:rPr lang="ko-KR" altLang="en-US" dirty="0"/>
              <a:t>하는 것</a:t>
            </a:r>
          </a:p>
        </p:txBody>
      </p:sp>
    </p:spTree>
    <p:extLst>
      <p:ext uri="{BB962C8B-B14F-4D97-AF65-F5344CB8AC3E}">
        <p14:creationId xmlns:p14="http://schemas.microsoft.com/office/powerpoint/2010/main" val="887020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push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09" y="1321834"/>
            <a:ext cx="5729782" cy="3890137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altLang="ko-KR" dirty="0"/>
              <a:t>commit</a:t>
            </a:r>
            <a:r>
              <a:rPr lang="ko-KR" altLang="en-US" dirty="0"/>
              <a:t>을 했다면 </a:t>
            </a:r>
            <a:r>
              <a:rPr lang="en-US" altLang="ko-KR" dirty="0"/>
              <a:t>commit</a:t>
            </a:r>
            <a:r>
              <a:rPr lang="ko-KR" altLang="en-US" dirty="0"/>
              <a:t>된 개수가 </a:t>
            </a:r>
            <a:r>
              <a:rPr lang="en-US" altLang="ko-KR" dirty="0"/>
              <a:t>[Push] </a:t>
            </a:r>
            <a:r>
              <a:rPr lang="ko-KR" altLang="en-US" dirty="0"/>
              <a:t>버튼에 표시된다</a:t>
            </a:r>
            <a:r>
              <a:rPr lang="en-US" altLang="ko-KR" dirty="0"/>
              <a:t>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dirty="0"/>
              <a:t>화면 상단의 </a:t>
            </a:r>
            <a:r>
              <a:rPr lang="en-US" altLang="ko-KR" dirty="0"/>
              <a:t>[Push] </a:t>
            </a:r>
            <a:r>
              <a:rPr lang="ko-KR" altLang="en-US" dirty="0"/>
              <a:t>버튼을 클릭하여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95A08A-AE0C-4184-8CAE-136442FF124E}"/>
              </a:ext>
            </a:extLst>
          </p:cNvPr>
          <p:cNvSpPr/>
          <p:nvPr/>
        </p:nvSpPr>
        <p:spPr>
          <a:xfrm>
            <a:off x="3557847" y="1496291"/>
            <a:ext cx="498764" cy="556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5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push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24" y="1321834"/>
            <a:ext cx="4704351" cy="3890137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클릭하면 다음과 같이 </a:t>
            </a:r>
            <a:r>
              <a:rPr lang="en-US" altLang="ko-KR" dirty="0"/>
              <a:t>push</a:t>
            </a:r>
            <a:r>
              <a:rPr lang="ko-KR" altLang="en-US" dirty="0"/>
              <a:t>할 </a:t>
            </a:r>
            <a:r>
              <a:rPr lang="ko-KR" altLang="en-US" dirty="0" err="1"/>
              <a:t>브랜치를</a:t>
            </a:r>
            <a:r>
              <a:rPr lang="ko-KR" altLang="en-US" dirty="0"/>
              <a:t> 선택할 수 있다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[</a:t>
            </a:r>
            <a:r>
              <a:rPr lang="ko-KR" altLang="en-US" dirty="0"/>
              <a:t>로컬 </a:t>
            </a:r>
            <a:r>
              <a:rPr lang="ko-KR" altLang="en-US" dirty="0" err="1"/>
              <a:t>브랜치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/>
              <a:t>[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en-US" altLang="ko-KR" dirty="0"/>
              <a:t>]</a:t>
            </a:r>
            <a:r>
              <a:rPr lang="ko-KR" altLang="en-US" dirty="0"/>
              <a:t>를 잘 확인하도록 한다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95A08A-AE0C-4184-8CAE-136442FF124E}"/>
              </a:ext>
            </a:extLst>
          </p:cNvPr>
          <p:cNvSpPr/>
          <p:nvPr/>
        </p:nvSpPr>
        <p:spPr>
          <a:xfrm>
            <a:off x="3948544" y="1911927"/>
            <a:ext cx="4281055" cy="433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83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push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24" y="1321834"/>
            <a:ext cx="4704351" cy="3890137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[</a:t>
            </a:r>
            <a:r>
              <a:rPr lang="ko-KR" altLang="en-US" dirty="0"/>
              <a:t>푸시</a:t>
            </a:r>
            <a:r>
              <a:rPr lang="en-US" altLang="ko-KR" dirty="0"/>
              <a:t>?] </a:t>
            </a:r>
            <a:r>
              <a:rPr lang="ko-KR" altLang="en-US" dirty="0"/>
              <a:t>부분이 체크되었는지 확인하고 </a:t>
            </a:r>
            <a:r>
              <a:rPr lang="en-US" altLang="ko-KR" dirty="0"/>
              <a:t>[Push]</a:t>
            </a:r>
            <a:r>
              <a:rPr lang="ko-KR" altLang="en-US" dirty="0"/>
              <a:t> 버튼을 클릭한다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브랜치를</a:t>
            </a:r>
            <a:r>
              <a:rPr lang="ko-KR" altLang="en-US" dirty="0"/>
              <a:t> 처음 </a:t>
            </a:r>
            <a:r>
              <a:rPr lang="en-US" altLang="ko-KR" dirty="0"/>
              <a:t>Push </a:t>
            </a:r>
            <a:r>
              <a:rPr lang="ko-KR" altLang="en-US" dirty="0"/>
              <a:t>한다면 </a:t>
            </a:r>
            <a:r>
              <a:rPr lang="en-US" altLang="ko-KR" dirty="0"/>
              <a:t>[</a:t>
            </a:r>
            <a:r>
              <a:rPr lang="ko-KR" altLang="en-US" dirty="0"/>
              <a:t>푸시</a:t>
            </a:r>
            <a:r>
              <a:rPr lang="en-US" altLang="ko-KR" dirty="0"/>
              <a:t>?]</a:t>
            </a:r>
            <a:r>
              <a:rPr lang="ko-KR" altLang="en-US" dirty="0"/>
              <a:t>를 체크해야 한다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95A08A-AE0C-4184-8CAE-136442FF124E}"/>
              </a:ext>
            </a:extLst>
          </p:cNvPr>
          <p:cNvSpPr/>
          <p:nvPr/>
        </p:nvSpPr>
        <p:spPr>
          <a:xfrm>
            <a:off x="3948544" y="1911927"/>
            <a:ext cx="4281055" cy="433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1DBF87-21C4-4898-AA9F-72269EC4D38C}"/>
              </a:ext>
            </a:extLst>
          </p:cNvPr>
          <p:cNvSpPr/>
          <p:nvPr/>
        </p:nvSpPr>
        <p:spPr>
          <a:xfrm>
            <a:off x="7115695" y="4778964"/>
            <a:ext cx="644765" cy="433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88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push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36" y="1271849"/>
            <a:ext cx="5919928" cy="3990108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누르면 다음과 같이 진행사항이 나온다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[</a:t>
            </a:r>
            <a:r>
              <a:rPr lang="ko-KR" altLang="en-US" dirty="0"/>
              <a:t>출력 전부 보기</a:t>
            </a:r>
            <a:r>
              <a:rPr lang="en-US" altLang="ko-KR" dirty="0"/>
              <a:t>]</a:t>
            </a:r>
            <a:r>
              <a:rPr lang="ko-KR" altLang="en-US" dirty="0"/>
              <a:t>를 체크하면 상세 정보가 나오며 에러도 확인 가능하다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922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push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89" y="1271849"/>
            <a:ext cx="5871622" cy="3990108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다음과 같이 </a:t>
            </a:r>
            <a:r>
              <a:rPr lang="en-US" altLang="ko-KR" dirty="0"/>
              <a:t>[master]</a:t>
            </a:r>
            <a:r>
              <a:rPr lang="ko-KR" altLang="en-US" dirty="0"/>
              <a:t>와 </a:t>
            </a:r>
            <a:r>
              <a:rPr lang="en-US" altLang="ko-KR" dirty="0"/>
              <a:t>[origin/master]</a:t>
            </a:r>
            <a:r>
              <a:rPr lang="ko-KR" altLang="en-US" dirty="0"/>
              <a:t>가 확인되면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push</a:t>
            </a:r>
            <a:r>
              <a:rPr lang="ko-KR" altLang="en-US" dirty="0"/>
              <a:t>과 완료된 것이다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4272741" y="1995054"/>
            <a:ext cx="4759070" cy="299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39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git checkout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05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(branch)</a:t>
            </a:r>
            <a:r>
              <a:rPr lang="ko-KR" altLang="en-US" sz="3600" dirty="0"/>
              <a:t>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040780"/>
            <a:ext cx="10515600" cy="110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코드를 통째로 복사하여 원래 코드와는 상관없이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독립적으로 개발을 진행 가능하게 해주는 것</a:t>
            </a:r>
            <a:endParaRPr lang="en-US" altLang="ko-KR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283B670-3360-46A5-88CF-3607AF7BF7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1049" y="2409796"/>
            <a:ext cx="2327566" cy="1288474"/>
          </a:xfrm>
          <a:prstGeom prst="bentConnector3">
            <a:avLst>
              <a:gd name="adj1" fmla="val 4250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A3AC63B-4483-4ED6-AB7E-87E646E68C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1510" y="2168729"/>
            <a:ext cx="2726574" cy="1371600"/>
          </a:xfrm>
          <a:prstGeom prst="bentConnector3">
            <a:avLst>
              <a:gd name="adj1" fmla="val 1493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3ECF25-A87F-4714-9069-52FD7513ABE8}"/>
              </a:ext>
            </a:extLst>
          </p:cNvPr>
          <p:cNvCxnSpPr/>
          <p:nvPr/>
        </p:nvCxnSpPr>
        <p:spPr>
          <a:xfrm>
            <a:off x="4438997" y="1491242"/>
            <a:ext cx="0" cy="272657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00DA5D-E30D-4F9C-9818-354DF2F70533}"/>
              </a:ext>
            </a:extLst>
          </p:cNvPr>
          <p:cNvSpPr txBox="1"/>
          <p:nvPr/>
        </p:nvSpPr>
        <p:spPr>
          <a:xfrm>
            <a:off x="3993362" y="4274218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8AC2B-4436-4540-B918-731259CCF0EE}"/>
              </a:ext>
            </a:extLst>
          </p:cNvPr>
          <p:cNvSpPr txBox="1"/>
          <p:nvPr/>
        </p:nvSpPr>
        <p:spPr>
          <a:xfrm>
            <a:off x="5303822" y="4274218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develop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2CA618-C28E-4BF2-BF43-314AF867E211}"/>
              </a:ext>
            </a:extLst>
          </p:cNvPr>
          <p:cNvSpPr txBox="1"/>
          <p:nvPr/>
        </p:nvSpPr>
        <p:spPr>
          <a:xfrm>
            <a:off x="6454832" y="4274218"/>
            <a:ext cx="251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feature/update-home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104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기본적인 </a:t>
            </a:r>
            <a:r>
              <a:rPr lang="en-US" altLang="ko-KR" sz="3600" dirty="0"/>
              <a:t>branch</a:t>
            </a:r>
            <a:r>
              <a:rPr lang="ko-KR" altLang="en-US" sz="3600" dirty="0"/>
              <a:t>의 종류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1332115" y="1712422"/>
            <a:ext cx="9627524" cy="4380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/>
              <a:t>master</a:t>
            </a:r>
            <a:r>
              <a:rPr lang="en-US" altLang="ko-KR" sz="2000" dirty="0"/>
              <a:t> : </a:t>
            </a:r>
            <a:r>
              <a:rPr lang="ko-KR" altLang="en-US" sz="2000" dirty="0"/>
              <a:t>제일 처음에 생성되는 </a:t>
            </a:r>
            <a:r>
              <a:rPr lang="ko-KR" altLang="en-US" sz="2000" dirty="0" err="1"/>
              <a:t>브랜치</a:t>
            </a:r>
            <a:r>
              <a:rPr lang="en-US" altLang="ko-KR" sz="2000" dirty="0"/>
              <a:t>. </a:t>
            </a:r>
            <a:r>
              <a:rPr lang="ko-KR" altLang="en-US" sz="2000" dirty="0"/>
              <a:t>유저에게 배포될 </a:t>
            </a:r>
            <a:r>
              <a:rPr lang="ko-KR" altLang="en-US" sz="2000" b="1" dirty="0"/>
              <a:t>완성버전만</a:t>
            </a:r>
            <a:r>
              <a:rPr lang="ko-KR" altLang="en-US" sz="2000" dirty="0"/>
              <a:t> 올라온다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/>
              <a:t>develop</a:t>
            </a:r>
            <a:r>
              <a:rPr lang="en-US" altLang="ko-KR" sz="2000" dirty="0"/>
              <a:t>: </a:t>
            </a:r>
            <a:r>
              <a:rPr lang="ko-KR" altLang="en-US" sz="2000" dirty="0"/>
              <a:t>개발할 때 사용되는 </a:t>
            </a:r>
            <a:r>
              <a:rPr lang="ko-KR" altLang="en-US" sz="2000" dirty="0" err="1"/>
              <a:t>브랜치로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b="1" dirty="0"/>
              <a:t>완전하게 개발된 버전만</a:t>
            </a:r>
            <a:r>
              <a:rPr lang="ko-KR" altLang="en-US" sz="2000" dirty="0"/>
              <a:t> </a:t>
            </a:r>
            <a:r>
              <a:rPr lang="en-US" altLang="ko-KR" sz="2000" dirty="0"/>
              <a:t>master</a:t>
            </a:r>
            <a:r>
              <a:rPr lang="ko-KR" altLang="en-US" sz="2000" dirty="0"/>
              <a:t>로 합친다</a:t>
            </a:r>
            <a:r>
              <a:rPr lang="en-US" altLang="ko-KR" sz="2000" dirty="0"/>
              <a:t>. ‘master’</a:t>
            </a:r>
            <a:r>
              <a:rPr lang="ko-KR" altLang="en-US" sz="2000" dirty="0"/>
              <a:t>로부터 분기된다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/>
              <a:t>feature</a:t>
            </a:r>
            <a:r>
              <a:rPr lang="en-US" altLang="ko-KR" sz="2000" dirty="0"/>
              <a:t>: </a:t>
            </a:r>
            <a:r>
              <a:rPr lang="ko-KR" altLang="en-US" sz="2000" b="1" dirty="0"/>
              <a:t>새로운 기능 개발 및 버그 수정</a:t>
            </a:r>
            <a:r>
              <a:rPr lang="ko-KR" altLang="en-US" sz="2000" dirty="0"/>
              <a:t>이 필요할 때마다 사용하는 </a:t>
            </a:r>
            <a:r>
              <a:rPr lang="ko-KR" altLang="en-US" sz="2000" dirty="0" err="1"/>
              <a:t>브랜치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/>
              <a:t>release</a:t>
            </a:r>
            <a:r>
              <a:rPr lang="en-US" altLang="ko-KR" sz="2000" dirty="0"/>
              <a:t>: </a:t>
            </a:r>
            <a:r>
              <a:rPr lang="ko-KR" altLang="en-US" sz="2000" dirty="0"/>
              <a:t>버그를 수정하거나 새로운 기능을 포함한 상태로 </a:t>
            </a:r>
            <a:r>
              <a:rPr lang="ko-KR" altLang="en-US" sz="2000" b="1" dirty="0"/>
              <a:t>모든 기능이 정상적으로 동작하는지 </a:t>
            </a:r>
            <a:r>
              <a:rPr lang="ko-KR" altLang="en-US" sz="2000" dirty="0"/>
              <a:t>확인</a:t>
            </a:r>
            <a:endParaRPr lang="en-US" altLang="ko-KR" sz="2000" dirty="0"/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2000" b="1" dirty="0"/>
              <a:t>hotfix</a:t>
            </a:r>
            <a:r>
              <a:rPr lang="en-US" altLang="ko-KR" sz="2000" dirty="0"/>
              <a:t>: </a:t>
            </a:r>
            <a:r>
              <a:rPr lang="ko-KR" altLang="en-US" sz="2000" b="1" dirty="0"/>
              <a:t>배포한 버전에 긴급하게 수정</a:t>
            </a:r>
            <a:r>
              <a:rPr lang="ko-KR" altLang="en-US" sz="2000" dirty="0"/>
              <a:t>을 해야 할 필요가 있을 경우</a:t>
            </a:r>
            <a:r>
              <a:rPr lang="en-US" altLang="ko-KR" sz="2000" dirty="0"/>
              <a:t>, 'master' </a:t>
            </a:r>
            <a:r>
              <a:rPr lang="ko-KR" altLang="en-US" sz="2000" dirty="0" err="1"/>
              <a:t>브랜치에서</a:t>
            </a:r>
            <a:r>
              <a:rPr lang="ko-KR" altLang="en-US" sz="2000" dirty="0"/>
              <a:t> 분기하는 </a:t>
            </a:r>
            <a:r>
              <a:rPr lang="ko-KR" altLang="en-US" sz="2000" dirty="0" err="1"/>
              <a:t>브랜치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882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8A8A8-2DF9-45E3-83A9-46163175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Bitbucket </a:t>
            </a:r>
            <a:r>
              <a:rPr lang="ko-KR" altLang="en-US" sz="3600" dirty="0"/>
              <a:t>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52614-4677-4CBF-A6BD-6334E5DC2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4713"/>
            <a:ext cx="10515600" cy="59851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ko-KR" dirty="0">
                <a:hlinkClick r:id="rId2"/>
              </a:rPr>
              <a:t>https://bitbucket.org/</a:t>
            </a:r>
            <a:r>
              <a:rPr lang="ko-KR" altLang="en-US" dirty="0"/>
              <a:t>로 접속한다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F9CA0-6438-435B-924F-A55237F48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6" y="1628286"/>
            <a:ext cx="9949828" cy="36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43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checkout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89" y="1271849"/>
            <a:ext cx="5871622" cy="3990108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화면 상단의 </a:t>
            </a:r>
            <a:r>
              <a:rPr lang="en-US" altLang="ko-KR" dirty="0"/>
              <a:t>[</a:t>
            </a:r>
            <a:r>
              <a:rPr lang="ko-KR" altLang="en-US" dirty="0" err="1"/>
              <a:t>브랜치</a:t>
            </a:r>
            <a:r>
              <a:rPr lang="en-US" altLang="ko-KR" dirty="0"/>
              <a:t>]</a:t>
            </a:r>
            <a:r>
              <a:rPr lang="ko-KR" altLang="en-US" dirty="0"/>
              <a:t>를 클릭한다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4497185" y="1495972"/>
            <a:ext cx="523702" cy="474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85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checkout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89" y="2203441"/>
            <a:ext cx="5871622" cy="2210052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[</a:t>
            </a:r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r>
              <a:rPr lang="en-US" altLang="ko-KR" dirty="0"/>
              <a:t>]</a:t>
            </a:r>
            <a:r>
              <a:rPr lang="ko-KR" altLang="en-US" dirty="0"/>
              <a:t>로부터 </a:t>
            </a:r>
            <a:r>
              <a:rPr lang="en-US" altLang="ko-KR" dirty="0"/>
              <a:t>[</a:t>
            </a:r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en-US" altLang="ko-KR" dirty="0"/>
              <a:t>]</a:t>
            </a:r>
            <a:r>
              <a:rPr lang="ko-KR" altLang="en-US" dirty="0"/>
              <a:t>를 만든다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이번엔 </a:t>
            </a:r>
            <a:r>
              <a:rPr lang="en-US" altLang="ko-KR" dirty="0"/>
              <a:t>[</a:t>
            </a:r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en-US" altLang="ko-KR" dirty="0"/>
              <a:t>]</a:t>
            </a:r>
            <a:r>
              <a:rPr lang="ko-KR" altLang="en-US" dirty="0"/>
              <a:t>에 </a:t>
            </a:r>
            <a:r>
              <a:rPr lang="en-US" altLang="ko-KR" dirty="0"/>
              <a:t>‘develop’</a:t>
            </a:r>
            <a:r>
              <a:rPr lang="ko-KR" altLang="en-US" dirty="0"/>
              <a:t>이라 쓰고 </a:t>
            </a:r>
            <a:r>
              <a:rPr lang="en-US" altLang="ko-KR" dirty="0"/>
              <a:t>[</a:t>
            </a:r>
            <a:r>
              <a:rPr lang="ko-KR" altLang="en-US" dirty="0" err="1"/>
              <a:t>브랜치생성</a:t>
            </a:r>
            <a:r>
              <a:rPr lang="en-US" altLang="ko-KR" dirty="0"/>
              <a:t>] </a:t>
            </a:r>
            <a:r>
              <a:rPr lang="ko-KR" altLang="en-US" dirty="0"/>
              <a:t>버튼을 클릭한다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3399904" y="2946545"/>
            <a:ext cx="5419899" cy="453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546EF-13AB-4982-8604-76D3FEEFF631}"/>
              </a:ext>
            </a:extLst>
          </p:cNvPr>
          <p:cNvSpPr/>
          <p:nvPr/>
        </p:nvSpPr>
        <p:spPr>
          <a:xfrm>
            <a:off x="7234842" y="3907481"/>
            <a:ext cx="811880" cy="266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82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checkout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89" y="1281787"/>
            <a:ext cx="5871622" cy="3970231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화면과 같이 왼쪽의 메뉴 중 </a:t>
            </a:r>
            <a:r>
              <a:rPr lang="en-US" altLang="ko-KR" dirty="0"/>
              <a:t>[</a:t>
            </a:r>
            <a:r>
              <a:rPr lang="ko-KR" altLang="en-US" dirty="0" err="1"/>
              <a:t>브랜치</a:t>
            </a:r>
            <a:r>
              <a:rPr lang="en-US" altLang="ko-KR" dirty="0"/>
              <a:t>]</a:t>
            </a:r>
            <a:r>
              <a:rPr lang="ko-KR" altLang="en-US" dirty="0"/>
              <a:t>라는 곳에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‘develop’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 err="1"/>
              <a:t>브랜치가</a:t>
            </a:r>
            <a:r>
              <a:rPr lang="ko-KR" altLang="en-US" dirty="0"/>
              <a:t> 생성된다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3160189" y="2304887"/>
            <a:ext cx="1104240" cy="496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3D8CB5-D49E-49E3-8213-72116DDD9CCD}"/>
              </a:ext>
            </a:extLst>
          </p:cNvPr>
          <p:cNvSpPr/>
          <p:nvPr/>
        </p:nvSpPr>
        <p:spPr>
          <a:xfrm>
            <a:off x="4321182" y="2045043"/>
            <a:ext cx="3151959" cy="259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45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checkout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296" y="1281787"/>
            <a:ext cx="5853408" cy="3970231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‘master’</a:t>
            </a:r>
            <a:r>
              <a:rPr lang="ko-KR" altLang="en-US" dirty="0"/>
              <a:t>로 다시 </a:t>
            </a:r>
            <a:r>
              <a:rPr lang="en-US" altLang="ko-KR" dirty="0"/>
              <a:t>checkout </a:t>
            </a:r>
            <a:r>
              <a:rPr lang="ko-KR" altLang="en-US" dirty="0"/>
              <a:t>하려면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‘master’ </a:t>
            </a:r>
            <a:r>
              <a:rPr lang="ko-KR" altLang="en-US" dirty="0" err="1"/>
              <a:t>브랜치를</a:t>
            </a:r>
            <a:r>
              <a:rPr lang="ko-KR" altLang="en-US" dirty="0"/>
              <a:t> 더블 클릭하면 된다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3169296" y="2576946"/>
            <a:ext cx="1104240" cy="19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0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checkout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89" y="1281787"/>
            <a:ext cx="5871622" cy="3970231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‘develop’</a:t>
            </a:r>
            <a:r>
              <a:rPr lang="ko-KR" altLang="en-US" dirty="0"/>
              <a:t>에서 개발이 진행될 것이므로 다시 돌아간다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‘develop’</a:t>
            </a:r>
            <a:r>
              <a:rPr lang="ko-KR" altLang="en-US" dirty="0"/>
              <a:t>을 </a:t>
            </a:r>
            <a:r>
              <a:rPr lang="en-US" altLang="ko-KR" dirty="0"/>
              <a:t>remote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하여 둔다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7FB889-5F1A-4D46-8A46-E2FB43B0A0B0}"/>
              </a:ext>
            </a:extLst>
          </p:cNvPr>
          <p:cNvSpPr/>
          <p:nvPr/>
        </p:nvSpPr>
        <p:spPr>
          <a:xfrm>
            <a:off x="3169296" y="2452255"/>
            <a:ext cx="1104240" cy="19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649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checkout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17" y="1723949"/>
            <a:ext cx="4645886" cy="198737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1539036"/>
            <a:ext cx="4821384" cy="4762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만약 왼쪽 그림과 같이 </a:t>
            </a:r>
            <a:r>
              <a:rPr lang="en-US" altLang="ko-KR" dirty="0"/>
              <a:t>‘</a:t>
            </a:r>
            <a:r>
              <a:rPr lang="ko-KR" altLang="en-US" b="1" dirty="0"/>
              <a:t>커밋하지 않은 변경사항</a:t>
            </a:r>
            <a:r>
              <a:rPr lang="en-US" altLang="ko-KR" dirty="0"/>
              <a:t>’</a:t>
            </a:r>
            <a:r>
              <a:rPr lang="ko-KR" altLang="en-US" dirty="0"/>
              <a:t>이라 적혀 있다면 체크아웃이 원활하지 않을 것이다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이유는 </a:t>
            </a:r>
            <a:r>
              <a:rPr lang="en-US" altLang="ko-KR" dirty="0"/>
              <a:t>local </a:t>
            </a:r>
            <a:r>
              <a:rPr lang="ko-KR" altLang="en-US" dirty="0"/>
              <a:t>상에 파일 변경이 생겨 있기 때문이다</a:t>
            </a:r>
            <a:r>
              <a:rPr lang="en-US" altLang="ko-KR" dirty="0"/>
              <a:t>. </a:t>
            </a:r>
            <a:r>
              <a:rPr lang="ko-KR" altLang="en-US" dirty="0"/>
              <a:t>이를 해소하려면 </a:t>
            </a:r>
            <a:r>
              <a:rPr lang="en-US" altLang="ko-KR" dirty="0"/>
              <a:t>3</a:t>
            </a:r>
            <a:r>
              <a:rPr lang="ko-KR" altLang="en-US" dirty="0"/>
              <a:t>가지 방법이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변경사항을 </a:t>
            </a:r>
            <a:r>
              <a:rPr lang="en-US" altLang="ko-KR" b="1" dirty="0"/>
              <a:t>commit</a:t>
            </a:r>
            <a:r>
              <a:rPr lang="ko-KR" altLang="en-US" dirty="0"/>
              <a:t>하고 체크아웃 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변경사항을 </a:t>
            </a:r>
            <a:r>
              <a:rPr lang="ko-KR" altLang="en-US" b="1" dirty="0"/>
              <a:t>모두 버리고 </a:t>
            </a:r>
            <a:r>
              <a:rPr lang="ko-KR" altLang="en-US" dirty="0"/>
              <a:t>체크아웃 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stash</a:t>
            </a:r>
            <a:r>
              <a:rPr lang="ko-KR" altLang="en-US" dirty="0"/>
              <a:t>를 사용하여 현재 </a:t>
            </a:r>
            <a:r>
              <a:rPr lang="ko-KR" altLang="en-US" b="1" dirty="0"/>
              <a:t>변경사항을 잠시 저장</a:t>
            </a:r>
            <a:r>
              <a:rPr lang="ko-KR" altLang="en-US" dirty="0"/>
              <a:t>하고 체크아웃 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7FB889-5F1A-4D46-8A46-E2FB43B0A0B0}"/>
              </a:ext>
            </a:extLst>
          </p:cNvPr>
          <p:cNvSpPr/>
          <p:nvPr/>
        </p:nvSpPr>
        <p:spPr>
          <a:xfrm>
            <a:off x="6541524" y="1961804"/>
            <a:ext cx="3951330" cy="283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E8BC2-27E0-498B-ABA5-A2E65A623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169" y="4287715"/>
            <a:ext cx="3352381" cy="12666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8C05EC-49AE-42E9-A0AC-3630AA284FE1}"/>
              </a:ext>
            </a:extLst>
          </p:cNvPr>
          <p:cNvSpPr/>
          <p:nvPr/>
        </p:nvSpPr>
        <p:spPr>
          <a:xfrm>
            <a:off x="7226973" y="5206539"/>
            <a:ext cx="1617769" cy="283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19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git 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18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병합</a:t>
            </a:r>
            <a:r>
              <a:rPr lang="en-US" altLang="ko-KR" sz="3600" dirty="0"/>
              <a:t>(merge)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040780"/>
            <a:ext cx="10515600" cy="110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하나의 </a:t>
            </a:r>
            <a:r>
              <a:rPr lang="ko-KR" altLang="en-US" dirty="0" err="1"/>
              <a:t>브랜치를</a:t>
            </a:r>
            <a:r>
              <a:rPr lang="ko-KR" altLang="en-US" dirty="0"/>
              <a:t> 다른 하나의 </a:t>
            </a:r>
            <a:r>
              <a:rPr lang="ko-KR" altLang="en-US" dirty="0" err="1"/>
              <a:t>브랜치로</a:t>
            </a:r>
            <a:r>
              <a:rPr lang="ko-KR" altLang="en-US" dirty="0"/>
              <a:t> 합치는 것을 뜻한다</a:t>
            </a:r>
            <a:endParaRPr lang="en-US" altLang="ko-KR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283B670-3360-46A5-88CF-3607AF7BF7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2341" y="2168504"/>
            <a:ext cx="1844982" cy="1288474"/>
          </a:xfrm>
          <a:prstGeom prst="bentConnector3">
            <a:avLst>
              <a:gd name="adj1" fmla="val 27022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A3AC63B-4483-4ED6-AB7E-87E646E68C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1510" y="2168729"/>
            <a:ext cx="2726574" cy="1371600"/>
          </a:xfrm>
          <a:prstGeom prst="bentConnector3">
            <a:avLst>
              <a:gd name="adj1" fmla="val 1493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3ECF25-A87F-4714-9069-52FD7513ABE8}"/>
              </a:ext>
            </a:extLst>
          </p:cNvPr>
          <p:cNvCxnSpPr/>
          <p:nvPr/>
        </p:nvCxnSpPr>
        <p:spPr>
          <a:xfrm>
            <a:off x="4438997" y="1491242"/>
            <a:ext cx="0" cy="272657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00DA5D-E30D-4F9C-9818-354DF2F70533}"/>
              </a:ext>
            </a:extLst>
          </p:cNvPr>
          <p:cNvSpPr txBox="1"/>
          <p:nvPr/>
        </p:nvSpPr>
        <p:spPr>
          <a:xfrm>
            <a:off x="3993362" y="4274218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8AC2B-4436-4540-B918-731259CCF0EE}"/>
              </a:ext>
            </a:extLst>
          </p:cNvPr>
          <p:cNvSpPr txBox="1"/>
          <p:nvPr/>
        </p:nvSpPr>
        <p:spPr>
          <a:xfrm>
            <a:off x="5303822" y="4274218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develop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2CA618-C28E-4BF2-BF43-314AF867E211}"/>
              </a:ext>
            </a:extLst>
          </p:cNvPr>
          <p:cNvSpPr txBox="1"/>
          <p:nvPr/>
        </p:nvSpPr>
        <p:spPr>
          <a:xfrm>
            <a:off x="6454832" y="4274218"/>
            <a:ext cx="243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feature/update-home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5D028C-D55A-4707-8BEF-F3EDE2BEBA7A}"/>
              </a:ext>
            </a:extLst>
          </p:cNvPr>
          <p:cNvCxnSpPr>
            <a:cxnSpLocks/>
          </p:cNvCxnSpPr>
          <p:nvPr/>
        </p:nvCxnSpPr>
        <p:spPr>
          <a:xfrm flipH="1">
            <a:off x="5852160" y="3735232"/>
            <a:ext cx="124690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997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merge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89" y="1275610"/>
            <a:ext cx="5871622" cy="398258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화면 상단의 </a:t>
            </a:r>
            <a:r>
              <a:rPr lang="en-US" altLang="ko-KR" dirty="0"/>
              <a:t>[</a:t>
            </a:r>
            <a:r>
              <a:rPr lang="ko-KR" altLang="en-US" dirty="0" err="1"/>
              <a:t>브랜치</a:t>
            </a:r>
            <a:r>
              <a:rPr lang="en-US" altLang="ko-KR" dirty="0"/>
              <a:t>]</a:t>
            </a:r>
            <a:r>
              <a:rPr lang="ko-KR" altLang="en-US" dirty="0"/>
              <a:t>를 클릭하여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새로운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[feature/update-home]</a:t>
            </a:r>
            <a:r>
              <a:rPr lang="ko-KR" altLang="en-US" dirty="0"/>
              <a:t>을 만든다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3160189" y="2611994"/>
            <a:ext cx="1129178" cy="322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40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merge</a:t>
            </a:r>
            <a:endParaRPr lang="ko-KR" altLang="en-US" sz="3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519651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그리고 간단하게 코드를 수정한다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121E1E-D0EA-47B9-8339-82503185C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8660"/>
            <a:ext cx="4775770" cy="31645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1DEE79-A6DD-4C6D-A558-771E6189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5" y="1724970"/>
            <a:ext cx="4919622" cy="28594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43477A-5DF5-471E-A511-E614DDFB1AEF}"/>
              </a:ext>
            </a:extLst>
          </p:cNvPr>
          <p:cNvSpPr txBox="1"/>
          <p:nvPr/>
        </p:nvSpPr>
        <p:spPr>
          <a:xfrm>
            <a:off x="2085196" y="4883172"/>
            <a:ext cx="228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HomeController.java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FFC2E-E061-4949-B381-55C6ABEC1124}"/>
              </a:ext>
            </a:extLst>
          </p:cNvPr>
          <p:cNvSpPr txBox="1"/>
          <p:nvPr/>
        </p:nvSpPr>
        <p:spPr>
          <a:xfrm>
            <a:off x="8130740" y="488007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home.jsp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36C6AC-DF49-4245-AF72-17EE682531E2}"/>
              </a:ext>
            </a:extLst>
          </p:cNvPr>
          <p:cNvSpPr/>
          <p:nvPr/>
        </p:nvSpPr>
        <p:spPr>
          <a:xfrm>
            <a:off x="1121625" y="3923607"/>
            <a:ext cx="4032265" cy="629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A32A81-7333-4388-9C0F-0C0F0F485AA4}"/>
              </a:ext>
            </a:extLst>
          </p:cNvPr>
          <p:cNvSpPr/>
          <p:nvPr/>
        </p:nvSpPr>
        <p:spPr>
          <a:xfrm>
            <a:off x="6452855" y="1647196"/>
            <a:ext cx="4701312" cy="377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C5B42C-A6B8-4642-B1B1-4A0A5CDFE676}"/>
              </a:ext>
            </a:extLst>
          </p:cNvPr>
          <p:cNvSpPr/>
          <p:nvPr/>
        </p:nvSpPr>
        <p:spPr>
          <a:xfrm>
            <a:off x="6452855" y="2890550"/>
            <a:ext cx="4701312" cy="1236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Bitbucket </a:t>
            </a:r>
            <a:r>
              <a:rPr lang="ko-KR" altLang="en-US" sz="3600" dirty="0"/>
              <a:t>메인 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30" y="1690688"/>
            <a:ext cx="8311940" cy="4347558"/>
          </a:xfrm>
        </p:spPr>
      </p:pic>
    </p:spTree>
    <p:extLst>
      <p:ext uri="{BB962C8B-B14F-4D97-AF65-F5344CB8AC3E}">
        <p14:creationId xmlns:p14="http://schemas.microsoft.com/office/powerpoint/2010/main" val="13942288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merge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" y="1533305"/>
            <a:ext cx="6519698" cy="4422161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365075" y="1533304"/>
            <a:ext cx="4189615" cy="4422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스테이지에 올라가지 않은 파일</a:t>
            </a:r>
            <a:r>
              <a:rPr lang="en-US" altLang="ko-KR" sz="1800" b="1" dirty="0"/>
              <a:t>]</a:t>
            </a:r>
            <a:r>
              <a:rPr lang="ko-KR" altLang="en-US" sz="1800" dirty="0"/>
              <a:t>에 변경된 파일들이 확인된다</a:t>
            </a:r>
            <a:r>
              <a:rPr lang="en-US" altLang="ko-KR" sz="1800" dirty="0"/>
              <a:t>. </a:t>
            </a:r>
            <a:r>
              <a:rPr lang="en-US" altLang="ko-KR" sz="1800" b="1" dirty="0"/>
              <a:t>[</a:t>
            </a:r>
            <a:r>
              <a:rPr lang="ko-KR" altLang="en-US" sz="1800" b="1" dirty="0"/>
              <a:t>모두 스테이지에 올리기</a:t>
            </a:r>
            <a:r>
              <a:rPr lang="en-US" altLang="ko-KR" sz="1800" b="1" dirty="0"/>
              <a:t>]</a:t>
            </a:r>
            <a:r>
              <a:rPr lang="ko-KR" altLang="en-US" sz="1800" dirty="0"/>
              <a:t>를 클릭하여 전부 커밋하도록 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그러면 </a:t>
            </a:r>
            <a:r>
              <a:rPr lang="ko-KR" altLang="en-US" sz="1800" dirty="0">
                <a:solidFill>
                  <a:srgbClr val="FF0000"/>
                </a:solidFill>
              </a:rPr>
              <a:t>빨강 영역</a:t>
            </a:r>
            <a:r>
              <a:rPr lang="ko-KR" altLang="en-US" sz="1800" dirty="0"/>
              <a:t>처럼 바뀐다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파일 하나 하나를 클릭해보면 </a:t>
            </a:r>
            <a:r>
              <a:rPr lang="ko-KR" altLang="en-US" sz="1800" dirty="0">
                <a:solidFill>
                  <a:schemeClr val="accent6"/>
                </a:solidFill>
              </a:rPr>
              <a:t>초록 영역</a:t>
            </a:r>
            <a:r>
              <a:rPr lang="ko-KR" altLang="en-US" sz="1800" dirty="0"/>
              <a:t>에서 어떤 코드가 수정되었는지 확인 가능하다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4"/>
                </a:solidFill>
              </a:rPr>
              <a:t>노랑 영역</a:t>
            </a:r>
            <a:r>
              <a:rPr lang="ko-KR" altLang="en-US" sz="1800" dirty="0"/>
              <a:t>에 </a:t>
            </a:r>
            <a:r>
              <a:rPr lang="en-US" altLang="ko-KR" sz="1800" dirty="0"/>
              <a:t>commit</a:t>
            </a:r>
            <a:r>
              <a:rPr lang="ko-KR" altLang="en-US" sz="1800" dirty="0"/>
              <a:t>할 내용에 대한 메시지를 화면과 같이 쓰고 </a:t>
            </a:r>
            <a:r>
              <a:rPr lang="en-US" altLang="ko-KR" sz="1800" dirty="0"/>
              <a:t>commit</a:t>
            </a:r>
            <a:r>
              <a:rPr lang="ko-KR" altLang="en-US" sz="1800" dirty="0"/>
              <a:t>을 한다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1598582" y="2377676"/>
            <a:ext cx="3016787" cy="1281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D22227-B4BB-4964-8C30-DDA43CFB4404}"/>
              </a:ext>
            </a:extLst>
          </p:cNvPr>
          <p:cNvSpPr/>
          <p:nvPr/>
        </p:nvSpPr>
        <p:spPr>
          <a:xfrm>
            <a:off x="4667208" y="2388936"/>
            <a:ext cx="2459896" cy="236782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569984-36F3-4EC7-985E-B26A9B6C0648}"/>
              </a:ext>
            </a:extLst>
          </p:cNvPr>
          <p:cNvSpPr/>
          <p:nvPr/>
        </p:nvSpPr>
        <p:spPr>
          <a:xfrm>
            <a:off x="1598582" y="4902794"/>
            <a:ext cx="5476683" cy="102309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940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merge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" y="1533305"/>
            <a:ext cx="6519698" cy="442216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365075" y="1533304"/>
            <a:ext cx="4189615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commit</a:t>
            </a:r>
            <a:r>
              <a:rPr lang="ko-KR" altLang="en-US" sz="1800" dirty="0"/>
              <a:t>이 완료되면 화면과 같이 </a:t>
            </a:r>
            <a:r>
              <a:rPr lang="en-US" altLang="ko-KR" sz="1800" dirty="0"/>
              <a:t>‘feature/update-home’</a:t>
            </a:r>
            <a:r>
              <a:rPr lang="ko-KR" altLang="en-US" sz="1800" dirty="0"/>
              <a:t>만 수정사항을 적용한 것으로 표현될 것이다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1598582" y="2377677"/>
            <a:ext cx="5476683" cy="506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61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A4BEC50-8E8E-4211-9B8A-94D5B820CD7B}"/>
              </a:ext>
            </a:extLst>
          </p:cNvPr>
          <p:cNvCxnSpPr>
            <a:cxnSpLocks/>
          </p:cNvCxnSpPr>
          <p:nvPr/>
        </p:nvCxnSpPr>
        <p:spPr>
          <a:xfrm flipH="1">
            <a:off x="3023790" y="3100646"/>
            <a:ext cx="1" cy="1275999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4C6EA66-7610-4E46-81AE-980737216F97}"/>
              </a:ext>
            </a:extLst>
          </p:cNvPr>
          <p:cNvCxnSpPr>
            <a:cxnSpLocks/>
          </p:cNvCxnSpPr>
          <p:nvPr/>
        </p:nvCxnSpPr>
        <p:spPr>
          <a:xfrm flipH="1">
            <a:off x="1646868" y="3100647"/>
            <a:ext cx="1" cy="1275999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B7A89A-3C4A-4B47-9205-337479E3FE8F}"/>
              </a:ext>
            </a:extLst>
          </p:cNvPr>
          <p:cNvCxnSpPr/>
          <p:nvPr/>
        </p:nvCxnSpPr>
        <p:spPr>
          <a:xfrm>
            <a:off x="1646868" y="3100647"/>
            <a:ext cx="1469533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merge</a:t>
            </a:r>
            <a:endParaRPr lang="ko-KR" altLang="en-US" sz="3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365075" y="1533304"/>
            <a:ext cx="4189615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그림으로 표현하면 현재 이런 상태라고 볼 수 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‘develop’</a:t>
            </a:r>
            <a:r>
              <a:rPr lang="ko-KR" altLang="en-US" sz="1800" dirty="0"/>
              <a:t>은 </a:t>
            </a:r>
            <a:r>
              <a:rPr lang="en-US" altLang="ko-KR" sz="1800" dirty="0"/>
              <a:t>‘master’</a:t>
            </a:r>
            <a:r>
              <a:rPr lang="ko-KR" altLang="en-US" sz="1800" dirty="0"/>
              <a:t>로부터 분기되었고</a:t>
            </a:r>
            <a:r>
              <a:rPr lang="en-US" altLang="ko-KR" sz="1800" dirty="0"/>
              <a:t>, ‘feature/update-home’</a:t>
            </a:r>
            <a:r>
              <a:rPr lang="ko-KR" altLang="en-US" sz="1800" dirty="0"/>
              <a:t>은 </a:t>
            </a:r>
            <a:r>
              <a:rPr lang="en-US" altLang="ko-KR" sz="1800" dirty="0"/>
              <a:t>‘develop’</a:t>
            </a:r>
            <a:r>
              <a:rPr lang="ko-KR" altLang="en-US" sz="1800" dirty="0"/>
              <a:t>으로부터 분기되었으므로 </a:t>
            </a:r>
            <a:r>
              <a:rPr lang="en-US" altLang="ko-KR" sz="1800" dirty="0"/>
              <a:t>[first commit]</a:t>
            </a:r>
            <a:r>
              <a:rPr lang="ko-KR" altLang="en-US" sz="1800" dirty="0"/>
              <a:t>은 모두 같은 모습을 가질 것이다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하지만 </a:t>
            </a:r>
            <a:r>
              <a:rPr lang="en-US" altLang="ko-KR" sz="1800" dirty="0"/>
              <a:t>‘feature/update-home’</a:t>
            </a:r>
            <a:r>
              <a:rPr lang="ko-KR" altLang="en-US" sz="1800" dirty="0"/>
              <a:t>에서 변경사항을 </a:t>
            </a:r>
            <a:r>
              <a:rPr lang="en-US" altLang="ko-KR" sz="1800" dirty="0"/>
              <a:t>commit</a:t>
            </a:r>
            <a:r>
              <a:rPr lang="ko-KR" altLang="en-US" sz="1800" dirty="0"/>
              <a:t>하였으므로 현재 상황은 </a:t>
            </a:r>
            <a:r>
              <a:rPr lang="en-US" altLang="ko-KR" sz="1800" dirty="0"/>
              <a:t>‘feature’ </a:t>
            </a:r>
            <a:r>
              <a:rPr lang="ko-KR" altLang="en-US" sz="1800" dirty="0" err="1"/>
              <a:t>브랜치가</a:t>
            </a:r>
            <a:r>
              <a:rPr lang="ko-KR" altLang="en-US" sz="1800" dirty="0"/>
              <a:t> 한 발 더 나아간 모습이다</a:t>
            </a:r>
            <a:r>
              <a:rPr lang="en-US" altLang="ko-KR" sz="1800" dirty="0"/>
              <a:t>.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3B510EB-B4F9-43DA-8250-44D9429F2D57}"/>
              </a:ext>
            </a:extLst>
          </p:cNvPr>
          <p:cNvCxnSpPr>
            <a:cxnSpLocks/>
            <a:stCxn id="16" idx="7"/>
          </p:cNvCxnSpPr>
          <p:nvPr/>
        </p:nvCxnSpPr>
        <p:spPr>
          <a:xfrm rot="16200000" flipH="1">
            <a:off x="3075748" y="3062329"/>
            <a:ext cx="1246282" cy="1216106"/>
          </a:xfrm>
          <a:prstGeom prst="bentConnector3">
            <a:avLst>
              <a:gd name="adj1" fmla="val 4952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A342C6-D235-427F-9243-ABF62996F1C5}"/>
              </a:ext>
            </a:extLst>
          </p:cNvPr>
          <p:cNvCxnSpPr>
            <a:cxnSpLocks/>
          </p:cNvCxnSpPr>
          <p:nvPr/>
        </p:nvCxnSpPr>
        <p:spPr>
          <a:xfrm>
            <a:off x="1646870" y="2065713"/>
            <a:ext cx="0" cy="10432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EAED35-FACC-4D7D-B991-BA5295A170EE}"/>
              </a:ext>
            </a:extLst>
          </p:cNvPr>
          <p:cNvSpPr txBox="1"/>
          <p:nvPr/>
        </p:nvSpPr>
        <p:spPr>
          <a:xfrm>
            <a:off x="1201235" y="4848689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A2A58-8EF7-43DD-9B6B-4816D315D726}"/>
              </a:ext>
            </a:extLst>
          </p:cNvPr>
          <p:cNvSpPr txBox="1"/>
          <p:nvPr/>
        </p:nvSpPr>
        <p:spPr>
          <a:xfrm>
            <a:off x="2511695" y="4848689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develop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32C67-FCEA-45E2-A7FC-404FA7C81921}"/>
              </a:ext>
            </a:extLst>
          </p:cNvPr>
          <p:cNvSpPr txBox="1"/>
          <p:nvPr/>
        </p:nvSpPr>
        <p:spPr>
          <a:xfrm>
            <a:off x="3662705" y="4848689"/>
            <a:ext cx="243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feature/update-home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A5F8C21-1471-4533-AD7B-450D968D0250}"/>
              </a:ext>
            </a:extLst>
          </p:cNvPr>
          <p:cNvSpPr/>
          <p:nvPr/>
        </p:nvSpPr>
        <p:spPr>
          <a:xfrm>
            <a:off x="1559585" y="3017524"/>
            <a:ext cx="174567" cy="1745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15FBE6-6813-4AB0-AAAE-40A586CC96F4}"/>
              </a:ext>
            </a:extLst>
          </p:cNvPr>
          <p:cNvSpPr/>
          <p:nvPr/>
        </p:nvSpPr>
        <p:spPr>
          <a:xfrm>
            <a:off x="2941834" y="3021676"/>
            <a:ext cx="174567" cy="1745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E26786-BB94-4F6F-9548-D15563665837}"/>
              </a:ext>
            </a:extLst>
          </p:cNvPr>
          <p:cNvSpPr/>
          <p:nvPr/>
        </p:nvSpPr>
        <p:spPr>
          <a:xfrm>
            <a:off x="4226149" y="3013364"/>
            <a:ext cx="174567" cy="1745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2D6DCF3-9BC1-479F-A31F-90988D2F0D8D}"/>
              </a:ext>
            </a:extLst>
          </p:cNvPr>
          <p:cNvSpPr/>
          <p:nvPr/>
        </p:nvSpPr>
        <p:spPr>
          <a:xfrm>
            <a:off x="4226148" y="4218268"/>
            <a:ext cx="174567" cy="1745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108155-7F1C-402F-9AEF-3C805C9A1D18}"/>
              </a:ext>
            </a:extLst>
          </p:cNvPr>
          <p:cNvSpPr txBox="1"/>
          <p:nvPr/>
        </p:nvSpPr>
        <p:spPr>
          <a:xfrm>
            <a:off x="4871216" y="2915980"/>
            <a:ext cx="14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 commit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33E5E6-3A40-4E88-93AF-BED2D2048ADC}"/>
              </a:ext>
            </a:extLst>
          </p:cNvPr>
          <p:cNvSpPr txBox="1"/>
          <p:nvPr/>
        </p:nvSpPr>
        <p:spPr>
          <a:xfrm>
            <a:off x="4785714" y="410885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수정</a:t>
            </a:r>
            <a:r>
              <a:rPr lang="en-US" altLang="ko-KR" dirty="0"/>
              <a:t>] (…)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34471A-6184-46A3-AD1B-6C4F3C2764DF}"/>
              </a:ext>
            </a:extLst>
          </p:cNvPr>
          <p:cNvCxnSpPr>
            <a:cxnSpLocks/>
          </p:cNvCxnSpPr>
          <p:nvPr/>
        </p:nvCxnSpPr>
        <p:spPr>
          <a:xfrm>
            <a:off x="1022558" y="2361255"/>
            <a:ext cx="0" cy="193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F7EF95-013B-45DF-A9EB-4DEA46C0FACB}"/>
              </a:ext>
            </a:extLst>
          </p:cNvPr>
          <p:cNvSpPr txBox="1"/>
          <p:nvPr/>
        </p:nvSpPr>
        <p:spPr>
          <a:xfrm>
            <a:off x="584951" y="2975421"/>
            <a:ext cx="461665" cy="619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/>
              <a:t>시간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806CA49-4E4A-4A59-A2CA-EF4B58FC4ED0}"/>
              </a:ext>
            </a:extLst>
          </p:cNvPr>
          <p:cNvCxnSpPr>
            <a:cxnSpLocks/>
          </p:cNvCxnSpPr>
          <p:nvPr/>
        </p:nvCxnSpPr>
        <p:spPr>
          <a:xfrm>
            <a:off x="4497185" y="3110144"/>
            <a:ext cx="28852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4D2DF8B-DB2B-4706-86BA-63FC5D081A8C}"/>
              </a:ext>
            </a:extLst>
          </p:cNvPr>
          <p:cNvCxnSpPr/>
          <p:nvPr/>
        </p:nvCxnSpPr>
        <p:spPr>
          <a:xfrm>
            <a:off x="4497185" y="4293523"/>
            <a:ext cx="28852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787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42E37C-B2C8-408F-ABEE-3FFFA04C6ABE}"/>
              </a:ext>
            </a:extLst>
          </p:cNvPr>
          <p:cNvCxnSpPr>
            <a:cxnSpLocks/>
          </p:cNvCxnSpPr>
          <p:nvPr/>
        </p:nvCxnSpPr>
        <p:spPr>
          <a:xfrm>
            <a:off x="3023790" y="4293523"/>
            <a:ext cx="128315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A4BEC50-8E8E-4211-9B8A-94D5B820CD7B}"/>
              </a:ext>
            </a:extLst>
          </p:cNvPr>
          <p:cNvCxnSpPr>
            <a:cxnSpLocks/>
          </p:cNvCxnSpPr>
          <p:nvPr/>
        </p:nvCxnSpPr>
        <p:spPr>
          <a:xfrm flipH="1">
            <a:off x="3023791" y="3100646"/>
            <a:ext cx="1" cy="1377543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4C6EA66-7610-4E46-81AE-980737216F97}"/>
              </a:ext>
            </a:extLst>
          </p:cNvPr>
          <p:cNvCxnSpPr>
            <a:cxnSpLocks/>
          </p:cNvCxnSpPr>
          <p:nvPr/>
        </p:nvCxnSpPr>
        <p:spPr>
          <a:xfrm flipH="1">
            <a:off x="1646868" y="3100647"/>
            <a:ext cx="1" cy="1275999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B7A89A-3C4A-4B47-9205-337479E3FE8F}"/>
              </a:ext>
            </a:extLst>
          </p:cNvPr>
          <p:cNvCxnSpPr/>
          <p:nvPr/>
        </p:nvCxnSpPr>
        <p:spPr>
          <a:xfrm>
            <a:off x="1646868" y="3100647"/>
            <a:ext cx="1469533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merge</a:t>
            </a:r>
            <a:endParaRPr lang="ko-KR" altLang="en-US" sz="3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365075" y="1533304"/>
            <a:ext cx="4189615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‘feature/update-home’</a:t>
            </a:r>
            <a:r>
              <a:rPr lang="ko-KR" altLang="en-US" sz="1800" dirty="0"/>
              <a:t>의 변경사항을 이제 </a:t>
            </a:r>
            <a:r>
              <a:rPr lang="en-US" altLang="ko-KR" sz="1800" dirty="0"/>
              <a:t>‘develop’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적용할 것이다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이것을 </a:t>
            </a:r>
            <a:r>
              <a:rPr lang="ko-KR" altLang="en-US" sz="1800" dirty="0" err="1"/>
              <a:t>브랜치를</a:t>
            </a:r>
            <a:r>
              <a:rPr lang="ko-KR" altLang="en-US" sz="1800" dirty="0"/>
              <a:t> 병합</a:t>
            </a:r>
            <a:r>
              <a:rPr lang="en-US" altLang="ko-KR" sz="1800" dirty="0"/>
              <a:t>(merge)</a:t>
            </a:r>
            <a:r>
              <a:rPr lang="ko-KR" altLang="en-US" sz="1800" dirty="0"/>
              <a:t>한다고 표현한다</a:t>
            </a:r>
            <a:r>
              <a:rPr lang="en-US" altLang="ko-KR" sz="1800" dirty="0"/>
              <a:t>.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3B510EB-B4F9-43DA-8250-44D9429F2D57}"/>
              </a:ext>
            </a:extLst>
          </p:cNvPr>
          <p:cNvCxnSpPr>
            <a:cxnSpLocks/>
            <a:stCxn id="16" idx="7"/>
          </p:cNvCxnSpPr>
          <p:nvPr/>
        </p:nvCxnSpPr>
        <p:spPr>
          <a:xfrm rot="16200000" flipH="1">
            <a:off x="3075748" y="3062329"/>
            <a:ext cx="1246282" cy="1216106"/>
          </a:xfrm>
          <a:prstGeom prst="bentConnector3">
            <a:avLst>
              <a:gd name="adj1" fmla="val 4952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A342C6-D235-427F-9243-ABF62996F1C5}"/>
              </a:ext>
            </a:extLst>
          </p:cNvPr>
          <p:cNvCxnSpPr>
            <a:cxnSpLocks/>
          </p:cNvCxnSpPr>
          <p:nvPr/>
        </p:nvCxnSpPr>
        <p:spPr>
          <a:xfrm>
            <a:off x="1646870" y="2065713"/>
            <a:ext cx="0" cy="104324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EAED35-FACC-4D7D-B991-BA5295A170EE}"/>
              </a:ext>
            </a:extLst>
          </p:cNvPr>
          <p:cNvSpPr txBox="1"/>
          <p:nvPr/>
        </p:nvSpPr>
        <p:spPr>
          <a:xfrm>
            <a:off x="1201235" y="4848689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A2A58-8EF7-43DD-9B6B-4816D315D726}"/>
              </a:ext>
            </a:extLst>
          </p:cNvPr>
          <p:cNvSpPr txBox="1"/>
          <p:nvPr/>
        </p:nvSpPr>
        <p:spPr>
          <a:xfrm>
            <a:off x="2511695" y="4848689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develop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32C67-FCEA-45E2-A7FC-404FA7C81921}"/>
              </a:ext>
            </a:extLst>
          </p:cNvPr>
          <p:cNvSpPr txBox="1"/>
          <p:nvPr/>
        </p:nvSpPr>
        <p:spPr>
          <a:xfrm>
            <a:off x="3662705" y="4848689"/>
            <a:ext cx="243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feature/update-home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A5F8C21-1471-4533-AD7B-450D968D0250}"/>
              </a:ext>
            </a:extLst>
          </p:cNvPr>
          <p:cNvSpPr/>
          <p:nvPr/>
        </p:nvSpPr>
        <p:spPr>
          <a:xfrm>
            <a:off x="1559585" y="3017524"/>
            <a:ext cx="174567" cy="1745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15FBE6-6813-4AB0-AAAE-40A586CC96F4}"/>
              </a:ext>
            </a:extLst>
          </p:cNvPr>
          <p:cNvSpPr/>
          <p:nvPr/>
        </p:nvSpPr>
        <p:spPr>
          <a:xfrm>
            <a:off x="2941834" y="3021676"/>
            <a:ext cx="174567" cy="1745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E26786-BB94-4F6F-9548-D15563665837}"/>
              </a:ext>
            </a:extLst>
          </p:cNvPr>
          <p:cNvSpPr/>
          <p:nvPr/>
        </p:nvSpPr>
        <p:spPr>
          <a:xfrm>
            <a:off x="4226149" y="3013364"/>
            <a:ext cx="174567" cy="1745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2D6DCF3-9BC1-479F-A31F-90988D2F0D8D}"/>
              </a:ext>
            </a:extLst>
          </p:cNvPr>
          <p:cNvSpPr/>
          <p:nvPr/>
        </p:nvSpPr>
        <p:spPr>
          <a:xfrm>
            <a:off x="4226148" y="4218268"/>
            <a:ext cx="174567" cy="1745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108155-7F1C-402F-9AEF-3C805C9A1D18}"/>
              </a:ext>
            </a:extLst>
          </p:cNvPr>
          <p:cNvSpPr txBox="1"/>
          <p:nvPr/>
        </p:nvSpPr>
        <p:spPr>
          <a:xfrm>
            <a:off x="4871216" y="2915980"/>
            <a:ext cx="144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 commit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33E5E6-3A40-4E88-93AF-BED2D2048ADC}"/>
              </a:ext>
            </a:extLst>
          </p:cNvPr>
          <p:cNvSpPr txBox="1"/>
          <p:nvPr/>
        </p:nvSpPr>
        <p:spPr>
          <a:xfrm>
            <a:off x="4785714" y="4108857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수정</a:t>
            </a:r>
            <a:r>
              <a:rPr lang="en-US" altLang="ko-KR" dirty="0"/>
              <a:t>] (…)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34471A-6184-46A3-AD1B-6C4F3C2764DF}"/>
              </a:ext>
            </a:extLst>
          </p:cNvPr>
          <p:cNvCxnSpPr>
            <a:cxnSpLocks/>
          </p:cNvCxnSpPr>
          <p:nvPr/>
        </p:nvCxnSpPr>
        <p:spPr>
          <a:xfrm>
            <a:off x="1022558" y="2361255"/>
            <a:ext cx="0" cy="193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F7EF95-013B-45DF-A9EB-4DEA46C0FACB}"/>
              </a:ext>
            </a:extLst>
          </p:cNvPr>
          <p:cNvSpPr txBox="1"/>
          <p:nvPr/>
        </p:nvSpPr>
        <p:spPr>
          <a:xfrm>
            <a:off x="584951" y="2975421"/>
            <a:ext cx="461665" cy="619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dirty="0"/>
              <a:t>시간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806CA49-4E4A-4A59-A2CA-EF4B58FC4ED0}"/>
              </a:ext>
            </a:extLst>
          </p:cNvPr>
          <p:cNvCxnSpPr>
            <a:cxnSpLocks/>
          </p:cNvCxnSpPr>
          <p:nvPr/>
        </p:nvCxnSpPr>
        <p:spPr>
          <a:xfrm>
            <a:off x="4497185" y="3110144"/>
            <a:ext cx="28852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4D2DF8B-DB2B-4706-86BA-63FC5D081A8C}"/>
              </a:ext>
            </a:extLst>
          </p:cNvPr>
          <p:cNvCxnSpPr/>
          <p:nvPr/>
        </p:nvCxnSpPr>
        <p:spPr>
          <a:xfrm>
            <a:off x="4497185" y="4293523"/>
            <a:ext cx="28852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3B3D690-DDC7-46EC-BF3C-7F50FB73EB4B}"/>
              </a:ext>
            </a:extLst>
          </p:cNvPr>
          <p:cNvSpPr/>
          <p:nvPr/>
        </p:nvSpPr>
        <p:spPr>
          <a:xfrm>
            <a:off x="2941833" y="4206240"/>
            <a:ext cx="174567" cy="1745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752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merge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" y="1533305"/>
            <a:ext cx="6519697" cy="442216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365075" y="1533304"/>
            <a:ext cx="4189615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먼저 </a:t>
            </a:r>
            <a:r>
              <a:rPr lang="en-US" altLang="ko-KR" sz="1800" dirty="0"/>
              <a:t>merge</a:t>
            </a:r>
            <a:r>
              <a:rPr lang="ko-KR" altLang="en-US" sz="1800" dirty="0"/>
              <a:t>가 될 </a:t>
            </a:r>
            <a:r>
              <a:rPr lang="ko-KR" altLang="en-US" sz="1800" dirty="0" err="1"/>
              <a:t>브랜치로</a:t>
            </a:r>
            <a:r>
              <a:rPr lang="ko-KR" altLang="en-US" sz="1800" dirty="0"/>
              <a:t> 체크아웃 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현재는 </a:t>
            </a:r>
            <a:r>
              <a:rPr lang="en-US" altLang="ko-KR" sz="1800" dirty="0"/>
              <a:t>‘develop’</a:t>
            </a:r>
            <a:r>
              <a:rPr lang="ko-KR" altLang="en-US" sz="1800" dirty="0"/>
              <a:t>에 </a:t>
            </a:r>
            <a:r>
              <a:rPr lang="en-US" altLang="ko-KR" sz="1800" dirty="0"/>
              <a:t>‘feature/update-home’</a:t>
            </a:r>
            <a:r>
              <a:rPr lang="ko-KR" altLang="en-US" sz="1800" dirty="0"/>
              <a:t>을 </a:t>
            </a:r>
            <a:r>
              <a:rPr lang="en-US" altLang="ko-KR" sz="1800" dirty="0"/>
              <a:t>merge</a:t>
            </a:r>
            <a:r>
              <a:rPr lang="ko-KR" altLang="en-US" sz="1800" dirty="0"/>
              <a:t>할 것이므로 </a:t>
            </a:r>
            <a:r>
              <a:rPr lang="en-US" altLang="ko-KR" sz="1800" dirty="0"/>
              <a:t>‘develop’</a:t>
            </a:r>
            <a:r>
              <a:rPr lang="ko-KR" altLang="en-US" sz="1800" dirty="0"/>
              <a:t>으로 체크아웃 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그리고 상단 메뉴의 </a:t>
            </a:r>
            <a:r>
              <a:rPr lang="en-US" altLang="ko-KR" sz="1800" dirty="0"/>
              <a:t>[</a:t>
            </a:r>
            <a:r>
              <a:rPr lang="ko-KR" altLang="en-US" sz="1800" dirty="0"/>
              <a:t>병합</a:t>
            </a:r>
            <a:r>
              <a:rPr lang="en-US" altLang="ko-KR" sz="1800" dirty="0"/>
              <a:t>]</a:t>
            </a:r>
            <a:r>
              <a:rPr lang="ko-KR" altLang="en-US" sz="1800" dirty="0"/>
              <a:t>을 클릭한다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555568" y="2660309"/>
            <a:ext cx="1057102" cy="847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8D45CF-FB99-4C24-AF85-382D30934502}"/>
              </a:ext>
            </a:extLst>
          </p:cNvPr>
          <p:cNvSpPr/>
          <p:nvPr/>
        </p:nvSpPr>
        <p:spPr>
          <a:xfrm>
            <a:off x="2486892" y="1812648"/>
            <a:ext cx="430875" cy="456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916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merge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" y="1918266"/>
            <a:ext cx="6519697" cy="3652237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365075" y="1533304"/>
            <a:ext cx="4189615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다음과 같은 창이 열리고 이 안에서 현재 </a:t>
            </a:r>
            <a:r>
              <a:rPr lang="ko-KR" altLang="en-US" sz="1800" dirty="0" err="1"/>
              <a:t>브랜치로</a:t>
            </a:r>
            <a:r>
              <a:rPr lang="ko-KR" altLang="en-US" sz="1800" dirty="0"/>
              <a:t> </a:t>
            </a:r>
            <a:r>
              <a:rPr lang="en-US" altLang="ko-KR" sz="1800" dirty="0"/>
              <a:t>merge</a:t>
            </a:r>
            <a:r>
              <a:rPr lang="ko-KR" altLang="en-US" sz="1800" dirty="0"/>
              <a:t>할 </a:t>
            </a:r>
            <a:r>
              <a:rPr lang="en-US" altLang="ko-KR" sz="1800" dirty="0"/>
              <a:t>commit </a:t>
            </a:r>
            <a:r>
              <a:rPr lang="ko-KR" altLang="en-US" sz="1800" dirty="0"/>
              <a:t>시점을 선택한다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현재는 </a:t>
            </a:r>
            <a:r>
              <a:rPr lang="en-US" altLang="ko-KR" sz="1800" dirty="0"/>
              <a:t>‘feature/update-home’</a:t>
            </a:r>
            <a:r>
              <a:rPr lang="ko-KR" altLang="en-US" sz="1800" dirty="0"/>
              <a:t>의 수정 사항을 </a:t>
            </a:r>
            <a:r>
              <a:rPr lang="en-US" altLang="ko-KR" sz="1800" dirty="0"/>
              <a:t>‘develop’</a:t>
            </a:r>
            <a:r>
              <a:rPr lang="ko-KR" altLang="en-US" sz="1800" dirty="0"/>
              <a:t>에 반영할 것이므로</a:t>
            </a:r>
            <a:r>
              <a:rPr lang="en-US" altLang="ko-KR" sz="1800" dirty="0"/>
              <a:t>, ‘feature/update-home’</a:t>
            </a:r>
            <a:r>
              <a:rPr lang="ko-KR" altLang="en-US" sz="1800" dirty="0"/>
              <a:t>에서 </a:t>
            </a:r>
            <a:r>
              <a:rPr lang="en-US" altLang="ko-KR" sz="1800" dirty="0"/>
              <a:t>commit</a:t>
            </a:r>
            <a:r>
              <a:rPr lang="ko-KR" altLang="en-US" sz="1800" dirty="0"/>
              <a:t>한 </a:t>
            </a:r>
            <a:r>
              <a:rPr lang="en-US" altLang="ko-KR" sz="1800" b="1" dirty="0"/>
              <a:t>“[</a:t>
            </a:r>
            <a:r>
              <a:rPr lang="ko-KR" altLang="en-US" sz="1800" b="1" dirty="0"/>
              <a:t>수정</a:t>
            </a:r>
            <a:r>
              <a:rPr lang="en-US" altLang="ko-KR" sz="1800" b="1" dirty="0"/>
              <a:t>] Controller (…)”</a:t>
            </a:r>
            <a:r>
              <a:rPr lang="ko-KR" altLang="en-US" sz="1800" dirty="0"/>
              <a:t>을 선택하고 확인을 누른다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아래 옵션엔 </a:t>
            </a:r>
            <a:r>
              <a:rPr lang="en-US" altLang="ko-KR" sz="1800" dirty="0"/>
              <a:t>[</a:t>
            </a:r>
            <a:r>
              <a:rPr lang="ko-KR" altLang="en-US" sz="1800" dirty="0"/>
              <a:t>즉시 </a:t>
            </a:r>
            <a:r>
              <a:rPr lang="ko-KR" altLang="en-US" sz="1800" dirty="0" err="1"/>
              <a:t>커밋</a:t>
            </a:r>
            <a:r>
              <a:rPr lang="ko-KR" altLang="en-US" sz="1800" dirty="0"/>
              <a:t> 병합</a:t>
            </a:r>
            <a:r>
              <a:rPr lang="en-US" altLang="ko-KR" sz="1800" dirty="0"/>
              <a:t>]</a:t>
            </a:r>
            <a:r>
              <a:rPr lang="ko-KR" altLang="en-US" sz="1800" dirty="0"/>
              <a:t>이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이는 아무런 문제가 없을 시엔 바로</a:t>
            </a:r>
            <a:r>
              <a:rPr lang="en-US" altLang="ko-KR" sz="1800" dirty="0"/>
              <a:t> merge</a:t>
            </a:r>
            <a:r>
              <a:rPr lang="ko-KR" altLang="en-US" sz="1800" dirty="0"/>
              <a:t>와 </a:t>
            </a:r>
            <a:r>
              <a:rPr lang="en-US" altLang="ko-KR" sz="1800" dirty="0"/>
              <a:t>commit</a:t>
            </a:r>
            <a:r>
              <a:rPr lang="ko-KR" altLang="en-US" sz="1800" dirty="0"/>
              <a:t>을 진행하는 것을 의미한다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637309" y="2269612"/>
            <a:ext cx="6345381" cy="373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765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merge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2" y="1637608"/>
            <a:ext cx="6212148" cy="421355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365075" y="1533304"/>
            <a:ext cx="4189615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제대로 병합이 되었다면 </a:t>
            </a:r>
            <a:r>
              <a:rPr lang="en-US" altLang="ko-KR" sz="1800" dirty="0"/>
              <a:t>‘develop’</a:t>
            </a:r>
            <a:r>
              <a:rPr lang="ko-KR" altLang="en-US" sz="1800" dirty="0"/>
              <a:t>과 </a:t>
            </a:r>
            <a:r>
              <a:rPr lang="en-US" altLang="ko-KR" sz="1800" dirty="0"/>
              <a:t>‘feature/update-home’</a:t>
            </a:r>
            <a:r>
              <a:rPr lang="ko-KR" altLang="en-US" sz="1800" dirty="0"/>
              <a:t>의 위치가 같은 것을 확인할 수 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이는 제대로 </a:t>
            </a:r>
            <a:r>
              <a:rPr lang="en-US" altLang="ko-KR" sz="1800" dirty="0"/>
              <a:t>‘develop’</a:t>
            </a:r>
            <a:r>
              <a:rPr lang="ko-KR" altLang="en-US" sz="1800" dirty="0"/>
              <a:t>이 </a:t>
            </a:r>
            <a:r>
              <a:rPr lang="en-US" altLang="ko-KR" sz="1800" dirty="0"/>
              <a:t>‘feature/update-home’</a:t>
            </a:r>
            <a:r>
              <a:rPr lang="ko-KR" altLang="en-US" sz="1800" dirty="0"/>
              <a:t>을 따라 가고 있는 것을 보여준다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제대로 진행되었다면 이들 모두 </a:t>
            </a:r>
            <a:r>
              <a:rPr lang="en-US" altLang="ko-KR" sz="1800" dirty="0"/>
              <a:t>push</a:t>
            </a:r>
            <a:r>
              <a:rPr lang="ko-KR" altLang="en-US" sz="1800" dirty="0"/>
              <a:t>를 진행하여 </a:t>
            </a:r>
            <a:r>
              <a:rPr lang="en-US" altLang="ko-KR" sz="1800" b="1" dirty="0"/>
              <a:t>remote </a:t>
            </a:r>
            <a:r>
              <a:rPr lang="ko-KR" altLang="en-US" sz="1800" b="1" dirty="0"/>
              <a:t>저장소에도 반영</a:t>
            </a:r>
            <a:r>
              <a:rPr lang="ko-KR" altLang="en-US" sz="1800" dirty="0"/>
              <a:t>하도록 한다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1688391" y="2390146"/>
            <a:ext cx="5233099" cy="361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365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merge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24" y="1637608"/>
            <a:ext cx="2397080" cy="421355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6691744" y="1533304"/>
            <a:ext cx="4189615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변경된 것은 </a:t>
            </a:r>
            <a:r>
              <a:rPr lang="en-US" altLang="ko-KR" sz="1800" dirty="0"/>
              <a:t>STS</a:t>
            </a:r>
            <a:r>
              <a:rPr lang="ko-KR" altLang="en-US" sz="1800" dirty="0"/>
              <a:t>나 </a:t>
            </a:r>
            <a:r>
              <a:rPr lang="en-US" altLang="ko-KR" sz="1800" dirty="0"/>
              <a:t>Eclipse </a:t>
            </a:r>
            <a:r>
              <a:rPr lang="ko-KR" altLang="en-US" sz="1800" dirty="0"/>
              <a:t>상에서도 확인할 수 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코드들이 변경되었는지 확인해 보자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만약 </a:t>
            </a:r>
            <a:r>
              <a:rPr lang="en-US" altLang="ko-KR" sz="1800" dirty="0"/>
              <a:t>merge</a:t>
            </a:r>
            <a:r>
              <a:rPr lang="ko-KR" altLang="en-US" sz="1800" dirty="0"/>
              <a:t>를 진행하고 나서 필요 없는 </a:t>
            </a:r>
            <a:r>
              <a:rPr lang="ko-KR" altLang="en-US" sz="1800" dirty="0" err="1"/>
              <a:t>브랜치가</a:t>
            </a:r>
            <a:r>
              <a:rPr lang="ko-KR" altLang="en-US" sz="1800" dirty="0"/>
              <a:t> 있다면 전부 삭제하도록 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69789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git fetch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1781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fetch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2" y="1637608"/>
            <a:ext cx="6212148" cy="421355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365075" y="1533304"/>
            <a:ext cx="4189615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git repository</a:t>
            </a:r>
            <a:r>
              <a:rPr lang="ko-KR" altLang="en-US" sz="1800" dirty="0"/>
              <a:t>를 다른 프로그래머와 공유하면 나 뿐만 아니라 다른 프로그래머 역시 </a:t>
            </a:r>
            <a:r>
              <a:rPr lang="en-US" altLang="ko-KR" sz="1800" dirty="0"/>
              <a:t>commit</a:t>
            </a:r>
            <a:r>
              <a:rPr lang="ko-KR" altLang="en-US" sz="1800" dirty="0"/>
              <a:t>하고 </a:t>
            </a:r>
            <a:r>
              <a:rPr lang="en-US" altLang="ko-KR" sz="1800" dirty="0"/>
              <a:t>push </a:t>
            </a:r>
            <a:r>
              <a:rPr lang="ko-KR" altLang="en-US" sz="1800" dirty="0"/>
              <a:t>할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</a:t>
            </a:r>
            <a:r>
              <a:rPr lang="ko-KR" altLang="en-US" sz="1800" dirty="0" err="1"/>
              <a:t>브랜치를</a:t>
            </a:r>
            <a:r>
              <a:rPr lang="ko-KR" altLang="en-US" sz="1800" dirty="0"/>
              <a:t> 나누고 병합하고 할 것이다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하지만 이를 실시간으로 반영해주는 것은 아니기 때문에 </a:t>
            </a:r>
            <a:r>
              <a:rPr lang="en-US" altLang="ko-KR" sz="1800" dirty="0"/>
              <a:t>remote </a:t>
            </a:r>
            <a:r>
              <a:rPr lang="ko-KR" altLang="en-US" sz="1800" dirty="0"/>
              <a:t>저장소로부터 현재 상황을 다운로드 받아야 한다</a:t>
            </a:r>
            <a:r>
              <a:rPr lang="en-US" altLang="ko-KR" sz="1800" dirty="0"/>
              <a:t>.</a:t>
            </a:r>
            <a:r>
              <a:rPr lang="ko-KR" altLang="en-US" sz="1800" dirty="0"/>
              <a:t>이것을 </a:t>
            </a:r>
            <a:r>
              <a:rPr lang="en-US" altLang="ko-KR" sz="1800" dirty="0"/>
              <a:t>fetch</a:t>
            </a:r>
            <a:r>
              <a:rPr lang="ko-KR" altLang="en-US" sz="1800" dirty="0"/>
              <a:t>라고 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메뉴 상단의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페치</a:t>
            </a:r>
            <a:r>
              <a:rPr lang="en-US" altLang="ko-KR" sz="1800" dirty="0"/>
              <a:t>] </a:t>
            </a:r>
            <a:r>
              <a:rPr lang="ko-KR" altLang="en-US" sz="1800" dirty="0"/>
              <a:t>버튼을 클릭한다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1746581" y="1916321"/>
            <a:ext cx="472918" cy="461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3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저장소 생성</a:t>
            </a:r>
          </a:p>
        </p:txBody>
      </p:sp>
    </p:spTree>
    <p:extLst>
      <p:ext uri="{BB962C8B-B14F-4D97-AF65-F5344CB8AC3E}">
        <p14:creationId xmlns:p14="http://schemas.microsoft.com/office/powerpoint/2010/main" val="30403333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fetch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5" y="2111156"/>
            <a:ext cx="4735494" cy="1635689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365075" y="1533304"/>
            <a:ext cx="4189615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[</a:t>
            </a:r>
            <a:r>
              <a:rPr lang="ko-KR" altLang="en-US" sz="1800" dirty="0" err="1"/>
              <a:t>페치</a:t>
            </a:r>
            <a:r>
              <a:rPr lang="en-US" altLang="ko-KR" sz="1800" dirty="0"/>
              <a:t>] </a:t>
            </a:r>
            <a:r>
              <a:rPr lang="ko-KR" altLang="en-US" sz="1800" dirty="0"/>
              <a:t>버튼을 누르면 왼쪽 상단의 창이 뜨며 어떤 동작을 할 것인지 고를 수 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모든 원격 저장소에서 가져오기</a:t>
            </a:r>
            <a:r>
              <a:rPr lang="en-US" altLang="ko-KR" sz="1800" dirty="0"/>
              <a:t>]</a:t>
            </a:r>
            <a:r>
              <a:rPr lang="ko-KR" altLang="en-US" sz="1800" dirty="0"/>
              <a:t>는 꼭 선택하고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리모트에서</a:t>
            </a:r>
            <a:r>
              <a:rPr lang="ko-KR" altLang="en-US" sz="1800" dirty="0"/>
              <a:t> 제거된 </a:t>
            </a:r>
            <a:r>
              <a:rPr lang="ko-KR" altLang="en-US" sz="1800" dirty="0" err="1"/>
              <a:t>브랜치</a:t>
            </a:r>
            <a:r>
              <a:rPr lang="ko-KR" altLang="en-US" sz="1800" dirty="0"/>
              <a:t> 정리하기</a:t>
            </a:r>
            <a:r>
              <a:rPr lang="en-US" altLang="ko-KR" sz="1800" dirty="0"/>
              <a:t>]</a:t>
            </a:r>
            <a:r>
              <a:rPr lang="ko-KR" altLang="en-US" sz="1800" dirty="0"/>
              <a:t>는 필요하다면 선택하도록 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확인</a:t>
            </a:r>
            <a:r>
              <a:rPr lang="en-US" altLang="ko-KR" sz="1800" dirty="0"/>
              <a:t>]</a:t>
            </a:r>
            <a:r>
              <a:rPr lang="ko-KR" altLang="en-US" sz="1800" dirty="0"/>
              <a:t>을 누르면 아래와 같이 진행되면서 </a:t>
            </a:r>
            <a:r>
              <a:rPr lang="en-US" altLang="ko-KR" sz="1800" dirty="0"/>
              <a:t>remote</a:t>
            </a:r>
            <a:r>
              <a:rPr lang="ko-KR" altLang="en-US" sz="1800" dirty="0"/>
              <a:t>로부터 </a:t>
            </a:r>
            <a:r>
              <a:rPr lang="ko-KR" altLang="en-US" sz="1800" dirty="0" err="1"/>
              <a:t>브랜치</a:t>
            </a:r>
            <a:r>
              <a:rPr lang="ko-KR" altLang="en-US" sz="1800" dirty="0"/>
              <a:t> 정보를 가져오게 된다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1180409" y="2527425"/>
            <a:ext cx="2560320" cy="486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E9F74-7D18-49B0-B553-84ECCE16A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1" y="4746844"/>
            <a:ext cx="5458690" cy="7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47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fetch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4" y="1637608"/>
            <a:ext cx="6212145" cy="421355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365075" y="1533304"/>
            <a:ext cx="4189615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만약 다른 사람이 진행한 파일이 존재한다면 그림과 같이 추가되는 것이 확인될 것이다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1746581" y="2473274"/>
            <a:ext cx="5174908" cy="253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354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git pull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3456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pull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3" y="1637608"/>
            <a:ext cx="6212145" cy="421355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365075" y="1533304"/>
            <a:ext cx="4189615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만약 다른 프로그래머가 </a:t>
            </a:r>
            <a:r>
              <a:rPr lang="en-US" altLang="ko-KR" sz="1800" dirty="0"/>
              <a:t>push</a:t>
            </a:r>
            <a:r>
              <a:rPr lang="ko-KR" altLang="en-US" sz="1800" dirty="0"/>
              <a:t>를 진행하였고</a:t>
            </a:r>
            <a:r>
              <a:rPr lang="en-US" altLang="ko-KR" sz="1800" dirty="0"/>
              <a:t> </a:t>
            </a:r>
            <a:r>
              <a:rPr lang="ko-KR" altLang="en-US" sz="1800" dirty="0"/>
              <a:t>그것을 </a:t>
            </a:r>
            <a:r>
              <a:rPr lang="en-US" altLang="ko-KR" sz="1800" dirty="0"/>
              <a:t>fetch</a:t>
            </a:r>
            <a:r>
              <a:rPr lang="ko-KR" altLang="en-US" sz="1800" dirty="0"/>
              <a:t>하였다면 다음과 같이 상단 메뉴의 </a:t>
            </a:r>
            <a:r>
              <a:rPr lang="en-US" altLang="ko-KR" sz="1800" dirty="0"/>
              <a:t>[Pull]</a:t>
            </a:r>
            <a:r>
              <a:rPr lang="ko-KR" altLang="en-US" sz="1800" dirty="0"/>
              <a:t>에 </a:t>
            </a:r>
            <a:r>
              <a:rPr lang="ko-KR" altLang="en-US" sz="1800" b="1" dirty="0"/>
              <a:t>몇 개의 </a:t>
            </a:r>
            <a:r>
              <a:rPr lang="en-US" altLang="ko-KR" sz="1800" b="1" dirty="0"/>
              <a:t>commit</a:t>
            </a:r>
            <a:r>
              <a:rPr lang="ko-KR" altLang="en-US" sz="1800" dirty="0"/>
              <a:t>이 밀려 있는지 뜨게 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이를 나의 </a:t>
            </a:r>
            <a:r>
              <a:rPr lang="en-US" altLang="ko-KR" sz="1800" dirty="0"/>
              <a:t>local </a:t>
            </a:r>
            <a:r>
              <a:rPr lang="ko-KR" altLang="en-US" sz="1800" dirty="0"/>
              <a:t>저장소에 반영하기 위해서는 </a:t>
            </a:r>
            <a:r>
              <a:rPr lang="en-US" altLang="ko-KR" sz="1800" dirty="0"/>
              <a:t>pull</a:t>
            </a:r>
            <a:r>
              <a:rPr lang="ko-KR" altLang="en-US" sz="1800" dirty="0"/>
              <a:t>을 진행해야 된다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1439010" y="1908008"/>
            <a:ext cx="472918" cy="461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00C59C-C064-4897-A43A-01F128468684}"/>
              </a:ext>
            </a:extLst>
          </p:cNvPr>
          <p:cNvSpPr/>
          <p:nvPr/>
        </p:nvSpPr>
        <p:spPr>
          <a:xfrm>
            <a:off x="709342" y="2775303"/>
            <a:ext cx="1028017" cy="37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590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pull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3" y="1878677"/>
            <a:ext cx="5426678" cy="2100648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365075" y="1533304"/>
            <a:ext cx="4189615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원격 저장소에서 가져오기</a:t>
            </a:r>
            <a:r>
              <a:rPr lang="en-US" altLang="ko-KR" sz="1800" b="1" dirty="0"/>
              <a:t>]</a:t>
            </a:r>
            <a:r>
              <a:rPr lang="ko-KR" altLang="en-US" sz="1800" dirty="0"/>
              <a:t>를 확인하고 </a:t>
            </a:r>
            <a:r>
              <a:rPr lang="en-US" altLang="ko-KR" sz="1800" dirty="0"/>
              <a:t>(</a:t>
            </a:r>
            <a:r>
              <a:rPr lang="ko-KR" altLang="en-US" sz="1800" dirty="0"/>
              <a:t>대부분은 </a:t>
            </a:r>
            <a:r>
              <a:rPr lang="en-US" altLang="ko-KR" sz="1800" dirty="0"/>
              <a:t>origin</a:t>
            </a:r>
            <a:r>
              <a:rPr lang="ko-KR" altLang="en-US" sz="1800" dirty="0"/>
              <a:t>일 것이다</a:t>
            </a:r>
            <a:r>
              <a:rPr lang="en-US" altLang="ko-KR" sz="1800" dirty="0"/>
              <a:t>), </a:t>
            </a:r>
            <a:r>
              <a:rPr lang="en-US" altLang="ko-KR" sz="1800" b="1" dirty="0"/>
              <a:t>[</a:t>
            </a:r>
            <a:r>
              <a:rPr lang="ko-KR" altLang="en-US" sz="1800" b="1" dirty="0"/>
              <a:t>가져오기 위한 원격 </a:t>
            </a:r>
            <a:r>
              <a:rPr lang="ko-KR" altLang="en-US" sz="1800" b="1" dirty="0" err="1"/>
              <a:t>브랜치</a:t>
            </a:r>
            <a:r>
              <a:rPr lang="en-US" altLang="ko-KR" sz="1800" b="1" dirty="0"/>
              <a:t>]</a:t>
            </a:r>
            <a:r>
              <a:rPr lang="ko-KR" altLang="en-US" sz="1800" dirty="0"/>
              <a:t>가 현재 </a:t>
            </a:r>
            <a:r>
              <a:rPr lang="en-US" altLang="ko-KR" sz="1800" dirty="0"/>
              <a:t>pull</a:t>
            </a:r>
            <a:r>
              <a:rPr lang="ko-KR" altLang="en-US" sz="1800" dirty="0"/>
              <a:t>을 진행할 </a:t>
            </a:r>
            <a:r>
              <a:rPr lang="ko-KR" altLang="en-US" sz="1800" dirty="0" err="1"/>
              <a:t>브랜치인지</a:t>
            </a:r>
            <a:r>
              <a:rPr lang="ko-KR" altLang="en-US" sz="1800" dirty="0"/>
              <a:t> 확인한다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확인</a:t>
            </a:r>
            <a:r>
              <a:rPr lang="en-US" altLang="ko-KR" sz="1800" b="1" dirty="0"/>
              <a:t>]</a:t>
            </a:r>
            <a:r>
              <a:rPr lang="ko-KR" altLang="en-US" sz="1800" b="1" dirty="0"/>
              <a:t> </a:t>
            </a:r>
            <a:r>
              <a:rPr lang="ko-KR" altLang="en-US" sz="1800" dirty="0"/>
              <a:t>버튼을 누르면 </a:t>
            </a:r>
            <a:r>
              <a:rPr lang="en-US" altLang="ko-KR" sz="1800" dirty="0"/>
              <a:t>pull</a:t>
            </a:r>
            <a:r>
              <a:rPr lang="ko-KR" altLang="en-US" sz="1800" dirty="0"/>
              <a:t>이 진행될 것이다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731520" y="2155744"/>
            <a:ext cx="5278581" cy="720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E9F74-7D18-49B0-B553-84ECCE16A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1" y="4748027"/>
            <a:ext cx="5458690" cy="7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306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conflict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5543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충돌</a:t>
            </a:r>
            <a:r>
              <a:rPr lang="en-US" altLang="ko-KR" sz="3600" dirty="0"/>
              <a:t>(conflict)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040780"/>
            <a:ext cx="10515600" cy="110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서로 다른 이가 같은 파일을 변경하여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병합 시에 에러가 나는 것을 충돌했다고 표현한다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11F810-F3E3-4988-9B50-DA3C97805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49" y="1478903"/>
            <a:ext cx="4810301" cy="32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984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conflict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3" y="1639537"/>
            <a:ext cx="6212145" cy="420969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165571" y="1533304"/>
            <a:ext cx="4389119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코드를 수정하고 </a:t>
            </a:r>
            <a:r>
              <a:rPr lang="en-US" altLang="ko-KR" sz="1800" dirty="0"/>
              <a:t>commit</a:t>
            </a:r>
            <a:r>
              <a:rPr lang="ko-KR" altLang="en-US" sz="1800" dirty="0"/>
              <a:t>을 하고 나니 </a:t>
            </a:r>
            <a:r>
              <a:rPr lang="ko-KR" altLang="en-US" sz="1800" b="1" dirty="0"/>
              <a:t>다른 프로그래머가 </a:t>
            </a:r>
            <a:r>
              <a:rPr lang="en-US" altLang="ko-KR" sz="1800" b="1" dirty="0"/>
              <a:t>push</a:t>
            </a:r>
            <a:r>
              <a:rPr lang="ko-KR" altLang="en-US" sz="1800" dirty="0"/>
              <a:t>를 한 사실이 나타났다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pull</a:t>
            </a:r>
            <a:r>
              <a:rPr lang="ko-KR" altLang="en-US" sz="1800" dirty="0"/>
              <a:t>을 받아보니 다음과 같이 같은 파일을 수정한 것을 확인할 수 있었다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이러한 경우 파일에 </a:t>
            </a:r>
            <a:r>
              <a:rPr lang="en-US" altLang="ko-KR" sz="1800" b="1" dirty="0"/>
              <a:t>conflict</a:t>
            </a:r>
            <a:r>
              <a:rPr lang="ko-KR" altLang="en-US" sz="1800" b="1" dirty="0"/>
              <a:t>가 발생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1F384B-759D-4F2D-845D-3603821FD820}"/>
              </a:ext>
            </a:extLst>
          </p:cNvPr>
          <p:cNvSpPr/>
          <p:nvPr/>
        </p:nvSpPr>
        <p:spPr>
          <a:xfrm>
            <a:off x="4423278" y="2432614"/>
            <a:ext cx="2409783" cy="24303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00C59C-C064-4897-A43A-01F128468684}"/>
              </a:ext>
            </a:extLst>
          </p:cNvPr>
          <p:cNvSpPr/>
          <p:nvPr/>
        </p:nvSpPr>
        <p:spPr>
          <a:xfrm>
            <a:off x="1765058" y="2449987"/>
            <a:ext cx="2540935" cy="979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49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conflict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3" y="1639537"/>
            <a:ext cx="6212144" cy="420969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165571" y="1533304"/>
            <a:ext cx="4389119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해결 방법은 다음과 같다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b="1" dirty="0"/>
              <a:t>첫번째</a:t>
            </a:r>
            <a:r>
              <a:rPr lang="en-US" altLang="ko-KR" sz="1800" b="1" dirty="0"/>
              <a:t>, </a:t>
            </a:r>
            <a:r>
              <a:rPr lang="en-US" altLang="ko-KR" sz="1800" dirty="0"/>
              <a:t>local</a:t>
            </a:r>
            <a:r>
              <a:rPr lang="ko-KR" altLang="en-US" sz="1800" dirty="0"/>
              <a:t>의 내용을 전부 </a:t>
            </a:r>
            <a:r>
              <a:rPr lang="en-US" altLang="ko-KR" sz="1800" dirty="0"/>
              <a:t>remote</a:t>
            </a:r>
            <a:r>
              <a:rPr lang="ko-KR" altLang="en-US" sz="1800" dirty="0"/>
              <a:t>에 반영하거나</a:t>
            </a:r>
            <a:r>
              <a:rPr lang="en-US" altLang="ko-KR" sz="1800" dirty="0"/>
              <a:t>,</a:t>
            </a:r>
            <a:r>
              <a:rPr lang="ko-KR" altLang="en-US" sz="1800" dirty="0"/>
              <a:t> 혹은 </a:t>
            </a:r>
            <a:r>
              <a:rPr lang="en-US" altLang="ko-KR" sz="1800" dirty="0"/>
              <a:t>remote</a:t>
            </a:r>
            <a:r>
              <a:rPr lang="ko-KR" altLang="en-US" sz="1800" dirty="0"/>
              <a:t>의 내용을 전부 </a:t>
            </a:r>
            <a:r>
              <a:rPr lang="en-US" altLang="ko-KR" sz="1800" dirty="0"/>
              <a:t>local</a:t>
            </a:r>
            <a:r>
              <a:rPr lang="ko-KR" altLang="en-US" sz="1800" dirty="0"/>
              <a:t>에 반영하거나 둘 중 하나를 고른다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왼쪽 그림과 같이 충돌 난 파일에 오른쪽 클릭을 하면 메뉴가 뜨고 그 가운데 </a:t>
            </a:r>
            <a:r>
              <a:rPr lang="en-US" altLang="ko-KR" sz="1800" dirty="0"/>
              <a:t>[</a:t>
            </a:r>
            <a:r>
              <a:rPr lang="ko-KR" altLang="en-US" sz="1800" dirty="0"/>
              <a:t>충돌 해결</a:t>
            </a:r>
            <a:r>
              <a:rPr lang="en-US" altLang="ko-KR" sz="1800" dirty="0"/>
              <a:t>]</a:t>
            </a:r>
            <a:r>
              <a:rPr lang="ko-KR" altLang="en-US" sz="1800" dirty="0"/>
              <a:t>이란 메뉴가 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메뉴 안에서 다음 중 하나를 고르면 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800" dirty="0"/>
              <a:t>‘</a:t>
            </a:r>
            <a:r>
              <a:rPr lang="ko-KR" altLang="en-US" sz="1800" dirty="0" err="1"/>
              <a:t>내것</a:t>
            </a:r>
            <a:r>
              <a:rPr lang="en-US" altLang="ko-KR" sz="1800" dirty="0"/>
              <a:t>’</a:t>
            </a:r>
            <a:r>
              <a:rPr lang="ko-KR" altLang="en-US" sz="1800" dirty="0"/>
              <a:t>을 이용해 해결</a:t>
            </a:r>
            <a:endParaRPr lang="en-US" altLang="ko-KR" sz="1800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800" dirty="0"/>
              <a:t>‘</a:t>
            </a:r>
            <a:r>
              <a:rPr lang="ko-KR" altLang="en-US" sz="1800" dirty="0"/>
              <a:t>저장소</a:t>
            </a:r>
            <a:r>
              <a:rPr lang="en-US" altLang="ko-KR" sz="1800" dirty="0"/>
              <a:t>’</a:t>
            </a:r>
            <a:r>
              <a:rPr lang="ko-KR" altLang="en-US" sz="1800" dirty="0"/>
              <a:t>것을 사용하여 해결</a:t>
            </a:r>
            <a:endParaRPr lang="en-US" altLang="ko-KR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00C59C-C064-4897-A43A-01F128468684}"/>
              </a:ext>
            </a:extLst>
          </p:cNvPr>
          <p:cNvSpPr/>
          <p:nvPr/>
        </p:nvSpPr>
        <p:spPr>
          <a:xfrm>
            <a:off x="3061843" y="2765371"/>
            <a:ext cx="3397146" cy="2371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967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conflict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37" y="1639537"/>
            <a:ext cx="4873356" cy="420969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165571" y="1533304"/>
            <a:ext cx="4389119" cy="442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1800" b="1" dirty="0"/>
              <a:t>두번째</a:t>
            </a:r>
            <a:r>
              <a:rPr lang="ko-KR" altLang="en-US" sz="1800" dirty="0"/>
              <a:t>는</a:t>
            </a:r>
            <a:r>
              <a:rPr lang="en-US" altLang="ko-KR" sz="1800" dirty="0"/>
              <a:t>, </a:t>
            </a:r>
            <a:r>
              <a:rPr lang="ko-KR" altLang="en-US" sz="1800" dirty="0"/>
              <a:t>파일을 직접 열어서 수정하고 </a:t>
            </a:r>
            <a:r>
              <a:rPr lang="en-US" altLang="ko-KR" sz="1800" dirty="0" err="1"/>
              <a:t>commi</a:t>
            </a:r>
            <a:r>
              <a:rPr lang="ko-KR" altLang="en-US" sz="1800" dirty="0"/>
              <a:t>을 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/>
              <a:t>왼쪽 그림과 같이 충돌 난 파일을 들어가보면 다음과 같이 나올 것이다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dirty="0"/>
              <a:t>&lt;&lt;&lt;&lt;&lt;&lt;&lt;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[code]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dirty="0"/>
              <a:t>======</a:t>
            </a:r>
            <a:br>
              <a:rPr lang="en-US" altLang="ko-KR" sz="1800" b="1" dirty="0"/>
            </a:br>
            <a:r>
              <a:rPr lang="en-US" altLang="ko-KR" sz="1800" b="1" dirty="0"/>
              <a:t>&gt;&gt;&gt;&gt;&gt;&gt;&gt; [code]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dirty="0"/>
              <a:t>‘======‘</a:t>
            </a:r>
            <a:r>
              <a:rPr lang="ko-KR" altLang="en-US" sz="1800" b="1" dirty="0"/>
              <a:t>을 기준</a:t>
            </a:r>
            <a:r>
              <a:rPr lang="ko-KR" altLang="en-US" sz="1800" dirty="0"/>
              <a:t>으로 위</a:t>
            </a:r>
            <a:r>
              <a:rPr lang="en-US" altLang="ko-KR" sz="1800" dirty="0"/>
              <a:t>, </a:t>
            </a:r>
            <a:r>
              <a:rPr lang="ko-KR" altLang="en-US" sz="1800" dirty="0"/>
              <a:t>아래로 코드가 나뉘어 있으며 이는 </a:t>
            </a:r>
            <a:r>
              <a:rPr lang="en-US" altLang="ko-KR" sz="1800" dirty="0"/>
              <a:t>local</a:t>
            </a:r>
            <a:r>
              <a:rPr lang="ko-KR" altLang="en-US" sz="1800" dirty="0"/>
              <a:t>과 </a:t>
            </a:r>
            <a:r>
              <a:rPr lang="en-US" altLang="ko-KR" sz="1800" dirty="0"/>
              <a:t>remote</a:t>
            </a:r>
            <a:r>
              <a:rPr lang="ko-KR" altLang="en-US" sz="1800" dirty="0"/>
              <a:t>의 코드를 나누어 놓은 것이다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800" dirty="0"/>
              <a:t>둘 중 적절하다고 판단되는 코드로 수정한다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14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저장소</a:t>
            </a:r>
            <a:r>
              <a:rPr lang="en-US" altLang="ko-KR" sz="3600" dirty="0"/>
              <a:t>(Repository)</a:t>
            </a:r>
            <a:r>
              <a:rPr lang="ko-KR" altLang="en-US" sz="3600" dirty="0"/>
              <a:t>란</a:t>
            </a:r>
            <a:r>
              <a:rPr lang="en-US" altLang="ko-KR" sz="3600" dirty="0"/>
              <a:t>?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1650076"/>
            <a:ext cx="10515600" cy="3557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저장소</a:t>
            </a:r>
            <a:r>
              <a:rPr lang="en-US" altLang="ko-KR" dirty="0"/>
              <a:t>(Repository)</a:t>
            </a:r>
            <a:r>
              <a:rPr lang="ko-KR" altLang="en-US" dirty="0"/>
              <a:t>란 파일이나 폴더를 저장해 두는 곳</a:t>
            </a:r>
            <a:r>
              <a:rPr lang="en-US" altLang="ko-KR" dirty="0"/>
              <a:t>. </a:t>
            </a:r>
          </a:p>
          <a:p>
            <a:pPr marL="0" indent="0" algn="ctr">
              <a:buNone/>
            </a:pPr>
            <a:r>
              <a:rPr lang="en-US" altLang="ko-KR" dirty="0"/>
              <a:t>Git </a:t>
            </a:r>
            <a:r>
              <a:rPr lang="ko-KR" altLang="en-US" dirty="0"/>
              <a:t>저장소는 파일이 변경 이력 별로 구분되어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3467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conflict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3" y="1639537"/>
            <a:ext cx="6212144" cy="420969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165571" y="1533304"/>
            <a:ext cx="4389119" cy="2997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직접 파일을 수정하여 수정이 정상적으로 완료되었다면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SourceTree</a:t>
            </a:r>
            <a:r>
              <a:rPr lang="ko-KR" altLang="en-US" sz="1800" dirty="0"/>
              <a:t>에서 왼쪽 그림과 같이 오른쪽 클릭을 하고</a:t>
            </a:r>
            <a:r>
              <a:rPr lang="en-US" altLang="ko-KR" sz="1800" dirty="0"/>
              <a:t>, </a:t>
            </a:r>
            <a:r>
              <a:rPr lang="ko-KR" altLang="en-US" sz="1800" dirty="0"/>
              <a:t>충돌 해결 메뉴에서 </a:t>
            </a:r>
            <a:r>
              <a:rPr lang="en-US" altLang="ko-KR" sz="1800" dirty="0"/>
              <a:t>[</a:t>
            </a:r>
            <a:r>
              <a:rPr lang="ko-KR" altLang="en-US" sz="1800" dirty="0"/>
              <a:t>해결된 것으로 표시</a:t>
            </a:r>
            <a:r>
              <a:rPr lang="en-US" altLang="ko-KR" sz="1800" dirty="0"/>
              <a:t>]</a:t>
            </a:r>
            <a:r>
              <a:rPr lang="ko-KR" altLang="en-US" sz="1800" dirty="0"/>
              <a:t>를 선택한다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그럼 아래와 같은 창이 나오면서 해결된 것으로 표시할 지를 묻는다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확인을 누르면 전부 해결된 것이다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00C59C-C064-4897-A43A-01F128468684}"/>
              </a:ext>
            </a:extLst>
          </p:cNvPr>
          <p:cNvSpPr/>
          <p:nvPr/>
        </p:nvSpPr>
        <p:spPr>
          <a:xfrm>
            <a:off x="4483319" y="4810302"/>
            <a:ext cx="1726288" cy="202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D97EC9-A8DC-4DDE-85E1-2B54B591D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879" y="4912224"/>
            <a:ext cx="3018502" cy="9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88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conflict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3" y="1639537"/>
            <a:ext cx="6212143" cy="420969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165571" y="1533303"/>
            <a:ext cx="4389119" cy="43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전부 수정하고 나면 </a:t>
            </a:r>
            <a:r>
              <a:rPr lang="en-US" altLang="ko-KR" sz="1800" dirty="0"/>
              <a:t>commit </a:t>
            </a:r>
            <a:r>
              <a:rPr lang="ko-KR" altLang="en-US" sz="1800" dirty="0"/>
              <a:t>창에 다음과 같이 자동으로 수정된 내용이 들어있을 것이다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이대로 </a:t>
            </a:r>
            <a:r>
              <a:rPr lang="en-US" altLang="ko-KR" sz="1800" dirty="0"/>
              <a:t>commit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00C59C-C064-4897-A43A-01F128468684}"/>
              </a:ext>
            </a:extLst>
          </p:cNvPr>
          <p:cNvSpPr/>
          <p:nvPr/>
        </p:nvSpPr>
        <p:spPr>
          <a:xfrm>
            <a:off x="1731806" y="4644048"/>
            <a:ext cx="5189680" cy="1205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843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conflict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3" y="1639537"/>
            <a:ext cx="6212143" cy="42096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165571" y="1533303"/>
            <a:ext cx="4389119" cy="43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그러면 다음 그림과 같이 해결하고 </a:t>
            </a:r>
            <a:r>
              <a:rPr lang="ko-KR" altLang="en-US" sz="1800" dirty="0" err="1"/>
              <a:t>머지한</a:t>
            </a:r>
            <a:r>
              <a:rPr lang="ko-KR" altLang="en-US" sz="1800" dirty="0"/>
              <a:t> 것으로 표현되며</a:t>
            </a:r>
            <a:r>
              <a:rPr lang="en-US" altLang="ko-KR" sz="1800" dirty="0"/>
              <a:t>, push</a:t>
            </a:r>
            <a:r>
              <a:rPr lang="ko-KR" altLang="en-US" sz="1800" dirty="0"/>
              <a:t>를 진행하여 </a:t>
            </a:r>
            <a:r>
              <a:rPr lang="en-US" altLang="ko-KR" sz="1800" dirty="0"/>
              <a:t>remote</a:t>
            </a:r>
            <a:r>
              <a:rPr lang="ko-KR" altLang="en-US" sz="1800" dirty="0"/>
              <a:t>에 반영하도록 한다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00C59C-C064-4897-A43A-01F128468684}"/>
              </a:ext>
            </a:extLst>
          </p:cNvPr>
          <p:cNvSpPr/>
          <p:nvPr/>
        </p:nvSpPr>
        <p:spPr>
          <a:xfrm>
            <a:off x="1731806" y="2399611"/>
            <a:ext cx="5189680" cy="551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812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46C9-4C29-4042-AF05-247E2694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git stash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995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스태시</a:t>
            </a:r>
            <a:r>
              <a:rPr lang="en-US" altLang="ko-KR" sz="3600" dirty="0"/>
              <a:t>(stash)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040780"/>
            <a:ext cx="10515600" cy="1105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현재 변경사항을 잠시 보관하는 것을 뜻한다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7347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stash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4" y="1639537"/>
            <a:ext cx="6212141" cy="42096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165571" y="1533303"/>
            <a:ext cx="4389119" cy="43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그러면 다음 그림과 같이 해결하고 </a:t>
            </a:r>
            <a:r>
              <a:rPr lang="ko-KR" altLang="en-US" sz="1800" dirty="0" err="1"/>
              <a:t>머지한</a:t>
            </a:r>
            <a:r>
              <a:rPr lang="ko-KR" altLang="en-US" sz="1800" dirty="0"/>
              <a:t> 것으로 표현되며</a:t>
            </a:r>
            <a:r>
              <a:rPr lang="en-US" altLang="ko-KR" sz="1800" dirty="0"/>
              <a:t>, push</a:t>
            </a:r>
            <a:r>
              <a:rPr lang="ko-KR" altLang="en-US" sz="1800" dirty="0"/>
              <a:t>를 진행하여 </a:t>
            </a:r>
            <a:r>
              <a:rPr lang="en-US" altLang="ko-KR" sz="1800" dirty="0"/>
              <a:t>remote</a:t>
            </a:r>
            <a:r>
              <a:rPr lang="ko-KR" altLang="en-US" sz="1800" dirty="0"/>
              <a:t>에 반영하도록 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상단 메뉴의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스태시</a:t>
            </a:r>
            <a:r>
              <a:rPr lang="en-US" altLang="ko-KR" sz="1800" dirty="0"/>
              <a:t>] </a:t>
            </a:r>
            <a:r>
              <a:rPr lang="ko-KR" altLang="en-US" sz="1800" dirty="0"/>
              <a:t>버튼을 누른다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00C59C-C064-4897-A43A-01F128468684}"/>
              </a:ext>
            </a:extLst>
          </p:cNvPr>
          <p:cNvSpPr/>
          <p:nvPr/>
        </p:nvSpPr>
        <p:spPr>
          <a:xfrm>
            <a:off x="2431590" y="3023066"/>
            <a:ext cx="2805428" cy="1058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885D46-CF41-458F-A58B-89D38D41BED3}"/>
              </a:ext>
            </a:extLst>
          </p:cNvPr>
          <p:cNvSpPr/>
          <p:nvPr/>
        </p:nvSpPr>
        <p:spPr>
          <a:xfrm>
            <a:off x="2835386" y="1838928"/>
            <a:ext cx="689210" cy="638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687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stash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4" y="1639537"/>
            <a:ext cx="6212141" cy="4209692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165571" y="1533303"/>
            <a:ext cx="4389119" cy="43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변경점을 </a:t>
            </a:r>
            <a:r>
              <a:rPr lang="en-US" altLang="ko-KR" sz="1800" dirty="0"/>
              <a:t>Stash</a:t>
            </a:r>
            <a:r>
              <a:rPr lang="ko-KR" altLang="en-US" sz="1800" dirty="0"/>
              <a:t>하겠습니까</a:t>
            </a:r>
            <a:r>
              <a:rPr lang="en-US" altLang="ko-KR" sz="1800" dirty="0"/>
              <a:t>?]</a:t>
            </a:r>
            <a:r>
              <a:rPr lang="ko-KR" altLang="en-US" sz="1800" dirty="0"/>
              <a:t>라는 창이 뜨면 텍스트필드에 저장하고 싶은 이름을 쓰고 확인을 누른다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00C59C-C064-4897-A43A-01F128468684}"/>
              </a:ext>
            </a:extLst>
          </p:cNvPr>
          <p:cNvSpPr/>
          <p:nvPr/>
        </p:nvSpPr>
        <p:spPr>
          <a:xfrm>
            <a:off x="2431590" y="2236125"/>
            <a:ext cx="2805428" cy="1080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16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stash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4" y="1639537"/>
            <a:ext cx="6212140" cy="4209692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165571" y="1533303"/>
            <a:ext cx="4389119" cy="43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Stash</a:t>
            </a:r>
            <a:r>
              <a:rPr lang="ko-KR" altLang="en-US" sz="1800" dirty="0"/>
              <a:t>가 완료되면 화면의 왼쪽과 같이 </a:t>
            </a:r>
            <a:r>
              <a:rPr lang="ko-KR" altLang="en-US" sz="1800" dirty="0" err="1"/>
              <a:t>스태시</a:t>
            </a:r>
            <a:r>
              <a:rPr lang="ko-KR" altLang="en-US" sz="1800" dirty="0"/>
              <a:t> 항목에 저장한 이름과 함께 </a:t>
            </a:r>
            <a:r>
              <a:rPr lang="ko-KR" altLang="en-US" sz="1800" dirty="0" err="1"/>
              <a:t>무언가가</a:t>
            </a:r>
            <a:r>
              <a:rPr lang="ko-KR" altLang="en-US" sz="1800" dirty="0"/>
              <a:t> 생긴다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이를 찍어보면 오른쪽과 같이 어떤 변경점이 존재했는가에 대해서 나온다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00C59C-C064-4897-A43A-01F128468684}"/>
              </a:ext>
            </a:extLst>
          </p:cNvPr>
          <p:cNvSpPr/>
          <p:nvPr/>
        </p:nvSpPr>
        <p:spPr>
          <a:xfrm>
            <a:off x="709344" y="3865420"/>
            <a:ext cx="1476903" cy="548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4D2F9D-54EF-428F-B036-C56128BA4488}"/>
              </a:ext>
            </a:extLst>
          </p:cNvPr>
          <p:cNvSpPr/>
          <p:nvPr/>
        </p:nvSpPr>
        <p:spPr>
          <a:xfrm>
            <a:off x="2186247" y="2280459"/>
            <a:ext cx="4613564" cy="1460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333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git stash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4" y="1639537"/>
            <a:ext cx="6212140" cy="4209691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7165572" y="1533303"/>
            <a:ext cx="4256116" cy="2947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이 </a:t>
            </a:r>
            <a:r>
              <a:rPr lang="en-US" altLang="ko-KR" sz="1800" dirty="0"/>
              <a:t>Stash</a:t>
            </a:r>
            <a:r>
              <a:rPr lang="ko-KR" altLang="en-US" sz="1800" dirty="0"/>
              <a:t>를 다시 </a:t>
            </a:r>
            <a:r>
              <a:rPr lang="ko-KR" altLang="en-US" sz="1800" dirty="0" err="1"/>
              <a:t>브랜치로</a:t>
            </a:r>
            <a:r>
              <a:rPr lang="ko-KR" altLang="en-US" sz="1800" dirty="0"/>
              <a:t> 돌려놓고자 한다면 </a:t>
            </a:r>
            <a:r>
              <a:rPr lang="en-US" altLang="ko-KR" sz="1800" dirty="0"/>
              <a:t>Stash</a:t>
            </a:r>
            <a:r>
              <a:rPr lang="ko-KR" altLang="en-US" sz="1800" dirty="0"/>
              <a:t>를 오른쪽 클릭하고 </a:t>
            </a:r>
            <a:r>
              <a:rPr lang="en-US" altLang="ko-KR" sz="1800" dirty="0"/>
              <a:t>[</a:t>
            </a:r>
            <a:r>
              <a:rPr lang="ko-KR" altLang="en-US" sz="1800" dirty="0" err="1"/>
              <a:t>스태시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적용＇을</a:t>
            </a:r>
            <a:r>
              <a:rPr lang="ko-KR" altLang="en-US" sz="1800" dirty="0"/>
              <a:t> 클릭한다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/>
              <a:t>그러면 </a:t>
            </a:r>
            <a:r>
              <a:rPr lang="en-US" altLang="ko-KR" sz="1800" dirty="0"/>
              <a:t>Stash</a:t>
            </a:r>
            <a:r>
              <a:rPr lang="ko-KR" altLang="en-US" sz="1800" dirty="0"/>
              <a:t>되었던 모든 변경된 파일들이 </a:t>
            </a:r>
            <a:r>
              <a:rPr lang="ko-KR" altLang="en-US" sz="1800" b="1" dirty="0"/>
              <a:t>현재 체크아웃한 </a:t>
            </a:r>
            <a:r>
              <a:rPr lang="ko-KR" altLang="en-US" sz="1800" b="1" dirty="0" err="1"/>
              <a:t>브랜치로</a:t>
            </a:r>
            <a:r>
              <a:rPr lang="ko-KR" altLang="en-US" sz="1800" b="1" dirty="0"/>
              <a:t> 복구</a:t>
            </a:r>
            <a:r>
              <a:rPr lang="ko-KR" altLang="en-US" sz="1800" dirty="0"/>
              <a:t>된다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00C59C-C064-4897-A43A-01F128468684}"/>
              </a:ext>
            </a:extLst>
          </p:cNvPr>
          <p:cNvSpPr/>
          <p:nvPr/>
        </p:nvSpPr>
        <p:spPr>
          <a:xfrm>
            <a:off x="709344" y="3865420"/>
            <a:ext cx="2549245" cy="681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D9A49-32A1-4C55-84CC-FED260665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96" y="4582226"/>
            <a:ext cx="335326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063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2E152B-563B-4058-951F-6A2FC1D33699}"/>
              </a:ext>
            </a:extLst>
          </p:cNvPr>
          <p:cNvSpPr/>
          <p:nvPr/>
        </p:nvSpPr>
        <p:spPr>
          <a:xfrm>
            <a:off x="2335996" y="2994105"/>
            <a:ext cx="75200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더 좋은 정보를 얻고 싶다면 한글로 친절하게 설명된 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hlinkClick r:id="rId2"/>
              </a:rPr>
              <a:t>이곳</a:t>
            </a:r>
            <a:r>
              <a:rPr lang="ko-KR" altLang="en-US" sz="2400" dirty="0"/>
              <a:t>을 클릭하여 확인해보자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47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AFC17-A8EE-4484-ACEE-E45C699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저장소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9BE06E-FE81-4A94-9C9F-30DCB834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33" y="1457933"/>
            <a:ext cx="8159934" cy="372029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30E779-AE40-4D65-AD67-97C2CA208EA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0515600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왼쪽 메뉴 중 </a:t>
            </a:r>
            <a:r>
              <a:rPr lang="en-US" altLang="ko-KR" b="1" dirty="0"/>
              <a:t>Repositories</a:t>
            </a:r>
            <a:r>
              <a:rPr lang="ko-KR" altLang="en-US" dirty="0"/>
              <a:t>으로 접속하여 </a:t>
            </a: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/>
              <a:t>Create Repository</a:t>
            </a:r>
            <a:r>
              <a:rPr lang="ko-KR" altLang="en-US" dirty="0"/>
              <a:t>를 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0A7FF6-068C-4671-B236-D2F2AA30D97B}"/>
              </a:ext>
            </a:extLst>
          </p:cNvPr>
          <p:cNvSpPr/>
          <p:nvPr/>
        </p:nvSpPr>
        <p:spPr>
          <a:xfrm>
            <a:off x="2527069" y="2236124"/>
            <a:ext cx="1654233" cy="448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7F7C27-F44E-48E0-B24B-508A727BB2B6}"/>
              </a:ext>
            </a:extLst>
          </p:cNvPr>
          <p:cNvSpPr/>
          <p:nvPr/>
        </p:nvSpPr>
        <p:spPr>
          <a:xfrm>
            <a:off x="6090459" y="3859877"/>
            <a:ext cx="1183178" cy="448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952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643076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D81CD-E32F-4AEC-819E-C584B864E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5F0D6-2606-4742-8A81-45C7E6847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Git /w </a:t>
            </a:r>
            <a:r>
              <a:rPr lang="en-US" altLang="ko-KR" dirty="0" err="1"/>
              <a:t>SourceTree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798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1910</Words>
  <Application>Microsoft Office PowerPoint</Application>
  <PresentationFormat>와이드스크린</PresentationFormat>
  <Paragraphs>309</Paragraphs>
  <Slides>90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94" baseType="lpstr">
      <vt:lpstr>맑은 고딕</vt:lpstr>
      <vt:lpstr>Arial</vt:lpstr>
      <vt:lpstr>Wingdings</vt:lpstr>
      <vt:lpstr>Office 테마</vt:lpstr>
      <vt:lpstr>Git</vt:lpstr>
      <vt:lpstr>깃(Git)이란?</vt:lpstr>
      <vt:lpstr>local과 remote</vt:lpstr>
      <vt:lpstr>Bitbucket 가입</vt:lpstr>
      <vt:lpstr>Bitbucket 가입</vt:lpstr>
      <vt:lpstr>Bitbucket 메인 페이지</vt:lpstr>
      <vt:lpstr>저장소 생성</vt:lpstr>
      <vt:lpstr>저장소(Repository)란?</vt:lpstr>
      <vt:lpstr>저장소 생성</vt:lpstr>
      <vt:lpstr>저장소 생성</vt:lpstr>
      <vt:lpstr>저장소 생성</vt:lpstr>
      <vt:lpstr>저장소에 유저 추가</vt:lpstr>
      <vt:lpstr>SourceTree 설치</vt:lpstr>
      <vt:lpstr>SourceTree 다운로드</vt:lpstr>
      <vt:lpstr>SourceTree 설치</vt:lpstr>
      <vt:lpstr>SourceTree 설치</vt:lpstr>
      <vt:lpstr>SourceTree 설치</vt:lpstr>
      <vt:lpstr>SourceTree 설치</vt:lpstr>
      <vt:lpstr>SourceTree 설치</vt:lpstr>
      <vt:lpstr>SourceTree 설치</vt:lpstr>
      <vt:lpstr>SourceTree 설치</vt:lpstr>
      <vt:lpstr>SourceTree 설치</vt:lpstr>
      <vt:lpstr>SourceTree 설치</vt:lpstr>
      <vt:lpstr>SourceTree 설치</vt:lpstr>
      <vt:lpstr>git clone</vt:lpstr>
      <vt:lpstr>git clone</vt:lpstr>
      <vt:lpstr>git clone</vt:lpstr>
      <vt:lpstr>git clone</vt:lpstr>
      <vt:lpstr>git clone</vt:lpstr>
      <vt:lpstr>git clone</vt:lpstr>
      <vt:lpstr>프로젝트 생성</vt:lpstr>
      <vt:lpstr>Spring 프로젝트 생성</vt:lpstr>
      <vt:lpstr>Spring 프로젝트 생성</vt:lpstr>
      <vt:lpstr>git commit</vt:lpstr>
      <vt:lpstr>커밋(commit)이란?</vt:lpstr>
      <vt:lpstr>commit할 파일 선택</vt:lpstr>
      <vt:lpstr>git commit</vt:lpstr>
      <vt:lpstr>git commit</vt:lpstr>
      <vt:lpstr>git commit</vt:lpstr>
      <vt:lpstr>git push</vt:lpstr>
      <vt:lpstr>푸쉬(push)란?</vt:lpstr>
      <vt:lpstr>git push</vt:lpstr>
      <vt:lpstr>git push</vt:lpstr>
      <vt:lpstr>git push</vt:lpstr>
      <vt:lpstr>git push</vt:lpstr>
      <vt:lpstr>git push</vt:lpstr>
      <vt:lpstr>git checkout</vt:lpstr>
      <vt:lpstr>브랜치(branch)란?</vt:lpstr>
      <vt:lpstr>기본적인 branch의 종류</vt:lpstr>
      <vt:lpstr>git checkout</vt:lpstr>
      <vt:lpstr>git checkout</vt:lpstr>
      <vt:lpstr>git checkout</vt:lpstr>
      <vt:lpstr>git checkout</vt:lpstr>
      <vt:lpstr>git checkout</vt:lpstr>
      <vt:lpstr>git checkout</vt:lpstr>
      <vt:lpstr>git merge</vt:lpstr>
      <vt:lpstr>병합(merge)이란?</vt:lpstr>
      <vt:lpstr>git merge</vt:lpstr>
      <vt:lpstr>git merge</vt:lpstr>
      <vt:lpstr>git merge</vt:lpstr>
      <vt:lpstr>git merge</vt:lpstr>
      <vt:lpstr>git merge</vt:lpstr>
      <vt:lpstr>git merge</vt:lpstr>
      <vt:lpstr>git merge</vt:lpstr>
      <vt:lpstr>git merge</vt:lpstr>
      <vt:lpstr>git merge</vt:lpstr>
      <vt:lpstr>git merge</vt:lpstr>
      <vt:lpstr>git fetch</vt:lpstr>
      <vt:lpstr>git fetch</vt:lpstr>
      <vt:lpstr>git fetch</vt:lpstr>
      <vt:lpstr>git fetch</vt:lpstr>
      <vt:lpstr>git pull</vt:lpstr>
      <vt:lpstr>git pull</vt:lpstr>
      <vt:lpstr>git pull</vt:lpstr>
      <vt:lpstr>conflict</vt:lpstr>
      <vt:lpstr>충돌(conflict)이란?</vt:lpstr>
      <vt:lpstr>conflict</vt:lpstr>
      <vt:lpstr>conflict</vt:lpstr>
      <vt:lpstr>conflict</vt:lpstr>
      <vt:lpstr>conflict</vt:lpstr>
      <vt:lpstr>conflict</vt:lpstr>
      <vt:lpstr>conflict</vt:lpstr>
      <vt:lpstr>git stash</vt:lpstr>
      <vt:lpstr>스태시(stash)이란?</vt:lpstr>
      <vt:lpstr>git stash</vt:lpstr>
      <vt:lpstr>git stash</vt:lpstr>
      <vt:lpstr>git stash</vt:lpstr>
      <vt:lpstr>git stash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한 진규</dc:creator>
  <cp:lastModifiedBy>한 진규</cp:lastModifiedBy>
  <cp:revision>187</cp:revision>
  <dcterms:created xsi:type="dcterms:W3CDTF">2017-12-27T05:00:44Z</dcterms:created>
  <dcterms:modified xsi:type="dcterms:W3CDTF">2018-01-03T06:21:11Z</dcterms:modified>
</cp:coreProperties>
</file>