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74" r:id="rId7"/>
    <p:sldId id="256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6" autoAdjust="0"/>
  </p:normalViewPr>
  <p:slideViewPr>
    <p:cSldViewPr snapToGrid="0">
      <p:cViewPr varScale="1">
        <p:scale>
          <a:sx n="122" d="100"/>
          <a:sy n="122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f99f42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f99f42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ajax </a:t>
            </a:r>
            <a:r>
              <a:rPr lang="ko-KR" altLang="en-US" dirty="0"/>
              <a:t>활용</a:t>
            </a:r>
            <a:r>
              <a:rPr lang="ja" dirty="0"/>
              <a:t>의 간단한 예는 실시간 검색어 완성 기능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f99f42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f99f42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99f42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f99f42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99f42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99f42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f99f421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f99f421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f99f42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f99f42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f99f42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f99f42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solidFill>
                  <a:schemeClr val="dk1"/>
                </a:solidFill>
              </a:rPr>
              <a:t>・JSON.stringify() 는 javascript 의 데이터를 JSON </a:t>
            </a:r>
            <a:r>
              <a:rPr lang="ko-KR" altLang="en-US" sz="1400" dirty="0">
                <a:solidFill>
                  <a:schemeClr val="dk1"/>
                </a:solidFill>
              </a:rPr>
              <a:t>으</a:t>
            </a:r>
            <a:r>
              <a:rPr lang="ja" sz="1400" dirty="0">
                <a:solidFill>
                  <a:schemeClr val="dk1"/>
                </a:solidFill>
              </a:rPr>
              <a:t>로 변환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solidFill>
                  <a:schemeClr val="dk1"/>
                </a:solidFill>
              </a:rPr>
              <a:t>・JSON.stringify() 를 이용하여 서버에 데이터를 전송할 경우, POST 방식을 이용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f9fe18c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f9fe18c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・form 태그 내부에 선언된 요소들을 한 번에 서버로 보낼 때 유용</a:t>
            </a:r>
            <a:endParaRPr lang="en-US" altLang="j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ko-KR" dirty="0"/>
              <a:t>・</a:t>
            </a:r>
            <a:r>
              <a:rPr lang="en-US" altLang="ja" dirty="0"/>
              <a:t>form </a:t>
            </a:r>
            <a:r>
              <a:rPr lang="ko-KR" altLang="en-US" dirty="0"/>
              <a:t>태그가 아닌 다른 태그</a:t>
            </a:r>
            <a:r>
              <a:rPr lang="en-US" altLang="ko-KR" dirty="0"/>
              <a:t>(div </a:t>
            </a:r>
            <a:r>
              <a:rPr lang="ko-KR" altLang="en-US" dirty="0"/>
              <a:t>태그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serialize() </a:t>
            </a:r>
            <a:r>
              <a:rPr lang="ko-KR" altLang="en-US" dirty="0"/>
              <a:t>해서 데이터를 전송할 수는 없음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f9fe18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f9fe18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・</a:t>
            </a:r>
            <a:r>
              <a:rPr lang="en-US" altLang="ko-KR" dirty="0" err="1"/>
              <a:t>ResponseBody</a:t>
            </a:r>
            <a:r>
              <a:rPr lang="ko-KR" altLang="en-US" dirty="0"/>
              <a:t> 가 반환 데이터를 </a:t>
            </a:r>
            <a:r>
              <a:rPr lang="en-US" altLang="ko-KR" dirty="0"/>
              <a:t>JSON </a:t>
            </a:r>
            <a:r>
              <a:rPr lang="ko-KR" altLang="en-US" dirty="0"/>
              <a:t>으로 변환하여 화면에 전달함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javascript 를 이용한 비동기 통신 방식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서버와의 통신이 이루어지는 동안, 다른 작업이 가능 / 화면 전환 불필요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xml, text, json 등의 데이터를 이용하여 통신 가능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</a:t>
            </a:r>
            <a:r>
              <a:rPr lang="en-US" altLang="ja" sz="1900" dirty="0"/>
              <a:t>#1</a:t>
            </a:r>
            <a:endParaRPr sz="1900" dirty="0"/>
          </a:p>
        </p:txBody>
      </p:sp>
      <p:cxnSp>
        <p:nvCxnSpPr>
          <p:cNvPr id="84" name="Google Shape;84;p17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</a:t>
            </a:r>
            <a:r>
              <a:rPr lang="en-US" altLang="ja" sz="1900" dirty="0"/>
              <a:t>#2</a:t>
            </a:r>
            <a:endParaRPr sz="1900" dirty="0"/>
          </a:p>
        </p:txBody>
      </p:sp>
      <p:cxnSp>
        <p:nvCxnSpPr>
          <p:cNvPr id="90" name="Google Shape;90;p18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8"/>
          <p:cNvSpPr txBox="1"/>
          <p:nvPr/>
        </p:nvSpPr>
        <p:spPr>
          <a:xfrm>
            <a:off x="152400" y="2805425"/>
            <a:ext cx="7115174" cy="1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url		: 요청 url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type		: 데이터 전송 방식(get / post)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data		: </a:t>
            </a:r>
            <a:r>
              <a:rPr lang="ko-KR" altLang="en-US" dirty="0">
                <a:solidFill>
                  <a:schemeClr val="dk1"/>
                </a:solidFill>
              </a:rPr>
              <a:t>서버에 </a:t>
            </a:r>
            <a:r>
              <a:rPr lang="ja" dirty="0">
                <a:solidFill>
                  <a:schemeClr val="dk1"/>
                </a:solidFill>
              </a:rPr>
              <a:t>전송할 데이터(javascript 의 </a:t>
            </a:r>
            <a:r>
              <a:rPr lang="en-US" altLang="ja" dirty="0">
                <a:solidFill>
                  <a:schemeClr val="dk1"/>
                </a:solidFill>
              </a:rPr>
              <a:t>o</a:t>
            </a:r>
            <a:r>
              <a:rPr lang="ja" dirty="0">
                <a:solidFill>
                  <a:schemeClr val="dk1"/>
                </a:solidFill>
              </a:rPr>
              <a:t>bject 타입</a:t>
            </a:r>
            <a:r>
              <a:rPr lang="ko-KR" altLang="en-US" dirty="0" err="1">
                <a:solidFill>
                  <a:schemeClr val="dk1"/>
                </a:solidFill>
              </a:rPr>
              <a:t>으로</a:t>
            </a:r>
            <a:r>
              <a:rPr lang="ko-KR" altLang="en-US" dirty="0">
                <a:solidFill>
                  <a:schemeClr val="dk1"/>
                </a:solidFill>
              </a:rPr>
              <a:t> 전송</a:t>
            </a:r>
            <a:r>
              <a:rPr lang="ja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success	</a:t>
            </a:r>
            <a:r>
              <a:rPr lang="en-US" altLang="ja" dirty="0">
                <a:solidFill>
                  <a:schemeClr val="dk1"/>
                </a:solidFill>
              </a:rPr>
              <a:t>	</a:t>
            </a:r>
            <a:r>
              <a:rPr lang="ja" dirty="0">
                <a:solidFill>
                  <a:schemeClr val="dk1"/>
                </a:solidFill>
              </a:rPr>
              <a:t>: </a:t>
            </a:r>
            <a:r>
              <a:rPr lang="ko-KR" altLang="en-US" dirty="0">
                <a:solidFill>
                  <a:schemeClr val="dk1"/>
                </a:solidFill>
              </a:rPr>
              <a:t>통신에 성공할 경우</a:t>
            </a:r>
            <a:r>
              <a:rPr lang="ja" dirty="0">
                <a:solidFill>
                  <a:schemeClr val="dk1"/>
                </a:solidFill>
              </a:rPr>
              <a:t>, 호출될 함수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error		: 통신에 실패할 경우, 호출될 함수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dataType	</a:t>
            </a:r>
            <a:r>
              <a:rPr lang="en-US" altLang="ja" dirty="0">
                <a:solidFill>
                  <a:schemeClr val="dk1"/>
                </a:solidFill>
              </a:rPr>
              <a:t>	</a:t>
            </a:r>
            <a:r>
              <a:rPr lang="ja" dirty="0">
                <a:solidFill>
                  <a:schemeClr val="dk1"/>
                </a:solidFill>
              </a:rPr>
              <a:t>: 서버로부터 반환받는 데이터</a:t>
            </a:r>
            <a:r>
              <a:rPr lang="ko-KR" altLang="en-US" dirty="0">
                <a:solidFill>
                  <a:schemeClr val="dk1"/>
                </a:solidFill>
              </a:rPr>
              <a:t>가 존재할 경우</a:t>
            </a:r>
            <a:r>
              <a:rPr lang="en-US" altLang="ko-KR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</a:rPr>
              <a:t>		 </a:t>
            </a:r>
            <a:r>
              <a:rPr lang="ko-KR" altLang="en-US" dirty="0">
                <a:solidFill>
                  <a:schemeClr val="dk1"/>
                </a:solidFill>
              </a:rPr>
              <a:t>데이터</a:t>
            </a:r>
            <a:r>
              <a:rPr lang="ja" dirty="0">
                <a:solidFill>
                  <a:schemeClr val="dk1"/>
                </a:solidFill>
              </a:rPr>
              <a:t> 타입</a:t>
            </a:r>
            <a:r>
              <a:rPr lang="ko-KR" altLang="en-US" dirty="0">
                <a:solidFill>
                  <a:schemeClr val="dk1"/>
                </a:solidFill>
              </a:rPr>
              <a:t>을 작성</a:t>
            </a:r>
            <a:r>
              <a:rPr lang="ja" dirty="0">
                <a:solidFill>
                  <a:schemeClr val="dk1"/>
                </a:solidFill>
              </a:rPr>
              <a:t>(text, html, xml, json 등)</a:t>
            </a:r>
            <a:endParaRPr lang="en-US" altLang="ja" dirty="0">
              <a:solidFill>
                <a:schemeClr val="dk1"/>
              </a:solidFill>
            </a:endParaRPr>
          </a:p>
        </p:txBody>
      </p:sp>
      <p:sp>
        <p:nvSpPr>
          <p:cNvPr id="6" name="Google Shape;92;p18">
            <a:extLst>
              <a:ext uri="{FF2B5EF4-FFF2-40B4-BE49-F238E27FC236}">
                <a16:creationId xmlns:a16="http://schemas.microsoft.com/office/drawing/2014/main" id="{E5E920A1-78F1-411B-A3B5-3FE61B0C309E}"/>
              </a:ext>
            </a:extLst>
          </p:cNvPr>
          <p:cNvSpPr txBox="1"/>
          <p:nvPr/>
        </p:nvSpPr>
        <p:spPr>
          <a:xfrm>
            <a:off x="139244" y="620656"/>
            <a:ext cx="1186108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작성 예시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9B7AB-6F99-40D0-B216-C1DE76E30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1733" t="33534" b="8441"/>
          <a:stretch/>
        </p:blipFill>
        <p:spPr>
          <a:xfrm>
            <a:off x="152400" y="901699"/>
            <a:ext cx="6915890" cy="180336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728887" y="0"/>
            <a:ext cx="4131726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</a:t>
            </a:r>
            <a:r>
              <a:rPr lang="en-US" altLang="ja" sz="1900" dirty="0"/>
              <a:t>(</a:t>
            </a:r>
            <a:r>
              <a:rPr lang="ko-KR" altLang="en-US" sz="1900" dirty="0"/>
              <a:t>서버에서 데이터 수신</a:t>
            </a:r>
            <a:r>
              <a:rPr lang="ja" sz="1900" dirty="0"/>
              <a:t>)</a:t>
            </a:r>
            <a:r>
              <a:rPr lang="en-US" altLang="ja" sz="1900" dirty="0"/>
              <a:t>#1</a:t>
            </a:r>
            <a:endParaRPr sz="1900" dirty="0"/>
          </a:p>
        </p:txBody>
      </p:sp>
      <p:cxnSp>
        <p:nvCxnSpPr>
          <p:cNvPr id="98" name="Google Shape;98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92;p18">
            <a:extLst>
              <a:ext uri="{FF2B5EF4-FFF2-40B4-BE49-F238E27FC236}">
                <a16:creationId xmlns:a16="http://schemas.microsoft.com/office/drawing/2014/main" id="{10DA0F5F-E3CB-448E-B4E7-5C2E9BB69CA3}"/>
              </a:ext>
            </a:extLst>
          </p:cNvPr>
          <p:cNvSpPr txBox="1"/>
          <p:nvPr/>
        </p:nvSpPr>
        <p:spPr>
          <a:xfrm>
            <a:off x="139243" y="620656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home.jsp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7" name="Google Shape;92;p18">
            <a:extLst>
              <a:ext uri="{FF2B5EF4-FFF2-40B4-BE49-F238E27FC236}">
                <a16:creationId xmlns:a16="http://schemas.microsoft.com/office/drawing/2014/main" id="{F76C55C3-2A8E-42CE-BA3E-04D2CBA6FE20}"/>
              </a:ext>
            </a:extLst>
          </p:cNvPr>
          <p:cNvSpPr txBox="1"/>
          <p:nvPr/>
        </p:nvSpPr>
        <p:spPr>
          <a:xfrm>
            <a:off x="139243" y="1715142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home.jsp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0D3E52-30D9-47E3-9115-003C8CC8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294"/>
            <a:ext cx="6232725" cy="54455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0B0506-87F8-426D-BE92-CFCF310B3B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43" y="1970779"/>
            <a:ext cx="7255971" cy="28781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" name="Google Shape;116;p20">
            <a:extLst>
              <a:ext uri="{FF2B5EF4-FFF2-40B4-BE49-F238E27FC236}">
                <a16:creationId xmlns:a16="http://schemas.microsoft.com/office/drawing/2014/main" id="{8A22C586-08E4-4FE2-8EB2-9D2F90AA1785}"/>
              </a:ext>
            </a:extLst>
          </p:cNvPr>
          <p:cNvSpPr/>
          <p:nvPr/>
        </p:nvSpPr>
        <p:spPr>
          <a:xfrm>
            <a:off x="1463041" y="3166436"/>
            <a:ext cx="1374212" cy="22468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2;p18">
            <a:extLst>
              <a:ext uri="{FF2B5EF4-FFF2-40B4-BE49-F238E27FC236}">
                <a16:creationId xmlns:a16="http://schemas.microsoft.com/office/drawing/2014/main" id="{3827CAAA-F533-41C2-95E6-2DF7BAE8E5A7}"/>
              </a:ext>
            </a:extLst>
          </p:cNvPr>
          <p:cNvSpPr txBox="1"/>
          <p:nvPr/>
        </p:nvSpPr>
        <p:spPr>
          <a:xfrm>
            <a:off x="2529678" y="2930909"/>
            <a:ext cx="258655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0000"/>
                </a:solidFill>
              </a:rPr>
              <a:t>test1 </a:t>
            </a:r>
            <a:r>
              <a:rPr lang="ko-KR" altLang="en-US" sz="1050" b="1" dirty="0">
                <a:solidFill>
                  <a:srgbClr val="FF0000"/>
                </a:solidFill>
              </a:rPr>
              <a:t>이라는 </a:t>
            </a:r>
            <a:r>
              <a:rPr lang="en-US" altLang="ko-KR" sz="1050" b="1" dirty="0" err="1">
                <a:solidFill>
                  <a:srgbClr val="FF0000"/>
                </a:solidFill>
              </a:rPr>
              <a:t>url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로 서버에 요청을 보냄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23" name="Google Shape;116;p20">
            <a:extLst>
              <a:ext uri="{FF2B5EF4-FFF2-40B4-BE49-F238E27FC236}">
                <a16:creationId xmlns:a16="http://schemas.microsoft.com/office/drawing/2014/main" id="{72461BC6-4849-49DC-88FE-E2813C431AFA}"/>
              </a:ext>
            </a:extLst>
          </p:cNvPr>
          <p:cNvSpPr/>
          <p:nvPr/>
        </p:nvSpPr>
        <p:spPr>
          <a:xfrm>
            <a:off x="1463041" y="3422073"/>
            <a:ext cx="1374212" cy="22468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2;p18">
            <a:extLst>
              <a:ext uri="{FF2B5EF4-FFF2-40B4-BE49-F238E27FC236}">
                <a16:creationId xmlns:a16="http://schemas.microsoft.com/office/drawing/2014/main" id="{30260771-5C8F-4CE9-84B1-72F77E3A2AF7}"/>
              </a:ext>
            </a:extLst>
          </p:cNvPr>
          <p:cNvSpPr txBox="1"/>
          <p:nvPr/>
        </p:nvSpPr>
        <p:spPr>
          <a:xfrm>
            <a:off x="2905943" y="3394125"/>
            <a:ext cx="1706116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0000"/>
                </a:solidFill>
              </a:rPr>
              <a:t>get</a:t>
            </a:r>
            <a:r>
              <a:rPr lang="ko-KR" altLang="en-US" sz="1050" b="1" dirty="0">
                <a:solidFill>
                  <a:srgbClr val="FF0000"/>
                </a:solidFill>
              </a:rPr>
              <a:t> 방식으로 요청을 보냄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25" name="Google Shape;116;p20">
            <a:extLst>
              <a:ext uri="{FF2B5EF4-FFF2-40B4-BE49-F238E27FC236}">
                <a16:creationId xmlns:a16="http://schemas.microsoft.com/office/drawing/2014/main" id="{A33741F9-40FC-4009-B819-42859772AA29}"/>
              </a:ext>
            </a:extLst>
          </p:cNvPr>
          <p:cNvSpPr/>
          <p:nvPr/>
        </p:nvSpPr>
        <p:spPr>
          <a:xfrm>
            <a:off x="1463040" y="3641924"/>
            <a:ext cx="5826033" cy="23513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2;p18">
            <a:extLst>
              <a:ext uri="{FF2B5EF4-FFF2-40B4-BE49-F238E27FC236}">
                <a16:creationId xmlns:a16="http://schemas.microsoft.com/office/drawing/2014/main" id="{9BB83C76-D855-416B-8A9B-4EF949E4631A}"/>
              </a:ext>
            </a:extLst>
          </p:cNvPr>
          <p:cNvSpPr txBox="1"/>
          <p:nvPr/>
        </p:nvSpPr>
        <p:spPr>
          <a:xfrm>
            <a:off x="5925311" y="3417950"/>
            <a:ext cx="1915121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FF0000"/>
                </a:solidFill>
              </a:rPr>
              <a:t>서버에 전송할 데이터를 준비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29" name="Google Shape;116;p20">
            <a:extLst>
              <a:ext uri="{FF2B5EF4-FFF2-40B4-BE49-F238E27FC236}">
                <a16:creationId xmlns:a16="http://schemas.microsoft.com/office/drawing/2014/main" id="{E97C5886-550F-4D79-93F7-7444A92C0134}"/>
              </a:ext>
            </a:extLst>
          </p:cNvPr>
          <p:cNvSpPr/>
          <p:nvPr/>
        </p:nvSpPr>
        <p:spPr>
          <a:xfrm>
            <a:off x="1410789" y="3908406"/>
            <a:ext cx="4195790" cy="21945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92;p18">
            <a:extLst>
              <a:ext uri="{FF2B5EF4-FFF2-40B4-BE49-F238E27FC236}">
                <a16:creationId xmlns:a16="http://schemas.microsoft.com/office/drawing/2014/main" id="{93D79BDB-071A-4DAC-968B-2B3E6031A28A}"/>
              </a:ext>
            </a:extLst>
          </p:cNvPr>
          <p:cNvSpPr txBox="1"/>
          <p:nvPr/>
        </p:nvSpPr>
        <p:spPr>
          <a:xfrm>
            <a:off x="5666561" y="3885973"/>
            <a:ext cx="1915121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FF0000"/>
                </a:solidFill>
              </a:rPr>
              <a:t>성공할 경우</a:t>
            </a:r>
            <a:r>
              <a:rPr lang="en-US" altLang="ko-KR" sz="1050" b="1" dirty="0">
                <a:solidFill>
                  <a:srgbClr val="FF0000"/>
                </a:solidFill>
              </a:rPr>
              <a:t>, "</a:t>
            </a:r>
            <a:r>
              <a:rPr lang="ko-KR" altLang="en-US" sz="1050" b="1" dirty="0">
                <a:solidFill>
                  <a:srgbClr val="FF0000"/>
                </a:solidFill>
              </a:rPr>
              <a:t>성공</a:t>
            </a:r>
            <a:r>
              <a:rPr lang="en-US" altLang="ko-KR" sz="1050" b="1" dirty="0">
                <a:solidFill>
                  <a:srgbClr val="FF0000"/>
                </a:solidFill>
              </a:rPr>
              <a:t>” </a:t>
            </a:r>
            <a:r>
              <a:rPr lang="ko-KR" altLang="en-US" sz="1050" b="1" dirty="0">
                <a:solidFill>
                  <a:srgbClr val="FF0000"/>
                </a:solidFill>
              </a:rPr>
              <a:t>출력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31" name="Google Shape;92;p18">
            <a:extLst>
              <a:ext uri="{FF2B5EF4-FFF2-40B4-BE49-F238E27FC236}">
                <a16:creationId xmlns:a16="http://schemas.microsoft.com/office/drawing/2014/main" id="{E4794684-EB70-45B0-835C-5D7876F17854}"/>
              </a:ext>
            </a:extLst>
          </p:cNvPr>
          <p:cNvSpPr txBox="1"/>
          <p:nvPr/>
        </p:nvSpPr>
        <p:spPr>
          <a:xfrm>
            <a:off x="4010190" y="4367977"/>
            <a:ext cx="1915121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FF0000"/>
                </a:solidFill>
              </a:rPr>
              <a:t>실패할 경우</a:t>
            </a:r>
            <a:r>
              <a:rPr lang="en-US" altLang="ko-KR" sz="1050" b="1" dirty="0">
                <a:solidFill>
                  <a:srgbClr val="FF0000"/>
                </a:solidFill>
              </a:rPr>
              <a:t>, "</a:t>
            </a:r>
            <a:r>
              <a:rPr lang="ko-KR" altLang="en-US" sz="1050" b="1" dirty="0">
                <a:solidFill>
                  <a:srgbClr val="FF0000"/>
                </a:solidFill>
              </a:rPr>
              <a:t>에러 발생</a:t>
            </a:r>
            <a:r>
              <a:rPr lang="en-US" altLang="ko-KR" sz="1050" b="1" dirty="0">
                <a:solidFill>
                  <a:srgbClr val="FF0000"/>
                </a:solidFill>
              </a:rPr>
              <a:t>” </a:t>
            </a:r>
            <a:r>
              <a:rPr lang="ko-KR" altLang="en-US" sz="1050" b="1" dirty="0">
                <a:solidFill>
                  <a:srgbClr val="FF0000"/>
                </a:solidFill>
              </a:rPr>
              <a:t>출력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32" name="Google Shape;116;p20">
            <a:extLst>
              <a:ext uri="{FF2B5EF4-FFF2-40B4-BE49-F238E27FC236}">
                <a16:creationId xmlns:a16="http://schemas.microsoft.com/office/drawing/2014/main" id="{E16287A8-8638-4F35-988B-4C45B670411D}"/>
              </a:ext>
            </a:extLst>
          </p:cNvPr>
          <p:cNvSpPr/>
          <p:nvPr/>
        </p:nvSpPr>
        <p:spPr>
          <a:xfrm>
            <a:off x="1410789" y="4141610"/>
            <a:ext cx="4195790" cy="21945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07AFCA39-5526-4E7A-A3A7-DF2FB84354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2" y="3676431"/>
            <a:ext cx="6402636" cy="138435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156989C-7E66-4280-ABA1-90D83F46C0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82" y="849320"/>
            <a:ext cx="6402636" cy="25396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20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20"/>
          <p:cNvSpPr/>
          <p:nvPr/>
        </p:nvSpPr>
        <p:spPr>
          <a:xfrm>
            <a:off x="2048256" y="2330414"/>
            <a:ext cx="391886" cy="214231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089019" y="2323568"/>
            <a:ext cx="634510" cy="22107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816187" y="4126395"/>
            <a:ext cx="261422" cy="25227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968190" y="4135333"/>
            <a:ext cx="499308" cy="248561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20"/>
          <p:cNvCxnSpPr>
            <a:cxnSpLocks/>
            <a:stCxn id="116" idx="2"/>
            <a:endCxn id="119" idx="0"/>
          </p:cNvCxnSpPr>
          <p:nvPr/>
        </p:nvCxnSpPr>
        <p:spPr>
          <a:xfrm>
            <a:off x="2244199" y="2544645"/>
            <a:ext cx="702699" cy="15817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2" name="Google Shape;122;p20"/>
          <p:cNvCxnSpPr>
            <a:cxnSpLocks/>
            <a:stCxn id="117" idx="2"/>
            <a:endCxn id="120" idx="0"/>
          </p:cNvCxnSpPr>
          <p:nvPr/>
        </p:nvCxnSpPr>
        <p:spPr>
          <a:xfrm flipH="1">
            <a:off x="4217844" y="2544645"/>
            <a:ext cx="188430" cy="15906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" name="Google Shape;97;p19">
            <a:extLst>
              <a:ext uri="{FF2B5EF4-FFF2-40B4-BE49-F238E27FC236}">
                <a16:creationId xmlns:a16="http://schemas.microsoft.com/office/drawing/2014/main" id="{D0968212-F776-49CF-A1A1-B5D932106853}"/>
              </a:ext>
            </a:extLst>
          </p:cNvPr>
          <p:cNvSpPr txBox="1"/>
          <p:nvPr/>
        </p:nvSpPr>
        <p:spPr>
          <a:xfrm>
            <a:off x="2728887" y="0"/>
            <a:ext cx="4131726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</a:t>
            </a:r>
            <a:r>
              <a:rPr lang="en-US" altLang="ja" sz="1900" dirty="0"/>
              <a:t>(</a:t>
            </a:r>
            <a:r>
              <a:rPr lang="ko-KR" altLang="en-US" sz="1900" dirty="0"/>
              <a:t>서버에서 데이터 수신</a:t>
            </a:r>
            <a:r>
              <a:rPr lang="ja" sz="1900" dirty="0"/>
              <a:t>)</a:t>
            </a:r>
            <a:r>
              <a:rPr lang="en-US" altLang="ja" sz="1900" dirty="0"/>
              <a:t>#2</a:t>
            </a:r>
            <a:endParaRPr sz="1900" dirty="0"/>
          </a:p>
        </p:txBody>
      </p:sp>
      <p:sp>
        <p:nvSpPr>
          <p:cNvPr id="30" name="Google Shape;92;p18">
            <a:extLst>
              <a:ext uri="{FF2B5EF4-FFF2-40B4-BE49-F238E27FC236}">
                <a16:creationId xmlns:a16="http://schemas.microsoft.com/office/drawing/2014/main" id="{12B8E34E-4A93-4245-84C8-DE3DB71E8465}"/>
              </a:ext>
            </a:extLst>
          </p:cNvPr>
          <p:cNvSpPr txBox="1"/>
          <p:nvPr/>
        </p:nvSpPr>
        <p:spPr>
          <a:xfrm>
            <a:off x="139243" y="620656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home.jsp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3" name="Google Shape;92;p18">
            <a:extLst>
              <a:ext uri="{FF2B5EF4-FFF2-40B4-BE49-F238E27FC236}">
                <a16:creationId xmlns:a16="http://schemas.microsoft.com/office/drawing/2014/main" id="{4985DBC5-7030-4DE4-BBAA-EC88DDE5D292}"/>
              </a:ext>
            </a:extLst>
          </p:cNvPr>
          <p:cNvSpPr txBox="1"/>
          <p:nvPr/>
        </p:nvSpPr>
        <p:spPr>
          <a:xfrm>
            <a:off x="139243" y="3448032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HomeController.java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9" name="Google Shape;117;p20">
            <a:extLst>
              <a:ext uri="{FF2B5EF4-FFF2-40B4-BE49-F238E27FC236}">
                <a16:creationId xmlns:a16="http://schemas.microsoft.com/office/drawing/2014/main" id="{EEF3F31F-EA2E-41E7-8237-E8B315D12A08}"/>
              </a:ext>
            </a:extLst>
          </p:cNvPr>
          <p:cNvSpPr/>
          <p:nvPr/>
        </p:nvSpPr>
        <p:spPr>
          <a:xfrm>
            <a:off x="180611" y="3906787"/>
            <a:ext cx="1444407" cy="25242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121;p20">
            <a:extLst>
              <a:ext uri="{FF2B5EF4-FFF2-40B4-BE49-F238E27FC236}">
                <a16:creationId xmlns:a16="http://schemas.microsoft.com/office/drawing/2014/main" id="{4BA9972C-1536-4647-B0E7-B70D48AF91A7}"/>
              </a:ext>
            </a:extLst>
          </p:cNvPr>
          <p:cNvCxnSpPr>
            <a:cxnSpLocks/>
            <a:stCxn id="39" idx="0"/>
            <a:endCxn id="43" idx="1"/>
          </p:cNvCxnSpPr>
          <p:nvPr/>
        </p:nvCxnSpPr>
        <p:spPr>
          <a:xfrm rot="5400000" flipH="1" flipV="1">
            <a:off x="3555953" y="602127"/>
            <a:ext cx="651523" cy="5957798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" name="Google Shape;92;p18">
            <a:extLst>
              <a:ext uri="{FF2B5EF4-FFF2-40B4-BE49-F238E27FC236}">
                <a16:creationId xmlns:a16="http://schemas.microsoft.com/office/drawing/2014/main" id="{2B1E1B24-A376-4258-AA5C-4F5273105EAE}"/>
              </a:ext>
            </a:extLst>
          </p:cNvPr>
          <p:cNvSpPr txBox="1"/>
          <p:nvPr/>
        </p:nvSpPr>
        <p:spPr>
          <a:xfrm>
            <a:off x="6860613" y="2724697"/>
            <a:ext cx="2050092" cy="10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</a:rPr>
              <a:t>반환값으로</a:t>
            </a:r>
            <a:r>
              <a:rPr lang="ko-KR" altLang="en-US" sz="1000" dirty="0">
                <a:solidFill>
                  <a:schemeClr val="dk1"/>
                </a:solidFill>
              </a:rPr>
              <a:t> 문자열을 전달하면 </a:t>
            </a:r>
            <a:r>
              <a:rPr lang="en-US" altLang="ko-KR" sz="1000" dirty="0" err="1">
                <a:solidFill>
                  <a:schemeClr val="dk1"/>
                </a:solidFill>
              </a:rPr>
              <a:t>jsp</a:t>
            </a:r>
            <a:r>
              <a:rPr lang="en-US" altLang="ko-KR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를 생성하여 화면 이동했던 것을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en-US" altLang="ko-KR" sz="1000" dirty="0" err="1">
                <a:solidFill>
                  <a:schemeClr val="dk1"/>
                </a:solidFill>
              </a:rPr>
              <a:t>ResponseBody</a:t>
            </a:r>
            <a:r>
              <a:rPr lang="en-US" altLang="ko-KR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를 사용하면 </a:t>
            </a:r>
            <a:r>
              <a:rPr lang="en-US" altLang="ko-KR" sz="1000" dirty="0" err="1">
                <a:solidFill>
                  <a:schemeClr val="dk1"/>
                </a:solidFill>
              </a:rPr>
              <a:t>jsp</a:t>
            </a:r>
            <a:r>
              <a:rPr lang="ko-KR" altLang="en-US" sz="1000" dirty="0">
                <a:solidFill>
                  <a:schemeClr val="dk1"/>
                </a:solidFill>
              </a:rPr>
              <a:t> 를 생성하지 않고 </a:t>
            </a:r>
            <a:r>
              <a:rPr lang="en-US" altLang="ko-KR" sz="1000" dirty="0">
                <a:solidFill>
                  <a:schemeClr val="dk1"/>
                </a:solidFill>
              </a:rPr>
              <a:t>JSON </a:t>
            </a:r>
            <a:r>
              <a:rPr lang="ko-KR" altLang="en-US" sz="1000" dirty="0">
                <a:solidFill>
                  <a:schemeClr val="dk1"/>
                </a:solidFill>
              </a:rPr>
              <a:t>또는 객체를 반환하여 화면이동이 발생하지 않음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92;p18">
            <a:extLst>
              <a:ext uri="{FF2B5EF4-FFF2-40B4-BE49-F238E27FC236}">
                <a16:creationId xmlns:a16="http://schemas.microsoft.com/office/drawing/2014/main" id="{F72A26B6-A6CE-4D17-931E-4B6E34A4D653}"/>
              </a:ext>
            </a:extLst>
          </p:cNvPr>
          <p:cNvSpPr txBox="1"/>
          <p:nvPr/>
        </p:nvSpPr>
        <p:spPr>
          <a:xfrm>
            <a:off x="3968189" y="2071142"/>
            <a:ext cx="2500537" cy="30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rgbClr val="FF0000"/>
                </a:solidFill>
              </a:rPr>
              <a:t>object </a:t>
            </a:r>
            <a:r>
              <a:rPr lang="ko-KR" altLang="en-US" sz="1000" b="1" dirty="0">
                <a:solidFill>
                  <a:srgbClr val="FF0000"/>
                </a:solidFill>
              </a:rPr>
              <a:t>의 </a:t>
            </a:r>
            <a:r>
              <a:rPr lang="en-US" altLang="ko-KR" sz="1000" b="1" dirty="0">
                <a:solidFill>
                  <a:srgbClr val="FF0000"/>
                </a:solidFill>
              </a:rPr>
              <a:t>key </a:t>
            </a:r>
            <a:r>
              <a:rPr lang="ko-KR" altLang="en-US" sz="1000" b="1" dirty="0">
                <a:solidFill>
                  <a:srgbClr val="FF0000"/>
                </a:solidFill>
              </a:rPr>
              <a:t>값과 변수명이 일치 해야함</a:t>
            </a:r>
            <a:endParaRPr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2D135E-CD70-46E3-A671-130D5E24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294"/>
            <a:ext cx="6253625" cy="197507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47A511-E4F7-4BE3-8590-E04A26CF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07342"/>
            <a:ext cx="6849291" cy="146987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1"/>
          <p:cNvSpPr txBox="1"/>
          <p:nvPr/>
        </p:nvSpPr>
        <p:spPr>
          <a:xfrm>
            <a:off x="2666186" y="0"/>
            <a:ext cx="4257128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AJAX(</a:t>
            </a:r>
            <a:r>
              <a:rPr lang="ko-KR" altLang="en-US" sz="1900" dirty="0"/>
              <a:t>서버에서 </a:t>
            </a:r>
            <a:r>
              <a:rPr lang="ja" sz="1900" dirty="0"/>
              <a:t>VO 객체로 받기)</a:t>
            </a:r>
            <a:endParaRPr sz="1900" dirty="0"/>
          </a:p>
        </p:txBody>
      </p:sp>
      <p:cxnSp>
        <p:nvCxnSpPr>
          <p:cNvPr id="129" name="Google Shape;129;p21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1"/>
          <p:cNvSpPr/>
          <p:nvPr/>
        </p:nvSpPr>
        <p:spPr>
          <a:xfrm>
            <a:off x="2170894" y="3777624"/>
            <a:ext cx="739511" cy="245736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027066" y="1190591"/>
            <a:ext cx="34460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</a:rPr>
              <a:t>object </a:t>
            </a:r>
            <a:r>
              <a:rPr lang="ko-KR" altLang="en-US" sz="1200" b="1" dirty="0">
                <a:solidFill>
                  <a:srgbClr val="FF0000"/>
                </a:solidFill>
              </a:rPr>
              <a:t>의 </a:t>
            </a:r>
            <a:r>
              <a:rPr lang="en-US" altLang="ko-KR" sz="1200" b="1" dirty="0">
                <a:solidFill>
                  <a:srgbClr val="FF0000"/>
                </a:solidFill>
              </a:rPr>
              <a:t>key </a:t>
            </a:r>
            <a:r>
              <a:rPr lang="ko-KR" altLang="en-US" sz="1200" b="1" dirty="0">
                <a:solidFill>
                  <a:srgbClr val="FF0000"/>
                </a:solidFill>
              </a:rPr>
              <a:t>값과 </a:t>
            </a:r>
            <a:r>
              <a:rPr lang="en-US" altLang="ko-KR" sz="1200" b="1" dirty="0">
                <a:solidFill>
                  <a:srgbClr val="FF0000"/>
                </a:solidFill>
              </a:rPr>
              <a:t>VO </a:t>
            </a:r>
            <a:r>
              <a:rPr lang="ko-KR" altLang="en-US" sz="1200" b="1" dirty="0">
                <a:solidFill>
                  <a:srgbClr val="FF0000"/>
                </a:solidFill>
              </a:rPr>
              <a:t>의 필드명이 </a:t>
            </a:r>
            <a:r>
              <a:rPr lang="ko-KR" altLang="en-US" sz="1200" b="1" dirty="0" err="1">
                <a:solidFill>
                  <a:srgbClr val="FF0000"/>
                </a:solidFill>
              </a:rPr>
              <a:t>일치해야함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endParaRPr sz="1200" b="1" dirty="0">
              <a:solidFill>
                <a:srgbClr val="FF0000"/>
              </a:solidFill>
            </a:endParaRPr>
          </a:p>
        </p:txBody>
      </p:sp>
      <p:cxnSp>
        <p:nvCxnSpPr>
          <p:cNvPr id="134" name="Google Shape;134;p21"/>
          <p:cNvCxnSpPr>
            <a:cxnSpLocks/>
            <a:stCxn id="3" idx="2"/>
            <a:endCxn id="132" idx="0"/>
          </p:cNvCxnSpPr>
          <p:nvPr/>
        </p:nvCxnSpPr>
        <p:spPr>
          <a:xfrm rot="5400000">
            <a:off x="4685291" y="706725"/>
            <a:ext cx="926258" cy="5215540"/>
          </a:xfrm>
          <a:prstGeom prst="bentConnector3">
            <a:avLst>
              <a:gd name="adj1" fmla="val 3153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Google Shape;92;p18">
            <a:extLst>
              <a:ext uri="{FF2B5EF4-FFF2-40B4-BE49-F238E27FC236}">
                <a16:creationId xmlns:a16="http://schemas.microsoft.com/office/drawing/2014/main" id="{56D4AB69-FA1C-40A3-8AE4-F8406A16CBBF}"/>
              </a:ext>
            </a:extLst>
          </p:cNvPr>
          <p:cNvSpPr txBox="1"/>
          <p:nvPr/>
        </p:nvSpPr>
        <p:spPr>
          <a:xfrm>
            <a:off x="139243" y="620656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home.jsp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2" name="Google Shape;92;p18">
            <a:extLst>
              <a:ext uri="{FF2B5EF4-FFF2-40B4-BE49-F238E27FC236}">
                <a16:creationId xmlns:a16="http://schemas.microsoft.com/office/drawing/2014/main" id="{C58E8D8B-9F0E-43DF-A2F1-F6075784C242}"/>
              </a:ext>
            </a:extLst>
          </p:cNvPr>
          <p:cNvSpPr txBox="1"/>
          <p:nvPr/>
        </p:nvSpPr>
        <p:spPr>
          <a:xfrm>
            <a:off x="139243" y="3051704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HomeController.java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5B9B8-B4F9-4250-9412-6BF9DF1CB4D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779" y="2205010"/>
            <a:ext cx="2470821" cy="64635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Google Shape;92;p18">
            <a:extLst>
              <a:ext uri="{FF2B5EF4-FFF2-40B4-BE49-F238E27FC236}">
                <a16:creationId xmlns:a16="http://schemas.microsoft.com/office/drawing/2014/main" id="{7AC1B221-1621-45EC-B188-6BE048FF1231}"/>
              </a:ext>
            </a:extLst>
          </p:cNvPr>
          <p:cNvSpPr txBox="1"/>
          <p:nvPr/>
        </p:nvSpPr>
        <p:spPr>
          <a:xfrm>
            <a:off x="6520779" y="1949373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TestVO.java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20" name="Google Shape;134;p21">
            <a:extLst>
              <a:ext uri="{FF2B5EF4-FFF2-40B4-BE49-F238E27FC236}">
                <a16:creationId xmlns:a16="http://schemas.microsoft.com/office/drawing/2014/main" id="{99BFB8A2-5362-4B7C-A22F-3C65C2A9F5F7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rot="16200000" flipH="1">
            <a:off x="4979863" y="-1330517"/>
            <a:ext cx="644684" cy="6769191"/>
          </a:xfrm>
          <a:prstGeom prst="bentConnector3">
            <a:avLst>
              <a:gd name="adj1" fmla="val -3545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Google Shape;132;p21">
            <a:extLst>
              <a:ext uri="{FF2B5EF4-FFF2-40B4-BE49-F238E27FC236}">
                <a16:creationId xmlns:a16="http://schemas.microsoft.com/office/drawing/2014/main" id="{B9351007-7552-4F0E-AF2A-3B3F6D01F78F}"/>
              </a:ext>
            </a:extLst>
          </p:cNvPr>
          <p:cNvSpPr/>
          <p:nvPr/>
        </p:nvSpPr>
        <p:spPr>
          <a:xfrm>
            <a:off x="8413796" y="2376420"/>
            <a:ext cx="546009" cy="452299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2;p21">
            <a:extLst>
              <a:ext uri="{FF2B5EF4-FFF2-40B4-BE49-F238E27FC236}">
                <a16:creationId xmlns:a16="http://schemas.microsoft.com/office/drawing/2014/main" id="{58458D52-26E2-45D8-96CE-2D0AB44CA55A}"/>
              </a:ext>
            </a:extLst>
          </p:cNvPr>
          <p:cNvSpPr/>
          <p:nvPr/>
        </p:nvSpPr>
        <p:spPr>
          <a:xfrm>
            <a:off x="1697233" y="1731736"/>
            <a:ext cx="440754" cy="23521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2;p21">
            <a:extLst>
              <a:ext uri="{FF2B5EF4-FFF2-40B4-BE49-F238E27FC236}">
                <a16:creationId xmlns:a16="http://schemas.microsoft.com/office/drawing/2014/main" id="{49B3F627-4A2C-4383-8244-021B09AF2BF4}"/>
              </a:ext>
            </a:extLst>
          </p:cNvPr>
          <p:cNvSpPr/>
          <p:nvPr/>
        </p:nvSpPr>
        <p:spPr>
          <a:xfrm>
            <a:off x="3835218" y="1731736"/>
            <a:ext cx="618370" cy="208897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134;p21">
            <a:extLst>
              <a:ext uri="{FF2B5EF4-FFF2-40B4-BE49-F238E27FC236}">
                <a16:creationId xmlns:a16="http://schemas.microsoft.com/office/drawing/2014/main" id="{AEBFDE40-3ED6-4C95-B581-997B15FFAD94}"/>
              </a:ext>
            </a:extLst>
          </p:cNvPr>
          <p:cNvCxnSpPr>
            <a:cxnSpLocks/>
            <a:stCxn id="26" idx="0"/>
            <a:endCxn id="22" idx="0"/>
          </p:cNvCxnSpPr>
          <p:nvPr/>
        </p:nvCxnSpPr>
        <p:spPr>
          <a:xfrm rot="16200000" flipH="1">
            <a:off x="6093260" y="-217121"/>
            <a:ext cx="644684" cy="4542398"/>
          </a:xfrm>
          <a:prstGeom prst="bentConnector3">
            <a:avLst>
              <a:gd name="adj1" fmla="val -3545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73500" y="0"/>
            <a:ext cx="52425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AJAX(json 으로 전송하여 VO객체로 받기)</a:t>
            </a:r>
            <a:r>
              <a:rPr lang="en-US" altLang="ja" sz="1900" dirty="0"/>
              <a:t>#1</a:t>
            </a:r>
            <a:endParaRPr sz="1900" dirty="0"/>
          </a:p>
        </p:txBody>
      </p:sp>
      <p:cxnSp>
        <p:nvCxnSpPr>
          <p:cNvPr id="55" name="Google Shape;55;p1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92;p18">
            <a:extLst>
              <a:ext uri="{FF2B5EF4-FFF2-40B4-BE49-F238E27FC236}">
                <a16:creationId xmlns:a16="http://schemas.microsoft.com/office/drawing/2014/main" id="{C118F5C7-5038-4E65-A248-53BFA58F1DB9}"/>
              </a:ext>
            </a:extLst>
          </p:cNvPr>
          <p:cNvSpPr txBox="1"/>
          <p:nvPr/>
        </p:nvSpPr>
        <p:spPr>
          <a:xfrm>
            <a:off x="139243" y="620656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pom.xml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C6CBE-C7F1-4E42-B98C-071FF19F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3" y="883495"/>
            <a:ext cx="6261557" cy="136845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" name="Google Shape;61;p13">
            <a:extLst>
              <a:ext uri="{FF2B5EF4-FFF2-40B4-BE49-F238E27FC236}">
                <a16:creationId xmlns:a16="http://schemas.microsoft.com/office/drawing/2014/main" id="{5CAE54DC-E649-4CA6-AAD1-94F00AC7A697}"/>
              </a:ext>
            </a:extLst>
          </p:cNvPr>
          <p:cNvSpPr txBox="1"/>
          <p:nvPr/>
        </p:nvSpPr>
        <p:spPr>
          <a:xfrm>
            <a:off x="302990" y="2387059"/>
            <a:ext cx="3170460" cy="36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</a:rPr>
              <a:t>JSON</a:t>
            </a:r>
            <a:r>
              <a:rPr lang="ko-KR" altLang="en-US" sz="1200" b="1" dirty="0">
                <a:solidFill>
                  <a:srgbClr val="FF0000"/>
                </a:solidFill>
              </a:rPr>
              <a:t> 데이터를 서버에 전송하기 위해서 </a:t>
            </a:r>
            <a:r>
              <a:rPr lang="en-US" altLang="ko-KR" sz="1200" b="1" dirty="0" err="1">
                <a:solidFill>
                  <a:srgbClr val="FF0000"/>
                </a:solidFill>
              </a:rPr>
              <a:t>jackson-databind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</a:rPr>
              <a:t>pom.xml </a:t>
            </a:r>
            <a:r>
              <a:rPr lang="ko-KR" altLang="en-US" sz="1200" b="1" dirty="0">
                <a:solidFill>
                  <a:srgbClr val="FF0000"/>
                </a:solidFill>
              </a:rPr>
              <a:t>에 추가</a:t>
            </a:r>
            <a:endParaRPr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E6865A-A4E6-448F-8ECE-B7F7D7F4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9" y="860672"/>
            <a:ext cx="7664131" cy="216467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3"/>
          <p:cNvSpPr txBox="1"/>
          <p:nvPr/>
        </p:nvSpPr>
        <p:spPr>
          <a:xfrm>
            <a:off x="2173500" y="0"/>
            <a:ext cx="52425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AJAX(json 으로 전송하여 VO객체로 받기)</a:t>
            </a:r>
            <a:r>
              <a:rPr lang="en-US" altLang="ja" sz="1900" dirty="0"/>
              <a:t>#2</a:t>
            </a:r>
            <a:endParaRPr sz="1900" dirty="0"/>
          </a:p>
        </p:txBody>
      </p:sp>
      <p:cxnSp>
        <p:nvCxnSpPr>
          <p:cNvPr id="55" name="Google Shape;55;p1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951622" y="1734747"/>
            <a:ext cx="4775135" cy="210546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731609" y="1242451"/>
            <a:ext cx="3547015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contentType</a:t>
            </a:r>
            <a:r>
              <a:rPr lang="ko-KR" altLang="en-US" sz="1200" dirty="0"/>
              <a:t> 으로 서버로 전송하는 데이터 타입이 </a:t>
            </a:r>
            <a:r>
              <a:rPr lang="en-US" altLang="ko-KR" sz="1200" dirty="0"/>
              <a:t>JSON </a:t>
            </a:r>
            <a:r>
              <a:rPr lang="ko-KR" altLang="en-US" sz="1200" dirty="0"/>
              <a:t>임을 명시</a:t>
            </a:r>
            <a:endParaRPr lang="en-US" altLang="ko-KR" sz="1200" dirty="0"/>
          </a:p>
        </p:txBody>
      </p:sp>
      <p:cxnSp>
        <p:nvCxnSpPr>
          <p:cNvPr id="59" name="Google Shape;59;p13"/>
          <p:cNvCxnSpPr>
            <a:cxnSpLocks/>
            <a:stCxn id="57" idx="0"/>
            <a:endCxn id="58" idx="1"/>
          </p:cNvCxnSpPr>
          <p:nvPr/>
        </p:nvCxnSpPr>
        <p:spPr>
          <a:xfrm rot="5400000" flipH="1" flipV="1">
            <a:off x="3364026" y="1367165"/>
            <a:ext cx="342746" cy="392419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" name="Google Shape;60;p13"/>
          <p:cNvSpPr/>
          <p:nvPr/>
        </p:nvSpPr>
        <p:spPr>
          <a:xfrm>
            <a:off x="1531623" y="1949700"/>
            <a:ext cx="1457159" cy="223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988782" y="2641543"/>
            <a:ext cx="4634701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/>
              <a:t>JSON.stringify() 로 object 를 JSON </a:t>
            </a:r>
            <a:r>
              <a:rPr lang="ko-KR" altLang="en-US" sz="1200" dirty="0"/>
              <a:t>으</a:t>
            </a:r>
            <a:r>
              <a:rPr lang="ja" sz="1200" dirty="0"/>
              <a:t>로 변환 </a:t>
            </a:r>
            <a:endParaRPr sz="1200" dirty="0"/>
          </a:p>
        </p:txBody>
      </p:sp>
      <p:cxnSp>
        <p:nvCxnSpPr>
          <p:cNvPr id="62" name="Google Shape;62;p13"/>
          <p:cNvCxnSpPr>
            <a:cxnSpLocks/>
            <a:stCxn id="60" idx="2"/>
            <a:endCxn id="61" idx="1"/>
          </p:cNvCxnSpPr>
          <p:nvPr/>
        </p:nvCxnSpPr>
        <p:spPr>
          <a:xfrm rot="16200000" flipH="1">
            <a:off x="2315396" y="2117706"/>
            <a:ext cx="618193" cy="728579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" name="Google Shape;92;p18">
            <a:extLst>
              <a:ext uri="{FF2B5EF4-FFF2-40B4-BE49-F238E27FC236}">
                <a16:creationId xmlns:a16="http://schemas.microsoft.com/office/drawing/2014/main" id="{C118F5C7-5038-4E65-A248-53BFA58F1DB9}"/>
              </a:ext>
            </a:extLst>
          </p:cNvPr>
          <p:cNvSpPr txBox="1"/>
          <p:nvPr/>
        </p:nvSpPr>
        <p:spPr>
          <a:xfrm>
            <a:off x="139243" y="620656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home.jsp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5" name="Google Shape;60;p13">
            <a:extLst>
              <a:ext uri="{FF2B5EF4-FFF2-40B4-BE49-F238E27FC236}">
                <a16:creationId xmlns:a16="http://schemas.microsoft.com/office/drawing/2014/main" id="{373A905E-E0E4-4ACA-97A7-741A6AD68B9D}"/>
              </a:ext>
            </a:extLst>
          </p:cNvPr>
          <p:cNvSpPr/>
          <p:nvPr/>
        </p:nvSpPr>
        <p:spPr>
          <a:xfrm>
            <a:off x="1568200" y="1510788"/>
            <a:ext cx="610686" cy="223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9B1623-B1DE-4E23-B13E-7455459B4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43" y="3346889"/>
            <a:ext cx="6488612" cy="13746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" name="Google Shape;92;p18">
            <a:extLst>
              <a:ext uri="{FF2B5EF4-FFF2-40B4-BE49-F238E27FC236}">
                <a16:creationId xmlns:a16="http://schemas.microsoft.com/office/drawing/2014/main" id="{3E03E90A-DCA9-4C16-9E0E-B4D0C577E6DC}"/>
              </a:ext>
            </a:extLst>
          </p:cNvPr>
          <p:cNvSpPr txBox="1"/>
          <p:nvPr/>
        </p:nvSpPr>
        <p:spPr>
          <a:xfrm>
            <a:off x="139243" y="3090727"/>
            <a:ext cx="1464875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HomeController.java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9" name="Google Shape;60;p13">
            <a:extLst>
              <a:ext uri="{FF2B5EF4-FFF2-40B4-BE49-F238E27FC236}">
                <a16:creationId xmlns:a16="http://schemas.microsoft.com/office/drawing/2014/main" id="{57F9ECCE-5F5E-4F76-BD13-09AF68DD98B5}"/>
              </a:ext>
            </a:extLst>
          </p:cNvPr>
          <p:cNvSpPr/>
          <p:nvPr/>
        </p:nvSpPr>
        <p:spPr>
          <a:xfrm>
            <a:off x="2031750" y="3784088"/>
            <a:ext cx="1333750" cy="26721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62;p13">
            <a:extLst>
              <a:ext uri="{FF2B5EF4-FFF2-40B4-BE49-F238E27FC236}">
                <a16:creationId xmlns:a16="http://schemas.microsoft.com/office/drawing/2014/main" id="{BD88AF13-1C3D-4F7C-B717-7F35E2E6E898}"/>
              </a:ext>
            </a:extLst>
          </p:cNvPr>
          <p:cNvCxnSpPr>
            <a:cxnSpLocks/>
            <a:stCxn id="29" idx="0"/>
            <a:endCxn id="34" idx="0"/>
          </p:cNvCxnSpPr>
          <p:nvPr/>
        </p:nvCxnSpPr>
        <p:spPr>
          <a:xfrm rot="16200000" flipH="1">
            <a:off x="3836269" y="2646444"/>
            <a:ext cx="428814" cy="2704103"/>
          </a:xfrm>
          <a:prstGeom prst="bentConnector3">
            <a:avLst>
              <a:gd name="adj1" fmla="val -32595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" name="Google Shape;61;p13">
            <a:extLst>
              <a:ext uri="{FF2B5EF4-FFF2-40B4-BE49-F238E27FC236}">
                <a16:creationId xmlns:a16="http://schemas.microsoft.com/office/drawing/2014/main" id="{F03249C2-BB86-443D-8A65-ABA612CBAEB9}"/>
              </a:ext>
            </a:extLst>
          </p:cNvPr>
          <p:cNvSpPr txBox="1"/>
          <p:nvPr/>
        </p:nvSpPr>
        <p:spPr>
          <a:xfrm>
            <a:off x="3988819" y="4212902"/>
            <a:ext cx="2827818" cy="45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서버에서 </a:t>
            </a:r>
            <a:r>
              <a:rPr lang="en-US" sz="1200" dirty="0"/>
              <a:t>JSON</a:t>
            </a:r>
            <a:r>
              <a:rPr lang="ko-KR" altLang="en-US" sz="1200" dirty="0"/>
              <a:t> 데이터를 전달받기 위해 </a:t>
            </a:r>
            <a:r>
              <a:rPr lang="ko-KR" altLang="en-US" sz="1200" dirty="0" err="1"/>
              <a:t>붙여줌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0C2EEF-8D0A-4B27-84AC-B05B6371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655392"/>
            <a:ext cx="4161835" cy="17361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9"/>
          <p:cNvSpPr txBox="1"/>
          <p:nvPr/>
        </p:nvSpPr>
        <p:spPr>
          <a:xfrm>
            <a:off x="1848850" y="0"/>
            <a:ext cx="58918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AJAX(serialize 로 </a:t>
            </a:r>
            <a:r>
              <a:rPr lang="en-US" altLang="ja" sz="1900" dirty="0"/>
              <a:t>form </a:t>
            </a:r>
            <a:r>
              <a:rPr lang="ko-KR" altLang="en-US" sz="1900" dirty="0"/>
              <a:t>태그 전송</a:t>
            </a:r>
            <a:r>
              <a:rPr lang="ja" sz="1900" dirty="0"/>
              <a:t> / VO 객체로 받기)</a:t>
            </a:r>
            <a:endParaRPr sz="1900" dirty="0"/>
          </a:p>
        </p:txBody>
      </p:sp>
      <p:cxnSp>
        <p:nvCxnSpPr>
          <p:cNvPr id="119" name="Google Shape;119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/>
          <p:nvPr/>
        </p:nvSpPr>
        <p:spPr>
          <a:xfrm>
            <a:off x="1386424" y="1397225"/>
            <a:ext cx="2074325" cy="20932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5126575" y="1185113"/>
            <a:ext cx="2917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>
                <a:solidFill>
                  <a:schemeClr val="dk1"/>
                </a:solidFill>
              </a:rPr>
              <a:t>“</a:t>
            </a:r>
            <a:r>
              <a:rPr lang="ja" dirty="0">
                <a:solidFill>
                  <a:schemeClr val="dk1"/>
                </a:solidFill>
              </a:rPr>
              <a:t>id=아이디</a:t>
            </a:r>
            <a:r>
              <a:rPr lang="ja" dirty="0"/>
              <a:t>&amp;</a:t>
            </a:r>
            <a:r>
              <a:rPr lang="ja" dirty="0">
                <a:solidFill>
                  <a:schemeClr val="dk1"/>
                </a:solidFill>
              </a:rPr>
              <a:t>name=이름</a:t>
            </a:r>
            <a:r>
              <a:rPr lang="en-US" altLang="ja" dirty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형식으로 서버에 전송됨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22" name="Google Shape;122;p19"/>
          <p:cNvCxnSpPr>
            <a:cxnSpLocks/>
            <a:stCxn id="120" idx="3"/>
            <a:endCxn id="121" idx="1"/>
          </p:cNvCxnSpPr>
          <p:nvPr/>
        </p:nvCxnSpPr>
        <p:spPr>
          <a:xfrm>
            <a:off x="3460749" y="1501888"/>
            <a:ext cx="1665826" cy="92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0687"/>
            <a:ext cx="6385350" cy="98841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19"/>
          <p:cNvSpPr/>
          <p:nvPr/>
        </p:nvSpPr>
        <p:spPr>
          <a:xfrm>
            <a:off x="4219200" y="2743100"/>
            <a:ext cx="1071900" cy="2421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671656" y="2993137"/>
            <a:ext cx="1302900" cy="211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22;p19">
            <a:extLst>
              <a:ext uri="{FF2B5EF4-FFF2-40B4-BE49-F238E27FC236}">
                <a16:creationId xmlns:a16="http://schemas.microsoft.com/office/drawing/2014/main" id="{3F4F5EC1-FF37-4F7C-83D8-9892F51E2105}"/>
              </a:ext>
            </a:extLst>
          </p:cNvPr>
          <p:cNvCxnSpPr>
            <a:cxnSpLocks/>
            <a:stCxn id="124" idx="0"/>
            <a:endCxn id="18" idx="1"/>
          </p:cNvCxnSpPr>
          <p:nvPr/>
        </p:nvCxnSpPr>
        <p:spPr>
          <a:xfrm rot="5400000" flipH="1" flipV="1">
            <a:off x="5182534" y="1766132"/>
            <a:ext cx="549585" cy="1404353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Google Shape;121;p19">
            <a:extLst>
              <a:ext uri="{FF2B5EF4-FFF2-40B4-BE49-F238E27FC236}">
                <a16:creationId xmlns:a16="http://schemas.microsoft.com/office/drawing/2014/main" id="{3884A021-756F-4E8E-B4CC-46E988E1F10A}"/>
              </a:ext>
            </a:extLst>
          </p:cNvPr>
          <p:cNvSpPr txBox="1"/>
          <p:nvPr/>
        </p:nvSpPr>
        <p:spPr>
          <a:xfrm>
            <a:off x="6159503" y="1875815"/>
            <a:ext cx="2652175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</a:t>
            </a:r>
            <a:r>
              <a:rPr lang="ko-KR" altLang="en-US" dirty="0">
                <a:solidFill>
                  <a:schemeClr val="dk1"/>
                </a:solidFill>
              </a:rPr>
              <a:t>태그에 </a:t>
            </a:r>
            <a:r>
              <a:rPr lang="en-US" altLang="ko-KR" dirty="0">
                <a:solidFill>
                  <a:schemeClr val="dk1"/>
                </a:solidFill>
              </a:rPr>
              <a:t>name </a:t>
            </a:r>
            <a:r>
              <a:rPr lang="ko-KR" altLang="en-US" dirty="0">
                <a:solidFill>
                  <a:schemeClr val="dk1"/>
                </a:solidFill>
              </a:rPr>
              <a:t>속성을 반드시 지정 해야함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DD0891-C1AE-48FD-9E56-531F8164A5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8" y="3627482"/>
            <a:ext cx="6559552" cy="139142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F3A12E0-2749-414E-A24F-B1C1DF3A96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428037"/>
            <a:ext cx="2327710" cy="156307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611E25-F6A4-4D68-84BC-5BA28AFA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637200"/>
            <a:ext cx="3859986" cy="2649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0"/>
          <p:cNvSpPr txBox="1"/>
          <p:nvPr/>
        </p:nvSpPr>
        <p:spPr>
          <a:xfrm>
            <a:off x="2383200" y="0"/>
            <a:ext cx="4823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dirty="0"/>
              <a:t>AJAX(List를 return 하여 화면 출력)</a:t>
            </a:r>
            <a:endParaRPr sz="1900" dirty="0"/>
          </a:p>
        </p:txBody>
      </p:sp>
      <p:cxnSp>
        <p:nvCxnSpPr>
          <p:cNvPr id="135" name="Google Shape;135;p20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0"/>
          <p:cNvSpPr/>
          <p:nvPr/>
        </p:nvSpPr>
        <p:spPr>
          <a:xfrm>
            <a:off x="1985425" y="1418675"/>
            <a:ext cx="576300" cy="1689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5404811" y="969362"/>
            <a:ext cx="3440302" cy="61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서버로부터 전달받은 데이터가 </a:t>
            </a:r>
            <a:r>
              <a:rPr lang="en-US" altLang="ko-KR" sz="1100" b="1" dirty="0">
                <a:solidFill>
                  <a:srgbClr val="FF0000"/>
                </a:solidFill>
              </a:rPr>
              <a:t>result </a:t>
            </a:r>
            <a:r>
              <a:rPr lang="ko-KR" altLang="en-US" sz="1100" b="1" dirty="0">
                <a:solidFill>
                  <a:srgbClr val="FF0000"/>
                </a:solidFill>
              </a:rPr>
              <a:t>변수에 대입됨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</a:rPr>
              <a:t>result </a:t>
            </a:r>
            <a:r>
              <a:rPr lang="ko-KR" altLang="en-US" sz="1100" b="1" dirty="0">
                <a:solidFill>
                  <a:srgbClr val="FF0000"/>
                </a:solidFill>
              </a:rPr>
              <a:t>를 확인해보면 </a:t>
            </a:r>
            <a:r>
              <a:rPr lang="en-US" altLang="ko-KR" sz="1100" b="1" dirty="0" err="1">
                <a:solidFill>
                  <a:srgbClr val="FF0000"/>
                </a:solidFill>
              </a:rPr>
              <a:t>javascript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배열 안에 </a:t>
            </a:r>
            <a:r>
              <a:rPr lang="en-US" altLang="ko-KR" sz="1100" b="1" dirty="0">
                <a:solidFill>
                  <a:srgbClr val="FF0000"/>
                </a:solidFill>
              </a:rPr>
              <a:t>object </a:t>
            </a:r>
            <a:r>
              <a:rPr lang="ko-KR" altLang="en-US" sz="1100" b="1" dirty="0">
                <a:solidFill>
                  <a:srgbClr val="FF0000"/>
                </a:solidFill>
              </a:rPr>
              <a:t>데이터가 요소로 들어있는 것을 확인할 수 있음</a:t>
            </a:r>
            <a:endParaRPr sz="11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24750-1150-4F53-95AD-27F06CFC82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088" y="2978466"/>
            <a:ext cx="5185243" cy="201264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0"/>
          <p:cNvSpPr/>
          <p:nvPr/>
        </p:nvSpPr>
        <p:spPr>
          <a:xfrm>
            <a:off x="4751396" y="4589649"/>
            <a:ext cx="484197" cy="207031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9" name="Google Shape;139;p20"/>
          <p:cNvCxnSpPr>
            <a:cxnSpLocks/>
            <a:stCxn id="138" idx="3"/>
            <a:endCxn id="136" idx="3"/>
          </p:cNvCxnSpPr>
          <p:nvPr/>
        </p:nvCxnSpPr>
        <p:spPr>
          <a:xfrm flipH="1" flipV="1">
            <a:off x="2561725" y="1503125"/>
            <a:ext cx="2673868" cy="3190040"/>
          </a:xfrm>
          <a:prstGeom prst="bentConnector3">
            <a:avLst>
              <a:gd name="adj1" fmla="val -854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Google Shape;138;p20">
            <a:extLst>
              <a:ext uri="{FF2B5EF4-FFF2-40B4-BE49-F238E27FC236}">
                <a16:creationId xmlns:a16="http://schemas.microsoft.com/office/drawing/2014/main" id="{799DEF8A-95D4-4537-84C2-CFCE7BAF2995}"/>
              </a:ext>
            </a:extLst>
          </p:cNvPr>
          <p:cNvSpPr/>
          <p:nvPr/>
        </p:nvSpPr>
        <p:spPr>
          <a:xfrm>
            <a:off x="3836996" y="3163186"/>
            <a:ext cx="1147790" cy="19658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" name="Google Shape;139;p20">
            <a:extLst>
              <a:ext uri="{FF2B5EF4-FFF2-40B4-BE49-F238E27FC236}">
                <a16:creationId xmlns:a16="http://schemas.microsoft.com/office/drawing/2014/main" id="{E628C5A3-AFB3-4B57-9FBB-C1A22FA621DC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2561725" y="1503125"/>
            <a:ext cx="2423061" cy="1758352"/>
          </a:xfrm>
          <a:prstGeom prst="bentConnector3">
            <a:avLst>
              <a:gd name="adj1" fmla="val -1956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" name="Google Shape;137;p20">
            <a:extLst>
              <a:ext uri="{FF2B5EF4-FFF2-40B4-BE49-F238E27FC236}">
                <a16:creationId xmlns:a16="http://schemas.microsoft.com/office/drawing/2014/main" id="{BEF52FD7-3412-4283-9A71-74ED54AFB7DF}"/>
              </a:ext>
            </a:extLst>
          </p:cNvPr>
          <p:cNvSpPr txBox="1"/>
          <p:nvPr/>
        </p:nvSpPr>
        <p:spPr>
          <a:xfrm>
            <a:off x="5911738" y="2445207"/>
            <a:ext cx="2712017" cy="39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rgbClr val="FF0000"/>
                </a:solidFill>
              </a:rPr>
              <a:t>dataType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으로 서버로부터 전송 받는 데이터의 타입이 </a:t>
            </a:r>
            <a:r>
              <a:rPr lang="en-US" altLang="ko-KR" sz="1200" b="1" dirty="0">
                <a:solidFill>
                  <a:srgbClr val="FF0000"/>
                </a:solidFill>
              </a:rPr>
              <a:t>JSON </a:t>
            </a:r>
            <a:r>
              <a:rPr lang="ko-KR" altLang="en-US" sz="1200" b="1" dirty="0">
                <a:solidFill>
                  <a:srgbClr val="FF0000"/>
                </a:solidFill>
              </a:rPr>
              <a:t>임을 명시</a:t>
            </a:r>
            <a:endParaRPr sz="12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69849C-37F4-4C01-981D-02A13475E6F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4990" y="695653"/>
            <a:ext cx="6656703" cy="22849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3" name="Google Shape;139;p20">
            <a:extLst>
              <a:ext uri="{FF2B5EF4-FFF2-40B4-BE49-F238E27FC236}">
                <a16:creationId xmlns:a16="http://schemas.microsoft.com/office/drawing/2014/main" id="{CF66BC45-A85C-4D89-B6BD-0A39E223E8BE}"/>
              </a:ext>
            </a:extLst>
          </p:cNvPr>
          <p:cNvCxnSpPr>
            <a:cxnSpLocks/>
            <a:stCxn id="136" idx="0"/>
            <a:endCxn id="10" idx="2"/>
          </p:cNvCxnSpPr>
          <p:nvPr/>
        </p:nvCxnSpPr>
        <p:spPr>
          <a:xfrm rot="5400000" flipH="1" flipV="1">
            <a:off x="3621193" y="-423473"/>
            <a:ext cx="494531" cy="318976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" name="Google Shape;136;p20">
            <a:extLst>
              <a:ext uri="{FF2B5EF4-FFF2-40B4-BE49-F238E27FC236}">
                <a16:creationId xmlns:a16="http://schemas.microsoft.com/office/drawing/2014/main" id="{16CB34BC-A085-463E-B294-B17934B2105E}"/>
              </a:ext>
            </a:extLst>
          </p:cNvPr>
          <p:cNvSpPr/>
          <p:nvPr/>
        </p:nvSpPr>
        <p:spPr>
          <a:xfrm>
            <a:off x="720940" y="1251470"/>
            <a:ext cx="1191461" cy="159319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2" name="Google Shape;139;p20">
            <a:extLst>
              <a:ext uri="{FF2B5EF4-FFF2-40B4-BE49-F238E27FC236}">
                <a16:creationId xmlns:a16="http://schemas.microsoft.com/office/drawing/2014/main" id="{108B28E8-3BFA-403E-BE74-2257A5F17D0C}"/>
              </a:ext>
            </a:extLst>
          </p:cNvPr>
          <p:cNvCxnSpPr>
            <a:cxnSpLocks/>
            <a:stCxn id="31" idx="1"/>
            <a:endCxn id="21" idx="1"/>
          </p:cNvCxnSpPr>
          <p:nvPr/>
        </p:nvCxnSpPr>
        <p:spPr>
          <a:xfrm rot="10800000" flipH="1" flipV="1">
            <a:off x="720940" y="1331130"/>
            <a:ext cx="5190798" cy="1313780"/>
          </a:xfrm>
          <a:prstGeom prst="bentConnector3">
            <a:avLst>
              <a:gd name="adj1" fmla="val -440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784</Words>
  <Application>Microsoft Office PowerPoint</Application>
  <PresentationFormat>화면 슬라이드 쇼(16:9)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 SEUNGMOO</cp:lastModifiedBy>
  <cp:revision>65</cp:revision>
  <dcterms:modified xsi:type="dcterms:W3CDTF">2020-02-21T06:46:14Z</dcterms:modified>
</cp:coreProperties>
</file>