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8"/>
  </p:notesMasterIdLst>
  <p:sldIdLst>
    <p:sldId id="376" r:id="rId2"/>
    <p:sldId id="404" r:id="rId3"/>
    <p:sldId id="402" r:id="rId4"/>
    <p:sldId id="408" r:id="rId5"/>
    <p:sldId id="403" r:id="rId6"/>
    <p:sldId id="409" r:id="rId7"/>
    <p:sldId id="416" r:id="rId8"/>
    <p:sldId id="417" r:id="rId9"/>
    <p:sldId id="418" r:id="rId10"/>
    <p:sldId id="421" r:id="rId11"/>
    <p:sldId id="422" r:id="rId12"/>
    <p:sldId id="423" r:id="rId13"/>
    <p:sldId id="424" r:id="rId14"/>
    <p:sldId id="425" r:id="rId15"/>
    <p:sldId id="426" r:id="rId16"/>
    <p:sldId id="40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F5F"/>
    <a:srgbClr val="2A00FF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52836-930B-4F2B-B406-D635401686BA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7A9F-6006-4C6E-9985-17F8D8B7D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7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37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2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09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43" y="221943"/>
            <a:ext cx="8788892" cy="736846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rgbClr val="0070C0"/>
                </a:solidFill>
                <a:latin typeface="Consolas" panose="020B0609020204030204" pitchFamily="49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43" y="1091953"/>
            <a:ext cx="8788892" cy="5317725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435" y="6520107"/>
            <a:ext cx="2057400" cy="231899"/>
          </a:xfrm>
        </p:spPr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8D0597-C4A2-4D2F-9FF3-D04BD624C5BF}"/>
              </a:ext>
            </a:extLst>
          </p:cNvPr>
          <p:cNvCxnSpPr>
            <a:cxnSpLocks/>
          </p:cNvCxnSpPr>
          <p:nvPr userDrawn="1"/>
        </p:nvCxnSpPr>
        <p:spPr>
          <a:xfrm>
            <a:off x="3826276" y="852247"/>
            <a:ext cx="5184559" cy="0"/>
          </a:xfrm>
          <a:prstGeom prst="straightConnector1">
            <a:avLst/>
          </a:prstGeom>
          <a:ln w="53975"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94BA663-6966-4A52-90E9-301C2FF47C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3" y="6387284"/>
            <a:ext cx="2340311" cy="4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6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6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5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4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1541-ECAC-47D9-9600-B2127486BFE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1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D1541-ECAC-47D9-9600-B2127486BFED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2943E-26F1-4D92-BFFC-B0322EFCD0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6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EF2F624-5A65-407D-8859-2F6776EE65B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24" y="4734701"/>
            <a:ext cx="3654747" cy="6569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3CCF74-F0E4-4554-8F67-5377701E9680}"/>
              </a:ext>
            </a:extLst>
          </p:cNvPr>
          <p:cNvSpPr/>
          <p:nvPr/>
        </p:nvSpPr>
        <p:spPr>
          <a:xfrm>
            <a:off x="873483" y="2875002"/>
            <a:ext cx="739703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pperplate Gothic Bold" panose="020E0705020206020404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80317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52319-4C35-4C5E-86BB-BCBBD11C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75935-AE12-40C9-A5D2-A7F83045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Object</a:t>
            </a:r>
          </a:p>
          <a:p>
            <a:pPr lvl="1"/>
            <a:r>
              <a:rPr lang="ko-KR" altLang="en-US" dirty="0" smtClean="0"/>
              <a:t>자바스크립트 최상위 객체</a:t>
            </a:r>
            <a:endParaRPr lang="ko-KR" altLang="en-US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3DCE336B-B6E8-4D86-8167-AFFACC3BE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59894"/>
              </p:ext>
            </p:extLst>
          </p:nvPr>
        </p:nvGraphicFramePr>
        <p:xfrm>
          <a:off x="221943" y="2242800"/>
          <a:ext cx="8701200" cy="7924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50600">
                  <a:extLst>
                    <a:ext uri="{9D8B030D-6E8A-4147-A177-3AD203B41FA5}">
                      <a16:colId xmlns:a16="http://schemas.microsoft.com/office/drawing/2014/main" val="1467844219"/>
                    </a:ext>
                  </a:extLst>
                </a:gridCol>
                <a:gridCol w="4350600">
                  <a:extLst>
                    <a:ext uri="{9D8B030D-6E8A-4147-A177-3AD203B41FA5}">
                      <a16:colId xmlns:a16="http://schemas.microsoft.com/office/drawing/2014/main" val="3935630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속성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설명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4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toString</a:t>
                      </a:r>
                      <a:r>
                        <a:rPr lang="en-US" altLang="ko-KR" sz="2000" dirty="0" smtClean="0"/>
                        <a:t>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객체에 대한 문자열 반환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84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46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52319-4C35-4C5E-86BB-BCBBD11C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75935-AE12-40C9-A5D2-A7F83045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Number</a:t>
            </a:r>
          </a:p>
          <a:p>
            <a:pPr lvl="1"/>
            <a:r>
              <a:rPr lang="ko-KR" altLang="en-US" dirty="0" smtClean="0"/>
              <a:t>숫자를 표현하는 객체</a:t>
            </a:r>
            <a:endParaRPr lang="ko-KR" altLang="en-US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3DCE336B-B6E8-4D86-8167-AFFACC3BE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991331"/>
              </p:ext>
            </p:extLst>
          </p:nvPr>
        </p:nvGraphicFramePr>
        <p:xfrm>
          <a:off x="221943" y="2242800"/>
          <a:ext cx="8701200" cy="2377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50600">
                  <a:extLst>
                    <a:ext uri="{9D8B030D-6E8A-4147-A177-3AD203B41FA5}">
                      <a16:colId xmlns:a16="http://schemas.microsoft.com/office/drawing/2014/main" val="1467844219"/>
                    </a:ext>
                  </a:extLst>
                </a:gridCol>
                <a:gridCol w="4350600">
                  <a:extLst>
                    <a:ext uri="{9D8B030D-6E8A-4147-A177-3AD203B41FA5}">
                      <a16:colId xmlns:a16="http://schemas.microsoft.com/office/drawing/2014/main" val="3935630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속성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설명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4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MAX_VALUE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최대 숫자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MIN_VALUE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최소 숫자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8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NaN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숫자가 아님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80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POSITIVE_INFINITY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양의 무한대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2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NEGATIVE_INFINITY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음의 무한대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29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043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52319-4C35-4C5E-86BB-BCBBD11C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75935-AE12-40C9-A5D2-A7F83045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</a:p>
          <a:p>
            <a:pPr lvl="1"/>
            <a:r>
              <a:rPr lang="ko-KR" altLang="en-US" dirty="0" smtClean="0"/>
              <a:t>문자열을</a:t>
            </a:r>
            <a:r>
              <a:rPr lang="ko-KR" altLang="en-US" dirty="0" smtClean="0"/>
              <a:t> 표현하는 객체</a:t>
            </a:r>
            <a:endParaRPr lang="ko-KR" altLang="en-US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3DCE336B-B6E8-4D86-8167-AFFACC3BE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69091"/>
              </p:ext>
            </p:extLst>
          </p:nvPr>
        </p:nvGraphicFramePr>
        <p:xfrm>
          <a:off x="221943" y="2242800"/>
          <a:ext cx="8701200" cy="3962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50600">
                  <a:extLst>
                    <a:ext uri="{9D8B030D-6E8A-4147-A177-3AD203B41FA5}">
                      <a16:colId xmlns:a16="http://schemas.microsoft.com/office/drawing/2014/main" val="1467844219"/>
                    </a:ext>
                  </a:extLst>
                </a:gridCol>
                <a:gridCol w="4350600">
                  <a:extLst>
                    <a:ext uri="{9D8B030D-6E8A-4147-A177-3AD203B41FA5}">
                      <a16:colId xmlns:a16="http://schemas.microsoft.com/office/drawing/2014/main" val="3935630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속성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설명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4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length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문자열의 길이를 나타냄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charAt</a:t>
                      </a:r>
                      <a:r>
                        <a:rPr lang="en-US" altLang="ko-KR" sz="2000" dirty="0" smtClean="0"/>
                        <a:t>(n)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특정 위치의 문자 반환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8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charCodeAt</a:t>
                      </a:r>
                      <a:r>
                        <a:rPr lang="en-US" altLang="ko-KR" sz="2000" dirty="0" smtClean="0"/>
                        <a:t>(n)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특정 위치의 문자의 유니코드 반환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80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concat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ko-KR" altLang="en-US" sz="2000" dirty="0" smtClean="0"/>
                        <a:t>문자열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문자열을 접합한 결과를 반환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2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indexOf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ko-KR" altLang="en-US" sz="2000" dirty="0" smtClean="0"/>
                        <a:t>문자열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앞에서부터 문자열의 위치 검색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2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lastIndexOf</a:t>
                      </a:r>
                      <a:r>
                        <a:rPr lang="en-US" altLang="ko-KR" sz="2000" dirty="0" smtClean="0"/>
                        <a:t>(</a:t>
                      </a:r>
                      <a:r>
                        <a:rPr lang="ko-KR" altLang="en-US" sz="2000" dirty="0" smtClean="0"/>
                        <a:t>문자열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뒤에서부터 문자열의 위치 검색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69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replace(</a:t>
                      </a:r>
                      <a:r>
                        <a:rPr lang="ko-KR" altLang="en-US" sz="2000" dirty="0" smtClean="0"/>
                        <a:t>기존 문자열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바꿀 문자열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문자열을 교체한 결과를 반환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8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substring(</a:t>
                      </a:r>
                      <a:r>
                        <a:rPr lang="ko-KR" altLang="en-US" sz="2000" dirty="0" smtClean="0"/>
                        <a:t>시작 위치</a:t>
                      </a:r>
                      <a:r>
                        <a:rPr lang="en-US" altLang="ko-KR" sz="2000" dirty="0" smtClean="0"/>
                        <a:t>, </a:t>
                      </a:r>
                      <a:r>
                        <a:rPr lang="ko-KR" altLang="en-US" sz="2000" dirty="0" smtClean="0"/>
                        <a:t>끝 위치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부분 문자열을 반환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4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split(</a:t>
                      </a:r>
                      <a:r>
                        <a:rPr lang="ko-KR" altLang="en-US" sz="2000" dirty="0" err="1" smtClean="0"/>
                        <a:t>구분자</a:t>
                      </a:r>
                      <a:r>
                        <a:rPr lang="en-US" altLang="ko-KR" sz="2000" dirty="0" smtClean="0"/>
                        <a:t>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문자열을 분리한 결과를 반환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59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6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52319-4C35-4C5E-86BB-BCBBD11C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75935-AE12-40C9-A5D2-A7F83045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Array</a:t>
            </a:r>
          </a:p>
          <a:p>
            <a:pPr lvl="1"/>
            <a:r>
              <a:rPr lang="ko-KR" altLang="en-US" dirty="0" smtClean="0"/>
              <a:t>배열을</a:t>
            </a:r>
            <a:r>
              <a:rPr lang="ko-KR" altLang="en-US" dirty="0" smtClean="0"/>
              <a:t> 표현하는 객체</a:t>
            </a:r>
            <a:endParaRPr lang="ko-KR" altLang="en-US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3DCE336B-B6E8-4D86-8167-AFFACC3BE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069512"/>
              </p:ext>
            </p:extLst>
          </p:nvPr>
        </p:nvGraphicFramePr>
        <p:xfrm>
          <a:off x="221943" y="2242800"/>
          <a:ext cx="8701200" cy="1584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50600">
                  <a:extLst>
                    <a:ext uri="{9D8B030D-6E8A-4147-A177-3AD203B41FA5}">
                      <a16:colId xmlns:a16="http://schemas.microsoft.com/office/drawing/2014/main" val="1467844219"/>
                    </a:ext>
                  </a:extLst>
                </a:gridCol>
                <a:gridCol w="4350600">
                  <a:extLst>
                    <a:ext uri="{9D8B030D-6E8A-4147-A177-3AD203B41FA5}">
                      <a16:colId xmlns:a16="http://schemas.microsoft.com/office/drawing/2014/main" val="3935630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속성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설명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4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concat</a:t>
                      </a:r>
                      <a:r>
                        <a:rPr lang="en-US" altLang="ko-KR" sz="2000" dirty="0" smtClean="0"/>
                        <a:t>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배열을 접합한 결과를 반환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reverse()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배열의 순서를 뒤집음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8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sort()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배열을 문자열 오름차순으로 정렬함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800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01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52319-4C35-4C5E-86BB-BCBBD11C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75935-AE12-40C9-A5D2-A7F83045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Date</a:t>
            </a:r>
          </a:p>
          <a:p>
            <a:pPr lvl="1"/>
            <a:r>
              <a:rPr lang="ko-KR" altLang="en-US" dirty="0" smtClean="0"/>
              <a:t>시간을</a:t>
            </a:r>
            <a:r>
              <a:rPr lang="ko-KR" altLang="en-US" dirty="0" smtClean="0"/>
              <a:t> 표현하는 객체</a:t>
            </a:r>
            <a:endParaRPr lang="ko-KR" altLang="en-US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3DCE336B-B6E8-4D86-8167-AFFACC3BE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219456"/>
              </p:ext>
            </p:extLst>
          </p:nvPr>
        </p:nvGraphicFramePr>
        <p:xfrm>
          <a:off x="221943" y="2242800"/>
          <a:ext cx="8701200" cy="3169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50600">
                  <a:extLst>
                    <a:ext uri="{9D8B030D-6E8A-4147-A177-3AD203B41FA5}">
                      <a16:colId xmlns:a16="http://schemas.microsoft.com/office/drawing/2014/main" val="1467844219"/>
                    </a:ext>
                  </a:extLst>
                </a:gridCol>
                <a:gridCol w="4350600">
                  <a:extLst>
                    <a:ext uri="{9D8B030D-6E8A-4147-A177-3AD203B41FA5}">
                      <a16:colId xmlns:a16="http://schemas.microsoft.com/office/drawing/2014/main" val="3935630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속성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설명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4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getFullYear</a:t>
                      </a:r>
                      <a:r>
                        <a:rPr lang="en-US" altLang="ko-KR" sz="2000" dirty="0" smtClean="0"/>
                        <a:t>() / </a:t>
                      </a:r>
                      <a:r>
                        <a:rPr lang="en-US" altLang="ko-KR" sz="2000" dirty="0" err="1" smtClean="0"/>
                        <a:t>setFullYear</a:t>
                      </a:r>
                      <a:r>
                        <a:rPr lang="en-US" altLang="ko-KR" sz="2000" dirty="0" smtClean="0"/>
                        <a:t>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년도 반환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ko-KR" altLang="en-US" sz="2000" dirty="0" smtClean="0"/>
                        <a:t>설정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getMonth</a:t>
                      </a:r>
                      <a:r>
                        <a:rPr lang="en-US" altLang="ko-KR" sz="2000" dirty="0" smtClean="0"/>
                        <a:t>() / </a:t>
                      </a:r>
                      <a:r>
                        <a:rPr lang="en-US" altLang="ko-KR" sz="2000" dirty="0" err="1" smtClean="0"/>
                        <a:t>setMonth</a:t>
                      </a:r>
                      <a:r>
                        <a:rPr lang="en-US" altLang="ko-KR" sz="2000" dirty="0" smtClean="0"/>
                        <a:t>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월 반환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ko-KR" altLang="en-US" sz="2000" dirty="0" smtClean="0"/>
                        <a:t>설정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8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getDate</a:t>
                      </a:r>
                      <a:r>
                        <a:rPr lang="en-US" altLang="ko-KR" sz="2000" dirty="0" smtClean="0"/>
                        <a:t>() / </a:t>
                      </a:r>
                      <a:r>
                        <a:rPr lang="en-US" altLang="ko-KR" sz="2000" dirty="0" err="1" smtClean="0"/>
                        <a:t>setDate</a:t>
                      </a:r>
                      <a:r>
                        <a:rPr lang="en-US" altLang="ko-KR" sz="2000" dirty="0" smtClean="0"/>
                        <a:t>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일 반환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ko-KR" altLang="en-US" sz="2000" dirty="0" smtClean="0"/>
                        <a:t>설정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80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getDay</a:t>
                      </a:r>
                      <a:r>
                        <a:rPr lang="en-US" altLang="ko-KR" sz="2000" dirty="0" smtClean="0"/>
                        <a:t>() / </a:t>
                      </a:r>
                      <a:r>
                        <a:rPr lang="en-US" altLang="ko-KR" sz="2000" dirty="0" err="1" smtClean="0"/>
                        <a:t>setDay</a:t>
                      </a:r>
                      <a:r>
                        <a:rPr lang="en-US" altLang="ko-KR" sz="2000" dirty="0" smtClean="0"/>
                        <a:t>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요일</a:t>
                      </a:r>
                      <a:r>
                        <a:rPr lang="en-US" altLang="ko-KR" sz="2000" dirty="0" smtClean="0"/>
                        <a:t>(0~6) </a:t>
                      </a:r>
                      <a:r>
                        <a:rPr lang="ko-KR" altLang="en-US" sz="2000" dirty="0" smtClean="0"/>
                        <a:t>반환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ko-KR" altLang="en-US" sz="2000" dirty="0" smtClean="0"/>
                        <a:t>설정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4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getHours</a:t>
                      </a:r>
                      <a:r>
                        <a:rPr lang="en-US" altLang="ko-KR" sz="2000" dirty="0" smtClean="0"/>
                        <a:t>() /</a:t>
                      </a:r>
                      <a:r>
                        <a:rPr lang="en-US" altLang="ko-KR" sz="2000" baseline="0" dirty="0" smtClean="0"/>
                        <a:t> </a:t>
                      </a:r>
                      <a:r>
                        <a:rPr lang="en-US" altLang="ko-KR" sz="2000" baseline="0" dirty="0" err="1" smtClean="0"/>
                        <a:t>setHours</a:t>
                      </a:r>
                      <a:r>
                        <a:rPr lang="en-US" altLang="ko-KR" sz="2000" baseline="0" dirty="0" smtClean="0"/>
                        <a:t>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시간 반환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ko-KR" altLang="en-US" sz="2000" dirty="0" smtClean="0"/>
                        <a:t>설정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7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getMinutes</a:t>
                      </a:r>
                      <a:r>
                        <a:rPr lang="en-US" altLang="ko-KR" sz="2000" dirty="0" smtClean="0"/>
                        <a:t>() / </a:t>
                      </a:r>
                      <a:r>
                        <a:rPr lang="en-US" altLang="ko-KR" sz="2000" dirty="0" err="1" smtClean="0"/>
                        <a:t>setMinutes</a:t>
                      </a:r>
                      <a:r>
                        <a:rPr lang="en-US" altLang="ko-KR" sz="2000" dirty="0" smtClean="0"/>
                        <a:t>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분 반환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ko-KR" altLang="en-US" sz="2000" dirty="0" smtClean="0"/>
                        <a:t>설정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16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/>
                        <a:t>getSeconds</a:t>
                      </a:r>
                      <a:r>
                        <a:rPr lang="en-US" altLang="ko-KR" sz="2000" dirty="0" smtClean="0"/>
                        <a:t>() / </a:t>
                      </a:r>
                      <a:r>
                        <a:rPr lang="en-US" altLang="ko-KR" sz="2000" dirty="0" err="1" smtClean="0"/>
                        <a:t>setSeconds</a:t>
                      </a:r>
                      <a:r>
                        <a:rPr lang="en-US" altLang="ko-KR" sz="2000" dirty="0" smtClean="0"/>
                        <a:t>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초 반환</a:t>
                      </a:r>
                      <a:r>
                        <a:rPr lang="en-US" altLang="ko-KR" sz="2000" dirty="0" smtClean="0"/>
                        <a:t>/</a:t>
                      </a:r>
                      <a:r>
                        <a:rPr lang="ko-KR" altLang="en-US" sz="2000" dirty="0" smtClean="0"/>
                        <a:t>설정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56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2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52319-4C35-4C5E-86BB-BCBBD11C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75935-AE12-40C9-A5D2-A7F83045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Math</a:t>
            </a:r>
          </a:p>
          <a:p>
            <a:pPr lvl="1"/>
            <a:r>
              <a:rPr lang="ko-KR" altLang="en-US" dirty="0" smtClean="0"/>
              <a:t>수학 관련 객체</a:t>
            </a:r>
            <a:endParaRPr lang="ko-KR" altLang="en-US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3DCE336B-B6E8-4D86-8167-AFFACC3BE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53747"/>
              </p:ext>
            </p:extLst>
          </p:nvPr>
        </p:nvGraphicFramePr>
        <p:xfrm>
          <a:off x="221943" y="2242800"/>
          <a:ext cx="8701200" cy="3566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50600">
                  <a:extLst>
                    <a:ext uri="{9D8B030D-6E8A-4147-A177-3AD203B41FA5}">
                      <a16:colId xmlns:a16="http://schemas.microsoft.com/office/drawing/2014/main" val="1467844219"/>
                    </a:ext>
                  </a:extLst>
                </a:gridCol>
                <a:gridCol w="4350600">
                  <a:extLst>
                    <a:ext uri="{9D8B030D-6E8A-4147-A177-3AD203B41FA5}">
                      <a16:colId xmlns:a16="http://schemas.microsoft.com/office/drawing/2014/main" val="3935630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속성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 dirty="0" smtClean="0"/>
                        <a:t>설명</a:t>
                      </a:r>
                      <a:endParaRPr lang="ko-KR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4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E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 smtClean="0"/>
                        <a:t>자연로그의</a:t>
                      </a:r>
                      <a:r>
                        <a:rPr lang="ko-KR" altLang="en-US" sz="2000" dirty="0" smtClean="0"/>
                        <a:t> 밑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PI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원주율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88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abs(x)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/>
                        <a:t>절대값 반환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800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ceil(x)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 smtClean="0"/>
                        <a:t>올림값</a:t>
                      </a:r>
                      <a:r>
                        <a:rPr lang="ko-KR" altLang="en-US" sz="2000" dirty="0" smtClean="0"/>
                        <a:t> 반환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040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floor(x)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 smtClean="0"/>
                        <a:t>내림값</a:t>
                      </a:r>
                      <a:r>
                        <a:rPr lang="ko-KR" altLang="en-US" sz="2000" dirty="0" smtClean="0"/>
                        <a:t> 반환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67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round(x)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err="1" smtClean="0"/>
                        <a:t>반올림값</a:t>
                      </a:r>
                      <a:r>
                        <a:rPr lang="ko-KR" altLang="en-US" sz="2000" dirty="0" smtClean="0"/>
                        <a:t> 반환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2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pow(x,</a:t>
                      </a:r>
                      <a:r>
                        <a:rPr lang="en-US" altLang="ko-KR" sz="2000" baseline="0" dirty="0" smtClean="0"/>
                        <a:t> y)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x</a:t>
                      </a:r>
                      <a:r>
                        <a:rPr lang="ko-KR" altLang="en-US" sz="2000" dirty="0" smtClean="0"/>
                        <a:t>의 </a:t>
                      </a:r>
                      <a:r>
                        <a:rPr lang="en-US" altLang="ko-KR" sz="2000" dirty="0" smtClean="0"/>
                        <a:t>y</a:t>
                      </a:r>
                      <a:r>
                        <a:rPr lang="ko-KR" altLang="en-US" sz="2000" dirty="0" smtClean="0"/>
                        <a:t>승 반환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6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random()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/>
                        <a:t>0 </a:t>
                      </a:r>
                      <a:r>
                        <a:rPr lang="ko-KR" altLang="en-US" sz="2000" dirty="0" smtClean="0"/>
                        <a:t>이상 </a:t>
                      </a:r>
                      <a:r>
                        <a:rPr lang="en-US" altLang="ko-KR" sz="2000" dirty="0" smtClean="0"/>
                        <a:t>1 </a:t>
                      </a:r>
                      <a:r>
                        <a:rPr lang="ko-KR" altLang="en-US" sz="2000" dirty="0" smtClean="0"/>
                        <a:t>미만의 임의의 실수 반환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9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14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JavaScript Object Notation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자바스크립트 객체 문법을 사용한 데이터 표현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문자열의 형태로 표현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JSON.stringify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객체를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문자열로 변환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JSON.parse</a:t>
            </a:r>
            <a:r>
              <a:rPr lang="en-US" altLang="ko-KR" dirty="0" smtClean="0"/>
              <a:t>(): JSON </a:t>
            </a:r>
            <a:r>
              <a:rPr lang="ko-KR" altLang="en-US" dirty="0" smtClean="0"/>
              <a:t>문자열을 객체로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14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자바스크립트의 객체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키</a:t>
            </a:r>
            <a:r>
              <a:rPr lang="ko-KR" altLang="en-US" dirty="0" smtClean="0"/>
              <a:t>와 </a:t>
            </a:r>
            <a:r>
              <a:rPr lang="ko-KR" altLang="en-US" b="1" dirty="0" smtClean="0">
                <a:solidFill>
                  <a:srgbClr val="0070C0"/>
                </a:solidFill>
              </a:rPr>
              <a:t>값</a:t>
            </a:r>
            <a:r>
              <a:rPr lang="ko-KR" altLang="en-US" dirty="0" smtClean="0"/>
              <a:t> 형태로 </a:t>
            </a:r>
            <a:r>
              <a:rPr lang="ko-KR" altLang="en-US" dirty="0" smtClean="0"/>
              <a:t>표현한 </a:t>
            </a:r>
            <a:r>
              <a:rPr lang="ko-KR" altLang="en-US" b="1" dirty="0" smtClean="0">
                <a:solidFill>
                  <a:srgbClr val="0070C0"/>
                </a:solidFill>
              </a:rPr>
              <a:t>데이터의 묶음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이때 표현된 데이터를 </a:t>
            </a:r>
            <a:r>
              <a:rPr lang="ko-KR" altLang="en-US" b="1" dirty="0" smtClean="0">
                <a:solidFill>
                  <a:srgbClr val="0070C0"/>
                </a:solidFill>
              </a:rPr>
              <a:t>속성</a:t>
            </a:r>
            <a:r>
              <a:rPr lang="ko-KR" altLang="en-US" dirty="0" smtClean="0"/>
              <a:t>이라 함</a:t>
            </a:r>
            <a:endParaRPr lang="en-US" altLang="ko-KR" dirty="0" smtClean="0"/>
          </a:p>
          <a:p>
            <a:pPr lvl="1"/>
            <a:r>
              <a:rPr lang="ko-KR" altLang="en-US" b="1" dirty="0" err="1" smtClean="0">
                <a:solidFill>
                  <a:srgbClr val="0070C0"/>
                </a:solidFill>
              </a:rPr>
              <a:t>객체명</a:t>
            </a:r>
            <a:r>
              <a:rPr lang="en-US" altLang="ko-KR" b="1" dirty="0" smtClean="0">
                <a:solidFill>
                  <a:srgbClr val="0070C0"/>
                </a:solidFill>
              </a:rPr>
              <a:t>["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속성명</a:t>
            </a:r>
            <a:r>
              <a:rPr lang="en-US" altLang="ko-KR" b="1" dirty="0" smtClean="0">
                <a:solidFill>
                  <a:srgbClr val="0070C0"/>
                </a:solidFill>
              </a:rPr>
              <a:t>"]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객체명</a:t>
            </a:r>
            <a:r>
              <a:rPr lang="en-US" altLang="ko-KR" b="1" dirty="0" smtClean="0">
                <a:solidFill>
                  <a:srgbClr val="0070C0"/>
                </a:solidFill>
              </a:rPr>
              <a:t>.</a:t>
            </a:r>
            <a:r>
              <a:rPr lang="ko-KR" altLang="en-US" b="1" dirty="0" err="1" smtClean="0">
                <a:solidFill>
                  <a:srgbClr val="0070C0"/>
                </a:solidFill>
              </a:rPr>
              <a:t>속성명</a:t>
            </a:r>
            <a:r>
              <a:rPr lang="ko-KR" altLang="en-US" dirty="0"/>
              <a:t> </a:t>
            </a:r>
            <a:r>
              <a:rPr lang="ko-KR" altLang="en-US" dirty="0" smtClean="0"/>
              <a:t>형태로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속성값은 모든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사용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메서드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함수를 값으로 갖는 속성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45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21943" y="1846800"/>
            <a:ext cx="8788892" cy="3996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 err="1" smtClean="0">
                <a:solidFill>
                  <a:srgbClr val="7030A0"/>
                </a:solidFill>
              </a:rPr>
              <a:t>var</a:t>
            </a:r>
            <a:r>
              <a:rPr lang="en-US" altLang="ko-KR" sz="2000" dirty="0" smtClean="0"/>
              <a:t> person =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name: </a:t>
            </a:r>
            <a:r>
              <a:rPr lang="en-US" altLang="ko-KR" sz="2000" dirty="0" smtClean="0">
                <a:solidFill>
                  <a:srgbClr val="0070C0"/>
                </a:solidFill>
              </a:rPr>
              <a:t>"</a:t>
            </a:r>
            <a:r>
              <a:rPr lang="ko-KR" altLang="en-US" sz="2000" dirty="0" smtClean="0">
                <a:solidFill>
                  <a:srgbClr val="0070C0"/>
                </a:solidFill>
              </a:rPr>
              <a:t>홍길동</a:t>
            </a:r>
            <a:r>
              <a:rPr lang="en-US" altLang="ko-KR" sz="2000" dirty="0" smtClean="0">
                <a:solidFill>
                  <a:srgbClr val="0070C0"/>
                </a:solidFill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, </a:t>
            </a:r>
            <a:r>
              <a:rPr lang="en-US" altLang="ko-KR" sz="2000" dirty="0" smtClean="0"/>
              <a:t>age: 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, introduce: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function</a:t>
            </a:r>
            <a:r>
              <a:rPr lang="en-US" altLang="ko-KR" sz="2000" dirty="0" smtClean="0"/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console.log(</a:t>
            </a:r>
            <a:r>
              <a:rPr lang="en-US" altLang="ko-KR" sz="2000" dirty="0" smtClean="0">
                <a:solidFill>
                  <a:srgbClr val="0070C0"/>
                </a:solidFill>
              </a:rPr>
              <a:t>"</a:t>
            </a:r>
            <a:r>
              <a:rPr lang="ko-KR" altLang="en-US" sz="2000" dirty="0" smtClean="0">
                <a:solidFill>
                  <a:srgbClr val="0070C0"/>
                </a:solidFill>
              </a:rPr>
              <a:t>안녕하세요</a:t>
            </a:r>
            <a:r>
              <a:rPr lang="en-US" altLang="ko-KR" sz="2000" dirty="0" smtClean="0">
                <a:solidFill>
                  <a:srgbClr val="0070C0"/>
                </a:solidFill>
              </a:rPr>
              <a:t>, "</a:t>
            </a:r>
            <a:r>
              <a:rPr lang="en-US" altLang="ko-KR" sz="2000" dirty="0" smtClean="0"/>
              <a:t> +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this</a:t>
            </a:r>
            <a:r>
              <a:rPr lang="en-US" altLang="ko-KR" sz="2000" dirty="0" smtClean="0"/>
              <a:t>.name + </a:t>
            </a:r>
            <a:r>
              <a:rPr lang="en-US" altLang="ko-KR" sz="2000" dirty="0" smtClean="0">
                <a:solidFill>
                  <a:srgbClr val="0070C0"/>
                </a:solidFill>
              </a:rPr>
              <a:t>"</a:t>
            </a:r>
            <a:r>
              <a:rPr lang="ko-KR" altLang="en-US" sz="2000" dirty="0" smtClean="0">
                <a:solidFill>
                  <a:srgbClr val="0070C0"/>
                </a:solidFill>
              </a:rPr>
              <a:t>입니다</a:t>
            </a:r>
            <a:r>
              <a:rPr lang="en-US" altLang="ko-KR" sz="2000" dirty="0" smtClean="0">
                <a:solidFill>
                  <a:srgbClr val="0070C0"/>
                </a:solidFill>
              </a:rPr>
              <a:t>."</a:t>
            </a:r>
            <a:r>
              <a:rPr lang="en-US" altLang="ko-KR" sz="2000" dirty="0" smtClean="0"/>
              <a:t>);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}</a:t>
            </a: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};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console.log(person</a:t>
            </a:r>
            <a:r>
              <a:rPr lang="en-US" altLang="ko-KR" sz="2000" dirty="0" smtClean="0"/>
              <a:t>);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err="1" smtClean="0"/>
              <a:t>person.introduce</a:t>
            </a:r>
            <a:r>
              <a:rPr lang="en-US" altLang="ko-KR" sz="2000" dirty="0" smtClean="0"/>
              <a:t>();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26465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속성값 변경</a:t>
            </a:r>
            <a:endParaRPr lang="en-US" altLang="ko-KR" dirty="0" smtClean="0"/>
          </a:p>
          <a:p>
            <a:pPr lvl="1"/>
            <a:r>
              <a:rPr lang="en-US" altLang="ko-KR" dirty="0"/>
              <a:t>&lt;</a:t>
            </a:r>
            <a:r>
              <a:rPr lang="ko-KR" altLang="en-US" dirty="0" err="1"/>
              <a:t>객체명</a:t>
            </a:r>
            <a:r>
              <a:rPr lang="en-US" altLang="ko-KR" dirty="0" smtClean="0"/>
              <a:t>&gt;.&lt;</a:t>
            </a:r>
            <a:r>
              <a:rPr lang="ko-KR" altLang="en-US" dirty="0" smtClean="0"/>
              <a:t>변경할 </a:t>
            </a:r>
            <a:r>
              <a:rPr lang="ko-KR" altLang="en-US" dirty="0" err="1"/>
              <a:t>속성명</a:t>
            </a:r>
            <a:r>
              <a:rPr lang="en-US" altLang="ko-KR" dirty="0"/>
              <a:t>&gt; =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변경할 </a:t>
            </a:r>
            <a:r>
              <a:rPr lang="ko-KR" altLang="en-US" dirty="0"/>
              <a:t>속성값</a:t>
            </a:r>
            <a:r>
              <a:rPr lang="en-US" altLang="ko-KR" dirty="0"/>
              <a:t>&gt;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객체에 속성 추가</a:t>
            </a:r>
            <a:endParaRPr lang="en-US" altLang="ko-KR" dirty="0"/>
          </a:p>
          <a:p>
            <a:pPr lvl="1"/>
            <a:r>
              <a:rPr lang="en-US" altLang="ko-KR" dirty="0" smtClean="0"/>
              <a:t>&lt;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&gt;.&lt;</a:t>
            </a:r>
            <a:r>
              <a:rPr lang="ko-KR" altLang="en-US" dirty="0" smtClean="0"/>
              <a:t>추가할 </a:t>
            </a:r>
            <a:r>
              <a:rPr lang="ko-KR" altLang="en-US" dirty="0" err="1" smtClean="0"/>
              <a:t>속성명</a:t>
            </a:r>
            <a:r>
              <a:rPr lang="en-US" altLang="ko-KR" dirty="0" smtClean="0"/>
              <a:t>&gt; = &lt;</a:t>
            </a:r>
            <a:r>
              <a:rPr lang="ko-KR" altLang="en-US" dirty="0" smtClean="0"/>
              <a:t>추가할 속성값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객체의 속성 삭제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7030A0"/>
                </a:solidFill>
              </a:rPr>
              <a:t>delete</a:t>
            </a:r>
            <a:r>
              <a:rPr lang="en-US" altLang="ko-KR" dirty="0" smtClean="0"/>
              <a:t> &lt;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&gt;.&lt;</a:t>
            </a:r>
            <a:r>
              <a:rPr lang="ko-KR" altLang="en-US" dirty="0" smtClean="0"/>
              <a:t>삭제할 </a:t>
            </a:r>
            <a:r>
              <a:rPr lang="ko-KR" altLang="en-US" dirty="0" err="1" smtClean="0"/>
              <a:t>속성명</a:t>
            </a:r>
            <a:r>
              <a:rPr lang="en-US" altLang="ko-KR" dirty="0" smtClean="0"/>
              <a:t>&gt;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객체와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7030A0"/>
                </a:solidFill>
              </a:rPr>
              <a:t>for</a:t>
            </a:r>
            <a:r>
              <a:rPr lang="en-US" altLang="ko-KR" dirty="0" smtClean="0"/>
              <a:t> (</a:t>
            </a:r>
            <a:r>
              <a:rPr lang="en-US" altLang="ko-KR" b="1" dirty="0" err="1" smtClean="0">
                <a:solidFill>
                  <a:srgbClr val="7030A0"/>
                </a:solidFill>
              </a:rPr>
              <a:t>var</a:t>
            </a:r>
            <a:r>
              <a:rPr lang="en-US" altLang="ko-KR" dirty="0" smtClean="0"/>
              <a:t> key </a:t>
            </a:r>
            <a:r>
              <a:rPr lang="en-US" altLang="ko-KR" b="1" dirty="0" smtClean="0">
                <a:solidFill>
                  <a:srgbClr val="7030A0"/>
                </a:solidFill>
              </a:rPr>
              <a:t>in</a:t>
            </a:r>
            <a:r>
              <a:rPr lang="en-US" altLang="ko-KR" dirty="0" smtClean="0"/>
              <a:t> &lt;</a:t>
            </a:r>
            <a:r>
              <a:rPr lang="ko-KR" altLang="en-US" dirty="0" err="1" smtClean="0"/>
              <a:t>객체명</a:t>
            </a:r>
            <a:r>
              <a:rPr lang="en-US" altLang="ko-KR" dirty="0" smtClean="0"/>
              <a:t>&gt;) { ...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다루기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다루기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21943" y="1846800"/>
            <a:ext cx="8788892" cy="3996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err="1" smtClean="0"/>
              <a:t>person.age</a:t>
            </a:r>
            <a:r>
              <a:rPr lang="en-US" altLang="ko-KR" sz="2000" dirty="0" smtClean="0"/>
              <a:t> +=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console.log(person[</a:t>
            </a:r>
            <a:r>
              <a:rPr lang="en-US" altLang="ko-KR" sz="2000" dirty="0" smtClean="0">
                <a:solidFill>
                  <a:srgbClr val="0070C0"/>
                </a:solidFill>
              </a:rPr>
              <a:t>"age"</a:t>
            </a:r>
            <a:r>
              <a:rPr lang="en-US" altLang="ko-KR" sz="2000" dirty="0" smtClean="0"/>
              <a:t>]);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err="1" smtClean="0"/>
              <a:t>person.marriage</a:t>
            </a:r>
            <a:r>
              <a:rPr lang="en-US" altLang="ko-KR" sz="2000" dirty="0" smtClean="0"/>
              <a:t> =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true</a:t>
            </a:r>
            <a:r>
              <a:rPr lang="en-US" altLang="ko-KR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 smtClean="0">
                <a:solidFill>
                  <a:srgbClr val="7030A0"/>
                </a:solidFill>
              </a:rPr>
              <a:t>delete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person.age</a:t>
            </a:r>
            <a:r>
              <a:rPr lang="en-US" altLang="ko-KR" sz="2000" dirty="0" smtClean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 smtClean="0">
                <a:solidFill>
                  <a:srgbClr val="7030A0"/>
                </a:solidFill>
              </a:rPr>
              <a:t>for</a:t>
            </a:r>
            <a:r>
              <a:rPr lang="en-US" altLang="ko-KR" sz="2000" dirty="0" smtClean="0"/>
              <a:t> (</a:t>
            </a:r>
            <a:r>
              <a:rPr lang="en-US" altLang="ko-KR" sz="2000" b="1" dirty="0" err="1" smtClean="0">
                <a:solidFill>
                  <a:srgbClr val="7030A0"/>
                </a:solidFill>
              </a:rPr>
              <a:t>var</a:t>
            </a:r>
            <a:r>
              <a:rPr lang="en-US" altLang="ko-KR" sz="2000" dirty="0" smtClean="0"/>
              <a:t> key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in</a:t>
            </a:r>
            <a:r>
              <a:rPr lang="en-US" altLang="ko-KR" sz="2000" dirty="0" smtClean="0"/>
              <a:t> person)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    console.log(key + ": " + person[key]);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145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함수란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b="1" dirty="0" smtClean="0">
                <a:solidFill>
                  <a:srgbClr val="0070C0"/>
                </a:solidFill>
              </a:rPr>
              <a:t>객체를 만드는 함수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함수 내에 속성을 작성할 때 </a:t>
            </a:r>
            <a:r>
              <a:rPr lang="en-US" altLang="ko-KR" b="1" dirty="0">
                <a:solidFill>
                  <a:srgbClr val="0070C0"/>
                </a:solidFill>
              </a:rPr>
              <a:t>this </a:t>
            </a:r>
            <a:r>
              <a:rPr lang="ko-KR" altLang="en-US" b="1" dirty="0">
                <a:solidFill>
                  <a:srgbClr val="0070C0"/>
                </a:solidFill>
              </a:rPr>
              <a:t>키워드</a:t>
            </a:r>
            <a:r>
              <a:rPr lang="ko-KR" altLang="en-US" dirty="0"/>
              <a:t>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매개변수를 통해 객체의 속성을 초기화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0070C0"/>
                </a:solidFill>
              </a:rPr>
              <a:t>new </a:t>
            </a:r>
            <a:r>
              <a:rPr lang="ko-KR" altLang="en-US" b="1" dirty="0" smtClean="0">
                <a:solidFill>
                  <a:srgbClr val="0070C0"/>
                </a:solidFill>
              </a:rPr>
              <a:t>키워드</a:t>
            </a:r>
            <a:r>
              <a:rPr lang="ko-KR" altLang="en-US" dirty="0" smtClean="0"/>
              <a:t>를 통해 객체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02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함수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21943" y="1846800"/>
            <a:ext cx="8788892" cy="478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7030A0"/>
                </a:solidFill>
              </a:rPr>
              <a:t>function</a:t>
            </a:r>
            <a:r>
              <a:rPr lang="en-US" altLang="ko-KR" sz="2000" dirty="0"/>
              <a:t> Person(name, age) {</a:t>
            </a:r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000" b="1" dirty="0" smtClean="0">
                <a:solidFill>
                  <a:srgbClr val="7030A0"/>
                </a:solidFill>
              </a:rPr>
              <a:t>this</a:t>
            </a:r>
            <a:r>
              <a:rPr lang="en-US" altLang="ko-KR" sz="2000" dirty="0" smtClean="0"/>
              <a:t>.name </a:t>
            </a:r>
            <a:r>
              <a:rPr lang="en-US" altLang="ko-KR" sz="2000" dirty="0"/>
              <a:t>= name;</a:t>
            </a:r>
          </a:p>
          <a:p>
            <a:pPr marL="0" indent="0">
              <a:buNone/>
            </a:pPr>
            <a:r>
              <a:rPr lang="en-US" altLang="ko-KR" sz="2000" dirty="0" smtClean="0"/>
              <a:t>    </a:t>
            </a:r>
            <a:r>
              <a:rPr lang="en-US" altLang="ko-KR" sz="2000" b="1" dirty="0" err="1">
                <a:solidFill>
                  <a:srgbClr val="7030A0"/>
                </a:solidFill>
              </a:rPr>
              <a:t>this</a:t>
            </a:r>
            <a:r>
              <a:rPr lang="en-US" altLang="ko-KR" sz="2000" dirty="0" err="1" smtClean="0"/>
              <a:t>.age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dirty="0" smtClean="0"/>
              <a:t>age;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en-US" altLang="ko-KR" sz="2000" b="1" dirty="0" err="1">
                <a:solidFill>
                  <a:srgbClr val="7030A0"/>
                </a:solidFill>
              </a:rPr>
              <a:t>this</a:t>
            </a:r>
            <a:r>
              <a:rPr lang="en-US" altLang="ko-KR" sz="2000" dirty="0" err="1" smtClean="0"/>
              <a:t>.introduce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b="1" dirty="0">
                <a:solidFill>
                  <a:srgbClr val="7030A0"/>
                </a:solidFill>
              </a:rPr>
              <a:t>function</a:t>
            </a:r>
            <a:r>
              <a:rPr lang="en-US" altLang="ko-KR" sz="2000" dirty="0" smtClean="0"/>
              <a:t>() </a:t>
            </a:r>
            <a:r>
              <a:rPr lang="en-US" altLang="ko-KR" sz="2000" dirty="0"/>
              <a:t>{</a:t>
            </a:r>
          </a:p>
          <a:p>
            <a:pPr marL="0" indent="0">
              <a:buNone/>
            </a:pPr>
            <a:r>
              <a:rPr lang="en-US" altLang="ko-KR" sz="2000" dirty="0" smtClean="0"/>
              <a:t>        console.log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70C0"/>
                </a:solidFill>
              </a:rPr>
              <a:t>"</a:t>
            </a:r>
            <a:r>
              <a:rPr lang="ko-KR" altLang="en-US" sz="2000" dirty="0">
                <a:solidFill>
                  <a:srgbClr val="0070C0"/>
                </a:solidFill>
              </a:rPr>
              <a:t>안녕하세요</a:t>
            </a:r>
            <a:r>
              <a:rPr lang="en-US" altLang="ko-KR" sz="2000" dirty="0">
                <a:solidFill>
                  <a:srgbClr val="0070C0"/>
                </a:solidFill>
              </a:rPr>
              <a:t>, "</a:t>
            </a:r>
            <a:r>
              <a:rPr lang="en-US" altLang="ko-KR" sz="2000" dirty="0"/>
              <a:t> + </a:t>
            </a:r>
            <a:r>
              <a:rPr lang="en-US" altLang="ko-KR" sz="2000" b="1" dirty="0">
                <a:solidFill>
                  <a:srgbClr val="7030A0"/>
                </a:solidFill>
              </a:rPr>
              <a:t>this</a:t>
            </a:r>
            <a:r>
              <a:rPr lang="en-US" altLang="ko-KR" sz="2000" dirty="0" smtClean="0"/>
              <a:t>.name </a:t>
            </a:r>
            <a:r>
              <a:rPr lang="en-US" altLang="ko-KR" sz="2000" dirty="0"/>
              <a:t>+ </a:t>
            </a:r>
            <a:r>
              <a:rPr lang="en-US" altLang="ko-KR" sz="2000" dirty="0">
                <a:solidFill>
                  <a:srgbClr val="0070C0"/>
                </a:solidFill>
              </a:rPr>
              <a:t>"</a:t>
            </a:r>
            <a:r>
              <a:rPr lang="ko-KR" altLang="en-US" sz="2000" dirty="0">
                <a:solidFill>
                  <a:srgbClr val="0070C0"/>
                </a:solidFill>
              </a:rPr>
              <a:t>입니다</a:t>
            </a:r>
            <a:r>
              <a:rPr lang="en-US" altLang="ko-KR" sz="2000" dirty="0">
                <a:solidFill>
                  <a:srgbClr val="0070C0"/>
                </a:solidFill>
              </a:rPr>
              <a:t>."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 smtClean="0"/>
              <a:t>    }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}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 err="1" smtClean="0">
                <a:solidFill>
                  <a:srgbClr val="7030A0"/>
                </a:solidFill>
              </a:rPr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hong</a:t>
            </a:r>
            <a:r>
              <a:rPr lang="en-US" altLang="ko-KR" sz="2000" dirty="0"/>
              <a:t> = </a:t>
            </a:r>
            <a:r>
              <a:rPr lang="en-US" altLang="ko-KR" sz="2000" b="1" dirty="0">
                <a:solidFill>
                  <a:srgbClr val="7030A0"/>
                </a:solidFill>
              </a:rPr>
              <a:t>new</a:t>
            </a:r>
            <a:r>
              <a:rPr lang="en-US" altLang="ko-KR" sz="2000" dirty="0"/>
              <a:t> Person(</a:t>
            </a:r>
            <a:r>
              <a:rPr lang="en-US" altLang="ko-KR" sz="2000" dirty="0">
                <a:solidFill>
                  <a:srgbClr val="0070C0"/>
                </a:solidFill>
              </a:rPr>
              <a:t>"</a:t>
            </a:r>
            <a:r>
              <a:rPr lang="ko-KR" altLang="en-US" sz="2000" dirty="0">
                <a:solidFill>
                  <a:srgbClr val="0070C0"/>
                </a:solidFill>
              </a:rPr>
              <a:t>홍길동</a:t>
            </a:r>
            <a:r>
              <a:rPr lang="en-US" altLang="ko-KR" sz="2000" dirty="0">
                <a:solidFill>
                  <a:srgbClr val="0070C0"/>
                </a:solidFill>
              </a:rPr>
              <a:t>"</a:t>
            </a:r>
            <a:r>
              <a:rPr lang="en-US" altLang="ko-KR" sz="2000" dirty="0"/>
              <a:t>, 30);</a:t>
            </a:r>
          </a:p>
          <a:p>
            <a:pPr marL="0" indent="0">
              <a:buNone/>
            </a:pPr>
            <a:r>
              <a:rPr lang="en-US" altLang="ko-KR" sz="2000" b="1" dirty="0" err="1">
                <a:solidFill>
                  <a:srgbClr val="7030A0"/>
                </a:solidFill>
              </a:rPr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jeon</a:t>
            </a:r>
            <a:r>
              <a:rPr lang="en-US" altLang="ko-KR" sz="2000" dirty="0"/>
              <a:t> = </a:t>
            </a:r>
            <a:r>
              <a:rPr lang="en-US" altLang="ko-KR" sz="2000" b="1" dirty="0">
                <a:solidFill>
                  <a:srgbClr val="7030A0"/>
                </a:solidFill>
              </a:rPr>
              <a:t>new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Person(</a:t>
            </a:r>
            <a:r>
              <a:rPr lang="en-US" altLang="ko-KR" sz="2000" dirty="0">
                <a:solidFill>
                  <a:srgbClr val="0070C0"/>
                </a:solidFill>
              </a:rPr>
              <a:t>"</a:t>
            </a:r>
            <a:r>
              <a:rPr lang="ko-KR" altLang="en-US" sz="2000" dirty="0">
                <a:solidFill>
                  <a:srgbClr val="0070C0"/>
                </a:solidFill>
              </a:rPr>
              <a:t>전우치</a:t>
            </a:r>
            <a:r>
              <a:rPr lang="en-US" altLang="ko-KR" sz="2000" dirty="0">
                <a:solidFill>
                  <a:srgbClr val="0070C0"/>
                </a:solidFill>
              </a:rPr>
              <a:t>"</a:t>
            </a:r>
            <a:r>
              <a:rPr lang="en-US" altLang="ko-KR" sz="2000" dirty="0"/>
              <a:t>, 25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err="1" smtClean="0"/>
              <a:t>hong.introduce</a:t>
            </a:r>
            <a:r>
              <a:rPr lang="en-US" altLang="ko-KR" sz="2000" dirty="0" smtClean="0"/>
              <a:t>();</a:t>
            </a:r>
          </a:p>
          <a:p>
            <a:pPr marL="0" indent="0">
              <a:buNone/>
            </a:pPr>
            <a:r>
              <a:rPr lang="en-US" altLang="ko-KR" sz="2000" dirty="0" err="1" smtClean="0"/>
              <a:t>jeon.introduce</a:t>
            </a:r>
            <a:r>
              <a:rPr lang="en-US" altLang="ko-KR" sz="2000" dirty="0" smtClean="0"/>
              <a:t>();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9934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프로토타입이란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err="1" smtClean="0"/>
              <a:t>생성자</a:t>
            </a:r>
            <a:r>
              <a:rPr lang="ko-KR" altLang="en-US" dirty="0" smtClean="0"/>
              <a:t> 함수로 생성된 객체가 </a:t>
            </a:r>
            <a:r>
              <a:rPr lang="ko-KR" altLang="en-US" b="1" dirty="0" smtClean="0">
                <a:solidFill>
                  <a:srgbClr val="0070C0"/>
                </a:solidFill>
              </a:rPr>
              <a:t>공통으로 가지는 공간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1"/>
            <a:r>
              <a:rPr lang="ko-KR" altLang="en-US" dirty="0" smtClean="0"/>
              <a:t>객체 생성 시 </a:t>
            </a:r>
            <a:r>
              <a:rPr lang="ko-KR" altLang="en-US" b="1" dirty="0" smtClean="0">
                <a:solidFill>
                  <a:srgbClr val="0070C0"/>
                </a:solidFill>
              </a:rPr>
              <a:t>기본적으로 생성</a:t>
            </a:r>
            <a:r>
              <a:rPr lang="ko-KR" altLang="en-US" dirty="0" smtClean="0"/>
              <a:t>되는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객체에서 공통으로 사용하는 함수 등을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프로토타입에 속성을 추가할 땐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함수 외부에서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91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프로토타입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21943" y="1846800"/>
            <a:ext cx="8788892" cy="439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7030A0"/>
                </a:solidFill>
              </a:rPr>
              <a:t>function</a:t>
            </a:r>
            <a:r>
              <a:rPr lang="en-US" altLang="ko-KR" sz="2000" dirty="0"/>
              <a:t> Person(name, age) {</a:t>
            </a:r>
          </a:p>
          <a:p>
            <a:pPr marL="0" indent="0">
              <a:buNone/>
            </a:pPr>
            <a:r>
              <a:rPr lang="en-US" altLang="ko-KR" sz="2000" dirty="0" smtClean="0"/>
              <a:t>    ...</a:t>
            </a:r>
          </a:p>
          <a:p>
            <a:pPr marL="0" indent="0">
              <a:buNone/>
            </a:pPr>
            <a:r>
              <a:rPr lang="en-US" altLang="ko-KR" sz="2000" dirty="0" smtClean="0"/>
              <a:t>}</a:t>
            </a:r>
          </a:p>
          <a:p>
            <a:pPr marL="0" indent="0">
              <a:buNone/>
            </a:pPr>
            <a:r>
              <a:rPr lang="en-US" altLang="ko-KR" sz="2000" dirty="0" err="1" smtClean="0"/>
              <a:t>Person.prototype.introduce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= </a:t>
            </a:r>
            <a:r>
              <a:rPr lang="en-US" altLang="ko-KR" sz="2000" b="1" dirty="0">
                <a:solidFill>
                  <a:srgbClr val="7030A0"/>
                </a:solidFill>
              </a:rPr>
              <a:t>function</a:t>
            </a:r>
            <a:r>
              <a:rPr lang="en-US" altLang="ko-KR" sz="2000" dirty="0"/>
              <a:t>() {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 smtClean="0"/>
              <a:t>console.log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70C0"/>
                </a:solidFill>
              </a:rPr>
              <a:t>"</a:t>
            </a:r>
            <a:r>
              <a:rPr lang="ko-KR" altLang="en-US" sz="2000" dirty="0">
                <a:solidFill>
                  <a:srgbClr val="0070C0"/>
                </a:solidFill>
              </a:rPr>
              <a:t>안녕하세요</a:t>
            </a:r>
            <a:r>
              <a:rPr lang="en-US" altLang="ko-KR" sz="2000" dirty="0">
                <a:solidFill>
                  <a:srgbClr val="0070C0"/>
                </a:solidFill>
              </a:rPr>
              <a:t>, "</a:t>
            </a:r>
            <a:r>
              <a:rPr lang="en-US" altLang="ko-KR" sz="2000" dirty="0"/>
              <a:t> + </a:t>
            </a:r>
            <a:r>
              <a:rPr lang="en-US" altLang="ko-KR" sz="2000" b="1" dirty="0">
                <a:solidFill>
                  <a:srgbClr val="7030A0"/>
                </a:solidFill>
              </a:rPr>
              <a:t>this</a:t>
            </a:r>
            <a:r>
              <a:rPr lang="en-US" altLang="ko-KR" sz="2000" dirty="0"/>
              <a:t>.name + </a:t>
            </a:r>
            <a:r>
              <a:rPr lang="en-US" altLang="ko-KR" sz="2000" dirty="0">
                <a:solidFill>
                  <a:srgbClr val="0070C0"/>
                </a:solidFill>
              </a:rPr>
              <a:t>"</a:t>
            </a:r>
            <a:r>
              <a:rPr lang="ko-KR" altLang="en-US" sz="2000" dirty="0">
                <a:solidFill>
                  <a:srgbClr val="0070C0"/>
                </a:solidFill>
              </a:rPr>
              <a:t>입니다</a:t>
            </a:r>
            <a:r>
              <a:rPr lang="en-US" altLang="ko-KR" sz="2000" dirty="0">
                <a:solidFill>
                  <a:srgbClr val="0070C0"/>
                </a:solidFill>
              </a:rPr>
              <a:t>."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 smtClean="0"/>
              <a:t>}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 err="1" smtClean="0">
                <a:solidFill>
                  <a:srgbClr val="7030A0"/>
                </a:solidFill>
              </a:rPr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hong</a:t>
            </a:r>
            <a:r>
              <a:rPr lang="en-US" altLang="ko-KR" sz="2000" dirty="0"/>
              <a:t> = </a:t>
            </a:r>
            <a:r>
              <a:rPr lang="en-US" altLang="ko-KR" sz="2000" b="1" dirty="0">
                <a:solidFill>
                  <a:srgbClr val="7030A0"/>
                </a:solidFill>
              </a:rPr>
              <a:t>new</a:t>
            </a:r>
            <a:r>
              <a:rPr lang="en-US" altLang="ko-KR" sz="2000" dirty="0"/>
              <a:t> Person(</a:t>
            </a:r>
            <a:r>
              <a:rPr lang="en-US" altLang="ko-KR" sz="2000" dirty="0">
                <a:solidFill>
                  <a:srgbClr val="0070C0"/>
                </a:solidFill>
              </a:rPr>
              <a:t>"</a:t>
            </a:r>
            <a:r>
              <a:rPr lang="ko-KR" altLang="en-US" sz="2000" dirty="0">
                <a:solidFill>
                  <a:srgbClr val="0070C0"/>
                </a:solidFill>
              </a:rPr>
              <a:t>홍길동</a:t>
            </a:r>
            <a:r>
              <a:rPr lang="en-US" altLang="ko-KR" sz="2000" dirty="0">
                <a:solidFill>
                  <a:srgbClr val="0070C0"/>
                </a:solidFill>
              </a:rPr>
              <a:t>"</a:t>
            </a:r>
            <a:r>
              <a:rPr lang="en-US" altLang="ko-KR" sz="2000" dirty="0"/>
              <a:t>, 30);</a:t>
            </a:r>
          </a:p>
          <a:p>
            <a:pPr marL="0" indent="0">
              <a:buNone/>
            </a:pPr>
            <a:r>
              <a:rPr lang="en-US" altLang="ko-KR" sz="2000" b="1" dirty="0" err="1">
                <a:solidFill>
                  <a:srgbClr val="7030A0"/>
                </a:solidFill>
              </a:rPr>
              <a:t>var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jeon</a:t>
            </a:r>
            <a:r>
              <a:rPr lang="en-US" altLang="ko-KR" sz="2000" dirty="0"/>
              <a:t> = </a:t>
            </a:r>
            <a:r>
              <a:rPr lang="en-US" altLang="ko-KR" sz="2000" b="1" dirty="0">
                <a:solidFill>
                  <a:srgbClr val="7030A0"/>
                </a:solidFill>
              </a:rPr>
              <a:t>new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Person(</a:t>
            </a:r>
            <a:r>
              <a:rPr lang="en-US" altLang="ko-KR" sz="2000" dirty="0">
                <a:solidFill>
                  <a:srgbClr val="0070C0"/>
                </a:solidFill>
              </a:rPr>
              <a:t>"</a:t>
            </a:r>
            <a:r>
              <a:rPr lang="ko-KR" altLang="en-US" sz="2000" dirty="0">
                <a:solidFill>
                  <a:srgbClr val="0070C0"/>
                </a:solidFill>
              </a:rPr>
              <a:t>전우치</a:t>
            </a:r>
            <a:r>
              <a:rPr lang="en-US" altLang="ko-KR" sz="2000" dirty="0">
                <a:solidFill>
                  <a:srgbClr val="0070C0"/>
                </a:solidFill>
              </a:rPr>
              <a:t>"</a:t>
            </a:r>
            <a:r>
              <a:rPr lang="en-US" altLang="ko-KR" sz="2000" dirty="0"/>
              <a:t>, 25</a:t>
            </a:r>
            <a:r>
              <a:rPr lang="en-US" altLang="ko-KR" sz="2000" dirty="0" smtClean="0"/>
              <a:t>);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err="1" smtClean="0"/>
              <a:t>hong.introduce</a:t>
            </a:r>
            <a:r>
              <a:rPr lang="en-US" altLang="ko-KR" sz="2000" dirty="0" smtClean="0"/>
              <a:t>();</a:t>
            </a:r>
          </a:p>
          <a:p>
            <a:pPr marL="0" indent="0">
              <a:buNone/>
            </a:pPr>
            <a:r>
              <a:rPr lang="en-US" altLang="ko-KR" sz="2000" dirty="0" err="1" smtClean="0"/>
              <a:t>jeon.introduce</a:t>
            </a:r>
            <a:r>
              <a:rPr lang="en-US" altLang="ko-KR" sz="2000" dirty="0" smtClean="0"/>
              <a:t>();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78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3143</TotalTime>
  <Words>639</Words>
  <Application>Microsoft Office PowerPoint</Application>
  <PresentationFormat>화면 슬라이드 쇼(4:3)</PresentationFormat>
  <Paragraphs>186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Consolas</vt:lpstr>
      <vt:lpstr>Copperplate Gothic Bold</vt:lpstr>
      <vt:lpstr>Office 테마</vt:lpstr>
      <vt:lpstr>PowerPoint 프레젠테이션</vt:lpstr>
      <vt:lpstr>객체</vt:lpstr>
      <vt:lpstr>객체</vt:lpstr>
      <vt:lpstr>객체 다루기</vt:lpstr>
      <vt:lpstr>객체 다루기</vt:lpstr>
      <vt:lpstr>생성자 함수</vt:lpstr>
      <vt:lpstr>생성자 함수</vt:lpstr>
      <vt:lpstr>프로토타입</vt:lpstr>
      <vt:lpstr>프로토타입</vt:lpstr>
      <vt:lpstr>내장 객체</vt:lpstr>
      <vt:lpstr>내장 객체</vt:lpstr>
      <vt:lpstr>내장 객체</vt:lpstr>
      <vt:lpstr>내장 객체</vt:lpstr>
      <vt:lpstr>내장 객체</vt:lpstr>
      <vt:lpstr>내장 객체</vt:lpstr>
      <vt:lpstr>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HTML3 &amp; CSS3</dc:title>
  <dc:creator>정 병준</dc:creator>
  <cp:lastModifiedBy>Windows User</cp:lastModifiedBy>
  <cp:revision>317</cp:revision>
  <dcterms:created xsi:type="dcterms:W3CDTF">2018-01-25T23:54:02Z</dcterms:created>
  <dcterms:modified xsi:type="dcterms:W3CDTF">2020-01-05T16:01:50Z</dcterms:modified>
</cp:coreProperties>
</file>