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92+exE/b/laCoeuusXtnoJM9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a15c0ee7c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2a15c0ee7c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a15c0ee7c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Machine Learning? </a:t>
            </a:r>
            <a:r>
              <a:rPr lang="en-US"/>
              <a:t>A branch of Computer Science that uses data and algorithms to imitate the ways humans learn, and gradually improves its accuracy with more data.</a:t>
            </a:r>
            <a:endParaRPr sz="800"/>
          </a:p>
        </p:txBody>
      </p:sp>
      <p:sp>
        <p:nvSpPr>
          <p:cNvPr id="55" name="Google Shape;55;g2a15c0ee7c3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5c0ee7c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a15c0ee7c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5c0ee7c3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a15c0ee7c3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a15c0ee7c3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5c0ee7c3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an R squared value of 0.80 means that 80% of the variance in the dependent variable is explained by the independent variables, and the remaining 20% is unexplained or accounted for by other factors.</a:t>
            </a:r>
            <a:endParaRPr/>
          </a:p>
        </p:txBody>
      </p:sp>
      <p:sp>
        <p:nvSpPr>
          <p:cNvPr id="127" name="Google Shape;127;g2a15c0ee7c3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5c0ee7c3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a15c0ee7c3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15c0ee7c3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a15c0ee7c3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69"/>
            <a:ext cx="9144000" cy="513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/>
          <p:nvPr>
            <p:ph idx="2" type="pic"/>
          </p:nvPr>
        </p:nvSpPr>
        <p:spPr>
          <a:xfrm>
            <a:off x="-26127" y="-29067"/>
            <a:ext cx="4615952" cy="518219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13" name="Google Shape;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3432" y="4391871"/>
            <a:ext cx="1254147" cy="54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/>
          <p:nvPr>
            <p:ph idx="2" type="pic"/>
          </p:nvPr>
        </p:nvSpPr>
        <p:spPr>
          <a:xfrm>
            <a:off x="4248150" y="0"/>
            <a:ext cx="489585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27"/>
          <p:cNvSpPr txBox="1"/>
          <p:nvPr>
            <p:ph idx="2" type="body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>
            <p:ph idx="2" type="pic"/>
          </p:nvPr>
        </p:nvSpPr>
        <p:spPr>
          <a:xfrm>
            <a:off x="6800851" y="167482"/>
            <a:ext cx="2122488" cy="418226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6553201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8"/>
          <p:cNvSpPr/>
          <p:nvPr>
            <p:ph idx="3" type="pic"/>
          </p:nvPr>
        </p:nvSpPr>
        <p:spPr>
          <a:xfrm>
            <a:off x="4546601" y="167482"/>
            <a:ext cx="2122488" cy="418226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553201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_wide_slide2.jpg" id="22" name="Google Shape;2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bGn2firj6Dairef4ZMuSKXmqwzJsxFf4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a15c0ee7c3_0_20"/>
          <p:cNvSpPr/>
          <p:nvPr/>
        </p:nvSpPr>
        <p:spPr>
          <a:xfrm>
            <a:off x="1200" y="2500"/>
            <a:ext cx="9144000" cy="45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2a15c0ee7c3_0_20"/>
          <p:cNvSpPr txBox="1"/>
          <p:nvPr/>
        </p:nvSpPr>
        <p:spPr>
          <a:xfrm>
            <a:off x="1811850" y="1740600"/>
            <a:ext cx="552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4F2C1D"/>
                </a:solidFill>
              </a:rPr>
              <a:t>Today's Objective: </a:t>
            </a:r>
            <a:r>
              <a:rPr lang="en-US" sz="2800">
                <a:solidFill>
                  <a:srgbClr val="4F2C1D"/>
                </a:solidFill>
              </a:rPr>
              <a:t>Learn the process of implementing a Linear Regression algorithm in Python.</a:t>
            </a:r>
            <a:endParaRPr sz="2800">
              <a:solidFill>
                <a:srgbClr val="4F2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4F2C1D"/>
              </a:solidFill>
            </a:endParaRPr>
          </a:p>
        </p:txBody>
      </p:sp>
      <p:sp>
        <p:nvSpPr>
          <p:cNvPr id="45" name="Google Shape;45;g2a15c0ee7c3_0_20"/>
          <p:cNvSpPr txBox="1"/>
          <p:nvPr/>
        </p:nvSpPr>
        <p:spPr>
          <a:xfrm>
            <a:off x="286949" y="324725"/>
            <a:ext cx="462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F2C1D"/>
                </a:solidFill>
                <a:latin typeface="Arial"/>
                <a:ea typeface="Arial"/>
                <a:cs typeface="Arial"/>
                <a:sym typeface="Arial"/>
              </a:rPr>
              <a:t>Applied Machine Learning</a:t>
            </a:r>
            <a:endParaRPr b="1" sz="1800">
              <a:solidFill>
                <a:srgbClr val="4F2C1D"/>
              </a:solidFill>
            </a:endParaRPr>
          </a:p>
        </p:txBody>
      </p:sp>
      <p:sp>
        <p:nvSpPr>
          <p:cNvPr id="46" name="Google Shape;46;g2a15c0ee7c3_0_20"/>
          <p:cNvSpPr txBox="1"/>
          <p:nvPr/>
        </p:nvSpPr>
        <p:spPr>
          <a:xfrm>
            <a:off x="286950" y="461355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F2C1D"/>
                </a:solidFill>
              </a:rPr>
              <a:t>12/6/2023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Agenda</a:t>
            </a:r>
            <a:endParaRPr/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1232675" y="1574125"/>
            <a:ext cx="6678600" cy="3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6" lvl="0" marL="34290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Supervised Machine Learning</a:t>
            </a:r>
            <a:endParaRPr sz="2300"/>
          </a:p>
          <a:p>
            <a:pPr indent="-36195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What is Linear Regression?</a:t>
            </a:r>
            <a:endParaRPr sz="2300"/>
          </a:p>
          <a:p>
            <a:pPr indent="-361956" lvl="0" marL="342906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300"/>
              <a:buAutoNum type="arabicPeriod"/>
            </a:pPr>
            <a:r>
              <a:rPr lang="en-US" sz="2300"/>
              <a:t>Case Study: Housing Price Prediction</a:t>
            </a:r>
            <a:endParaRPr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5c0ee7c3_0_5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Machine Learning</a:t>
            </a:r>
            <a:endParaRPr/>
          </a:p>
        </p:txBody>
      </p:sp>
      <p:sp>
        <p:nvSpPr>
          <p:cNvPr id="58" name="Google Shape;58;g2a15c0ee7c3_0_57"/>
          <p:cNvSpPr txBox="1"/>
          <p:nvPr>
            <p:ph idx="1" type="body"/>
          </p:nvPr>
        </p:nvSpPr>
        <p:spPr>
          <a:xfrm>
            <a:off x="457200" y="2719175"/>
            <a:ext cx="8229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What is the defining characteristic of Supervised Learning?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Training an algorithm on a labeled dataset. Then, the algorithm learns to map input data to corresponding output labels.</a:t>
            </a:r>
            <a:endParaRPr sz="1600"/>
          </a:p>
        </p:txBody>
      </p:sp>
      <p:pic>
        <p:nvPicPr>
          <p:cNvPr id="59" name="Google Shape;59;g2a15c0ee7c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44" y="3428594"/>
            <a:ext cx="1071550" cy="10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2a15c0ee7c3_0_57"/>
          <p:cNvSpPr txBox="1"/>
          <p:nvPr>
            <p:ph idx="1" type="body"/>
          </p:nvPr>
        </p:nvSpPr>
        <p:spPr>
          <a:xfrm>
            <a:off x="457200" y="1256025"/>
            <a:ext cx="82296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What are the four types of machine learning algorithms?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Supervised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Unsupervised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Semi-supervised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Reinforcement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g2a15c0ee7c3_0_63"/>
          <p:cNvGrpSpPr/>
          <p:nvPr/>
        </p:nvGrpSpPr>
        <p:grpSpPr>
          <a:xfrm>
            <a:off x="2303495" y="1780439"/>
            <a:ext cx="4520184" cy="1753436"/>
            <a:chOff x="2303495" y="1780439"/>
            <a:chExt cx="4520184" cy="1753436"/>
          </a:xfrm>
        </p:grpSpPr>
        <p:grpSp>
          <p:nvGrpSpPr>
            <p:cNvPr id="66" name="Google Shape;66;g2a15c0ee7c3_0_63"/>
            <p:cNvGrpSpPr/>
            <p:nvPr/>
          </p:nvGrpSpPr>
          <p:grpSpPr>
            <a:xfrm>
              <a:off x="2303495" y="1780439"/>
              <a:ext cx="4520184" cy="1753436"/>
              <a:chOff x="2303495" y="1780439"/>
              <a:chExt cx="4520184" cy="1753436"/>
            </a:xfrm>
          </p:grpSpPr>
          <p:cxnSp>
            <p:nvCxnSpPr>
              <p:cNvPr id="67" name="Google Shape;67;g2a15c0ee7c3_0_63"/>
              <p:cNvCxnSpPr/>
              <p:nvPr/>
            </p:nvCxnSpPr>
            <p:spPr>
              <a:xfrm>
                <a:off x="3302325" y="257175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g2a15c0ee7c3_0_63"/>
              <p:cNvCxnSpPr/>
              <p:nvPr/>
            </p:nvCxnSpPr>
            <p:spPr>
              <a:xfrm>
                <a:off x="4121325" y="2832725"/>
                <a:ext cx="0" cy="31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g2a15c0ee7c3_0_63"/>
              <p:cNvCxnSpPr/>
              <p:nvPr/>
            </p:nvCxnSpPr>
            <p:spPr>
              <a:xfrm>
                <a:off x="4352432" y="2243072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g2a15c0ee7c3_0_63"/>
              <p:cNvCxnSpPr/>
              <p:nvPr/>
            </p:nvCxnSpPr>
            <p:spPr>
              <a:xfrm>
                <a:off x="4710175" y="1780439"/>
                <a:ext cx="0" cy="846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g2a15c0ee7c3_0_63"/>
              <p:cNvCxnSpPr/>
              <p:nvPr/>
            </p:nvCxnSpPr>
            <p:spPr>
              <a:xfrm>
                <a:off x="5372850" y="2413025"/>
                <a:ext cx="0" cy="682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g2a15c0ee7c3_0_63"/>
              <p:cNvCxnSpPr/>
              <p:nvPr/>
            </p:nvCxnSpPr>
            <p:spPr>
              <a:xfrm>
                <a:off x="5698575" y="2314275"/>
                <a:ext cx="0" cy="421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g2a15c0ee7c3_0_63"/>
              <p:cNvCxnSpPr/>
              <p:nvPr/>
            </p:nvCxnSpPr>
            <p:spPr>
              <a:xfrm>
                <a:off x="6823680" y="1952166"/>
                <a:ext cx="0" cy="51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g2a15c0ee7c3_0_63"/>
              <p:cNvCxnSpPr/>
              <p:nvPr/>
            </p:nvCxnSpPr>
            <p:spPr>
              <a:xfrm>
                <a:off x="2988075" y="3178375"/>
                <a:ext cx="0" cy="3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g2a15c0ee7c3_0_63"/>
              <p:cNvCxnSpPr/>
              <p:nvPr/>
            </p:nvCxnSpPr>
            <p:spPr>
              <a:xfrm>
                <a:off x="2303495" y="3292675"/>
                <a:ext cx="0" cy="9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" name="Google Shape;76;g2a15c0ee7c3_0_63"/>
            <p:cNvSpPr txBox="1"/>
            <p:nvPr/>
          </p:nvSpPr>
          <p:spPr>
            <a:xfrm>
              <a:off x="4662525" y="1946450"/>
              <a:ext cx="81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Residual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g2a15c0ee7c3_0_6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Linear Regression?</a:t>
            </a:r>
            <a:endParaRPr/>
          </a:p>
        </p:txBody>
      </p:sp>
      <p:grpSp>
        <p:nvGrpSpPr>
          <p:cNvPr id="78" name="Google Shape;78;g2a15c0ee7c3_0_63"/>
          <p:cNvGrpSpPr/>
          <p:nvPr/>
        </p:nvGrpSpPr>
        <p:grpSpPr>
          <a:xfrm>
            <a:off x="1264200" y="1093850"/>
            <a:ext cx="6089905" cy="3279855"/>
            <a:chOff x="1264200" y="1093850"/>
            <a:chExt cx="6089905" cy="3279855"/>
          </a:xfrm>
        </p:grpSpPr>
        <p:cxnSp>
          <p:nvCxnSpPr>
            <p:cNvPr id="79" name="Google Shape;79;g2a15c0ee7c3_0_63"/>
            <p:cNvCxnSpPr/>
            <p:nvPr/>
          </p:nvCxnSpPr>
          <p:spPr>
            <a:xfrm rot="10800000">
              <a:off x="1794850" y="1310275"/>
              <a:ext cx="0" cy="259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0" name="Google Shape;80;g2a15c0ee7c3_0_63"/>
            <p:cNvCxnSpPr/>
            <p:nvPr/>
          </p:nvCxnSpPr>
          <p:spPr>
            <a:xfrm>
              <a:off x="1794850" y="3902575"/>
              <a:ext cx="5431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g2a15c0ee7c3_0_63"/>
            <p:cNvSpPr txBox="1"/>
            <p:nvPr/>
          </p:nvSpPr>
          <p:spPr>
            <a:xfrm>
              <a:off x="1264200" y="1093850"/>
              <a:ext cx="4773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g2a15c0ee7c3_0_63"/>
            <p:cNvSpPr txBox="1"/>
            <p:nvPr/>
          </p:nvSpPr>
          <p:spPr>
            <a:xfrm>
              <a:off x="6876805" y="3871805"/>
              <a:ext cx="477300" cy="5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g2a15c0ee7c3_0_63"/>
          <p:cNvGrpSpPr/>
          <p:nvPr/>
        </p:nvGrpSpPr>
        <p:grpSpPr>
          <a:xfrm>
            <a:off x="2259975" y="1747350"/>
            <a:ext cx="4599600" cy="1823350"/>
            <a:chOff x="2259975" y="1747350"/>
            <a:chExt cx="4599600" cy="1823350"/>
          </a:xfrm>
        </p:grpSpPr>
        <p:sp>
          <p:nvSpPr>
            <p:cNvPr id="84" name="Google Shape;84;g2a15c0ee7c3_0_63"/>
            <p:cNvSpPr/>
            <p:nvPr/>
          </p:nvSpPr>
          <p:spPr>
            <a:xfrm>
              <a:off x="2259975" y="324910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g2a15c0ee7c3_0_63"/>
            <p:cNvSpPr/>
            <p:nvPr/>
          </p:nvSpPr>
          <p:spPr>
            <a:xfrm>
              <a:off x="2951275" y="348610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g2a15c0ee7c3_0_63"/>
            <p:cNvSpPr/>
            <p:nvPr/>
          </p:nvSpPr>
          <p:spPr>
            <a:xfrm>
              <a:off x="3260025" y="252945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2a15c0ee7c3_0_63"/>
            <p:cNvSpPr/>
            <p:nvPr/>
          </p:nvSpPr>
          <p:spPr>
            <a:xfrm>
              <a:off x="4079025" y="309670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g2a15c0ee7c3_0_63"/>
            <p:cNvSpPr/>
            <p:nvPr/>
          </p:nvSpPr>
          <p:spPr>
            <a:xfrm>
              <a:off x="5655125" y="2691475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2a15c0ee7c3_0_63"/>
            <p:cNvSpPr/>
            <p:nvPr/>
          </p:nvSpPr>
          <p:spPr>
            <a:xfrm>
              <a:off x="5330225" y="3059825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a15c0ee7c3_0_63"/>
            <p:cNvSpPr/>
            <p:nvPr/>
          </p:nvSpPr>
          <p:spPr>
            <a:xfrm>
              <a:off x="4667875" y="174735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2a15c0ee7c3_0_63"/>
            <p:cNvSpPr/>
            <p:nvPr/>
          </p:nvSpPr>
          <p:spPr>
            <a:xfrm>
              <a:off x="4301825" y="218780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a15c0ee7c3_0_63"/>
            <p:cNvSpPr/>
            <p:nvPr/>
          </p:nvSpPr>
          <p:spPr>
            <a:xfrm>
              <a:off x="6774975" y="244485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g2a15c0ee7c3_0_63"/>
          <p:cNvGrpSpPr/>
          <p:nvPr/>
        </p:nvGrpSpPr>
        <p:grpSpPr>
          <a:xfrm>
            <a:off x="1819525" y="1647675"/>
            <a:ext cx="6970350" cy="1909275"/>
            <a:chOff x="1819525" y="1647675"/>
            <a:chExt cx="6970350" cy="1909275"/>
          </a:xfrm>
        </p:grpSpPr>
        <p:cxnSp>
          <p:nvCxnSpPr>
            <p:cNvPr id="94" name="Google Shape;94;g2a15c0ee7c3_0_63"/>
            <p:cNvCxnSpPr/>
            <p:nvPr/>
          </p:nvCxnSpPr>
          <p:spPr>
            <a:xfrm flipH="1" rot="10800000">
              <a:off x="1819525" y="1894650"/>
              <a:ext cx="5151900" cy="16623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g2a15c0ee7c3_0_63"/>
            <p:cNvSpPr txBox="1"/>
            <p:nvPr/>
          </p:nvSpPr>
          <p:spPr>
            <a:xfrm>
              <a:off x="7028875" y="1647675"/>
              <a:ext cx="17610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Regression Line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y = beta sub 0 + beta sub 1, x" id="96" name="Google Shape;96;g2a15c0ee7c3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4439" y="2840586"/>
            <a:ext cx="1800783" cy="523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2a15c0ee7c3_0_63"/>
          <p:cNvGrpSpPr/>
          <p:nvPr/>
        </p:nvGrpSpPr>
        <p:grpSpPr>
          <a:xfrm>
            <a:off x="1340400" y="1691250"/>
            <a:ext cx="4264625" cy="2616600"/>
            <a:chOff x="1340400" y="1691250"/>
            <a:chExt cx="4264625" cy="2616600"/>
          </a:xfrm>
        </p:grpSpPr>
        <p:sp>
          <p:nvSpPr>
            <p:cNvPr id="98" name="Google Shape;98;g2a15c0ee7c3_0_63"/>
            <p:cNvSpPr txBox="1"/>
            <p:nvPr/>
          </p:nvSpPr>
          <p:spPr>
            <a:xfrm>
              <a:off x="3569225" y="3929250"/>
              <a:ext cx="20358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 Size (ft</a:t>
              </a:r>
              <a:r>
                <a:rPr baseline="30000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2a15c0ee7c3_0_63"/>
            <p:cNvSpPr txBox="1"/>
            <p:nvPr/>
          </p:nvSpPr>
          <p:spPr>
            <a:xfrm rot="-5400000">
              <a:off x="649200" y="2382450"/>
              <a:ext cx="17610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 Price ($)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g2a15c0ee7c3_0_63"/>
          <p:cNvGrpSpPr/>
          <p:nvPr/>
        </p:nvGrpSpPr>
        <p:grpSpPr>
          <a:xfrm>
            <a:off x="6321419" y="3812050"/>
            <a:ext cx="715800" cy="394800"/>
            <a:chOff x="6321419" y="3812050"/>
            <a:chExt cx="715800" cy="394800"/>
          </a:xfrm>
        </p:grpSpPr>
        <p:sp>
          <p:nvSpPr>
            <p:cNvPr id="101" name="Google Shape;101;g2a15c0ee7c3_0_63"/>
            <p:cNvSpPr/>
            <p:nvPr/>
          </p:nvSpPr>
          <p:spPr>
            <a:xfrm>
              <a:off x="6625918" y="3812050"/>
              <a:ext cx="74100" cy="1974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2a15c0ee7c3_0_63"/>
            <p:cNvSpPr txBox="1"/>
            <p:nvPr/>
          </p:nvSpPr>
          <p:spPr>
            <a:xfrm>
              <a:off x="6321419" y="4009450"/>
              <a:ext cx="7158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3200 ft</a:t>
              </a:r>
              <a:r>
                <a:rPr baseline="30000"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aseline="30000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g2a15c0ee7c3_0_63"/>
          <p:cNvGrpSpPr/>
          <p:nvPr/>
        </p:nvGrpSpPr>
        <p:grpSpPr>
          <a:xfrm>
            <a:off x="1163303" y="1878095"/>
            <a:ext cx="5503572" cy="197400"/>
            <a:chOff x="1163303" y="1878095"/>
            <a:chExt cx="5503572" cy="197400"/>
          </a:xfrm>
        </p:grpSpPr>
        <p:sp>
          <p:nvSpPr>
            <p:cNvPr id="104" name="Google Shape;104;g2a15c0ee7c3_0_63"/>
            <p:cNvSpPr/>
            <p:nvPr/>
          </p:nvSpPr>
          <p:spPr>
            <a:xfrm rot="5400000">
              <a:off x="1749725" y="1890600"/>
              <a:ext cx="74100" cy="1974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a15c0ee7c3_0_63"/>
            <p:cNvSpPr txBox="1"/>
            <p:nvPr/>
          </p:nvSpPr>
          <p:spPr>
            <a:xfrm>
              <a:off x="1163303" y="1878095"/>
              <a:ext cx="6171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$840K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" name="Google Shape;106;g2a15c0ee7c3_0_63"/>
            <p:cNvCxnSpPr>
              <a:stCxn id="104" idx="0"/>
            </p:cNvCxnSpPr>
            <p:nvPr/>
          </p:nvCxnSpPr>
          <p:spPr>
            <a:xfrm>
              <a:off x="1885475" y="1989300"/>
              <a:ext cx="4781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g2a15c0ee7c3_0_63"/>
          <p:cNvGrpSpPr/>
          <p:nvPr/>
        </p:nvGrpSpPr>
        <p:grpSpPr>
          <a:xfrm>
            <a:off x="6603077" y="1950343"/>
            <a:ext cx="98700" cy="1935782"/>
            <a:chOff x="6603077" y="1950343"/>
            <a:chExt cx="98700" cy="1935782"/>
          </a:xfrm>
        </p:grpSpPr>
        <p:cxnSp>
          <p:nvCxnSpPr>
            <p:cNvPr id="108" name="Google Shape;108;g2a15c0ee7c3_0_63"/>
            <p:cNvCxnSpPr/>
            <p:nvPr/>
          </p:nvCxnSpPr>
          <p:spPr>
            <a:xfrm rot="10800000">
              <a:off x="6666875" y="1989225"/>
              <a:ext cx="0" cy="18969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g2a15c0ee7c3_0_63"/>
            <p:cNvSpPr/>
            <p:nvPr/>
          </p:nvSpPr>
          <p:spPr>
            <a:xfrm>
              <a:off x="6603077" y="1950343"/>
              <a:ext cx="98700" cy="987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Google Shape;110;g2a15c0ee7c3_0_63"/>
          <p:cNvCxnSpPr/>
          <p:nvPr/>
        </p:nvCxnSpPr>
        <p:spPr>
          <a:xfrm flipH="1" rot="10800000">
            <a:off x="2235300" y="1730075"/>
            <a:ext cx="4234500" cy="1948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g2a15c0ee7c3_0_63"/>
          <p:cNvSpPr/>
          <p:nvPr/>
        </p:nvSpPr>
        <p:spPr>
          <a:xfrm>
            <a:off x="2339200" y="1665025"/>
            <a:ext cx="4143375" cy="2026250"/>
          </a:xfrm>
          <a:custGeom>
            <a:rect b="b" l="l" r="r" t="t"/>
            <a:pathLst>
              <a:path extrusionOk="0" h="81050" w="165735">
                <a:moveTo>
                  <a:pt x="0" y="81050"/>
                </a:moveTo>
                <a:cubicBezTo>
                  <a:pt x="5715" y="74902"/>
                  <a:pt x="17578" y="49011"/>
                  <a:pt x="34290" y="44162"/>
                </a:cubicBezTo>
                <a:cubicBezTo>
                  <a:pt x="51002" y="39313"/>
                  <a:pt x="83041" y="58016"/>
                  <a:pt x="100273" y="51955"/>
                </a:cubicBezTo>
                <a:cubicBezTo>
                  <a:pt x="117505" y="45894"/>
                  <a:pt x="126770" y="16453"/>
                  <a:pt x="137680" y="7794"/>
                </a:cubicBezTo>
                <a:cubicBezTo>
                  <a:pt x="148590" y="-865"/>
                  <a:pt x="161059" y="1299"/>
                  <a:pt x="165735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g2a15c0ee7c3_0_63"/>
          <p:cNvSpPr txBox="1"/>
          <p:nvPr/>
        </p:nvSpPr>
        <p:spPr>
          <a:xfrm>
            <a:off x="37400" y="1325975"/>
            <a:ext cx="11505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-Ordinary Least Squares (OLS)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-Least Absolute Deviations (LAD) or L1 Regression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-Ridge Regression (L2 Regularization)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g2a15c0ee7c3_0_63"/>
          <p:cNvGrpSpPr/>
          <p:nvPr/>
        </p:nvGrpSpPr>
        <p:grpSpPr>
          <a:xfrm>
            <a:off x="2686675" y="1442550"/>
            <a:ext cx="84600" cy="1809506"/>
            <a:chOff x="2686675" y="1442550"/>
            <a:chExt cx="84600" cy="1809506"/>
          </a:xfrm>
        </p:grpSpPr>
        <p:cxnSp>
          <p:nvCxnSpPr>
            <p:cNvPr id="114" name="Google Shape;114;g2a15c0ee7c3_0_63"/>
            <p:cNvCxnSpPr/>
            <p:nvPr/>
          </p:nvCxnSpPr>
          <p:spPr>
            <a:xfrm>
              <a:off x="2728975" y="1469456"/>
              <a:ext cx="0" cy="178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g2a15c0ee7c3_0_63"/>
            <p:cNvSpPr/>
            <p:nvPr/>
          </p:nvSpPr>
          <p:spPr>
            <a:xfrm>
              <a:off x="2686675" y="1442550"/>
              <a:ext cx="84600" cy="84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5c0ee7c3_0_19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559"/>
              <a:t>What if you have &gt;1 </a:t>
            </a:r>
            <a:r>
              <a:rPr lang="en-US" sz="3559"/>
              <a:t>Independent</a:t>
            </a:r>
            <a:r>
              <a:rPr lang="en-US" sz="3559"/>
              <a:t> Variable?</a:t>
            </a:r>
            <a:endParaRPr sz="3559"/>
          </a:p>
        </p:txBody>
      </p:sp>
      <p:sp>
        <p:nvSpPr>
          <p:cNvPr id="122" name="Google Shape;122;g2a15c0ee7c3_0_199"/>
          <p:cNvSpPr txBox="1"/>
          <p:nvPr>
            <p:ph idx="1" type="body"/>
          </p:nvPr>
        </p:nvSpPr>
        <p:spPr>
          <a:xfrm>
            <a:off x="457200" y="1680750"/>
            <a:ext cx="26046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Multiple Linear 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descr="y = beta sub 0 + beta sub 1 x sub 1 + beta sub 2 x sub 2 + beta sub 3 x sub 3 and so on to + beta sub n x sub n." id="123" name="Google Shape;123;g2a15c0ee7c3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637" y="3997551"/>
            <a:ext cx="4906725" cy="4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a15c0ee7c3_0_199"/>
          <p:cNvPicPr preferRelativeResize="0"/>
          <p:nvPr/>
        </p:nvPicPr>
        <p:blipFill rotWithShape="1">
          <a:blip r:embed="rId4">
            <a:alphaModFix/>
          </a:blip>
          <a:srcRect b="0" l="4884" r="4821" t="5311"/>
          <a:stretch/>
        </p:blipFill>
        <p:spPr>
          <a:xfrm>
            <a:off x="2752571" y="1095379"/>
            <a:ext cx="3562949" cy="29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5c0ee7c3_0_1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evaluate</a:t>
            </a:r>
            <a:r>
              <a:rPr lang="en-US"/>
              <a:t> Linear Regression?</a:t>
            </a:r>
            <a:endParaRPr/>
          </a:p>
        </p:txBody>
      </p:sp>
      <p:pic>
        <p:nvPicPr>
          <p:cNvPr id="130" name="Google Shape;130;g2a15c0ee7c3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00" y="1330348"/>
            <a:ext cx="3157000" cy="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15c0ee7c3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850" y="3237736"/>
            <a:ext cx="25527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a15c0ee7c3_0_123"/>
          <p:cNvSpPr/>
          <p:nvPr/>
        </p:nvSpPr>
        <p:spPr>
          <a:xfrm>
            <a:off x="899175" y="1330350"/>
            <a:ext cx="733500" cy="733500"/>
          </a:xfrm>
          <a:prstGeom prst="ellipse">
            <a:avLst/>
          </a:prstGeom>
          <a:solidFill>
            <a:srgbClr val="A18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a15c0ee7c3_0_123"/>
          <p:cNvSpPr txBox="1"/>
          <p:nvPr/>
        </p:nvSpPr>
        <p:spPr>
          <a:xfrm>
            <a:off x="1719700" y="1223300"/>
            <a:ext cx="31443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Squared Error (RMSE)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scores represent higher accuracy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 output, the units are the same as y-axis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a15c0ee7c3_0_123"/>
          <p:cNvSpPr/>
          <p:nvPr/>
        </p:nvSpPr>
        <p:spPr>
          <a:xfrm>
            <a:off x="899175" y="2970950"/>
            <a:ext cx="733500" cy="733500"/>
          </a:xfrm>
          <a:prstGeom prst="ellipse">
            <a:avLst/>
          </a:prstGeom>
          <a:solidFill>
            <a:srgbClr val="A18F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a15c0ee7c3_0_123"/>
          <p:cNvSpPr txBox="1"/>
          <p:nvPr/>
        </p:nvSpPr>
        <p:spPr>
          <a:xfrm>
            <a:off x="1719700" y="2863900"/>
            <a:ext cx="3156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 Squared)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the proportion of the variance in the dependent variable that is predictable from the independent variable(s)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Ranges from 0-1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5c0ee7c3_0_17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to use Linear Regression?</a:t>
            </a:r>
            <a:endParaRPr/>
          </a:p>
        </p:txBody>
      </p:sp>
      <p:sp>
        <p:nvSpPr>
          <p:cNvPr id="141" name="Google Shape;141;g2a15c0ee7c3_0_175"/>
          <p:cNvSpPr txBox="1"/>
          <p:nvPr/>
        </p:nvSpPr>
        <p:spPr>
          <a:xfrm>
            <a:off x="886850" y="1244425"/>
            <a:ext cx="2281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Linear Regression!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a15c0ee7c3_0_175"/>
          <p:cNvSpPr txBox="1"/>
          <p:nvPr/>
        </p:nvSpPr>
        <p:spPr>
          <a:xfrm>
            <a:off x="5826400" y="1244425"/>
            <a:ext cx="2390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Linear Regression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2a15c0ee7c3_0_175"/>
          <p:cNvCxnSpPr/>
          <p:nvPr/>
        </p:nvCxnSpPr>
        <p:spPr>
          <a:xfrm>
            <a:off x="4572000" y="1214191"/>
            <a:ext cx="0" cy="327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2a15c0ee7c3_0_175"/>
          <p:cNvCxnSpPr/>
          <p:nvPr/>
        </p:nvCxnSpPr>
        <p:spPr>
          <a:xfrm>
            <a:off x="937025" y="1636350"/>
            <a:ext cx="728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2a15c0ee7c3_0_175"/>
          <p:cNvSpPr txBox="1"/>
          <p:nvPr/>
        </p:nvSpPr>
        <p:spPr>
          <a:xfrm>
            <a:off x="796825" y="1772000"/>
            <a:ext cx="35661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continuous dependant variable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for Explainability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Computational Efficiency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identification of relationships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between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variable(s)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a15c0ee7c3_0_175"/>
          <p:cNvSpPr txBox="1"/>
          <p:nvPr/>
        </p:nvSpPr>
        <p:spPr>
          <a:xfrm>
            <a:off x="4665025" y="1772000"/>
            <a:ext cx="35661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Collinearity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Outliers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non-normal distribution of Residuals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5c0ee7c3_0_185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Case Study in Python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450"/>
              <a:buFont typeface="Calibri"/>
              <a:buNone/>
            </a:pPr>
            <a:r>
              <a:rPr lang="en-US" sz="3844"/>
              <a:t>Please open the following </a:t>
            </a:r>
            <a:r>
              <a:rPr lang="en-US" sz="3844" u="sng">
                <a:solidFill>
                  <a:schemeClr val="hlink"/>
                </a:solidFill>
                <a:hlinkClick r:id="rId3"/>
              </a:rPr>
              <a:t>Google Colab file</a:t>
            </a:r>
            <a:endParaRPr sz="384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B09276"/>
      </a:dk2>
      <a:lt2>
        <a:srgbClr val="EEECE1"/>
      </a:lt2>
      <a:accent1>
        <a:srgbClr val="F5B71D"/>
      </a:accent1>
      <a:accent2>
        <a:srgbClr val="351D19"/>
      </a:accent2>
      <a:accent3>
        <a:srgbClr val="F6DCB8"/>
      </a:accent3>
      <a:accent4>
        <a:srgbClr val="FFEED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