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29.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Masters/slideMaster1.xml" ContentType="application/vnd.openxmlformats-officedocument.presentationml.slideMaster+xml"/>
  <Override PartName="/ppt/slides/slide14.xml" ContentType="application/vnd.openxmlformats-officedocument.presentationml.slide+xml"/>
  <Override PartName="/ppt/theme/theme2.xml" ContentType="application/vnd.openxmlformats-officedocument.them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docProps/custom.xml" ContentType="application/vnd.openxmlformats-officedocument.custom-properties+xml"/>
  <Override PartName="/ppt/slides/slide6.xml" ContentType="application/vnd.openxmlformats-officedocument.presentationml.slide+xml"/>
  <Override PartName="/ppt/tableStyles.xml" ContentType="application/vnd.openxmlformats-officedocument.presentationml.tableStyles+xml"/>
  <Override PartName="/ppt/slideLayouts/slideLayout1.xml" ContentType="application/vnd.openxmlformats-officedocument.presentationml.slideLayout+xml"/>
  <Override PartName="/ppt/slides/slide16.xml" ContentType="application/vnd.openxmlformats-officedocument.presentationml.slide+xml"/>
  <Override PartName="/ppt/slides/slide28.xml" ContentType="application/vnd.openxmlformats-officedocument.presentationml.slide+xml"/>
  <Override PartName="/ppt/theme/theme1.xml" ContentType="application/vnd.openxmlformats-officedocument.theme+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type="screen4x3"/>
  <p:notesSz cx="9144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CA477B1C-3D33-6179-E9DD-33A1BD01DFA5}">
  <a:tblStyle styleId="{CA477B1C-3D33-6179-E9DD-33A1BD01DFA5}"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notesMaster" Target="notesMasters/notesMaster1.xml"/><Relationship Id="rId34" Type="http://schemas.openxmlformats.org/officeDocument/2006/relationships/presProps" Target="presProps.xml" /><Relationship Id="rId35" Type="http://schemas.openxmlformats.org/officeDocument/2006/relationships/tableStyles" Target="tableStyles.xml" /><Relationship Id="rId36"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066733" cy="468154"/>
          </a:xfrm>
          <a:prstGeom prst="rect">
            <a:avLst/>
          </a:prstGeom>
        </p:spPr>
        <p:txBody>
          <a:bodyPr vert="horz" lIns="93935" tIns="46968" rIns="93935" bIns="46968" rtlCol="0"/>
          <a:lstStyle>
            <a:lvl1pPr algn="l">
              <a:defRPr sz="1300"/>
            </a:lvl1pPr>
          </a:lstStyle>
          <a:p>
            <a:pPr>
              <a:defRPr/>
            </a:pPr>
            <a:endParaRPr lang="en-US"/>
          </a:p>
        </p:txBody>
      </p:sp>
      <p:sp>
        <p:nvSpPr>
          <p:cNvPr id="3" name="Date Placeholder 2"/>
          <p:cNvSpPr>
            <a:spLocks noGrp="1"/>
          </p:cNvSpPr>
          <p:nvPr>
            <p:ph type="dt" idx="1"/>
          </p:nvPr>
        </p:nvSpPr>
        <p:spPr bwMode="auto">
          <a:xfrm>
            <a:off x="4008704" y="0"/>
            <a:ext cx="3066733" cy="468154"/>
          </a:xfrm>
          <a:prstGeom prst="rect">
            <a:avLst/>
          </a:prstGeom>
        </p:spPr>
        <p:txBody>
          <a:bodyPr vert="horz" lIns="93935" tIns="46968" rIns="93935" bIns="46968" rtlCol="0"/>
          <a:lstStyle>
            <a:lvl1pPr algn="r">
              <a:defRPr sz="1300"/>
            </a:lvl1pPr>
          </a:lstStyle>
          <a:p>
            <a:pPr>
              <a:defRPr/>
            </a:pPr>
            <a:endParaRPr lang="en-US"/>
          </a:p>
        </p:txBody>
      </p:sp>
      <p:sp>
        <p:nvSpPr>
          <p:cNvPr id="4" name="Slide Image Placeholder 3"/>
          <p:cNvSpPr>
            <a:spLocks noChangeAspect="1" noGrp="1" noRot="1"/>
          </p:cNvSpPr>
          <p:nvPr>
            <p:ph type="sldImg" idx="2"/>
          </p:nvPr>
        </p:nvSpPr>
        <p:spPr bwMode="auto">
          <a:xfrm>
            <a:off x="1198563" y="703263"/>
            <a:ext cx="4679950" cy="3509962"/>
          </a:xfrm>
          <a:prstGeom prst="rect">
            <a:avLst/>
          </a:prstGeom>
          <a:noFill/>
          <a:ln w="12700">
            <a:solidFill>
              <a:prstClr val="black"/>
            </a:solidFill>
          </a:ln>
        </p:spPr>
        <p:txBody>
          <a:bodyPr vert="horz" lIns="93935" tIns="46968" rIns="93935" bIns="46968" rtlCol="0" anchor="ctr"/>
          <a:lstStyle/>
          <a:p>
            <a:pPr>
              <a:defRPr/>
            </a:pPr>
            <a:endParaRPr lang="en-US"/>
          </a:p>
        </p:txBody>
      </p:sp>
      <p:sp>
        <p:nvSpPr>
          <p:cNvPr id="5" name="Notes Placeholder 4"/>
          <p:cNvSpPr>
            <a:spLocks noGrp="1"/>
          </p:cNvSpPr>
          <p:nvPr>
            <p:ph type="body" sz="quarter" idx="3"/>
          </p:nvPr>
        </p:nvSpPr>
        <p:spPr bwMode="auto">
          <a:xfrm>
            <a:off x="707708" y="4447461"/>
            <a:ext cx="5661660" cy="4213384"/>
          </a:xfrm>
          <a:prstGeom prst="rect">
            <a:avLst/>
          </a:prstGeom>
        </p:spPr>
        <p:txBody>
          <a:bodyPr vert="horz" lIns="93935" tIns="46968" rIns="93935" bIns="46968"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893296"/>
            <a:ext cx="3066733" cy="468154"/>
          </a:xfrm>
          <a:prstGeom prst="rect">
            <a:avLst/>
          </a:prstGeom>
        </p:spPr>
        <p:txBody>
          <a:bodyPr vert="horz" lIns="93935" tIns="46968" rIns="93935" bIns="46968" rtlCol="0" anchor="b"/>
          <a:lstStyle>
            <a:lvl1pPr algn="l">
              <a:defRPr sz="1300"/>
            </a:lvl1pPr>
          </a:lstStyle>
          <a:p>
            <a:pPr>
              <a:defRPr/>
            </a:pPr>
            <a:endParaRPr lang="en-US"/>
          </a:p>
        </p:txBody>
      </p:sp>
      <p:sp>
        <p:nvSpPr>
          <p:cNvPr id="7" name="Slide Number Placeholder 6"/>
          <p:cNvSpPr>
            <a:spLocks noGrp="1"/>
          </p:cNvSpPr>
          <p:nvPr>
            <p:ph type="sldNum" sz="quarter" idx="5"/>
          </p:nvPr>
        </p:nvSpPr>
        <p:spPr bwMode="auto">
          <a:xfrm>
            <a:off x="4008704" y="8893296"/>
            <a:ext cx="3066733" cy="468154"/>
          </a:xfrm>
          <a:prstGeom prst="rect">
            <a:avLst/>
          </a:prstGeom>
        </p:spPr>
        <p:txBody>
          <a:bodyPr vert="horz" lIns="93935" tIns="46968" rIns="93935" bIns="46968" rtlCol="0" anchor="b"/>
          <a:lstStyle>
            <a:lvl1pPr algn="r">
              <a:defRPr sz="1300"/>
            </a:lvl1pPr>
          </a:lstStyle>
          <a:p>
            <a:pPr>
              <a:defRPr/>
            </a:pPr>
            <a:fld id="{96F78FC6-AD1A-4891-B052-1F9E7FD3A2AD}" type="slidenum">
              <a:rPr lang="en-US"/>
              <a:t/>
            </a:fld>
            <a:endParaRPr lang="en-US"/>
          </a:p>
        </p:txBody>
      </p:sp>
    </p:spTree>
  </p:cSld>
  <p:clrMap bg1="lt1" tx1="dk1" bg2="lt2" tx2="dk2" accent1="accent1" accent2="accent2" accent3="accent3" accent4="accent4" accent5="accent5" accent6="accent6" hlink="hlink" folHlink="folHlink"/>
  <p:hf dt="1" ftr="0" hdr="0" sldNum="1"/>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C9FFF4CD-B01A-4795-B6DC-C33F926F40F9}" type="slidenum">
              <a:rPr lang="en-US"/>
              <a:t/>
            </a:fld>
            <a:endParaRPr lang="en-US"/>
          </a:p>
        </p:txBody>
      </p:sp>
      <p:sp>
        <p:nvSpPr>
          <p:cNvPr id="103426" name="Rectangle 2"/>
          <p:cNvSpPr>
            <a:spLocks noChangeArrowheads="1" noChangeAspect="1" noGrp="1" noRot="1" noTextEdit="1"/>
          </p:cNvSpPr>
          <p:nvPr>
            <p:ph type="sldImg"/>
          </p:nvPr>
        </p:nvSpPr>
        <p:spPr bwMode="auto">
          <a:ln/>
        </p:spPr>
      </p:sp>
      <p:sp>
        <p:nvSpPr>
          <p:cNvPr id="103427" name="Rectangle 3"/>
          <p:cNvSpPr>
            <a:spLocks noChangeArrowheads="1" noGrp="1"/>
          </p:cNvSpPr>
          <p:nvPr>
            <p:ph type="body" idx="1"/>
          </p:nvPr>
        </p:nvSpPr>
        <p:spPr bwMode="auto"/>
        <p:txBody>
          <a:bodyPr/>
          <a:lstStyle/>
          <a:p>
            <a:pPr>
              <a:defRPr/>
            </a:pPr>
            <a:r>
              <a:rPr lang="en-US" sz="1300"/>
              <a:t>Estimating Emissions: Basic Equation</a:t>
            </a:r>
            <a:endParaRPr lang="en-US"/>
          </a:p>
        </p:txBody>
      </p:sp>
      <p:sp>
        <p:nvSpPr>
          <p:cNvPr id="5" name="Date Placeholder 4"/>
          <p:cNvSpPr>
            <a:spLocks noGrp="1"/>
          </p:cNvSpPr>
          <p:nvPr>
            <p:ph type="dt" idx="10"/>
          </p:nvPr>
        </p:nvSpPr>
        <p:spPr bwMode="auto"/>
        <p:txBody>
          <a:bodyPr/>
          <a:lstStyle/>
          <a:p>
            <a:pPr>
              <a:defRPr/>
            </a:pPr>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 name="Rectangle 7"/>
          <p:cNvSpPr>
            <a:spLocks noChangeArrowheads="1" noGrp="1"/>
          </p:cNvSpPr>
          <p:nvPr>
            <p:ph type="sldNum" sz="quarter" idx="5"/>
          </p:nvPr>
        </p:nvSpPr>
        <p:spPr bwMode="auto">
          <a:ln/>
        </p:spPr>
        <p:txBody>
          <a:bodyPr/>
          <a:lstStyle/>
          <a:p>
            <a:pPr>
              <a:defRPr/>
            </a:pPr>
            <a:fld id="{36D4E53F-ADED-43A4-A0B7-22F8187594ED}" type="slidenum">
              <a:rPr lang="en-US"/>
              <a:t/>
            </a:fld>
            <a:endParaRPr lang="en-US"/>
          </a:p>
        </p:txBody>
      </p:sp>
      <p:sp>
        <p:nvSpPr>
          <p:cNvPr id="107522" name="Rectangle 2"/>
          <p:cNvSpPr>
            <a:spLocks noChangeArrowheads="1" noChangeAspect="1" noGrp="1" noRot="1" noTextEdit="1"/>
          </p:cNvSpPr>
          <p:nvPr>
            <p:ph type="sldImg"/>
          </p:nvPr>
        </p:nvSpPr>
        <p:spPr bwMode="auto">
          <a:ln/>
        </p:spPr>
      </p:sp>
      <p:sp>
        <p:nvSpPr>
          <p:cNvPr id="107523" name="Rectangle 3"/>
          <p:cNvSpPr>
            <a:spLocks noChangeArrowheads="1" noGrp="1"/>
          </p:cNvSpPr>
          <p:nvPr>
            <p:ph type="body" idx="1"/>
          </p:nvPr>
        </p:nvSpPr>
        <p:spPr bwMode="auto"/>
        <p:txBody>
          <a:bodyPr/>
          <a:lstStyle/>
          <a:p>
            <a:pPr>
              <a:buFontTx/>
              <a:buChar char="•"/>
              <a:defRPr/>
            </a:pPr>
            <a:r>
              <a:rPr lang="en-US"/>
              <a:t>Emission factors for most sources can be found in units of CO</a:t>
            </a:r>
            <a:r>
              <a:rPr lang="en-US" baseline="-25000"/>
              <a:t>2</a:t>
            </a:r>
            <a:r>
              <a:rPr lang="en-US"/>
              <a:t> or CO</a:t>
            </a:r>
            <a:r>
              <a:rPr lang="en-US" baseline="-25000"/>
              <a:t>2</a:t>
            </a:r>
            <a:r>
              <a:rPr lang="en-US"/>
              <a:t>-equivalent</a:t>
            </a:r>
            <a:endParaRPr/>
          </a:p>
          <a:p>
            <a:pPr>
              <a:buFontTx/>
              <a:buChar char="•"/>
              <a:defRPr/>
            </a:pPr>
            <a:r>
              <a:rPr lang="en-US"/>
              <a:t>When dealing with non-CO</a:t>
            </a:r>
            <a:r>
              <a:rPr lang="en-US" baseline="-25000"/>
              <a:t>2</a:t>
            </a:r>
            <a:r>
              <a:rPr lang="en-US"/>
              <a:t> gases that you will need to convert emission estimates from units of mass (e.g., kg of CH</a:t>
            </a:r>
            <a:r>
              <a:rPr lang="en-US" baseline="-25000"/>
              <a:t>4</a:t>
            </a:r>
            <a:r>
              <a:rPr lang="en-US"/>
              <a:t>) to CO</a:t>
            </a:r>
            <a:r>
              <a:rPr lang="en-US" baseline="-25000"/>
              <a:t>2</a:t>
            </a:r>
            <a:r>
              <a:rPr lang="en-US"/>
              <a:t>-equivalents using Global Warming Potential (GWP) values in order to aggregate all GHG emissions in your inventory.</a:t>
            </a:r>
            <a:endParaRPr/>
          </a:p>
          <a:p>
            <a:pPr>
              <a:defRPr/>
            </a:pPr>
            <a:endParaRPr lang="en-US"/>
          </a:p>
        </p:txBody>
      </p:sp>
      <p:sp>
        <p:nvSpPr>
          <p:cNvPr id="5" name="Date Placeholder 4"/>
          <p:cNvSpPr>
            <a:spLocks noGrp="1"/>
          </p:cNvSpPr>
          <p:nvPr>
            <p:ph type="dt" idx="10"/>
          </p:nvPr>
        </p:nvSpPr>
        <p:spPr bwMode="auto"/>
        <p:txBody>
          <a:bodyPr/>
          <a:lstStyle/>
          <a:p>
            <a:pPr>
              <a:defRPr/>
            </a:pPr>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The goal is for the emission factors to reflect</a:t>
            </a:r>
            <a:r>
              <a:rPr lang="en-US"/>
              <a:t> the mix of electricity actually used in the region where you are consuming. It should approximate a “distribution area,” which may be more accurately a sub-national boundary (such as US regions shown through </a:t>
            </a:r>
            <a:r>
              <a:rPr lang="en-US"/>
              <a:t>eGRID</a:t>
            </a:r>
            <a:r>
              <a:rPr lang="en-US"/>
              <a:t>) or multi-national boundaries (such as Nordic region, where there are many physical exchanges of energy across borders, making a regional factor more accurate than a national production factor only. However, a national factor’s accuracy for the location-based method can be improved if it takes into account emissions from physical energy exchanges across borders.</a:t>
            </a:r>
            <a:endParaRPr lang="en-US"/>
          </a:p>
        </p:txBody>
      </p:sp>
      <p:sp>
        <p:nvSpPr>
          <p:cNvPr id="4" name="Slide Number Placeholder 3"/>
          <p:cNvSpPr>
            <a:spLocks noGrp="1"/>
          </p:cNvSpPr>
          <p:nvPr>
            <p:ph type="sldNum" sz="quarter" idx="10"/>
          </p:nvPr>
        </p:nvSpPr>
        <p:spPr bwMode="auto"/>
        <p:txBody>
          <a:bodyPr/>
          <a:lstStyle/>
          <a:p>
            <a:pPr>
              <a:defRPr/>
            </a:pPr>
            <a:fld id="{28273953-24A8-4571-845B-DD0903A86595}" type="slidenum">
              <a:rPr lang="en-US"/>
              <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The premise of the market-based method is to linking</a:t>
            </a:r>
            <a:r>
              <a:rPr lang="en-US"/>
              <a:t> specific units of electricity generation to consumers through a “contractual instrument.” Not limited to green power – as a method, needs to be completely and comprehensively applied to avoid double counting. </a:t>
            </a:r>
            <a:r>
              <a:rPr lang="en-US" b="1"/>
              <a:t>Advantage</a:t>
            </a:r>
            <a:r>
              <a:rPr lang="en-US"/>
              <a:t>: better reflects risks and opportunities associated with supplier portfolios. Your exposure to fluctuating costs, GHG regulation are shown to you through your supplier, not through a general regional figure. Furthermore, you have a chance to mitigate those risks through choosing cleaner supply and negotiating your own supply prices through contracts. Contractual instruments are the only way for consumers to influence supply through their demand, providing an additional lever to reduce overall emissions. </a:t>
            </a:r>
            <a:r>
              <a:rPr lang="en-US" b="1"/>
              <a:t>Disadvantage</a:t>
            </a:r>
            <a:r>
              <a:rPr lang="en-US"/>
              <a:t>: there can be questions/concerns with this method’s reliability and the overall impact voluntary purchasing has. However, as explained in the next few slides, this Guidance addressed some of those concerns.</a:t>
            </a:r>
            <a:endParaRPr lang="en-US"/>
          </a:p>
        </p:txBody>
      </p:sp>
      <p:sp>
        <p:nvSpPr>
          <p:cNvPr id="4" name="Slide Number Placeholder 3"/>
          <p:cNvSpPr>
            <a:spLocks noGrp="1"/>
          </p:cNvSpPr>
          <p:nvPr>
            <p:ph type="sldNum" sz="quarter" idx="10"/>
          </p:nvPr>
        </p:nvSpPr>
        <p:spPr bwMode="auto"/>
        <p:txBody>
          <a:bodyPr/>
          <a:lstStyle/>
          <a:p>
            <a:pPr>
              <a:defRPr/>
            </a:pPr>
            <a:fld id="{28273953-24A8-4571-845B-DD0903A86595}" type="slidenum">
              <a:rPr lang="en-US"/>
              <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a:t>These</a:t>
            </a:r>
            <a:r>
              <a:rPr lang="en-US"/>
              <a:t> are listed in order from most precise to least, but this doesn’t reflect a “preference” about procurement method. In the first three, these instruments b</a:t>
            </a:r>
            <a:r>
              <a:rPr lang="en-US"/>
              <a:t>ecome carriers of GHG and other attribute</a:t>
            </a:r>
            <a:r>
              <a:rPr lang="en-US"/>
              <a:t> information (if they meet the Quality Criteria). But </a:t>
            </a:r>
            <a:r>
              <a:rPr lang="en-US"/>
              <a:t>not</a:t>
            </a:r>
            <a:r>
              <a:rPr lang="en-US"/>
              <a:t> having qualifying data does </a:t>
            </a:r>
            <a:r>
              <a:rPr lang="en-US" b="1"/>
              <a:t>not</a:t>
            </a:r>
            <a:r>
              <a:rPr lang="en-US"/>
              <a:t> mean non-conformance: just means you should use the residual mix, or absent that a grid average factor. </a:t>
            </a:r>
            <a:r>
              <a:rPr lang="en-US" b="1"/>
              <a:t>Residual mixes </a:t>
            </a:r>
            <a:r>
              <a:rPr lang="en-US"/>
              <a:t>are not available everywhere yet, but in Europe widely available for each country. They are essentially grid average factors but with the tracked energy “removed”</a:t>
            </a:r>
            <a:endParaRPr lang="en-US"/>
          </a:p>
        </p:txBody>
      </p:sp>
      <p:sp>
        <p:nvSpPr>
          <p:cNvPr id="4" name="Slide Number Placeholder 3"/>
          <p:cNvSpPr>
            <a:spLocks noGrp="1"/>
          </p:cNvSpPr>
          <p:nvPr>
            <p:ph type="sldNum" sz="quarter" idx="10"/>
          </p:nvPr>
        </p:nvSpPr>
        <p:spPr bwMode="auto"/>
        <p:txBody>
          <a:bodyPr/>
          <a:lstStyle/>
          <a:p>
            <a:pPr>
              <a:defRPr/>
            </a:pPr>
            <a:fld id="{28273953-24A8-4571-845B-DD0903A86595}" type="slidenum">
              <a:rPr lang="en-US"/>
              <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5058" name="Rectangle 7"/>
          <p:cNvSpPr>
            <a:spLocks noChangeArrowheads="1" noGrp="1"/>
          </p:cNvSpPr>
          <p:nvPr>
            <p:ph type="sldNum" sz="quarter" idx="5"/>
          </p:nvPr>
        </p:nvSpPr>
        <p:spPr bwMode="auto">
          <a:prstGeom prst="rect">
            <a:avLst/>
          </a:prstGeom>
          <a:noFill/>
        </p:spPr>
        <p:txBody>
          <a:bodyPr/>
          <a:lstStyle/>
          <a:p>
            <a:pPr>
              <a:defRPr/>
            </a:pPr>
            <a:fld id="{03DDEC67-D7D1-4A83-8397-E61F1BBC47E5}" type="slidenum">
              <a:rPr lang="en-US"/>
              <a:t/>
            </a:fld>
            <a:endParaRPr lang="en-US"/>
          </a:p>
        </p:txBody>
      </p:sp>
      <p:sp>
        <p:nvSpPr>
          <p:cNvPr id="45059" name="Rectangle 2"/>
          <p:cNvSpPr>
            <a:spLocks noChangeArrowheads="1" noChangeAspect="1" noGrp="1" noRot="1" noTextEdit="1"/>
          </p:cNvSpPr>
          <p:nvPr>
            <p:ph type="sldImg"/>
          </p:nvPr>
        </p:nvSpPr>
        <p:spPr bwMode="auto">
          <a:ln/>
        </p:spPr>
      </p:sp>
      <p:sp>
        <p:nvSpPr>
          <p:cNvPr id="45060" name="Rectangle 3"/>
          <p:cNvSpPr>
            <a:spLocks noChangeArrowheads="1" noGrp="1"/>
          </p:cNvSpPr>
          <p:nvPr>
            <p:ph type="body" idx="1"/>
          </p:nvPr>
        </p:nvSpPr>
        <p:spPr bwMode="auto">
          <a:prstGeom prst="rect">
            <a:avLst/>
          </a:prstGeom>
          <a:noFill/>
          <a:ln/>
        </p:spPr>
        <p:txBody>
          <a:bodyPr>
            <a:normAutofit lnSpcReduction="10000"/>
          </a:bodyPr>
          <a:lstStyle/>
          <a:p>
            <a:pPr>
              <a:defRPr/>
            </a:pPr>
            <a:r>
              <a:rPr lang="en-US"/>
              <a:t>POPOUT for “global warming potential”</a:t>
            </a:r>
            <a:endParaRPr/>
          </a:p>
          <a:p>
            <a:pPr>
              <a:defRPr/>
            </a:pPr>
            <a:endParaRPr lang="en-US"/>
          </a:p>
          <a:p>
            <a:pPr>
              <a:defRPr/>
            </a:pPr>
            <a:r>
              <a:rPr lang="en-US"/>
              <a:t>Global Warming Potentials (GWPs) are intended as a quantified measure of the globally averaged relative </a:t>
            </a:r>
            <a:r>
              <a:rPr lang="en-US"/>
              <a:t>radiative</a:t>
            </a:r>
            <a:r>
              <a:rPr lang="en-US"/>
              <a:t> forcing impacts of a particular greenhouse gas. It is defined as the cumulative </a:t>
            </a:r>
            <a:r>
              <a:rPr lang="en-US"/>
              <a:t>radiative</a:t>
            </a:r>
            <a:r>
              <a:rPr lang="en-US"/>
              <a:t> forcing—both direct and indirect effects—integrated over a period of time from the emission of a unit mass of gas relative to some reference gas (IPCC 1996). Carbon dioxide (CO</a:t>
            </a:r>
            <a:r>
              <a:rPr lang="en-US" baseline="-25000"/>
              <a:t>2</a:t>
            </a:r>
            <a:r>
              <a:rPr lang="en-US"/>
              <a:t>) was chosen as this reference gas. Direct effects occur when the gas itself is a greenhouse gas. Indirect </a:t>
            </a:r>
            <a:r>
              <a:rPr lang="en-US"/>
              <a:t>radiative</a:t>
            </a:r>
            <a:r>
              <a:rPr lang="en-US"/>
              <a:t> forcing occurs when chemical transformations involving the original gas produce a gas or gases that are greenhouse gases, or when a gas influences other </a:t>
            </a:r>
            <a:r>
              <a:rPr lang="en-US"/>
              <a:t>radiatively</a:t>
            </a:r>
            <a:r>
              <a:rPr lang="en-US"/>
              <a:t> important processes such as the atmospheric lifetimes of other gases. The relationship between </a:t>
            </a:r>
            <a:r>
              <a:rPr lang="en-US"/>
              <a:t>gigagrams</a:t>
            </a:r>
            <a:r>
              <a:rPr lang="en-US"/>
              <a:t> (</a:t>
            </a:r>
            <a:r>
              <a:rPr lang="en-US"/>
              <a:t>Gg</a:t>
            </a:r>
            <a:r>
              <a:rPr lang="en-US"/>
              <a:t>) of a gas and </a:t>
            </a:r>
            <a:r>
              <a:rPr lang="en-US"/>
              <a:t>Tg</a:t>
            </a:r>
            <a:r>
              <a:rPr lang="en-US"/>
              <a:t> CO</a:t>
            </a:r>
            <a:r>
              <a:rPr lang="en-US" baseline="-25000"/>
              <a:t>2</a:t>
            </a:r>
            <a:r>
              <a:rPr lang="en-US"/>
              <a:t> Eq. can be expressed as follows:</a:t>
            </a:r>
            <a:endParaRPr/>
          </a:p>
          <a:p>
            <a:pPr>
              <a:defRPr/>
            </a:pPr>
            <a:endParaRPr lang="en-US"/>
          </a:p>
          <a:p>
            <a:pPr>
              <a:defRPr/>
            </a:pPr>
            <a:r>
              <a:rPr lang="en-US"/>
              <a:t>Tg</a:t>
            </a:r>
            <a:r>
              <a:rPr lang="en-US"/>
              <a:t> CO2e = (</a:t>
            </a:r>
            <a:r>
              <a:rPr lang="en-US"/>
              <a:t>Gg</a:t>
            </a:r>
            <a:r>
              <a:rPr lang="en-US"/>
              <a:t> of gas) x (GWP) x (</a:t>
            </a:r>
            <a:r>
              <a:rPr lang="en-US"/>
              <a:t>Tg</a:t>
            </a:r>
            <a:r>
              <a:rPr lang="en-US"/>
              <a:t> / 1000 </a:t>
            </a:r>
            <a:r>
              <a:rPr lang="en-US"/>
              <a:t>Gg</a:t>
            </a:r>
            <a:r>
              <a:rPr lang="en-US"/>
              <a:t>)</a:t>
            </a:r>
            <a:endParaRPr/>
          </a:p>
          <a:p>
            <a:pPr>
              <a:defRPr/>
            </a:pPr>
            <a:endParaRPr lang="en-US"/>
          </a:p>
          <a:p>
            <a:pPr>
              <a:defRPr/>
            </a:pPr>
            <a:r>
              <a:rPr lang="en-US"/>
              <a:t>Where:</a:t>
            </a:r>
            <a:endParaRPr/>
          </a:p>
          <a:p>
            <a:pPr>
              <a:defRPr/>
            </a:pPr>
            <a:r>
              <a:rPr lang="en-US"/>
              <a:t>Tg</a:t>
            </a:r>
            <a:r>
              <a:rPr lang="en-US"/>
              <a:t> CO2e = </a:t>
            </a:r>
            <a:r>
              <a:rPr lang="en-US"/>
              <a:t>Teragrams</a:t>
            </a:r>
            <a:r>
              <a:rPr lang="en-US"/>
              <a:t> of Carbon Dioxide Equivalents</a:t>
            </a:r>
            <a:endParaRPr/>
          </a:p>
          <a:p>
            <a:pPr>
              <a:defRPr/>
            </a:pPr>
            <a:r>
              <a:rPr lang="en-US"/>
              <a:t>Gg</a:t>
            </a:r>
            <a:r>
              <a:rPr lang="en-US"/>
              <a:t> = </a:t>
            </a:r>
            <a:r>
              <a:rPr lang="en-US"/>
              <a:t>Gigagrams</a:t>
            </a:r>
            <a:r>
              <a:rPr lang="en-US"/>
              <a:t> (equivalent to a thousand metric tons)</a:t>
            </a:r>
            <a:endParaRPr/>
          </a:p>
          <a:p>
            <a:pPr>
              <a:defRPr/>
            </a:pPr>
            <a:r>
              <a:rPr lang="en-US"/>
              <a:t>GWP = Global Warming Potential</a:t>
            </a:r>
            <a:endParaRPr/>
          </a:p>
          <a:p>
            <a:pPr>
              <a:defRPr/>
            </a:pPr>
            <a:r>
              <a:rPr lang="en-US"/>
              <a:t>Tg</a:t>
            </a:r>
            <a:r>
              <a:rPr lang="en-US"/>
              <a:t> = </a:t>
            </a:r>
            <a:r>
              <a:rPr lang="en-US"/>
              <a:t>Teragrams</a:t>
            </a:r>
            <a:endParaRPr lang="en-US"/>
          </a:p>
          <a:p>
            <a:pPr>
              <a:defRPr/>
            </a:pPr>
            <a:endParaRPr lang="en-US"/>
          </a:p>
          <a:p>
            <a:pPr>
              <a:defRPr/>
            </a:pPr>
            <a:r>
              <a:rPr lang="en-US"/>
              <a:t>GWP values allow policy makers to compare the impacts of emissions and reductions of different gases. According to the IPCC, GWPs typically have an uncertainty of roughly ±35 percent, though some GWPs have larger uncertainty than others, especially those in which lifetimes have not yet been ascertained.</a:t>
            </a:r>
            <a:endParaRPr/>
          </a:p>
        </p:txBody>
      </p:sp>
      <p:sp>
        <p:nvSpPr>
          <p:cNvPr id="5" name="Date Placeholder 4"/>
          <p:cNvSpPr>
            <a:spLocks noGrp="1"/>
          </p:cNvSpPr>
          <p:nvPr>
            <p:ph type="dt" idx="10"/>
          </p:nvPr>
        </p:nvSpPr>
        <p:spPr bwMode="auto"/>
        <p:txBody>
          <a:bodyPr/>
          <a:lstStyle/>
          <a:p>
            <a:pPr>
              <a:defRPr/>
            </a:pPr>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jp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Section Header">
    <p:spTree>
      <p:nvGrpSpPr>
        <p:cNvPr id="1" name=""/>
        <p:cNvGrpSpPr/>
        <p:nvPr/>
      </p:nvGrpSpPr>
      <p:grpSpPr bwMode="auto">
        <a:xfrm>
          <a:off x="0" y="0"/>
          <a:ext cx="0" cy="0"/>
          <a:chOff x="0" y="0"/>
          <a:chExt cx="0" cy="0"/>
        </a:xfrm>
      </p:grpSpPr>
      <p:sp>
        <p:nvSpPr>
          <p:cNvPr id="8" name="Subtitle 2"/>
          <p:cNvSpPr>
            <a:spLocks noGrp="1"/>
          </p:cNvSpPr>
          <p:nvPr>
            <p:ph type="subTitle" idx="1" hasCustomPrompt="1"/>
          </p:nvPr>
        </p:nvSpPr>
        <p:spPr bwMode="auto">
          <a:xfrm>
            <a:off x="320313" y="4744722"/>
            <a:ext cx="8458561" cy="585819"/>
          </a:xfrm>
          <a:prstGeom prst="rect">
            <a:avLst/>
          </a:prstGeom>
          <a:noFill/>
          <a:ln>
            <a:noFill/>
          </a:ln>
        </p:spPr>
        <p:txBody>
          <a:bodyPr>
            <a:normAutofit/>
          </a:bodyPr>
          <a:lstStyle>
            <a:lvl1pPr marL="0" indent="0" algn="l">
              <a:buNone/>
              <a:defRPr sz="1800">
                <a:solidFill>
                  <a:schemeClr val="tx1">
                    <a:lumMod val="65000"/>
                    <a:lumOff val="35000"/>
                  </a:schemeClr>
                </a:solidFill>
                <a:latin typeface="Tahoma"/>
                <a:cs typeface="Tahom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GB"/>
              <a:t>Sub title</a:t>
            </a:r>
            <a:endParaRPr lang="en-US"/>
          </a:p>
        </p:txBody>
      </p:sp>
      <p:sp>
        <p:nvSpPr>
          <p:cNvPr id="11" name="Title Placeholder 1"/>
          <p:cNvSpPr>
            <a:spLocks noGrp="1"/>
          </p:cNvSpPr>
          <p:nvPr>
            <p:ph type="title"/>
          </p:nvPr>
        </p:nvSpPr>
        <p:spPr bwMode="auto">
          <a:xfrm>
            <a:off x="320314" y="4040221"/>
            <a:ext cx="8458560" cy="704500"/>
          </a:xfrm>
          <a:prstGeom prst="rect">
            <a:avLst/>
          </a:prstGeom>
        </p:spPr>
        <p:txBody>
          <a:bodyPr vert="horz" lIns="91440" tIns="45720" rIns="91440" bIns="45720" rtlCol="0" anchor="ctr">
            <a:normAutofit/>
          </a:bodyPr>
          <a:lstStyle>
            <a:lvl1pPr algn="l">
              <a:defRPr sz="2600">
                <a:solidFill>
                  <a:srgbClr val="229E8F"/>
                </a:solidFill>
              </a:defRPr>
            </a:lvl1pPr>
          </a:lstStyle>
          <a:p>
            <a:pPr>
              <a:defRPr/>
            </a:pPr>
            <a:r>
              <a:rPr lang="en-GB"/>
              <a:t>Click to edit Master title style</a:t>
            </a:r>
            <a:endParaRPr lang="en-US"/>
          </a:p>
        </p:txBody>
      </p:sp>
      <p:pic>
        <p:nvPicPr>
          <p:cNvPr id="5" name="Picture 4"/>
          <p:cNvPicPr>
            <a:picLocks noChangeAspect="1"/>
          </p:cNvPicPr>
          <p:nvPr userDrawn="1"/>
        </p:nvPicPr>
        <p:blipFill>
          <a:blip r:embed="rId2"/>
          <a:srcRect l="0" t="20279" r="19944" b="0"/>
          <a:stretch/>
        </p:blipFill>
        <p:spPr bwMode="auto">
          <a:xfrm>
            <a:off x="5495788" y="0"/>
            <a:ext cx="3648211" cy="359228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le and Content">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208431" y="1483360"/>
            <a:ext cx="8318881" cy="4642803"/>
          </a:xfrm>
        </p:spPr>
        <p:txBody>
          <a:bodyPr>
            <a:normAutofit/>
          </a:bodyPr>
          <a:lstStyle>
            <a:lvl1pPr>
              <a:buClr>
                <a:srgbClr val="229E8F"/>
              </a:buClr>
              <a:defRPr sz="1800">
                <a:solidFill>
                  <a:srgbClr val="595959"/>
                </a:solidFill>
                <a:latin typeface="Tahoma"/>
                <a:cs typeface="Tahoma"/>
              </a:defRPr>
            </a:lvl1pPr>
            <a:lvl2pPr>
              <a:buClr>
                <a:srgbClr val="229E8F"/>
              </a:buClr>
              <a:defRPr sz="1800">
                <a:solidFill>
                  <a:srgbClr val="595959"/>
                </a:solidFill>
                <a:latin typeface="Tahoma"/>
                <a:cs typeface="Tahoma"/>
              </a:defRPr>
            </a:lvl2pPr>
            <a:lvl3pPr>
              <a:buClr>
                <a:srgbClr val="229E8F"/>
              </a:buClr>
              <a:defRPr sz="1800">
                <a:solidFill>
                  <a:srgbClr val="595959"/>
                </a:solidFill>
                <a:latin typeface="Tahoma"/>
                <a:cs typeface="Tahoma"/>
              </a:defRPr>
            </a:lvl3pPr>
            <a:lvl4pPr>
              <a:buClr>
                <a:srgbClr val="229E8F"/>
              </a:buClr>
              <a:defRPr sz="1800">
                <a:solidFill>
                  <a:srgbClr val="595959"/>
                </a:solidFill>
                <a:latin typeface="Tahoma"/>
                <a:cs typeface="Tahoma"/>
              </a:defRPr>
            </a:lvl4pPr>
            <a:lvl5pPr>
              <a:buClr>
                <a:srgbClr val="229E8F"/>
              </a:buClr>
              <a:defRPr sz="1800">
                <a:solidFill>
                  <a:srgbClr val="595959"/>
                </a:solidFill>
                <a:latin typeface="Tahoma"/>
                <a:cs typeface="Tahoma"/>
              </a:defRPr>
            </a:lvl5p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10" name="Title 1"/>
          <p:cNvSpPr>
            <a:spLocks noGrp="1"/>
          </p:cNvSpPr>
          <p:nvPr>
            <p:ph type="ctrTitle"/>
          </p:nvPr>
        </p:nvSpPr>
        <p:spPr bwMode="auto">
          <a:xfrm>
            <a:off x="256516" y="873760"/>
            <a:ext cx="8458562" cy="528320"/>
          </a:xfrm>
          <a:prstGeom prst="rect">
            <a:avLst/>
          </a:prstGeom>
          <a:noFill/>
          <a:ln>
            <a:noFill/>
          </a:ln>
        </p:spPr>
        <p:txBody>
          <a:bodyPr>
            <a:normAutofit/>
          </a:bodyPr>
          <a:lstStyle>
            <a:lvl1pPr algn="l">
              <a:defRPr sz="2200" b="1" i="0">
                <a:solidFill>
                  <a:schemeClr val="tx1">
                    <a:lumMod val="65000"/>
                    <a:lumOff val="35000"/>
                  </a:schemeClr>
                </a:solidFill>
                <a:latin typeface="Tahoma"/>
                <a:cs typeface="Tahoma"/>
              </a:defRPr>
            </a:lvl1pPr>
          </a:lstStyle>
          <a:p>
            <a:pPr>
              <a:defRPr/>
            </a:pPr>
            <a:r>
              <a:rPr lang="en-GB"/>
              <a:t>Click to edit Master title style</a:t>
            </a:r>
            <a:endParaRPr lang="en-US"/>
          </a:p>
        </p:txBody>
      </p:sp>
      <p:sp>
        <p:nvSpPr>
          <p:cNvPr id="4" name="Rectangle 3"/>
          <p:cNvSpPr/>
          <p:nvPr userDrawn="1"/>
        </p:nvSpPr>
        <p:spPr bwMode="auto">
          <a:xfrm>
            <a:off x="8670840" y="0"/>
            <a:ext cx="473159" cy="6858000"/>
          </a:xfrm>
          <a:prstGeom prst="rect">
            <a:avLst/>
          </a:prstGeom>
          <a:solidFill>
            <a:srgbClr val="00AC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sz="800">
              <a:latin typeface="Arial"/>
              <a:cs typeface="Arial"/>
            </a:endParaRPr>
          </a:p>
        </p:txBody>
      </p:sp>
      <p:sp>
        <p:nvSpPr>
          <p:cNvPr id="12" name="Rounded Rectangle 11"/>
          <p:cNvSpPr/>
          <p:nvPr userDrawn="1"/>
        </p:nvSpPr>
        <p:spPr bwMode="auto">
          <a:xfrm rot="5400000">
            <a:off x="8475196" y="30905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marL="0" algn="ctr" defTabSz="914400">
              <a:defRPr/>
            </a:pPr>
            <a:r>
              <a:rPr lang="pt-BR" sz="800">
                <a:solidFill>
                  <a:schemeClr val="tx1"/>
                </a:solidFill>
                <a:latin typeface="Tahoma"/>
                <a:ea typeface="+mn-ea"/>
                <a:cs typeface="Tahoma"/>
              </a:rPr>
              <a:t>Introduction</a:t>
            </a:r>
            <a:endParaRPr lang="pt-BR" sz="800">
              <a:solidFill>
                <a:schemeClr val="tx1"/>
              </a:solidFill>
              <a:latin typeface="Tahoma"/>
              <a:ea typeface="+mn-ea"/>
              <a:cs typeface="Tahoma"/>
            </a:endParaRPr>
          </a:p>
        </p:txBody>
      </p:sp>
      <p:sp>
        <p:nvSpPr>
          <p:cNvPr id="13" name="Rounded Rectangle 12"/>
          <p:cNvSpPr/>
          <p:nvPr userDrawn="1"/>
        </p:nvSpPr>
        <p:spPr bwMode="auto">
          <a:xfrm rot="5400000">
            <a:off x="8475196" y="11777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marL="0" algn="ctr" defTabSz="914400">
              <a:defRPr/>
            </a:pPr>
            <a:r>
              <a:rPr lang="pt-BR" sz="800">
                <a:solidFill>
                  <a:sysClr val="windowText" lastClr="000000"/>
                </a:solidFill>
                <a:latin typeface="Tahoma"/>
                <a:ea typeface="+mn-ea"/>
                <a:cs typeface="Tahoma"/>
              </a:rPr>
              <a:t>Principles</a:t>
            </a:r>
            <a:endParaRPr lang="pt-BR" sz="800">
              <a:solidFill>
                <a:sysClr val="windowText" lastClr="000000"/>
              </a:solidFill>
              <a:latin typeface="Tahoma"/>
              <a:ea typeface="+mn-ea"/>
              <a:cs typeface="Tahoma"/>
            </a:endParaRPr>
          </a:p>
        </p:txBody>
      </p:sp>
      <p:sp>
        <p:nvSpPr>
          <p:cNvPr id="5" name="Rounded Rectangle 4"/>
          <p:cNvSpPr/>
          <p:nvPr userDrawn="1"/>
        </p:nvSpPr>
        <p:spPr bwMode="auto">
          <a:xfrm rot="5400000">
            <a:off x="8475196" y="20159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tx1"/>
                </a:solidFill>
                <a:latin typeface="Tahoma"/>
                <a:cs typeface="Tahoma"/>
              </a:rPr>
              <a:t>Organizational Boundaries</a:t>
            </a:r>
            <a:endParaRPr lang="pt-BR" sz="800">
              <a:solidFill>
                <a:schemeClr val="tx1"/>
              </a:solidFill>
              <a:latin typeface="Tahoma"/>
              <a:cs typeface="Tahoma"/>
            </a:endParaRPr>
          </a:p>
        </p:txBody>
      </p:sp>
      <p:sp>
        <p:nvSpPr>
          <p:cNvPr id="6" name="Rounded Rectangle 5"/>
          <p:cNvSpPr/>
          <p:nvPr userDrawn="1"/>
        </p:nvSpPr>
        <p:spPr bwMode="auto">
          <a:xfrm rot="5400000">
            <a:off x="8475196" y="28541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tx1"/>
                </a:solidFill>
                <a:latin typeface="Tahoma"/>
                <a:cs typeface="Tahoma"/>
              </a:rPr>
              <a:t>Operational Boundaries</a:t>
            </a:r>
            <a:endParaRPr lang="pt-BR" sz="800">
              <a:solidFill>
                <a:schemeClr val="tx1"/>
              </a:solidFill>
              <a:latin typeface="Tahoma"/>
              <a:cs typeface="Tahoma"/>
            </a:endParaRPr>
          </a:p>
        </p:txBody>
      </p:sp>
      <p:sp>
        <p:nvSpPr>
          <p:cNvPr id="7" name="Rounded Rectangle 6"/>
          <p:cNvSpPr/>
          <p:nvPr userDrawn="1"/>
        </p:nvSpPr>
        <p:spPr bwMode="auto">
          <a:xfrm rot="5400000">
            <a:off x="8475196" y="36923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tx1"/>
                </a:solidFill>
                <a:latin typeface="Tahoma"/>
                <a:cs typeface="Tahoma"/>
              </a:rPr>
              <a:t>Tracking</a:t>
            </a:r>
            <a:endParaRPr lang="pt-BR" sz="800">
              <a:solidFill>
                <a:schemeClr val="tx1"/>
              </a:solidFill>
              <a:latin typeface="Tahoma"/>
              <a:cs typeface="Tahoma"/>
            </a:endParaRPr>
          </a:p>
          <a:p>
            <a:pPr algn="ctr">
              <a:defRPr/>
            </a:pPr>
            <a:r>
              <a:rPr lang="pt-BR" sz="800">
                <a:solidFill>
                  <a:schemeClr val="tx1"/>
                </a:solidFill>
                <a:latin typeface="Tahoma"/>
                <a:cs typeface="Tahoma"/>
              </a:rPr>
              <a:t>over time</a:t>
            </a:r>
            <a:endParaRPr lang="pt-BR" sz="800">
              <a:solidFill>
                <a:schemeClr val="tx1"/>
              </a:solidFill>
              <a:latin typeface="Tahoma"/>
              <a:cs typeface="Tahoma"/>
            </a:endParaRPr>
          </a:p>
        </p:txBody>
      </p:sp>
      <p:sp>
        <p:nvSpPr>
          <p:cNvPr id="9" name="Rounded Rectangle 8"/>
          <p:cNvSpPr/>
          <p:nvPr userDrawn="1"/>
        </p:nvSpPr>
        <p:spPr bwMode="auto">
          <a:xfrm rot="5400000">
            <a:off x="8475196" y="53687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tx1"/>
                </a:solidFill>
                <a:latin typeface="Tahoma"/>
                <a:cs typeface="Tahoma"/>
              </a:rPr>
              <a:t>Reporting</a:t>
            </a:r>
            <a:endParaRPr lang="pt-BR" sz="800">
              <a:solidFill>
                <a:schemeClr val="tx1"/>
              </a:solidFill>
              <a:latin typeface="Tahoma"/>
              <a:cs typeface="Tahoma"/>
            </a:endParaRPr>
          </a:p>
        </p:txBody>
      </p:sp>
      <p:sp>
        <p:nvSpPr>
          <p:cNvPr id="11" name="Rounded Rectangle 10"/>
          <p:cNvSpPr/>
          <p:nvPr userDrawn="1"/>
        </p:nvSpPr>
        <p:spPr bwMode="auto">
          <a:xfrm rot="5400000">
            <a:off x="8475196" y="62069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tx1"/>
                </a:solidFill>
                <a:latin typeface="Tahoma"/>
                <a:cs typeface="Tahoma"/>
              </a:rPr>
              <a:t>Review</a:t>
            </a:r>
            <a:endParaRPr lang="pt-BR" sz="800">
              <a:solidFill>
                <a:schemeClr val="tx1"/>
              </a:solidFill>
              <a:latin typeface="Tahoma"/>
              <a:cs typeface="Tahoma"/>
            </a:endParaRPr>
          </a:p>
        </p:txBody>
      </p:sp>
      <p:sp>
        <p:nvSpPr>
          <p:cNvPr id="14" name="Rectangle 13"/>
          <p:cNvSpPr/>
          <p:nvPr userDrawn="1"/>
        </p:nvSpPr>
        <p:spPr bwMode="auto">
          <a:xfrm flipH="1">
            <a:off x="8714583" y="9900"/>
            <a:ext cx="45719" cy="6858000"/>
          </a:xfrm>
          <a:prstGeom prst="rect">
            <a:avLst/>
          </a:prstGeom>
          <a:solidFill>
            <a:srgbClr val="00ACA2"/>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sz="800">
              <a:latin typeface="Tahoma"/>
              <a:cs typeface="Tahoma"/>
            </a:endParaRPr>
          </a:p>
        </p:txBody>
      </p:sp>
      <p:sp>
        <p:nvSpPr>
          <p:cNvPr id="8" name="Rounded Rectangle 7"/>
          <p:cNvSpPr/>
          <p:nvPr userDrawn="1"/>
        </p:nvSpPr>
        <p:spPr bwMode="auto">
          <a:xfrm rot="5400000">
            <a:off x="8475196" y="4500055"/>
            <a:ext cx="868680" cy="365760"/>
          </a:xfrm>
          <a:prstGeom prst="roundRect">
            <a:avLst>
              <a:gd name="adj" fmla="val 16667"/>
            </a:avLst>
          </a:prstGeom>
          <a:solidFill>
            <a:srgbClr val="00ACA2"/>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bg1"/>
                </a:solidFill>
                <a:latin typeface="Tahoma"/>
                <a:cs typeface="Tahoma"/>
              </a:rPr>
              <a:t>Calculating Emissions</a:t>
            </a:r>
            <a:endParaRPr lang="pt-BR" sz="800">
              <a:solidFill>
                <a:schemeClr val="bg1"/>
              </a:solidFill>
              <a:latin typeface="Tahoma"/>
              <a:cs typeface="Tahom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pic>
        <p:nvPicPr>
          <p:cNvPr id="4" name="Picture 3" descr="GHG_Logo_Portrait_CMYK.jpg"/>
          <p:cNvPicPr>
            <a:picLocks noChangeAspect="1"/>
          </p:cNvPicPr>
          <p:nvPr userDrawn="1"/>
        </p:nvPicPr>
        <p:blipFill>
          <a:blip r:embed="rId2"/>
          <a:stretch/>
        </p:blipFill>
        <p:spPr bwMode="auto">
          <a:xfrm>
            <a:off x="2997543" y="1188720"/>
            <a:ext cx="3081061" cy="2923540"/>
          </a:xfrm>
          <a:prstGeom prst="rect">
            <a:avLst/>
          </a:prstGeom>
        </p:spPr>
      </p:pic>
      <p:sp>
        <p:nvSpPr>
          <p:cNvPr id="2" name="Title 1"/>
          <p:cNvSpPr>
            <a:spLocks noGrp="1"/>
          </p:cNvSpPr>
          <p:nvPr>
            <p:ph type="ctrTitle" hasCustomPrompt="1"/>
          </p:nvPr>
        </p:nvSpPr>
        <p:spPr bwMode="auto">
          <a:xfrm>
            <a:off x="320313" y="4724399"/>
            <a:ext cx="8458561" cy="669367"/>
          </a:xfrm>
          <a:prstGeom prst="rect">
            <a:avLst/>
          </a:prstGeom>
          <a:noFill/>
          <a:ln>
            <a:noFill/>
          </a:ln>
        </p:spPr>
        <p:txBody>
          <a:bodyPr>
            <a:normAutofit/>
          </a:bodyPr>
          <a:lstStyle>
            <a:lvl1pPr algn="ctr">
              <a:defRPr sz="2800" b="1" i="0">
                <a:solidFill>
                  <a:schemeClr val="tx1">
                    <a:lumMod val="65000"/>
                    <a:lumOff val="35000"/>
                  </a:schemeClr>
                </a:solidFill>
                <a:latin typeface="Tahoma"/>
                <a:cs typeface="Tahoma"/>
              </a:defRPr>
            </a:lvl1pPr>
          </a:lstStyle>
          <a:p>
            <a:pPr>
              <a:defRPr/>
            </a:pPr>
            <a:r>
              <a:rPr lang="en-US" sz="2400"/>
              <a:t>A Corporate Accounting and Reporting Standard</a:t>
            </a:r>
            <a:endParaRPr lang="en-US"/>
          </a:p>
        </p:txBody>
      </p:sp>
      <p:sp>
        <p:nvSpPr>
          <p:cNvPr id="3" name="Subtitle 2"/>
          <p:cNvSpPr>
            <a:spLocks noGrp="1"/>
          </p:cNvSpPr>
          <p:nvPr>
            <p:ph type="subTitle" idx="1" hasCustomPrompt="1"/>
          </p:nvPr>
        </p:nvSpPr>
        <p:spPr bwMode="auto">
          <a:xfrm>
            <a:off x="320314" y="5393767"/>
            <a:ext cx="8458560" cy="549833"/>
          </a:xfrm>
          <a:prstGeom prst="rect">
            <a:avLst/>
          </a:prstGeom>
          <a:noFill/>
          <a:ln>
            <a:noFill/>
          </a:ln>
        </p:spPr>
        <p:txBody>
          <a:bodyPr>
            <a:normAutofit/>
          </a:bodyPr>
          <a:lstStyle>
            <a:lvl1pPr marL="0" indent="0" algn="ctr">
              <a:buNone/>
              <a:defRPr sz="2000">
                <a:solidFill>
                  <a:schemeClr val="tx1">
                    <a:lumMod val="65000"/>
                    <a:lumOff val="35000"/>
                  </a:schemeClr>
                </a:solidFill>
                <a:latin typeface="Tahoma"/>
                <a:cs typeface="Tahom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pt-BR" sz="2400">
                <a:solidFill>
                  <a:srgbClr val="6A6B6D"/>
                </a:solidFill>
                <a:latin typeface="Tahoma"/>
                <a:cs typeface="Tahoma"/>
              </a:rPr>
              <a:t>Training Curriculum</a:t>
            </a:r>
            <a:endParaRPr/>
          </a:p>
        </p:txBody>
      </p:sp>
      <p:pic>
        <p:nvPicPr>
          <p:cNvPr id="6" name="Picture 5" descr="GHG_Logo_Landscape_CMYK-01.jpg"/>
          <p:cNvPicPr>
            <a:picLocks noChangeAspect="1"/>
          </p:cNvPicPr>
          <p:nvPr userDrawn="1"/>
        </p:nvPicPr>
        <p:blipFill>
          <a:blip r:embed="rId3"/>
          <a:stretch/>
        </p:blipFill>
        <p:spPr bwMode="auto">
          <a:xfrm>
            <a:off x="320313" y="283320"/>
            <a:ext cx="1666240" cy="41295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Title and Content">
    <p:spTree>
      <p:nvGrpSpPr>
        <p:cNvPr id="1" name=""/>
        <p:cNvGrpSpPr/>
        <p:nvPr/>
      </p:nvGrpSpPr>
      <p:grpSpPr bwMode="auto">
        <a:xfrm>
          <a:off x="0" y="0"/>
          <a:ext cx="0" cy="0"/>
          <a:chOff x="0" y="0"/>
          <a:chExt cx="0" cy="0"/>
        </a:xfrm>
      </p:grpSpPr>
      <p:sp>
        <p:nvSpPr>
          <p:cNvPr id="4" name="Rectangle 3"/>
          <p:cNvSpPr/>
          <p:nvPr userDrawn="1"/>
        </p:nvSpPr>
        <p:spPr bwMode="auto">
          <a:xfrm>
            <a:off x="8670840" y="0"/>
            <a:ext cx="473159" cy="6858000"/>
          </a:xfrm>
          <a:prstGeom prst="rect">
            <a:avLst/>
          </a:prstGeom>
          <a:solidFill>
            <a:srgbClr val="00ACA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sz="800">
              <a:latin typeface="Arial"/>
              <a:cs typeface="Arial"/>
            </a:endParaRPr>
          </a:p>
        </p:txBody>
      </p:sp>
      <p:sp>
        <p:nvSpPr>
          <p:cNvPr id="12" name="Rounded Rectangle 11"/>
          <p:cNvSpPr/>
          <p:nvPr userDrawn="1"/>
        </p:nvSpPr>
        <p:spPr bwMode="auto">
          <a:xfrm rot="5400000">
            <a:off x="8475196" y="30905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marL="0" algn="ctr" defTabSz="914400">
              <a:defRPr/>
            </a:pPr>
            <a:r>
              <a:rPr lang="pt-BR" sz="800">
                <a:solidFill>
                  <a:schemeClr val="tx1"/>
                </a:solidFill>
                <a:latin typeface="Tahoma"/>
                <a:ea typeface="+mn-ea"/>
                <a:cs typeface="Tahoma"/>
              </a:rPr>
              <a:t>Introduction</a:t>
            </a:r>
            <a:endParaRPr lang="pt-BR" sz="800">
              <a:solidFill>
                <a:schemeClr val="tx1"/>
              </a:solidFill>
              <a:latin typeface="Tahoma"/>
              <a:ea typeface="+mn-ea"/>
              <a:cs typeface="Tahoma"/>
            </a:endParaRPr>
          </a:p>
        </p:txBody>
      </p:sp>
      <p:sp>
        <p:nvSpPr>
          <p:cNvPr id="13" name="Rounded Rectangle 12"/>
          <p:cNvSpPr/>
          <p:nvPr userDrawn="1"/>
        </p:nvSpPr>
        <p:spPr bwMode="auto">
          <a:xfrm rot="5400000">
            <a:off x="8475196" y="11777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marL="0" algn="ctr" defTabSz="914400">
              <a:defRPr/>
            </a:pPr>
            <a:r>
              <a:rPr lang="pt-BR" sz="800">
                <a:solidFill>
                  <a:sysClr val="windowText" lastClr="000000"/>
                </a:solidFill>
                <a:latin typeface="Tahoma"/>
                <a:ea typeface="+mn-ea"/>
                <a:cs typeface="Tahoma"/>
              </a:rPr>
              <a:t>Principles</a:t>
            </a:r>
            <a:endParaRPr lang="pt-BR" sz="800">
              <a:solidFill>
                <a:sysClr val="windowText" lastClr="000000"/>
              </a:solidFill>
              <a:latin typeface="Tahoma"/>
              <a:ea typeface="+mn-ea"/>
              <a:cs typeface="Tahoma"/>
            </a:endParaRPr>
          </a:p>
        </p:txBody>
      </p:sp>
      <p:sp>
        <p:nvSpPr>
          <p:cNvPr id="5" name="Rounded Rectangle 4"/>
          <p:cNvSpPr/>
          <p:nvPr userDrawn="1"/>
        </p:nvSpPr>
        <p:spPr bwMode="auto">
          <a:xfrm rot="5400000">
            <a:off x="8475196" y="20159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tx1"/>
                </a:solidFill>
                <a:latin typeface="Tahoma"/>
                <a:cs typeface="Tahoma"/>
              </a:rPr>
              <a:t>Organizational Boundaries</a:t>
            </a:r>
            <a:endParaRPr lang="pt-BR" sz="800">
              <a:solidFill>
                <a:schemeClr val="tx1"/>
              </a:solidFill>
              <a:latin typeface="Tahoma"/>
              <a:cs typeface="Tahoma"/>
            </a:endParaRPr>
          </a:p>
        </p:txBody>
      </p:sp>
      <p:sp>
        <p:nvSpPr>
          <p:cNvPr id="6" name="Rounded Rectangle 5"/>
          <p:cNvSpPr/>
          <p:nvPr userDrawn="1"/>
        </p:nvSpPr>
        <p:spPr bwMode="auto">
          <a:xfrm rot="5400000">
            <a:off x="8475196" y="28541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tx1"/>
                </a:solidFill>
                <a:latin typeface="Tahoma"/>
                <a:cs typeface="Tahoma"/>
              </a:rPr>
              <a:t>Operational Boundaries</a:t>
            </a:r>
            <a:endParaRPr lang="pt-BR" sz="800">
              <a:solidFill>
                <a:schemeClr val="tx1"/>
              </a:solidFill>
              <a:latin typeface="Tahoma"/>
              <a:cs typeface="Tahoma"/>
            </a:endParaRPr>
          </a:p>
        </p:txBody>
      </p:sp>
      <p:sp>
        <p:nvSpPr>
          <p:cNvPr id="7" name="Rounded Rectangle 6"/>
          <p:cNvSpPr/>
          <p:nvPr userDrawn="1"/>
        </p:nvSpPr>
        <p:spPr bwMode="auto">
          <a:xfrm rot="5400000">
            <a:off x="8475196" y="36923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tx1"/>
                </a:solidFill>
                <a:latin typeface="Tahoma"/>
                <a:cs typeface="Tahoma"/>
              </a:rPr>
              <a:t>Tracking</a:t>
            </a:r>
            <a:endParaRPr lang="pt-BR" sz="800">
              <a:solidFill>
                <a:schemeClr val="tx1"/>
              </a:solidFill>
              <a:latin typeface="Tahoma"/>
              <a:cs typeface="Tahoma"/>
            </a:endParaRPr>
          </a:p>
          <a:p>
            <a:pPr algn="ctr">
              <a:defRPr/>
            </a:pPr>
            <a:r>
              <a:rPr lang="pt-BR" sz="800">
                <a:solidFill>
                  <a:schemeClr val="tx1"/>
                </a:solidFill>
                <a:latin typeface="Tahoma"/>
                <a:cs typeface="Tahoma"/>
              </a:rPr>
              <a:t>over time</a:t>
            </a:r>
            <a:endParaRPr lang="pt-BR" sz="800">
              <a:solidFill>
                <a:schemeClr val="tx1"/>
              </a:solidFill>
              <a:latin typeface="Tahoma"/>
              <a:cs typeface="Tahoma"/>
            </a:endParaRPr>
          </a:p>
        </p:txBody>
      </p:sp>
      <p:sp>
        <p:nvSpPr>
          <p:cNvPr id="8" name="Rounded Rectangle 7"/>
          <p:cNvSpPr/>
          <p:nvPr userDrawn="1"/>
        </p:nvSpPr>
        <p:spPr bwMode="auto">
          <a:xfrm rot="5400000">
            <a:off x="8475196" y="450005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tx1"/>
                </a:solidFill>
                <a:latin typeface="Tahoma"/>
                <a:cs typeface="Tahoma"/>
              </a:rPr>
              <a:t>Calculating Emissions</a:t>
            </a:r>
            <a:endParaRPr lang="pt-BR" sz="800">
              <a:solidFill>
                <a:schemeClr val="tx1"/>
              </a:solidFill>
              <a:latin typeface="Tahoma"/>
              <a:cs typeface="Tahoma"/>
            </a:endParaRPr>
          </a:p>
        </p:txBody>
      </p:sp>
      <p:sp>
        <p:nvSpPr>
          <p:cNvPr id="9" name="Rounded Rectangle 8"/>
          <p:cNvSpPr/>
          <p:nvPr userDrawn="1"/>
        </p:nvSpPr>
        <p:spPr bwMode="auto">
          <a:xfrm rot="5400000">
            <a:off x="8475196" y="53687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tx1"/>
                </a:solidFill>
                <a:latin typeface="Tahoma"/>
                <a:cs typeface="Tahoma"/>
              </a:rPr>
              <a:t>Reporting</a:t>
            </a:r>
            <a:endParaRPr lang="pt-BR" sz="800">
              <a:solidFill>
                <a:schemeClr val="tx1"/>
              </a:solidFill>
              <a:latin typeface="Tahoma"/>
              <a:cs typeface="Tahoma"/>
            </a:endParaRPr>
          </a:p>
        </p:txBody>
      </p:sp>
      <p:sp>
        <p:nvSpPr>
          <p:cNvPr id="11" name="Rounded Rectangle 10"/>
          <p:cNvSpPr/>
          <p:nvPr userDrawn="1"/>
        </p:nvSpPr>
        <p:spPr bwMode="auto">
          <a:xfrm rot="5400000">
            <a:off x="8475196" y="6206935"/>
            <a:ext cx="868680" cy="365760"/>
          </a:xfrm>
          <a:prstGeom prst="roundRect">
            <a:avLst>
              <a:gd name="adj" fmla="val 16667"/>
            </a:avLst>
          </a:prstGeom>
          <a:solidFill>
            <a:schemeClr val="bg1"/>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73152" rIns="0" bIns="137160" rtlCol="0" anchor="ctr"/>
          <a:lstStyle/>
          <a:p>
            <a:pPr algn="ctr">
              <a:defRPr/>
            </a:pPr>
            <a:r>
              <a:rPr lang="pt-BR" sz="800">
                <a:solidFill>
                  <a:schemeClr val="tx1"/>
                </a:solidFill>
                <a:latin typeface="Tahoma"/>
                <a:cs typeface="Tahoma"/>
              </a:rPr>
              <a:t>Review</a:t>
            </a:r>
            <a:endParaRPr lang="pt-BR" sz="800">
              <a:solidFill>
                <a:schemeClr val="tx1"/>
              </a:solidFill>
              <a:latin typeface="Tahoma"/>
              <a:cs typeface="Tahoma"/>
            </a:endParaRPr>
          </a:p>
        </p:txBody>
      </p:sp>
      <p:sp>
        <p:nvSpPr>
          <p:cNvPr id="14" name="Rectangle 13"/>
          <p:cNvSpPr/>
          <p:nvPr userDrawn="1"/>
        </p:nvSpPr>
        <p:spPr bwMode="auto">
          <a:xfrm flipH="1">
            <a:off x="8714583" y="9900"/>
            <a:ext cx="45719" cy="6858000"/>
          </a:xfrm>
          <a:prstGeom prst="rect">
            <a:avLst/>
          </a:prstGeom>
          <a:solidFill>
            <a:srgbClr val="00ACA2"/>
          </a:solidFill>
          <a:ln>
            <a:noFill/>
          </a:ln>
          <a:effectLst>
            <a:outerShdw blurRad="50800" dist="38100" dir="18900000" algn="b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sz="800">
              <a:latin typeface="Tahoma"/>
              <a:cs typeface="Tahoma"/>
            </a:endParaRPr>
          </a:p>
        </p:txBody>
      </p:sp>
      <p:sp>
        <p:nvSpPr>
          <p:cNvPr id="15" name="Rounded Rectangle 14"/>
          <p:cNvSpPr/>
          <p:nvPr userDrawn="1"/>
        </p:nvSpPr>
        <p:spPr bwMode="auto">
          <a:xfrm>
            <a:off x="228600" y="1447800"/>
            <a:ext cx="8153399" cy="533400"/>
          </a:xfrm>
          <a:prstGeom prst="roundRect">
            <a:avLst>
              <a:gd name="adj" fmla="val 16667"/>
            </a:avLst>
          </a:prstGeom>
          <a:solidFill>
            <a:srgbClr val="229E8F"/>
          </a:solidFill>
          <a:ln w="9525" cap="flat" cmpd="sng" algn="ctr">
            <a:noFill/>
            <a:prstDash val="solid"/>
            <a:round/>
            <a:headEnd type="none" w="med" len="med"/>
            <a:tailEnd type="none" w="med" len="med"/>
          </a:ln>
          <a:effectLst/>
        </p:spPr>
        <p:txBody>
          <a:bodyPr vert="horz" wrap="square" lIns="1371600" tIns="137160" rIns="0" bIns="45720" numCol="1" rtlCol="0" anchor="ctr" anchorCtr="0" compatLnSpc="1">
            <a:prstTxWarp prst="textNoShape"/>
          </a:bodyPr>
          <a:lstStyle/>
          <a:p>
            <a:pPr defTabSz="914400">
              <a:spcBef>
                <a:spcPts val="0"/>
              </a:spcBef>
              <a:spcAft>
                <a:spcPts val="0"/>
              </a:spcAft>
              <a:defRPr/>
            </a:pPr>
            <a:r>
              <a:rPr lang="pt-BR" sz="2200">
                <a:solidFill>
                  <a:schemeClr val="bg1"/>
                </a:solidFill>
                <a:latin typeface="Tahoma"/>
                <a:cs typeface="Tahoma"/>
              </a:rPr>
              <a:t>2. GHG Accounting and Reporting Principles</a:t>
            </a:r>
            <a:endParaRPr/>
          </a:p>
        </p:txBody>
      </p:sp>
      <p:sp>
        <p:nvSpPr>
          <p:cNvPr id="16" name="Rounded Rectangle 15"/>
          <p:cNvSpPr/>
          <p:nvPr userDrawn="1"/>
        </p:nvSpPr>
        <p:spPr bwMode="auto">
          <a:xfrm>
            <a:off x="228600" y="2133600"/>
            <a:ext cx="8153399" cy="533400"/>
          </a:xfrm>
          <a:prstGeom prst="roundRect">
            <a:avLst>
              <a:gd name="adj" fmla="val 16667"/>
            </a:avLst>
          </a:prstGeom>
          <a:solidFill>
            <a:srgbClr val="229E8F">
              <a:alpha val="89804"/>
            </a:srgbClr>
          </a:solidFill>
          <a:ln w="9525" cap="flat" cmpd="sng" algn="ctr">
            <a:noFill/>
            <a:prstDash val="solid"/>
            <a:round/>
            <a:headEnd type="none" w="med" len="med"/>
            <a:tailEnd type="none" w="med" len="med"/>
          </a:ln>
          <a:effectLst/>
        </p:spPr>
        <p:txBody>
          <a:bodyPr vert="horz" wrap="square" lIns="1371600" tIns="137160" rIns="0" bIns="45720" numCol="1" rtlCol="0" anchor="ctr" anchorCtr="0" compatLnSpc="1">
            <a:prstTxWarp prst="textNoShape"/>
          </a:bodyPr>
          <a:lstStyle/>
          <a:p>
            <a:pPr defTabSz="914400">
              <a:spcBef>
                <a:spcPts val="0"/>
              </a:spcBef>
              <a:spcAft>
                <a:spcPts val="0"/>
              </a:spcAft>
              <a:defRPr/>
            </a:pPr>
            <a:r>
              <a:rPr lang="pt-BR" sz="2200">
                <a:solidFill>
                  <a:schemeClr val="bg1"/>
                </a:solidFill>
                <a:latin typeface="Tahoma"/>
                <a:cs typeface="Tahoma"/>
              </a:rPr>
              <a:t>3. Setting Organizational Boundaries</a:t>
            </a:r>
            <a:endParaRPr lang="pt-BR" sz="2200">
              <a:solidFill>
                <a:schemeClr val="bg1"/>
              </a:solidFill>
              <a:latin typeface="Tahoma"/>
              <a:cs typeface="Tahoma"/>
            </a:endParaRPr>
          </a:p>
        </p:txBody>
      </p:sp>
      <p:sp>
        <p:nvSpPr>
          <p:cNvPr id="17" name="Rounded Rectangle 16"/>
          <p:cNvSpPr/>
          <p:nvPr userDrawn="1"/>
        </p:nvSpPr>
        <p:spPr bwMode="auto">
          <a:xfrm>
            <a:off x="228600" y="2819400"/>
            <a:ext cx="8153399" cy="533400"/>
          </a:xfrm>
          <a:prstGeom prst="roundRect">
            <a:avLst>
              <a:gd name="adj" fmla="val 16667"/>
            </a:avLst>
          </a:prstGeom>
          <a:solidFill>
            <a:srgbClr val="229E8F">
              <a:alpha val="81961"/>
            </a:srgbClr>
          </a:solidFill>
          <a:ln w="9525" cap="flat" cmpd="sng" algn="ctr">
            <a:noFill/>
            <a:prstDash val="solid"/>
            <a:round/>
            <a:headEnd type="none" w="med" len="med"/>
            <a:tailEnd type="none" w="med" len="med"/>
          </a:ln>
          <a:effectLst/>
        </p:spPr>
        <p:txBody>
          <a:bodyPr vert="horz" wrap="square" lIns="1371600" tIns="137160" rIns="0" bIns="45720" numCol="1" rtlCol="0" anchor="ctr" anchorCtr="0" compatLnSpc="1">
            <a:prstTxWarp prst="textNoShape"/>
          </a:bodyPr>
          <a:lstStyle/>
          <a:p>
            <a:pPr defTabSz="914400">
              <a:spcBef>
                <a:spcPts val="0"/>
              </a:spcBef>
              <a:spcAft>
                <a:spcPts val="0"/>
              </a:spcAft>
              <a:defRPr/>
            </a:pPr>
            <a:r>
              <a:rPr lang="pt-BR" sz="2200">
                <a:solidFill>
                  <a:schemeClr val="bg1"/>
                </a:solidFill>
                <a:latin typeface="Tahoma"/>
                <a:cs typeface="Tahoma"/>
              </a:rPr>
              <a:t>4. Setting Operational Boundaries</a:t>
            </a:r>
            <a:endParaRPr lang="pt-BR" sz="2200">
              <a:solidFill>
                <a:schemeClr val="bg1"/>
              </a:solidFill>
              <a:latin typeface="Tahoma"/>
              <a:cs typeface="Tahoma"/>
            </a:endParaRPr>
          </a:p>
        </p:txBody>
      </p:sp>
      <p:sp>
        <p:nvSpPr>
          <p:cNvPr id="18" name="Rounded Rectangle 17"/>
          <p:cNvSpPr/>
          <p:nvPr userDrawn="1"/>
        </p:nvSpPr>
        <p:spPr bwMode="auto">
          <a:xfrm>
            <a:off x="228600" y="3505199"/>
            <a:ext cx="8153399" cy="533400"/>
          </a:xfrm>
          <a:prstGeom prst="roundRect">
            <a:avLst>
              <a:gd name="adj" fmla="val 16667"/>
            </a:avLst>
          </a:prstGeom>
          <a:solidFill>
            <a:srgbClr val="229E8F">
              <a:alpha val="74118"/>
            </a:srgbClr>
          </a:solidFill>
          <a:ln w="9525" cap="flat" cmpd="sng" algn="ctr">
            <a:noFill/>
            <a:prstDash val="solid"/>
            <a:round/>
            <a:headEnd type="none" w="med" len="med"/>
            <a:tailEnd type="none" w="med" len="med"/>
          </a:ln>
          <a:effectLst/>
        </p:spPr>
        <p:txBody>
          <a:bodyPr vert="horz" wrap="square" lIns="1371600" tIns="137160" rIns="0" bIns="45720" numCol="1" rtlCol="0" anchor="ctr" anchorCtr="0" compatLnSpc="1">
            <a:prstTxWarp prst="textNoShape"/>
          </a:bodyPr>
          <a:lstStyle/>
          <a:p>
            <a:pPr defTabSz="914400">
              <a:spcBef>
                <a:spcPts val="0"/>
              </a:spcBef>
              <a:spcAft>
                <a:spcPts val="0"/>
              </a:spcAft>
              <a:defRPr/>
            </a:pPr>
            <a:r>
              <a:rPr lang="pt-BR" sz="2200">
                <a:solidFill>
                  <a:schemeClr val="bg1"/>
                </a:solidFill>
                <a:latin typeface="Tahoma"/>
                <a:cs typeface="Tahoma"/>
              </a:rPr>
              <a:t>5. Tracking Emissions Over Time</a:t>
            </a:r>
            <a:endParaRPr/>
          </a:p>
        </p:txBody>
      </p:sp>
      <p:sp>
        <p:nvSpPr>
          <p:cNvPr id="19" name="Rounded Rectangle 18"/>
          <p:cNvSpPr/>
          <p:nvPr userDrawn="1"/>
        </p:nvSpPr>
        <p:spPr bwMode="auto">
          <a:xfrm>
            <a:off x="228600" y="4191000"/>
            <a:ext cx="8153399" cy="533400"/>
          </a:xfrm>
          <a:prstGeom prst="roundRect">
            <a:avLst>
              <a:gd name="adj" fmla="val 16667"/>
            </a:avLst>
          </a:prstGeom>
          <a:solidFill>
            <a:srgbClr val="229E8F">
              <a:alpha val="65882"/>
            </a:srgbClr>
          </a:solidFill>
          <a:ln w="9525" cap="flat" cmpd="sng" algn="ctr">
            <a:noFill/>
            <a:prstDash val="solid"/>
            <a:round/>
            <a:headEnd type="none" w="med" len="med"/>
            <a:tailEnd type="none" w="med" len="med"/>
          </a:ln>
          <a:effectLst/>
        </p:spPr>
        <p:txBody>
          <a:bodyPr vert="horz" wrap="square" lIns="1371600" tIns="137160" rIns="0" bIns="45720" numCol="1" rtlCol="0" anchor="ctr" anchorCtr="0" compatLnSpc="1">
            <a:prstTxWarp prst="textNoShape"/>
          </a:bodyPr>
          <a:lstStyle/>
          <a:p>
            <a:pPr defTabSz="914400">
              <a:spcBef>
                <a:spcPts val="0"/>
              </a:spcBef>
              <a:spcAft>
                <a:spcPts val="0"/>
              </a:spcAft>
              <a:defRPr/>
            </a:pPr>
            <a:r>
              <a:rPr lang="pt-BR" sz="2200">
                <a:solidFill>
                  <a:schemeClr val="bg1"/>
                </a:solidFill>
                <a:latin typeface="Tahoma"/>
                <a:cs typeface="Tahoma"/>
              </a:rPr>
              <a:t>6. Identifying and Calculating Emissions</a:t>
            </a:r>
            <a:endParaRPr/>
          </a:p>
        </p:txBody>
      </p:sp>
      <p:sp>
        <p:nvSpPr>
          <p:cNvPr id="20" name="Rounded Rectangle 19"/>
          <p:cNvSpPr/>
          <p:nvPr userDrawn="1"/>
        </p:nvSpPr>
        <p:spPr bwMode="auto">
          <a:xfrm>
            <a:off x="228600" y="4876800"/>
            <a:ext cx="8153399" cy="533400"/>
          </a:xfrm>
          <a:prstGeom prst="roundRect">
            <a:avLst>
              <a:gd name="adj" fmla="val 16667"/>
            </a:avLst>
          </a:prstGeom>
          <a:solidFill>
            <a:srgbClr val="229E8F">
              <a:alpha val="60000"/>
            </a:srgbClr>
          </a:solidFill>
          <a:ln w="9525" cap="flat" cmpd="sng" algn="ctr">
            <a:noFill/>
            <a:prstDash val="solid"/>
            <a:round/>
            <a:headEnd type="none" w="med" len="med"/>
            <a:tailEnd type="none" w="med" len="med"/>
          </a:ln>
          <a:effectLst/>
        </p:spPr>
        <p:txBody>
          <a:bodyPr vert="horz" wrap="square" lIns="1371600" tIns="137160" rIns="0" bIns="45720" numCol="1" rtlCol="0" anchor="ctr" anchorCtr="0" compatLnSpc="1">
            <a:prstTxWarp prst="textNoShape"/>
          </a:bodyPr>
          <a:lstStyle/>
          <a:p>
            <a:pPr defTabSz="914400">
              <a:spcBef>
                <a:spcPts val="0"/>
              </a:spcBef>
              <a:spcAft>
                <a:spcPts val="0"/>
              </a:spcAft>
              <a:defRPr/>
            </a:pPr>
            <a:r>
              <a:rPr lang="pt-BR" sz="2200">
                <a:solidFill>
                  <a:schemeClr val="bg1"/>
                </a:solidFill>
                <a:latin typeface="Tahoma"/>
                <a:cs typeface="Tahoma"/>
              </a:rPr>
              <a:t>7. Reporting GHG Emissions</a:t>
            </a:r>
            <a:endParaRPr lang="pt-BR" sz="2200">
              <a:solidFill>
                <a:schemeClr val="bg1"/>
              </a:solidFill>
              <a:latin typeface="Tahoma"/>
              <a:cs typeface="Tahoma"/>
            </a:endParaRPr>
          </a:p>
        </p:txBody>
      </p:sp>
      <p:sp>
        <p:nvSpPr>
          <p:cNvPr id="21" name="Rounded Rectangle 20"/>
          <p:cNvSpPr/>
          <p:nvPr userDrawn="1"/>
        </p:nvSpPr>
        <p:spPr bwMode="auto">
          <a:xfrm>
            <a:off x="228600" y="5562600"/>
            <a:ext cx="8153399" cy="533400"/>
          </a:xfrm>
          <a:prstGeom prst="roundRect">
            <a:avLst>
              <a:gd name="adj" fmla="val 16667"/>
            </a:avLst>
          </a:prstGeom>
          <a:solidFill>
            <a:srgbClr val="229E8F">
              <a:alpha val="52157"/>
            </a:srgbClr>
          </a:solidFill>
          <a:ln w="9525" cap="flat" cmpd="sng" algn="ctr">
            <a:noFill/>
            <a:prstDash val="solid"/>
            <a:round/>
            <a:headEnd type="none" w="med" len="med"/>
            <a:tailEnd type="none" w="med" len="med"/>
          </a:ln>
          <a:effectLst/>
        </p:spPr>
        <p:txBody>
          <a:bodyPr vert="horz" wrap="square" lIns="1371600" tIns="137160" rIns="0" bIns="45720" numCol="1" rtlCol="0" anchor="ctr" anchorCtr="0" compatLnSpc="1">
            <a:prstTxWarp prst="textNoShape"/>
          </a:bodyPr>
          <a:lstStyle/>
          <a:p>
            <a:pPr defTabSz="914400">
              <a:spcBef>
                <a:spcPts val="0"/>
              </a:spcBef>
              <a:spcAft>
                <a:spcPts val="0"/>
              </a:spcAft>
              <a:defRPr/>
            </a:pPr>
            <a:r>
              <a:rPr lang="pt-BR" sz="2200">
                <a:solidFill>
                  <a:schemeClr val="bg1"/>
                </a:solidFill>
                <a:latin typeface="Tahoma"/>
                <a:cs typeface="Tahoma"/>
              </a:rPr>
              <a:t>8. Review</a:t>
            </a:r>
            <a:endParaRPr lang="pt-BR" sz="2200">
              <a:solidFill>
                <a:schemeClr val="bg1"/>
              </a:solidFill>
              <a:latin typeface="Tahoma"/>
              <a:cs typeface="Tahoma"/>
            </a:endParaRPr>
          </a:p>
        </p:txBody>
      </p:sp>
      <p:pic>
        <p:nvPicPr>
          <p:cNvPr id="22" name="Picture 21"/>
          <p:cNvPicPr>
            <a:picLocks noChangeAspect="1"/>
          </p:cNvPicPr>
          <p:nvPr userDrawn="1"/>
        </p:nvPicPr>
        <p:blipFill>
          <a:blip r:embed="rId2"/>
          <a:stretch/>
        </p:blipFill>
        <p:spPr bwMode="auto">
          <a:xfrm>
            <a:off x="533400" y="5515967"/>
            <a:ext cx="640080" cy="640080"/>
          </a:xfrm>
          <a:prstGeom prst="rect">
            <a:avLst/>
          </a:prstGeom>
          <a:ln w="38100">
            <a:solidFill>
              <a:schemeClr val="bg1"/>
            </a:solidFill>
          </a:ln>
          <a:effectLst>
            <a:outerShdw blurRad="50800" dist="38100" dir="2700000" algn="tl" rotWithShape="0">
              <a:prstClr val="black">
                <a:alpha val="40000"/>
              </a:prstClr>
            </a:outerShdw>
          </a:effectLst>
        </p:spPr>
      </p:pic>
      <p:pic>
        <p:nvPicPr>
          <p:cNvPr id="23" name="Picture 22"/>
          <p:cNvPicPr>
            <a:picLocks noChangeAspect="1"/>
          </p:cNvPicPr>
          <p:nvPr userDrawn="1"/>
        </p:nvPicPr>
        <p:blipFill>
          <a:blip r:embed="rId3"/>
          <a:stretch/>
        </p:blipFill>
        <p:spPr bwMode="auto">
          <a:xfrm>
            <a:off x="533400" y="4843816"/>
            <a:ext cx="640080" cy="640080"/>
          </a:xfrm>
          <a:prstGeom prst="rect">
            <a:avLst/>
          </a:prstGeom>
          <a:ln w="38100">
            <a:solidFill>
              <a:schemeClr val="bg1"/>
            </a:solidFill>
          </a:ln>
          <a:effectLst>
            <a:outerShdw blurRad="50800" dist="38100" dir="2700000" algn="tl" rotWithShape="0">
              <a:prstClr val="black">
                <a:alpha val="40000"/>
              </a:prstClr>
            </a:outerShdw>
          </a:effectLst>
        </p:spPr>
      </p:pic>
      <p:pic>
        <p:nvPicPr>
          <p:cNvPr id="24" name="Picture 23"/>
          <p:cNvPicPr>
            <a:picLocks noChangeAspect="1"/>
          </p:cNvPicPr>
          <p:nvPr userDrawn="1"/>
        </p:nvPicPr>
        <p:blipFill>
          <a:blip r:embed="rId4"/>
          <a:stretch/>
        </p:blipFill>
        <p:spPr bwMode="auto">
          <a:xfrm>
            <a:off x="533400" y="4160519"/>
            <a:ext cx="640080" cy="640080"/>
          </a:xfrm>
          <a:prstGeom prst="rect">
            <a:avLst/>
          </a:prstGeom>
          <a:ln w="38100">
            <a:solidFill>
              <a:schemeClr val="bg1"/>
            </a:solidFill>
          </a:ln>
          <a:effectLst>
            <a:outerShdw blurRad="50800" dist="38100" dir="2700000" algn="tl" rotWithShape="0">
              <a:prstClr val="black">
                <a:alpha val="40000"/>
              </a:prstClr>
            </a:outerShdw>
          </a:effectLst>
        </p:spPr>
      </p:pic>
      <p:pic>
        <p:nvPicPr>
          <p:cNvPr id="25" name="Picture 24"/>
          <p:cNvPicPr>
            <a:picLocks noChangeAspect="1"/>
          </p:cNvPicPr>
          <p:nvPr userDrawn="1"/>
        </p:nvPicPr>
        <p:blipFill>
          <a:blip r:embed="rId5"/>
          <a:stretch/>
        </p:blipFill>
        <p:spPr bwMode="auto">
          <a:xfrm>
            <a:off x="533400" y="3474720"/>
            <a:ext cx="640080" cy="640080"/>
          </a:xfrm>
          <a:prstGeom prst="rect">
            <a:avLst/>
          </a:prstGeom>
          <a:ln w="38100">
            <a:solidFill>
              <a:schemeClr val="bg1"/>
            </a:solidFill>
          </a:ln>
          <a:effectLst>
            <a:outerShdw blurRad="50800" dist="38100" dir="2700000" algn="tl" rotWithShape="0">
              <a:prstClr val="black">
                <a:alpha val="40000"/>
              </a:prstClr>
            </a:outerShdw>
          </a:effectLst>
        </p:spPr>
      </p:pic>
      <p:pic>
        <p:nvPicPr>
          <p:cNvPr id="26" name="Picture 25"/>
          <p:cNvPicPr>
            <a:picLocks noChangeAspect="1"/>
          </p:cNvPicPr>
          <p:nvPr userDrawn="1"/>
        </p:nvPicPr>
        <p:blipFill>
          <a:blip r:embed="rId6"/>
          <a:stretch/>
        </p:blipFill>
        <p:spPr bwMode="auto">
          <a:xfrm>
            <a:off x="533400" y="2788920"/>
            <a:ext cx="640080" cy="640080"/>
          </a:xfrm>
          <a:prstGeom prst="rect">
            <a:avLst/>
          </a:prstGeom>
          <a:ln w="38100">
            <a:solidFill>
              <a:schemeClr val="bg1"/>
            </a:solidFill>
          </a:ln>
          <a:effectLst>
            <a:outerShdw blurRad="50800" dist="38100" dir="2700000" algn="tl" rotWithShape="0">
              <a:prstClr val="black">
                <a:alpha val="40000"/>
              </a:prstClr>
            </a:outerShdw>
          </a:effectLst>
        </p:spPr>
      </p:pic>
      <p:pic>
        <p:nvPicPr>
          <p:cNvPr id="27" name="Picture 26"/>
          <p:cNvPicPr>
            <a:picLocks noChangeAspect="1"/>
          </p:cNvPicPr>
          <p:nvPr userDrawn="1"/>
        </p:nvPicPr>
        <p:blipFill>
          <a:blip r:embed="rId7"/>
          <a:stretch/>
        </p:blipFill>
        <p:spPr bwMode="auto">
          <a:xfrm>
            <a:off x="533401" y="2103120"/>
            <a:ext cx="640080" cy="640080"/>
          </a:xfrm>
          <a:prstGeom prst="rect">
            <a:avLst/>
          </a:prstGeom>
          <a:ln w="38100">
            <a:solidFill>
              <a:schemeClr val="bg1"/>
            </a:solidFill>
          </a:ln>
          <a:effectLst>
            <a:outerShdw blurRad="50800" dist="38100" dir="2700000" algn="tl" rotWithShape="0">
              <a:prstClr val="black">
                <a:alpha val="40000"/>
              </a:prstClr>
            </a:outerShdw>
          </a:effectLst>
        </p:spPr>
      </p:pic>
      <p:pic>
        <p:nvPicPr>
          <p:cNvPr id="28" name="Picture 27"/>
          <p:cNvPicPr>
            <a:picLocks noChangeAspect="1"/>
          </p:cNvPicPr>
          <p:nvPr userDrawn="1"/>
        </p:nvPicPr>
        <p:blipFill>
          <a:blip r:embed="rId8"/>
          <a:stretch/>
        </p:blipFill>
        <p:spPr bwMode="auto">
          <a:xfrm>
            <a:off x="533401" y="1371600"/>
            <a:ext cx="640080" cy="685800"/>
          </a:xfrm>
          <a:prstGeom prst="rect">
            <a:avLst/>
          </a:prstGeom>
          <a:ln w="38100">
            <a:solidFill>
              <a:schemeClr val="bg1"/>
            </a:solidFill>
          </a:ln>
          <a:effectLst>
            <a:outerShdw blurRad="50800" dist="38100" dir="2700000" algn="tl" rotWithShape="0">
              <a:prstClr val="black">
                <a:alpha val="40000"/>
              </a:prstClr>
            </a:outerShdw>
          </a:effectLst>
        </p:spPr>
      </p:pic>
      <p:sp>
        <p:nvSpPr>
          <p:cNvPr id="30" name="Title 1"/>
          <p:cNvSpPr>
            <a:spLocks noGrp="1"/>
          </p:cNvSpPr>
          <p:nvPr>
            <p:ph type="ctrTitle" hasCustomPrompt="1"/>
          </p:nvPr>
        </p:nvSpPr>
        <p:spPr bwMode="auto">
          <a:xfrm>
            <a:off x="154169" y="791872"/>
            <a:ext cx="8458562" cy="528320"/>
          </a:xfrm>
        </p:spPr>
        <p:txBody>
          <a:bodyPr>
            <a:normAutofit/>
          </a:bodyPr>
          <a:lstStyle>
            <a:lvl1pPr>
              <a:defRPr sz="2800"/>
            </a:lvl1pPr>
          </a:lstStyle>
          <a:p>
            <a:pPr algn="ctr">
              <a:defRPr/>
            </a:pPr>
            <a:r>
              <a:rPr lang="en-US" sz="2800"/>
              <a:t>Lesson Modules</a:t>
            </a:r>
            <a:endParaRPr lang="en-US" sz="2400"/>
          </a:p>
        </p:txBody>
      </p:sp>
      <p:pic>
        <p:nvPicPr>
          <p:cNvPr id="32" name="Picture 31" descr="GHG_Logo_Landscape_CMYK-01.jpg"/>
          <p:cNvPicPr>
            <a:picLocks noChangeAspect="1"/>
          </p:cNvPicPr>
          <p:nvPr userDrawn="1"/>
        </p:nvPicPr>
        <p:blipFill>
          <a:blip r:embed="rId9"/>
          <a:stretch/>
        </p:blipFill>
        <p:spPr bwMode="auto">
          <a:xfrm>
            <a:off x="320313" y="283320"/>
            <a:ext cx="1666240" cy="412952"/>
          </a:xfrm>
          <a:prstGeom prst="rect">
            <a:avLst/>
          </a:prstGeom>
        </p:spPr>
      </p:pic>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GB"/>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cxnSp>
        <p:nvCxnSpPr>
          <p:cNvPr id="8" name="Straight Connector 7"/>
          <p:cNvCxnSpPr>
            <a:cxnSpLocks/>
          </p:cNvCxnSpPr>
          <p:nvPr userDrawn="1"/>
        </p:nvCxnSpPr>
        <p:spPr bwMode="auto">
          <a:xfrm flipV="1">
            <a:off x="317486" y="6263373"/>
            <a:ext cx="8466290" cy="1"/>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userDrawn="1"/>
        </p:nvSpPr>
        <p:spPr bwMode="auto">
          <a:xfrm>
            <a:off x="532330" y="6320731"/>
            <a:ext cx="3587298" cy="276999"/>
          </a:xfrm>
          <a:prstGeom prst="rect">
            <a:avLst/>
          </a:prstGeom>
          <a:noFill/>
        </p:spPr>
        <p:txBody>
          <a:bodyPr wrap="square" rtlCol="0">
            <a:spAutoFit/>
          </a:bodyPr>
          <a:lstStyle/>
          <a:p>
            <a:pPr marL="0" marR="0" indent="0" algn="l" defTabSz="457200">
              <a:lnSpc>
                <a:spcPct val="100000"/>
              </a:lnSpc>
              <a:spcBef>
                <a:spcPts val="0"/>
              </a:spcBef>
              <a:spcAft>
                <a:spcPts val="0"/>
              </a:spcAft>
              <a:buClrTx/>
              <a:buSzTx/>
              <a:buFontTx/>
              <a:buNone/>
              <a:defRPr/>
            </a:pPr>
            <a:r>
              <a:rPr lang="en-US" sz="1200" b="0" i="1">
                <a:solidFill>
                  <a:srgbClr val="6A6B6D"/>
                </a:solidFill>
                <a:latin typeface="Tahoma"/>
                <a:ea typeface="+mn-ea"/>
                <a:cs typeface="Tahoma"/>
              </a:rPr>
              <a:t>A Corporate Accounting and Reporting Standard</a:t>
            </a:r>
            <a:endParaRPr lang="en-US" sz="1200" b="0" i="1">
              <a:solidFill>
                <a:srgbClr val="6A6B6D"/>
              </a:solidFill>
              <a:latin typeface="Tahoma"/>
              <a:cs typeface="Tahoma"/>
            </a:endParaRPr>
          </a:p>
        </p:txBody>
      </p:sp>
      <p:pic>
        <p:nvPicPr>
          <p:cNvPr id="7" name="Picture 6" descr="GHG_Logo_Landscape_CMYK-01.jpg"/>
          <p:cNvPicPr>
            <a:picLocks noChangeAspect="1"/>
          </p:cNvPicPr>
          <p:nvPr userDrawn="1"/>
        </p:nvPicPr>
        <p:blipFill>
          <a:blip r:embed="rId6"/>
          <a:stretch/>
        </p:blipFill>
        <p:spPr bwMode="auto">
          <a:xfrm>
            <a:off x="320313" y="283320"/>
            <a:ext cx="1666240" cy="412952"/>
          </a:xfrm>
          <a:prstGeom prst="rect">
            <a:avLst/>
          </a:prstGeom>
        </p:spPr>
      </p:pic>
      <p:pic>
        <p:nvPicPr>
          <p:cNvPr id="11" name="Picture 10" descr="copyright WRI.jpg"/>
          <p:cNvPicPr>
            <a:picLocks noChangeAspect="1"/>
          </p:cNvPicPr>
          <p:nvPr userDrawn="1"/>
        </p:nvPicPr>
        <p:blipFill>
          <a:blip r:embed="rId7">
            <a:clrChange>
              <a:clrFrom>
                <a:srgbClr val="FFFFFF"/>
              </a:clrFrom>
              <a:clrTo>
                <a:srgbClr val="FFFFFF">
                  <a:alpha val="0"/>
                </a:srgbClr>
              </a:clrTo>
            </a:clrChange>
          </a:blip>
          <a:stretch/>
        </p:blipFill>
        <p:spPr bwMode="auto">
          <a:xfrm>
            <a:off x="5557991" y="6310098"/>
            <a:ext cx="2890681" cy="29094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457200">
        <a:spcBef>
          <a:spcPts val="0"/>
        </a:spcBef>
        <a:buNone/>
        <a:defRPr sz="3200" b="1" i="0">
          <a:solidFill>
            <a:srgbClr val="595959"/>
          </a:solidFill>
          <a:latin typeface="Tahoma"/>
          <a:ea typeface="+mj-ea"/>
          <a:cs typeface="Tahoma"/>
        </a:defRPr>
      </a:lvl1pPr>
    </p:titleStyle>
    <p:bodyStyle>
      <a:lvl1pPr marL="342900" indent="-342900" algn="l" defTabSz="457200">
        <a:spcBef>
          <a:spcPts val="0"/>
        </a:spcBef>
        <a:buClr>
          <a:srgbClr val="229E8F"/>
        </a:buClr>
        <a:buFont typeface="Arial"/>
        <a:buChar char="•"/>
        <a:defRPr sz="1800" b="0" i="0">
          <a:solidFill>
            <a:srgbClr val="595959"/>
          </a:solidFill>
          <a:latin typeface="Tahoma"/>
          <a:ea typeface="+mn-ea"/>
          <a:cs typeface="Tahoma"/>
        </a:defRPr>
      </a:lvl1pPr>
      <a:lvl2pPr marL="742950" indent="-285750" algn="l" defTabSz="457200">
        <a:spcBef>
          <a:spcPts val="0"/>
        </a:spcBef>
        <a:buClr>
          <a:srgbClr val="229E8F"/>
        </a:buClr>
        <a:buFont typeface="Arial"/>
        <a:buChar char="–"/>
        <a:defRPr sz="1800" b="0" i="0">
          <a:solidFill>
            <a:srgbClr val="595959"/>
          </a:solidFill>
          <a:latin typeface="Tahoma"/>
          <a:ea typeface="+mn-ea"/>
          <a:cs typeface="Tahoma"/>
        </a:defRPr>
      </a:lvl2pPr>
      <a:lvl3pPr marL="1143000" indent="-228600" algn="l" defTabSz="457200">
        <a:spcBef>
          <a:spcPts val="0"/>
        </a:spcBef>
        <a:buClr>
          <a:srgbClr val="229E8F"/>
        </a:buClr>
        <a:buFont typeface="Arial"/>
        <a:buChar char="•"/>
        <a:defRPr sz="1800" b="0" i="0">
          <a:solidFill>
            <a:srgbClr val="595959"/>
          </a:solidFill>
          <a:latin typeface="Tahoma"/>
          <a:ea typeface="+mn-ea"/>
          <a:cs typeface="Tahoma"/>
        </a:defRPr>
      </a:lvl3pPr>
      <a:lvl4pPr marL="1600200" indent="-228600" algn="l" defTabSz="457200">
        <a:spcBef>
          <a:spcPts val="0"/>
        </a:spcBef>
        <a:buClr>
          <a:srgbClr val="229E8F"/>
        </a:buClr>
        <a:buFont typeface="Arial"/>
        <a:buChar char="–"/>
        <a:defRPr sz="1800" b="0" i="0">
          <a:solidFill>
            <a:srgbClr val="595959"/>
          </a:solidFill>
          <a:latin typeface="Tahoma"/>
          <a:ea typeface="+mn-ea"/>
          <a:cs typeface="Tahoma"/>
        </a:defRPr>
      </a:lvl4pPr>
      <a:lvl5pPr marL="2057400" indent="-228600" algn="l" defTabSz="457200">
        <a:spcBef>
          <a:spcPts val="0"/>
        </a:spcBef>
        <a:buClr>
          <a:srgbClr val="229E8F"/>
        </a:buClr>
        <a:buFont typeface="Arial"/>
        <a:buChar char="»"/>
        <a:defRPr sz="1800" b="0" i="0">
          <a:solidFill>
            <a:srgbClr val="595959"/>
          </a:solidFill>
          <a:latin typeface="Tahoma"/>
          <a:ea typeface="+mn-ea"/>
          <a:cs typeface="Tahoma"/>
        </a:defRPr>
      </a:lvl5pPr>
      <a:lvl6pPr marL="2514600" indent="-228600" algn="l" defTabSz="457200">
        <a:spcBef>
          <a:spcPts val="0"/>
        </a:spcBef>
        <a:buFont typeface="Arial"/>
        <a:buChar char="•"/>
        <a:defRPr sz="2000">
          <a:solidFill>
            <a:schemeClr val="tx1"/>
          </a:solidFill>
          <a:latin typeface="+mn-lt"/>
          <a:ea typeface="+mn-ea"/>
          <a:cs typeface="+mn-cs"/>
        </a:defRPr>
      </a:lvl6pPr>
      <a:lvl7pPr marL="2971800" indent="-228600" algn="l" defTabSz="457200">
        <a:spcBef>
          <a:spcPts val="0"/>
        </a:spcBef>
        <a:buFont typeface="Arial"/>
        <a:buChar char="•"/>
        <a:defRPr sz="2000">
          <a:solidFill>
            <a:schemeClr val="tx1"/>
          </a:solidFill>
          <a:latin typeface="+mn-lt"/>
          <a:ea typeface="+mn-ea"/>
          <a:cs typeface="+mn-cs"/>
        </a:defRPr>
      </a:lvl7pPr>
      <a:lvl8pPr marL="3429000" indent="-228600" algn="l" defTabSz="457200">
        <a:spcBef>
          <a:spcPts val="0"/>
        </a:spcBef>
        <a:buFont typeface="Arial"/>
        <a:buChar char="•"/>
        <a:defRPr sz="2000">
          <a:solidFill>
            <a:schemeClr val="tx1"/>
          </a:solidFill>
          <a:latin typeface="+mn-lt"/>
          <a:ea typeface="+mn-ea"/>
          <a:cs typeface="+mn-cs"/>
        </a:defRPr>
      </a:lvl8pPr>
      <a:lvl9pPr marL="3886200" indent="-228600" algn="l" defTabSz="457200">
        <a:spcBef>
          <a:spcPts val="0"/>
        </a:spcBef>
        <a:buFont typeface="Arial"/>
        <a:buChar char="•"/>
        <a:defRPr sz="2000">
          <a:solidFill>
            <a:schemeClr val="tx1"/>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hgprotocol.org/calculation-tools"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ghgprotocol.org/calculation-tools/all-tools" TargetMode="External"/><Relationship Id="rId3" Type="http://schemas.openxmlformats.org/officeDocument/2006/relationships/image" Target="../media/image18.png"/><Relationship Id="rId4" Type="http://schemas.openxmlformats.org/officeDocument/2006/relationships/image" Target="../media/image19.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 name="Title 11"/>
          <p:cNvSpPr>
            <a:spLocks noGrp="1"/>
          </p:cNvSpPr>
          <p:nvPr>
            <p:ph type="ctrTitle"/>
          </p:nvPr>
        </p:nvSpPr>
        <p:spPr bwMode="auto"/>
        <p:txBody>
          <a:bodyPr>
            <a:normAutofit fontScale="90000"/>
          </a:bodyPr>
          <a:lstStyle/>
          <a:p>
            <a:pPr>
              <a:defRPr/>
            </a:pPr>
            <a:r>
              <a:rPr lang="en-US"/>
              <a:t>A Corporate Accounting and Reporting Standard</a:t>
            </a:r>
            <a:endParaRPr lang="en-US"/>
          </a:p>
        </p:txBody>
      </p:sp>
      <p:sp>
        <p:nvSpPr>
          <p:cNvPr id="13" name="Subtitle 12"/>
          <p:cNvSpPr>
            <a:spLocks noGrp="1"/>
          </p:cNvSpPr>
          <p:nvPr>
            <p:ph type="subTitle" idx="1"/>
          </p:nvPr>
        </p:nvSpPr>
        <p:spPr bwMode="auto"/>
        <p:txBody>
          <a:bodyPr/>
          <a:lstStyle/>
          <a:p>
            <a:pPr>
              <a:defRPr/>
            </a:pPr>
            <a:r>
              <a:rPr lang="en-US"/>
              <a:t>Training Curriculum</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Content Placeholder 1"/>
          <p:cNvSpPr>
            <a:spLocks noGrp="1"/>
          </p:cNvSpPr>
          <p:nvPr>
            <p:ph idx="1"/>
          </p:nvPr>
        </p:nvSpPr>
        <p:spPr bwMode="auto"/>
        <p:txBody>
          <a:bodyPr>
            <a:normAutofit/>
          </a:bodyPr>
          <a:lstStyle/>
          <a:p>
            <a:pPr>
              <a:defRPr/>
            </a:pPr>
            <a:r>
              <a:rPr lang="en-US" sz="2400"/>
              <a:t>Most companies should consult these records: </a:t>
            </a:r>
            <a:endParaRPr/>
          </a:p>
          <a:p>
            <a:pPr lvl="1">
              <a:defRPr/>
            </a:pPr>
            <a:r>
              <a:rPr lang="en-US" sz="2000" u="sng"/>
              <a:t>Scope 1</a:t>
            </a:r>
            <a:r>
              <a:rPr lang="en-US" sz="2000"/>
              <a:t>: purchase records of fuels</a:t>
            </a:r>
            <a:endParaRPr/>
          </a:p>
          <a:p>
            <a:pPr lvl="1">
              <a:defRPr/>
            </a:pPr>
            <a:r>
              <a:rPr lang="en-US" sz="2000" u="sng"/>
              <a:t>Scope 2</a:t>
            </a:r>
            <a:r>
              <a:rPr lang="en-US" sz="2000"/>
              <a:t>: metered electricity consumption record</a:t>
            </a:r>
            <a:endParaRPr/>
          </a:p>
          <a:p>
            <a:pPr lvl="1">
              <a:defRPr/>
            </a:pPr>
            <a:r>
              <a:rPr lang="en-US" sz="2000" u="sng"/>
              <a:t>Scope 3</a:t>
            </a:r>
            <a:r>
              <a:rPr lang="en-US" sz="2000"/>
              <a:t>: Activity data such as fuel use, passenger miles, etc.</a:t>
            </a:r>
            <a:endParaRPr lang="en-US" sz="2000" u="sng"/>
          </a:p>
          <a:p>
            <a:pPr>
              <a:buNone/>
              <a:defRPr/>
            </a:pPr>
            <a:endParaRPr lang="en-US" sz="2000"/>
          </a:p>
          <a:p>
            <a:pPr>
              <a:buNone/>
              <a:defRPr/>
            </a:pPr>
            <a:endParaRPr lang="en-US" sz="2000"/>
          </a:p>
          <a:p>
            <a:pPr>
              <a:defRPr/>
            </a:pPr>
            <a:r>
              <a:rPr lang="en-US" sz="2400"/>
              <a:t>Industrial companies should consult sector-specific guidelines from</a:t>
            </a:r>
            <a:endParaRPr/>
          </a:p>
          <a:p>
            <a:pPr lvl="1">
              <a:defRPr/>
            </a:pPr>
            <a:r>
              <a:rPr lang="en-US" sz="2000"/>
              <a:t>GHG Protocol website</a:t>
            </a:r>
            <a:endParaRPr/>
          </a:p>
          <a:p>
            <a:pPr lvl="1">
              <a:defRPr/>
            </a:pPr>
            <a:r>
              <a:rPr lang="en-US" sz="2000"/>
              <a:t>Industry associations </a:t>
            </a:r>
            <a:endParaRPr/>
          </a:p>
          <a:p>
            <a:pPr lvl="1">
              <a:defRPr/>
            </a:pPr>
            <a:r>
              <a:rPr lang="en-US" sz="2000"/>
              <a:t>Government agencies</a:t>
            </a:r>
            <a:endParaRPr/>
          </a:p>
        </p:txBody>
      </p:sp>
      <p:sp>
        <p:nvSpPr>
          <p:cNvPr id="3" name="Title 2"/>
          <p:cNvSpPr>
            <a:spLocks noGrp="1"/>
          </p:cNvSpPr>
          <p:nvPr>
            <p:ph type="ctrTitle"/>
          </p:nvPr>
        </p:nvSpPr>
        <p:spPr bwMode="auto"/>
        <p:txBody>
          <a:bodyPr>
            <a:normAutofit/>
          </a:bodyPr>
          <a:lstStyle/>
          <a:p>
            <a:pPr>
              <a:defRPr/>
            </a:pPr>
            <a:r>
              <a:rPr lang="en-US" sz="2600"/>
              <a:t>Finding Activity Data </a:t>
            </a:r>
            <a:endParaRPr lang="en-US" sz="2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6499" name="Rectangle 3"/>
          <p:cNvSpPr>
            <a:spLocks noChangeArrowheads="1" noGrp="1"/>
          </p:cNvSpPr>
          <p:nvPr>
            <p:ph idx="1"/>
          </p:nvPr>
        </p:nvSpPr>
        <p:spPr bwMode="auto">
          <a:xfrm>
            <a:off x="208431" y="2713037"/>
            <a:ext cx="8318881" cy="3611563"/>
          </a:xfrm>
        </p:spPr>
        <p:txBody>
          <a:bodyPr>
            <a:normAutofit/>
          </a:bodyPr>
          <a:lstStyle/>
          <a:p>
            <a:pPr>
              <a:defRPr/>
            </a:pPr>
            <a:r>
              <a:rPr lang="en-US" sz="2200"/>
              <a:t>Emission factors convert activity data to emission values</a:t>
            </a:r>
            <a:endParaRPr/>
          </a:p>
          <a:p>
            <a:pPr>
              <a:defRPr/>
            </a:pPr>
            <a:r>
              <a:rPr lang="en-US" sz="2200"/>
              <a:t>Published by various entities, including government agencies and intergovernmental organizations</a:t>
            </a:r>
            <a:endParaRPr/>
          </a:p>
          <a:p>
            <a:pPr>
              <a:defRPr/>
            </a:pPr>
            <a:r>
              <a:rPr lang="en-US" sz="2200"/>
              <a:t>Presented in specific units, e.g.:</a:t>
            </a:r>
            <a:endParaRPr/>
          </a:p>
          <a:p>
            <a:pPr lvl="1">
              <a:defRPr/>
            </a:pPr>
            <a:r>
              <a:rPr lang="en-US"/>
              <a:t>Kilograms of CO2 per air kilometer traveled</a:t>
            </a:r>
            <a:endParaRPr/>
          </a:p>
          <a:p>
            <a:pPr lvl="1">
              <a:defRPr/>
            </a:pPr>
            <a:r>
              <a:rPr lang="en-US"/>
              <a:t>Pounds of CO2 per kWh of electricity</a:t>
            </a:r>
            <a:endParaRPr/>
          </a:p>
          <a:p>
            <a:pPr lvl="1">
              <a:defRPr/>
            </a:pPr>
            <a:r>
              <a:rPr lang="en-US"/>
              <a:t>Kilograms of CO2 per liter of petrol/gasoline</a:t>
            </a:r>
            <a:endParaRPr/>
          </a:p>
          <a:p>
            <a:pPr>
              <a:defRPr/>
            </a:pPr>
            <a:r>
              <a:rPr lang="en-US" sz="2200"/>
              <a:t>Make sure units match</a:t>
            </a:r>
            <a:endParaRPr/>
          </a:p>
          <a:p>
            <a:pPr>
              <a:defRPr/>
            </a:pPr>
            <a:r>
              <a:rPr lang="en-US" sz="2200"/>
              <a:t>Use most recent available while maintaining consistency</a:t>
            </a:r>
            <a:endParaRPr/>
          </a:p>
        </p:txBody>
      </p:sp>
      <p:sp>
        <p:nvSpPr>
          <p:cNvPr id="106498" name="Rectangle 2"/>
          <p:cNvSpPr>
            <a:spLocks noChangeArrowheads="1" noGrp="1"/>
          </p:cNvSpPr>
          <p:nvPr>
            <p:ph type="ctrTitle"/>
          </p:nvPr>
        </p:nvSpPr>
        <p:spPr bwMode="auto"/>
        <p:txBody>
          <a:bodyPr>
            <a:normAutofit/>
          </a:bodyPr>
          <a:lstStyle/>
          <a:p>
            <a:pPr>
              <a:defRPr/>
            </a:pPr>
            <a:r>
              <a:rPr lang="en-US" sz="2600"/>
              <a:t>Emission factors</a:t>
            </a:r>
            <a:endParaRPr lang="en-US" sz="2600"/>
          </a:p>
        </p:txBody>
      </p:sp>
      <p:sp>
        <p:nvSpPr>
          <p:cNvPr id="16" name="TextBox 15"/>
          <p:cNvSpPr txBox="1"/>
          <p:nvPr/>
        </p:nvSpPr>
        <p:spPr bwMode="auto">
          <a:xfrm>
            <a:off x="1219200" y="1752599"/>
            <a:ext cx="248920" cy="461665"/>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400" b="1">
                <a:latin typeface="Helvetica"/>
              </a:rPr>
              <a:t>x</a:t>
            </a:r>
            <a:endParaRPr lang="en-US" sz="2400" b="1">
              <a:latin typeface="Helvetica"/>
            </a:endParaRPr>
          </a:p>
        </p:txBody>
      </p:sp>
      <p:sp>
        <p:nvSpPr>
          <p:cNvPr id="17" name="TextBox 16"/>
          <p:cNvSpPr txBox="1"/>
          <p:nvPr/>
        </p:nvSpPr>
        <p:spPr bwMode="auto">
          <a:xfrm>
            <a:off x="2590800" y="1752599"/>
            <a:ext cx="248920" cy="523220"/>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800" b="1">
                <a:latin typeface="Helvetica"/>
              </a:rPr>
              <a:t>=</a:t>
            </a:r>
            <a:endParaRPr lang="en-US" sz="2800" b="1">
              <a:latin typeface="Helvetica"/>
            </a:endParaRPr>
          </a:p>
        </p:txBody>
      </p:sp>
      <p:sp>
        <p:nvSpPr>
          <p:cNvPr id="18" name="TextBox 17"/>
          <p:cNvSpPr txBox="1"/>
          <p:nvPr/>
        </p:nvSpPr>
        <p:spPr bwMode="auto">
          <a:xfrm>
            <a:off x="5867399" y="1752599"/>
            <a:ext cx="266700" cy="461665"/>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400" b="1">
                <a:latin typeface="Helvetica"/>
              </a:rPr>
              <a:t>x</a:t>
            </a:r>
            <a:endParaRPr lang="en-US" sz="2400" b="1">
              <a:latin typeface="Helvetica"/>
            </a:endParaRPr>
          </a:p>
        </p:txBody>
      </p:sp>
      <p:sp>
        <p:nvSpPr>
          <p:cNvPr id="19" name="TextBox 18"/>
          <p:cNvSpPr txBox="1"/>
          <p:nvPr/>
        </p:nvSpPr>
        <p:spPr bwMode="auto">
          <a:xfrm>
            <a:off x="7239000" y="1752599"/>
            <a:ext cx="266700" cy="523220"/>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800" b="1">
                <a:latin typeface="Helvetica"/>
              </a:rPr>
              <a:t>=</a:t>
            </a:r>
            <a:endParaRPr lang="en-US" sz="2800" b="1">
              <a:latin typeface="Helvetica"/>
            </a:endParaRPr>
          </a:p>
        </p:txBody>
      </p:sp>
      <p:sp>
        <p:nvSpPr>
          <p:cNvPr id="20" name="Rounded Rectangle 19"/>
          <p:cNvSpPr/>
          <p:nvPr/>
        </p:nvSpPr>
        <p:spPr bwMode="auto">
          <a:xfrm>
            <a:off x="152400" y="1676400"/>
            <a:ext cx="1066800" cy="6096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activity data</a:t>
            </a:r>
            <a:endParaRPr/>
          </a:p>
        </p:txBody>
      </p:sp>
      <p:sp>
        <p:nvSpPr>
          <p:cNvPr id="21" name="Rounded Rectangle 20"/>
          <p:cNvSpPr/>
          <p:nvPr/>
        </p:nvSpPr>
        <p:spPr bwMode="auto">
          <a:xfrm>
            <a:off x="2895600" y="1676400"/>
            <a:ext cx="1066800" cy="6096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t of emissions</a:t>
            </a:r>
            <a:endParaRPr/>
          </a:p>
        </p:txBody>
      </p:sp>
      <p:sp>
        <p:nvSpPr>
          <p:cNvPr id="22" name="Rounded Rectangle 21"/>
          <p:cNvSpPr/>
          <p:nvPr/>
        </p:nvSpPr>
        <p:spPr bwMode="auto">
          <a:xfrm>
            <a:off x="1524000" y="1676400"/>
            <a:ext cx="1066800" cy="6096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emission factor</a:t>
            </a:r>
            <a:endParaRPr/>
          </a:p>
        </p:txBody>
      </p:sp>
      <p:sp>
        <p:nvSpPr>
          <p:cNvPr id="23" name="Rounded Rectangle 22"/>
          <p:cNvSpPr/>
          <p:nvPr/>
        </p:nvSpPr>
        <p:spPr bwMode="auto">
          <a:xfrm>
            <a:off x="6172200" y="1676400"/>
            <a:ext cx="1066800" cy="609600"/>
          </a:xfrm>
          <a:prstGeom prst="roundRect">
            <a:avLst>
              <a:gd name="adj" fmla="val 16667"/>
            </a:avLst>
          </a:prstGeom>
          <a:solidFill>
            <a:schemeClr val="bg1">
              <a:lumMod val="65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GWP</a:t>
            </a:r>
            <a:endParaRPr/>
          </a:p>
        </p:txBody>
      </p:sp>
      <p:sp>
        <p:nvSpPr>
          <p:cNvPr id="24" name="Rounded Rectangle 23"/>
          <p:cNvSpPr/>
          <p:nvPr/>
        </p:nvSpPr>
        <p:spPr bwMode="auto">
          <a:xfrm>
            <a:off x="7543800" y="1676400"/>
            <a:ext cx="1066800" cy="609600"/>
          </a:xfrm>
          <a:prstGeom prst="roundRect">
            <a:avLst>
              <a:gd name="adj" fmla="val 16667"/>
            </a:avLst>
          </a:prstGeom>
          <a:solidFill>
            <a:schemeClr val="tx1">
              <a:lumMod val="65000"/>
              <a:lumOff val="35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CO</a:t>
            </a:r>
            <a:r>
              <a:rPr lang="en-US" sz="1400" baseline="-25000">
                <a:latin typeface="Helvetica"/>
              </a:rPr>
              <a:t>2</a:t>
            </a:r>
            <a:r>
              <a:rPr lang="en-US" sz="1400">
                <a:latin typeface="Helvetica"/>
              </a:rPr>
              <a:t>e of emissions</a:t>
            </a:r>
            <a:endParaRPr/>
          </a:p>
        </p:txBody>
      </p:sp>
      <p:sp>
        <p:nvSpPr>
          <p:cNvPr id="25" name="Rounded Rectangle 24"/>
          <p:cNvSpPr/>
          <p:nvPr/>
        </p:nvSpPr>
        <p:spPr bwMode="auto">
          <a:xfrm>
            <a:off x="4800600" y="1676400"/>
            <a:ext cx="1066800" cy="6096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t of emissions</a:t>
            </a:r>
            <a:endParaRPr/>
          </a:p>
        </p:txBody>
      </p:sp>
      <p:sp>
        <p:nvSpPr>
          <p:cNvPr id="26" name="Right Arrow 25"/>
          <p:cNvSpPr/>
          <p:nvPr/>
        </p:nvSpPr>
        <p:spPr bwMode="auto">
          <a:xfrm>
            <a:off x="4038600" y="1752599"/>
            <a:ext cx="685800" cy="457200"/>
          </a:xfrm>
          <a:prstGeom prst="right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7" name="Straight Connector 26"/>
          <p:cNvCxnSpPr>
            <a:cxnSpLocks/>
          </p:cNvCxnSpPr>
          <p:nvPr/>
        </p:nvCxnSpPr>
        <p:spPr bwMode="auto">
          <a:xfrm>
            <a:off x="1600200" y="2362199"/>
            <a:ext cx="914400" cy="0"/>
          </a:xfrm>
          <a:prstGeom prst="line">
            <a:avLst/>
          </a:prstGeom>
          <a:ln w="76200">
            <a:solidFill>
              <a:srgbClr val="73C167"/>
            </a:solidFill>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6499">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6499">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6499">
                                            <p:txEl>
                                              <p:pRg st="4" end="4"/>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6499">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6499">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6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083" name="Rectangle 3"/>
          <p:cNvSpPr>
            <a:spLocks noChangeArrowheads="1" noGrp="1"/>
          </p:cNvSpPr>
          <p:nvPr>
            <p:ph idx="1"/>
          </p:nvPr>
        </p:nvSpPr>
        <p:spPr bwMode="auto">
          <a:xfrm>
            <a:off x="208431" y="1605597"/>
            <a:ext cx="8318881" cy="4642803"/>
          </a:xfrm>
        </p:spPr>
        <p:txBody>
          <a:bodyPr>
            <a:normAutofit/>
          </a:bodyPr>
          <a:lstStyle/>
          <a:p>
            <a:pPr>
              <a:lnSpc>
                <a:spcPct val="110000"/>
              </a:lnSpc>
              <a:defRPr/>
            </a:pPr>
            <a:r>
              <a:rPr lang="en-US" sz="2200"/>
              <a:t>GHG Protocol </a:t>
            </a:r>
            <a:r>
              <a:rPr lang="en-US" sz="2200"/>
              <a:t>(in calculation tools)</a:t>
            </a:r>
            <a:endParaRPr/>
          </a:p>
          <a:p>
            <a:pPr>
              <a:lnSpc>
                <a:spcPct val="110000"/>
              </a:lnSpc>
              <a:defRPr/>
            </a:pPr>
            <a:endParaRPr lang="en-US" sz="2200"/>
          </a:p>
          <a:p>
            <a:pPr>
              <a:lnSpc>
                <a:spcPct val="110000"/>
              </a:lnSpc>
              <a:defRPr/>
            </a:pPr>
            <a:r>
              <a:rPr lang="en-US" sz="2200"/>
              <a:t>IPCC</a:t>
            </a:r>
            <a:endParaRPr/>
          </a:p>
          <a:p>
            <a:pPr>
              <a:lnSpc>
                <a:spcPct val="110000"/>
              </a:lnSpc>
              <a:defRPr/>
            </a:pPr>
            <a:endParaRPr lang="en-US" sz="2200"/>
          </a:p>
          <a:p>
            <a:pPr>
              <a:lnSpc>
                <a:spcPct val="110000"/>
              </a:lnSpc>
              <a:defRPr/>
            </a:pPr>
            <a:r>
              <a:rPr lang="en-US" sz="2200"/>
              <a:t>Government agencies</a:t>
            </a:r>
            <a:endParaRPr/>
          </a:p>
          <a:p>
            <a:pPr>
              <a:lnSpc>
                <a:spcPct val="110000"/>
              </a:lnSpc>
              <a:defRPr/>
            </a:pPr>
            <a:endParaRPr lang="en-US" sz="2200"/>
          </a:p>
          <a:p>
            <a:pPr>
              <a:lnSpc>
                <a:spcPct val="110000"/>
              </a:lnSpc>
              <a:defRPr/>
            </a:pPr>
            <a:r>
              <a:rPr lang="en-US" sz="2200"/>
              <a:t>Sector specific sources:</a:t>
            </a:r>
            <a:endParaRPr/>
          </a:p>
          <a:p>
            <a:pPr lvl="1">
              <a:lnSpc>
                <a:spcPct val="110000"/>
              </a:lnSpc>
              <a:defRPr/>
            </a:pPr>
            <a:r>
              <a:rPr lang="en-US" sz="2200"/>
              <a:t>WBCSD Sustainable Cement Initiative</a:t>
            </a:r>
            <a:endParaRPr/>
          </a:p>
          <a:p>
            <a:pPr lvl="1">
              <a:lnSpc>
                <a:spcPct val="110000"/>
              </a:lnSpc>
              <a:defRPr/>
            </a:pPr>
            <a:r>
              <a:rPr lang="en-US" sz="2200"/>
              <a:t>International Petroleum Industry</a:t>
            </a:r>
            <a:endParaRPr/>
          </a:p>
          <a:p>
            <a:pPr lvl="1">
              <a:lnSpc>
                <a:spcPct val="110000"/>
              </a:lnSpc>
              <a:defRPr/>
            </a:pPr>
            <a:r>
              <a:rPr lang="en-US" sz="2200"/>
              <a:t>International Aluminum Institute</a:t>
            </a:r>
            <a:endParaRPr/>
          </a:p>
          <a:p>
            <a:pPr>
              <a:lnSpc>
                <a:spcPct val="90000"/>
              </a:lnSpc>
              <a:defRPr/>
            </a:pPr>
            <a:endParaRPr lang="en-US" sz="2200"/>
          </a:p>
        </p:txBody>
      </p:sp>
      <p:sp>
        <p:nvSpPr>
          <p:cNvPr id="174082" name="Rectangle 2"/>
          <p:cNvSpPr>
            <a:spLocks noChangeArrowheads="1" noGrp="1"/>
          </p:cNvSpPr>
          <p:nvPr>
            <p:ph type="ctrTitle"/>
          </p:nvPr>
        </p:nvSpPr>
        <p:spPr bwMode="auto"/>
        <p:txBody>
          <a:bodyPr>
            <a:normAutofit/>
          </a:bodyPr>
          <a:lstStyle/>
          <a:p>
            <a:pPr>
              <a:defRPr/>
            </a:pPr>
            <a:r>
              <a:rPr lang="en-US" sz="2600"/>
              <a:t>Sources of Emission Factors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0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08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8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8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Content Placeholder 1"/>
          <p:cNvSpPr>
            <a:spLocks noGrp="1"/>
          </p:cNvSpPr>
          <p:nvPr>
            <p:ph idx="1"/>
          </p:nvPr>
        </p:nvSpPr>
        <p:spPr bwMode="auto"/>
        <p:txBody>
          <a:bodyPr/>
          <a:lstStyle/>
          <a:p>
            <a:pPr>
              <a:defRPr/>
            </a:pPr>
            <a:r>
              <a:rPr lang="en-US" b="1"/>
              <a:t>For companies with operations only in markets that do not provide product or supplier-specific data or other contractual instruments:</a:t>
            </a:r>
            <a:endParaRPr lang="en-US"/>
          </a:p>
          <a:p>
            <a:pPr lvl="1">
              <a:defRPr/>
            </a:pPr>
            <a:r>
              <a:rPr lang="en-US"/>
              <a:t>Only one scope 2 figure </a:t>
            </a:r>
            <a:r>
              <a:rPr lang="en-US" b="1"/>
              <a:t>shall</a:t>
            </a:r>
            <a:r>
              <a:rPr lang="en-US"/>
              <a:t> be </a:t>
            </a:r>
            <a:r>
              <a:rPr lang="en-US"/>
              <a:t>accounted and reported</a:t>
            </a:r>
            <a:r>
              <a:rPr lang="en-US"/>
              <a:t>, based on the location-based method. </a:t>
            </a:r>
            <a:endParaRPr/>
          </a:p>
          <a:p>
            <a:pPr>
              <a:defRPr/>
            </a:pPr>
            <a:endParaRPr lang="en-US" b="1"/>
          </a:p>
          <a:p>
            <a:pPr>
              <a:defRPr/>
            </a:pPr>
            <a:r>
              <a:rPr lang="en-US" b="1"/>
              <a:t>For </a:t>
            </a:r>
            <a:r>
              <a:rPr lang="en-US" b="1"/>
              <a:t>companies with any operations in markets providing product or supplier-specific data in the form of contractual instruments </a:t>
            </a:r>
            <a:r>
              <a:rPr lang="en-US" i="1"/>
              <a:t>(Currently </a:t>
            </a:r>
            <a:r>
              <a:rPr lang="en-US" i="1"/>
              <a:t>this includes: EU Economic Area, the US, Australia, most Latin American countries, Japan, India among others</a:t>
            </a:r>
            <a:r>
              <a:rPr lang="en-US" i="1"/>
              <a:t>)</a:t>
            </a:r>
            <a:endParaRPr/>
          </a:p>
          <a:p>
            <a:pPr lvl="1">
              <a:defRPr/>
            </a:pPr>
            <a:r>
              <a:rPr lang="en-US"/>
              <a:t>Two scope 2 figures shall be accounted and reported, one for the market-based method and one for the location-based method.</a:t>
            </a:r>
            <a:endParaRPr lang="en-US"/>
          </a:p>
          <a:p>
            <a:pPr marL="0" indent="0">
              <a:buNone/>
              <a:defRPr/>
            </a:pPr>
            <a:endParaRPr lang="en-US"/>
          </a:p>
          <a:p>
            <a:pPr>
              <a:defRPr/>
            </a:pPr>
            <a:endParaRPr lang="en-US"/>
          </a:p>
        </p:txBody>
      </p:sp>
      <p:sp>
        <p:nvSpPr>
          <p:cNvPr id="3" name="Title 2"/>
          <p:cNvSpPr>
            <a:spLocks noGrp="1"/>
          </p:cNvSpPr>
          <p:nvPr>
            <p:ph type="ctrTitle"/>
          </p:nvPr>
        </p:nvSpPr>
        <p:spPr bwMode="auto"/>
        <p:txBody>
          <a:bodyPr/>
          <a:lstStyle/>
          <a:p>
            <a:pPr>
              <a:defRPr/>
            </a:pPr>
            <a:r>
              <a:rPr lang="en-US"/>
              <a:t>For calculating scope 2 emissions</a:t>
            </a: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itle 3"/>
          <p:cNvSpPr>
            <a:spLocks noGrp="1"/>
          </p:cNvSpPr>
          <p:nvPr>
            <p:ph type="ctrTitle"/>
          </p:nvPr>
        </p:nvSpPr>
        <p:spPr bwMode="auto"/>
        <p:txBody>
          <a:bodyPr>
            <a:normAutofit/>
          </a:bodyPr>
          <a:lstStyle/>
          <a:p>
            <a:pPr>
              <a:defRPr/>
            </a:pPr>
            <a:r>
              <a:rPr lang="en-US"/>
              <a:t>Location-based method</a:t>
            </a:r>
            <a:endParaRPr lang="en-US"/>
          </a:p>
        </p:txBody>
      </p:sp>
      <p:pic>
        <p:nvPicPr>
          <p:cNvPr id="8" name="Content Placeholder 7"/>
          <p:cNvPicPr>
            <a:picLocks noChangeAspect="1" noGrp="1"/>
          </p:cNvPicPr>
          <p:nvPr>
            <p:ph idx="1"/>
          </p:nvPr>
        </p:nvPicPr>
        <p:blipFill>
          <a:blip r:embed="rId2"/>
          <a:stretch/>
        </p:blipFill>
        <p:spPr bwMode="auto">
          <a:xfrm>
            <a:off x="309519" y="1556944"/>
            <a:ext cx="8453481" cy="4495632"/>
          </a:xfrm>
          <a:prstGeom prst="rect">
            <a:avLst/>
          </a:prstGeom>
        </p:spPr>
      </p:pic>
      <p:sp>
        <p:nvSpPr>
          <p:cNvPr id="9" name="Oval 8"/>
          <p:cNvSpPr/>
          <p:nvPr/>
        </p:nvSpPr>
        <p:spPr bwMode="auto">
          <a:xfrm>
            <a:off x="4453465" y="1752599"/>
            <a:ext cx="4191000" cy="4191000"/>
          </a:xfrm>
          <a:prstGeom prst="ellipse">
            <a:avLst/>
          </a:prstGeom>
          <a:noFill/>
          <a:ln w="38100" cmpd="sng">
            <a:solidFill>
              <a:srgbClr val="11918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ln w="38100" cmpd="sng">
                <a:solidFill>
                  <a:srgbClr val="119185"/>
                </a:solidFill>
              </a:ln>
            </a:endParaRPr>
          </a:p>
        </p:txBody>
      </p:sp>
      <p:sp>
        <p:nvSpPr>
          <p:cNvPr id="5" name="TextBox 4"/>
          <p:cNvSpPr txBox="1"/>
          <p:nvPr/>
        </p:nvSpPr>
        <p:spPr bwMode="auto">
          <a:xfrm>
            <a:off x="352425" y="6019800"/>
            <a:ext cx="2438400" cy="276999"/>
          </a:xfrm>
          <a:prstGeom prst="rect">
            <a:avLst/>
          </a:prstGeom>
          <a:noFill/>
        </p:spPr>
        <p:txBody>
          <a:bodyPr wrap="square" rtlCol="0">
            <a:spAutoFit/>
          </a:bodyPr>
          <a:lstStyle/>
          <a:p>
            <a:pPr>
              <a:defRPr/>
            </a:pPr>
            <a:r>
              <a:rPr lang="en-US" sz="1200"/>
              <a:t>(map not representative)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4" name="Content Placeholder 3"/>
          <p:cNvGraphicFramePr>
            <a:graphicFrameLocks xmlns:a="http://schemas.openxmlformats.org/drawingml/2006/main" noGrp="1"/>
          </p:cNvGraphicFramePr>
          <p:nvPr>
            <p:ph idx="1"/>
          </p:nvPr>
        </p:nvGraphicFramePr>
        <p:xfrm>
          <a:off x="325438" y="1600200"/>
          <a:ext cx="8453437" cy="1758866"/>
        </p:xfrm>
        <a:graphic>
          <a:graphicData uri="http://schemas.openxmlformats.org/drawingml/2006/table">
            <a:tbl>
              <a:tblPr firstRow="1" firstCol="0" lastRow="0" lastCol="0" bandRow="1" bandCol="0"/>
              <a:tblGrid>
                <a:gridCol w="8453437"/>
              </a:tblGrid>
              <a:tr h="620266">
                <a:tc>
                  <a:txBody>
                    <a:bodyPr/>
                    <a:p>
                      <a:pPr marL="228600" marR="0" indent="0" algn="ctr">
                        <a:lnSpc>
                          <a:spcPct val="114999"/>
                        </a:lnSpc>
                        <a:spcBef>
                          <a:spcPts val="0"/>
                        </a:spcBef>
                        <a:spcAft>
                          <a:spcPts val="0"/>
                        </a:spcAft>
                        <a:buFont typeface="+mj-lt"/>
                        <a:buNone/>
                        <a:defRPr/>
                      </a:pPr>
                      <a:r>
                        <a:rPr lang="en-US" sz="2200">
                          <a:solidFill>
                            <a:schemeClr val="bg1"/>
                          </a:solidFill>
                          <a:latin typeface="Tahoma"/>
                          <a:cs typeface="Tahoma"/>
                        </a:rPr>
                        <a:t>Location-based method emission factor hierarchy </a:t>
                      </a:r>
                      <a:endParaRPr/>
                    </a:p>
                  </a:txBody>
                  <a:tcPr anchor="ctr">
                    <a:lnL w="12700" algn="ctr">
                      <a:noFill/>
                    </a:lnL>
                    <a:lnR w="12700" algn="ctr">
                      <a:noFill/>
                    </a:lnR>
                    <a:lnT w="12700" algn="ctr">
                      <a:noFill/>
                    </a:lnT>
                    <a:lnB w="12700" algn="ctr">
                      <a:noFill/>
                    </a:lnB>
                    <a:solidFill>
                      <a:srgbClr val="119185"/>
                    </a:solidFill>
                  </a:tcPr>
                </a:tc>
              </a:tr>
              <a:tr h="569299">
                <a:tc>
                  <a:txBody>
                    <a:bodyPr/>
                    <a:p>
                      <a:pPr marL="0" marR="0" indent="0" algn="l" defTabSz="457200">
                        <a:lnSpc>
                          <a:spcPct val="100000"/>
                        </a:lnSpc>
                        <a:spcBef>
                          <a:spcPts val="0"/>
                        </a:spcBef>
                        <a:spcAft>
                          <a:spcPts val="0"/>
                        </a:spcAft>
                        <a:buClrTx/>
                        <a:buSzTx/>
                        <a:buFontTx/>
                        <a:buNone/>
                        <a:defRPr/>
                      </a:pPr>
                      <a:r>
                        <a:rPr lang="en-US" sz="1800">
                          <a:solidFill>
                            <a:schemeClr val="tx1"/>
                          </a:solidFill>
                          <a:latin typeface="Tahoma"/>
                          <a:cs typeface="Tahoma"/>
                        </a:rPr>
                        <a:t>1. Regional or sub-national emission factors</a:t>
                      </a:r>
                      <a:endParaRPr lang="en-US">
                        <a:latin typeface="Tahoma"/>
                        <a:cs typeface="Tahoma"/>
                      </a:endParaRPr>
                    </a:p>
                  </a:txBody>
                  <a:tcPr anchor="ctr">
                    <a:lnL w="12700" algn="ctr">
                      <a:noFill/>
                    </a:lnL>
                    <a:lnR w="12700" algn="ctr">
                      <a:noFill/>
                    </a:lnR>
                    <a:lnT w="12700" algn="ctr">
                      <a:noFill/>
                    </a:lnT>
                    <a:lnB w="12700" algn="ctr">
                      <a:noFill/>
                    </a:lnB>
                  </a:tcPr>
                </a:tc>
              </a:tr>
              <a:tr h="569299">
                <a:tc>
                  <a:txBody>
                    <a:bodyPr/>
                    <a:p>
                      <a:pPr marL="0" marR="0" indent="0" algn="l" defTabSz="457200">
                        <a:lnSpc>
                          <a:spcPct val="100000"/>
                        </a:lnSpc>
                        <a:spcBef>
                          <a:spcPts val="0"/>
                        </a:spcBef>
                        <a:spcAft>
                          <a:spcPts val="0"/>
                        </a:spcAft>
                        <a:buClrTx/>
                        <a:buSzTx/>
                        <a:buFontTx/>
                        <a:buNone/>
                        <a:defRPr/>
                      </a:pPr>
                      <a:r>
                        <a:rPr lang="en-US" sz="1800">
                          <a:solidFill>
                            <a:schemeClr val="tx1"/>
                          </a:solidFill>
                          <a:latin typeface="Tahoma"/>
                          <a:cs typeface="Tahoma"/>
                        </a:rPr>
                        <a:t>2. National production emission factors</a:t>
                      </a:r>
                      <a:endParaRPr lang="en-US">
                        <a:latin typeface="Tahoma"/>
                        <a:cs typeface="Tahoma"/>
                      </a:endParaRPr>
                    </a:p>
                  </a:txBody>
                  <a:tcPr anchor="ctr">
                    <a:lnL w="12700" algn="ctr">
                      <a:noFill/>
                    </a:lnL>
                    <a:lnR w="12700" algn="ctr">
                      <a:noFill/>
                    </a:lnR>
                    <a:lnT w="12700" algn="ctr">
                      <a:noFill/>
                    </a:lnT>
                    <a:lnB w="12700" algn="ctr">
                      <a:noFill/>
                    </a:lnB>
                  </a:tcPr>
                </a:tc>
              </a:tr>
            </a:tbl>
          </a:graphicData>
        </a:graphic>
      </p:graphicFrame>
      <p:sp>
        <p:nvSpPr>
          <p:cNvPr id="5" name="Rectangle 4"/>
          <p:cNvSpPr/>
          <p:nvPr/>
        </p:nvSpPr>
        <p:spPr bwMode="auto">
          <a:xfrm>
            <a:off x="76200" y="4354068"/>
            <a:ext cx="8229600" cy="582467"/>
          </a:xfrm>
          <a:prstGeom prst="rect">
            <a:avLst/>
          </a:prstGeom>
        </p:spPr>
        <p:txBody>
          <a:bodyPr wrap="square">
            <a:spAutoFit/>
          </a:bodyPr>
          <a:lstStyle/>
          <a:p>
            <a:pPr marL="228600">
              <a:lnSpc>
                <a:spcPct val="114999"/>
              </a:lnSpc>
              <a:spcAft>
                <a:spcPts val="1000"/>
              </a:spcAft>
              <a:defRPr/>
            </a:pPr>
            <a:r>
              <a:rPr lang="en-US" sz="1400">
                <a:latin typeface="Tahoma"/>
                <a:cs typeface="Tahoma"/>
              </a:rPr>
              <a:t>Data forms listed here should convey combustion-only (direct) GHG emission rates, expressed in metric tons per </a:t>
            </a:r>
            <a:r>
              <a:rPr lang="en-US" sz="1400">
                <a:latin typeface="Tahoma"/>
                <a:cs typeface="Tahoma"/>
              </a:rPr>
              <a:t>MWh</a:t>
            </a:r>
            <a:r>
              <a:rPr lang="en-US" sz="1400">
                <a:latin typeface="Tahoma"/>
                <a:cs typeface="Tahoma"/>
              </a:rPr>
              <a:t> or kWh.</a:t>
            </a:r>
            <a:endParaRPr lang="en-US" sz="1400">
              <a:latin typeface="Tahoma"/>
              <a:ea typeface="Calibri"/>
              <a:cs typeface="Tahom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itle 3"/>
          <p:cNvSpPr>
            <a:spLocks noGrp="1"/>
          </p:cNvSpPr>
          <p:nvPr>
            <p:ph type="ctrTitle"/>
          </p:nvPr>
        </p:nvSpPr>
        <p:spPr bwMode="auto"/>
        <p:txBody>
          <a:bodyPr>
            <a:normAutofit/>
          </a:bodyPr>
          <a:lstStyle/>
          <a:p>
            <a:pPr>
              <a:defRPr/>
            </a:pPr>
            <a:r>
              <a:rPr lang="en-US"/>
              <a:t>Market-based method</a:t>
            </a:r>
            <a:endParaRPr lang="en-US"/>
          </a:p>
        </p:txBody>
      </p:sp>
      <p:pic>
        <p:nvPicPr>
          <p:cNvPr id="8" name="Content Placeholder 7"/>
          <p:cNvPicPr>
            <a:picLocks noChangeAspect="1" noGrp="1"/>
          </p:cNvPicPr>
          <p:nvPr>
            <p:ph idx="1"/>
          </p:nvPr>
        </p:nvPicPr>
        <p:blipFill>
          <a:blip r:embed="rId3"/>
          <a:stretch/>
        </p:blipFill>
        <p:spPr bwMode="auto">
          <a:xfrm>
            <a:off x="309519" y="1556944"/>
            <a:ext cx="8453481" cy="4495632"/>
          </a:xfrm>
          <a:prstGeom prst="rect">
            <a:avLst/>
          </a:prstGeom>
        </p:spPr>
      </p:pic>
      <p:sp>
        <p:nvSpPr>
          <p:cNvPr id="9" name="Oval 8"/>
          <p:cNvSpPr/>
          <p:nvPr/>
        </p:nvSpPr>
        <p:spPr bwMode="auto">
          <a:xfrm>
            <a:off x="5257800" y="3581400"/>
            <a:ext cx="685800" cy="685800"/>
          </a:xfrm>
          <a:prstGeom prst="ellipse">
            <a:avLst/>
          </a:prstGeom>
          <a:noFill/>
          <a:ln w="38100" cmpd="sng">
            <a:solidFill>
              <a:srgbClr val="4E84C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ln w="38100" cmpd="sng">
                <a:solidFill>
                  <a:srgbClr val="119185"/>
                </a:solidFill>
              </a:ln>
            </a:endParaRPr>
          </a:p>
        </p:txBody>
      </p:sp>
      <p:sp>
        <p:nvSpPr>
          <p:cNvPr id="5" name="Oval 4"/>
          <p:cNvSpPr/>
          <p:nvPr/>
        </p:nvSpPr>
        <p:spPr bwMode="auto">
          <a:xfrm>
            <a:off x="4986865" y="4555066"/>
            <a:ext cx="685800" cy="685800"/>
          </a:xfrm>
          <a:prstGeom prst="ellipse">
            <a:avLst/>
          </a:prstGeom>
          <a:noFill/>
          <a:ln w="38100" cmpd="sng">
            <a:solidFill>
              <a:srgbClr val="4E84C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ln w="38100" cmpd="sng">
                <a:solidFill>
                  <a:srgbClr val="119185"/>
                </a:solidFill>
              </a:ln>
            </a:endParaRPr>
          </a:p>
        </p:txBody>
      </p:sp>
      <p:sp>
        <p:nvSpPr>
          <p:cNvPr id="6" name="Oval 5"/>
          <p:cNvSpPr/>
          <p:nvPr/>
        </p:nvSpPr>
        <p:spPr bwMode="auto">
          <a:xfrm>
            <a:off x="6671735" y="1981200"/>
            <a:ext cx="685800" cy="685800"/>
          </a:xfrm>
          <a:prstGeom prst="ellipse">
            <a:avLst/>
          </a:prstGeom>
          <a:noFill/>
          <a:ln w="38100" cmpd="sng">
            <a:solidFill>
              <a:srgbClr val="4E84C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ln w="38100" cmpd="sng">
                <a:solidFill>
                  <a:srgbClr val="119185"/>
                </a:solidFill>
              </a:ln>
            </a:endParaRPr>
          </a:p>
        </p:txBody>
      </p:sp>
      <p:sp>
        <p:nvSpPr>
          <p:cNvPr id="7" name="Oval 6"/>
          <p:cNvSpPr/>
          <p:nvPr/>
        </p:nvSpPr>
        <p:spPr bwMode="auto">
          <a:xfrm>
            <a:off x="4377268" y="3149601"/>
            <a:ext cx="685800" cy="685800"/>
          </a:xfrm>
          <a:prstGeom prst="ellipse">
            <a:avLst/>
          </a:prstGeom>
          <a:noFill/>
          <a:ln w="38100" cmpd="sng">
            <a:solidFill>
              <a:srgbClr val="4E84C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ln w="38100" cmpd="sng">
                <a:solidFill>
                  <a:srgbClr val="119185"/>
                </a:solidFill>
              </a:ln>
            </a:endParaRPr>
          </a:p>
        </p:txBody>
      </p:sp>
      <p:sp>
        <p:nvSpPr>
          <p:cNvPr id="2" name="TextBox 1"/>
          <p:cNvSpPr txBox="1"/>
          <p:nvPr/>
        </p:nvSpPr>
        <p:spPr bwMode="auto">
          <a:xfrm>
            <a:off x="352425" y="6019800"/>
            <a:ext cx="2438400" cy="276999"/>
          </a:xfrm>
          <a:prstGeom prst="rect">
            <a:avLst/>
          </a:prstGeom>
          <a:noFill/>
        </p:spPr>
        <p:txBody>
          <a:bodyPr wrap="square" rtlCol="0">
            <a:spAutoFit/>
          </a:bodyPr>
          <a:lstStyle/>
          <a:p>
            <a:pPr>
              <a:defRPr/>
            </a:pPr>
            <a:r>
              <a:rPr lang="en-US" sz="1200"/>
              <a:t>(map not representative)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4" name="Content Placeholder 3"/>
          <p:cNvGraphicFramePr>
            <a:graphicFrameLocks xmlns:a="http://schemas.openxmlformats.org/drawingml/2006/main" noGrp="1"/>
          </p:cNvGraphicFramePr>
          <p:nvPr>
            <p:ph idx="1"/>
          </p:nvPr>
        </p:nvGraphicFramePr>
        <p:xfrm>
          <a:off x="325438" y="1600200"/>
          <a:ext cx="8453437" cy="3466763"/>
        </p:xfrm>
        <a:graphic>
          <a:graphicData uri="http://schemas.openxmlformats.org/drawingml/2006/table">
            <a:tbl>
              <a:tblPr firstRow="1" firstCol="0" lastRow="0" lastCol="0" bandRow="1" bandCol="0"/>
              <a:tblGrid>
                <a:gridCol w="8453437"/>
              </a:tblGrid>
              <a:tr h="620266">
                <a:tc>
                  <a:txBody>
                    <a:bodyPr/>
                    <a:p>
                      <a:pPr marL="228600" marR="0" indent="0" algn="ctr">
                        <a:lnSpc>
                          <a:spcPct val="114999"/>
                        </a:lnSpc>
                        <a:spcBef>
                          <a:spcPts val="0"/>
                        </a:spcBef>
                        <a:spcAft>
                          <a:spcPts val="0"/>
                        </a:spcAft>
                        <a:buFont typeface="+mj-lt"/>
                        <a:buNone/>
                        <a:defRPr/>
                      </a:pPr>
                      <a:r>
                        <a:rPr lang="en-US" sz="2200">
                          <a:solidFill>
                            <a:schemeClr val="bg1"/>
                          </a:solidFill>
                          <a:latin typeface="Tahoma"/>
                          <a:cs typeface="Tahoma"/>
                        </a:rPr>
                        <a:t>Market-based method emission factor hierarchy </a:t>
                      </a:r>
                      <a:endParaRPr/>
                    </a:p>
                  </a:txBody>
                  <a:tcPr anchor="ctr">
                    <a:lnL w="12700" algn="ctr">
                      <a:noFill/>
                    </a:lnL>
                    <a:lnR w="12700" algn="ctr">
                      <a:noFill/>
                    </a:lnR>
                    <a:lnT w="12700" algn="ctr">
                      <a:noFill/>
                    </a:lnT>
                    <a:lnB w="12700" algn="ctr">
                      <a:noFill/>
                    </a:lnB>
                    <a:solidFill>
                      <a:srgbClr val="4E84C4"/>
                    </a:solidFill>
                  </a:tcPr>
                </a:tc>
              </a:tr>
              <a:tr h="569299">
                <a:tc>
                  <a:txBody>
                    <a:bodyPr/>
                    <a:p>
                      <a:pPr marL="0" marR="0" indent="0" algn="l" defTabSz="457200">
                        <a:lnSpc>
                          <a:spcPct val="100000"/>
                        </a:lnSpc>
                        <a:spcBef>
                          <a:spcPts val="0"/>
                        </a:spcBef>
                        <a:spcAft>
                          <a:spcPts val="0"/>
                        </a:spcAft>
                        <a:buClrTx/>
                        <a:buSzTx/>
                        <a:buFontTx/>
                        <a:buNone/>
                        <a:defRPr/>
                      </a:pPr>
                      <a:r>
                        <a:rPr lang="en-US" sz="1800">
                          <a:solidFill>
                            <a:schemeClr val="tx1"/>
                          </a:solidFill>
                          <a:latin typeface="Tahoma"/>
                          <a:cs typeface="Tahoma"/>
                        </a:rPr>
                        <a:t>1. Electricity attribute certificates or equivalent instruments</a:t>
                      </a:r>
                      <a:endParaRPr/>
                    </a:p>
                  </a:txBody>
                  <a:tcPr anchor="ctr">
                    <a:lnL w="12700" algn="ctr">
                      <a:noFill/>
                    </a:lnL>
                    <a:lnR w="12700" algn="ctr">
                      <a:noFill/>
                    </a:lnR>
                    <a:lnT w="12700" algn="ctr">
                      <a:noFill/>
                    </a:lnT>
                    <a:lnB w="12700" algn="ctr">
                      <a:noFill/>
                    </a:lnB>
                  </a:tcPr>
                </a:tc>
              </a:tr>
              <a:tr h="569299">
                <a:tc>
                  <a:txBody>
                    <a:bodyPr/>
                    <a:p>
                      <a:pPr marL="0" marR="0" indent="0" algn="l" defTabSz="457200">
                        <a:lnSpc>
                          <a:spcPct val="100000"/>
                        </a:lnSpc>
                        <a:spcBef>
                          <a:spcPts val="0"/>
                        </a:spcBef>
                        <a:spcAft>
                          <a:spcPts val="0"/>
                        </a:spcAft>
                        <a:buClrTx/>
                        <a:buSzTx/>
                        <a:buFontTx/>
                        <a:buNone/>
                        <a:defRPr/>
                      </a:pPr>
                      <a:r>
                        <a:rPr lang="en-US" sz="1800">
                          <a:solidFill>
                            <a:schemeClr val="tx1"/>
                          </a:solidFill>
                          <a:latin typeface="Tahoma"/>
                          <a:cs typeface="Tahoma"/>
                        </a:rPr>
                        <a:t>2. Contracts for electricity, such as PPAs</a:t>
                      </a:r>
                      <a:endParaRPr/>
                    </a:p>
                  </a:txBody>
                  <a:tcPr anchor="ctr">
                    <a:lnL w="12700" algn="ctr">
                      <a:noFill/>
                    </a:lnL>
                    <a:lnR w="12700" algn="ctr">
                      <a:noFill/>
                    </a:lnR>
                    <a:lnT w="12700" algn="ctr">
                      <a:noFill/>
                    </a:lnT>
                    <a:lnB w="12700" algn="ctr">
                      <a:noFill/>
                    </a:lnB>
                  </a:tcPr>
                </a:tc>
              </a:tr>
              <a:tr h="569299">
                <a:tc>
                  <a:txBody>
                    <a:bodyPr/>
                    <a:p>
                      <a:pPr marL="0" marR="0" indent="0" algn="l" defTabSz="457200">
                        <a:lnSpc>
                          <a:spcPct val="100000"/>
                        </a:lnSpc>
                        <a:spcBef>
                          <a:spcPts val="0"/>
                        </a:spcBef>
                        <a:spcAft>
                          <a:spcPts val="0"/>
                        </a:spcAft>
                        <a:buClrTx/>
                        <a:buSzTx/>
                        <a:buFontTx/>
                        <a:buNone/>
                        <a:defRPr/>
                      </a:pPr>
                      <a:r>
                        <a:rPr lang="en-US">
                          <a:latin typeface="Tahoma"/>
                          <a:cs typeface="Tahoma"/>
                        </a:rPr>
                        <a:t>3. Supplier/Utility emission rates</a:t>
                      </a:r>
                      <a:endParaRPr/>
                    </a:p>
                  </a:txBody>
                  <a:tcPr anchor="ctr">
                    <a:lnL w="12700" algn="ctr">
                      <a:noFill/>
                    </a:lnL>
                    <a:lnR w="12700" algn="ctr">
                      <a:noFill/>
                    </a:lnR>
                    <a:lnT w="12700" algn="ctr">
                      <a:noFill/>
                    </a:lnT>
                    <a:lnB w="12700" algn="ctr">
                      <a:noFill/>
                    </a:lnB>
                  </a:tcPr>
                </a:tc>
              </a:tr>
              <a:tr h="569299">
                <a:tc>
                  <a:txBody>
                    <a:bodyPr/>
                    <a:p>
                      <a:pPr marL="0" marR="0" indent="0" algn="l" defTabSz="457200">
                        <a:lnSpc>
                          <a:spcPct val="100000"/>
                        </a:lnSpc>
                        <a:spcBef>
                          <a:spcPts val="0"/>
                        </a:spcBef>
                        <a:spcAft>
                          <a:spcPts val="0"/>
                        </a:spcAft>
                        <a:buClrTx/>
                        <a:buSzTx/>
                        <a:buFontTx/>
                        <a:buNone/>
                        <a:defRPr/>
                      </a:pPr>
                      <a:r>
                        <a:rPr lang="en-US">
                          <a:latin typeface="Tahoma"/>
                          <a:cs typeface="Tahoma"/>
                        </a:rPr>
                        <a:t>4. Residual mix (sub-national or national)</a:t>
                      </a:r>
                      <a:endParaRPr/>
                    </a:p>
                  </a:txBody>
                  <a:tcPr anchor="ctr">
                    <a:lnL w="12700" algn="ctr">
                      <a:noFill/>
                    </a:lnL>
                    <a:lnR w="12700" algn="ctr">
                      <a:noFill/>
                    </a:lnR>
                    <a:lnT w="12700" algn="ctr">
                      <a:noFill/>
                    </a:lnT>
                    <a:lnB w="12700" algn="ctr">
                      <a:noFill/>
                    </a:lnB>
                  </a:tcPr>
                </a:tc>
              </a:tr>
              <a:tr h="569299">
                <a:tc>
                  <a:txBody>
                    <a:bodyPr/>
                    <a:p>
                      <a:pPr marL="0" marR="0" indent="0" algn="l" defTabSz="457200">
                        <a:lnSpc>
                          <a:spcPct val="100000"/>
                        </a:lnSpc>
                        <a:spcBef>
                          <a:spcPts val="0"/>
                        </a:spcBef>
                        <a:spcAft>
                          <a:spcPts val="0"/>
                        </a:spcAft>
                        <a:buClrTx/>
                        <a:buSzTx/>
                        <a:buFontTx/>
                        <a:buNone/>
                        <a:defRPr/>
                      </a:pPr>
                      <a:r>
                        <a:rPr lang="en-US">
                          <a:latin typeface="Tahoma"/>
                          <a:cs typeface="Tahoma"/>
                        </a:rPr>
                        <a:t>5. Other grid-average emission factors (sub-national or national) </a:t>
                      </a:r>
                      <a:r>
                        <a:rPr lang="en-US" sz="1200" i="1">
                          <a:latin typeface="Tahoma"/>
                          <a:cs typeface="Tahoma"/>
                        </a:rPr>
                        <a:t>see location-based data</a:t>
                      </a:r>
                      <a:endParaRPr/>
                    </a:p>
                  </a:txBody>
                  <a:tcPr anchor="ctr">
                    <a:lnL w="12700" algn="ctr">
                      <a:noFill/>
                    </a:lnL>
                    <a:lnR w="12700" algn="ctr">
                      <a:noFill/>
                    </a:lnR>
                    <a:lnT w="12700" algn="ctr">
                      <a:noFill/>
                    </a:lnT>
                    <a:lnB w="12700" algn="ctr">
                      <a:no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Content Placeholder 1"/>
          <p:cNvSpPr>
            <a:spLocks noGrp="1"/>
          </p:cNvSpPr>
          <p:nvPr>
            <p:ph idx="1"/>
          </p:nvPr>
        </p:nvSpPr>
        <p:spPr bwMode="auto">
          <a:xfrm>
            <a:off x="208431" y="2895600"/>
            <a:ext cx="8318881" cy="3230563"/>
          </a:xfrm>
        </p:spPr>
        <p:txBody>
          <a:bodyPr>
            <a:normAutofit/>
          </a:bodyPr>
          <a:lstStyle/>
          <a:p>
            <a:pPr>
              <a:defRPr/>
            </a:pPr>
            <a:r>
              <a:rPr lang="en-US" sz="2200" u="sng"/>
              <a:t>Global warming potential (GWP)</a:t>
            </a:r>
            <a:r>
              <a:rPr lang="en-US" sz="2200"/>
              <a:t>: measure of how much a greenhouse gas contributes to global warming relative to CO</a:t>
            </a:r>
            <a:r>
              <a:rPr lang="en-US" sz="2200" baseline="-25000"/>
              <a:t>2</a:t>
            </a:r>
            <a:endParaRPr/>
          </a:p>
          <a:p>
            <a:pPr>
              <a:buNone/>
              <a:defRPr/>
            </a:pPr>
            <a:endParaRPr lang="en-US" sz="2200"/>
          </a:p>
          <a:p>
            <a:pPr>
              <a:buNone/>
              <a:defRPr/>
            </a:pPr>
            <a:endParaRPr lang="en-US" sz="2200"/>
          </a:p>
          <a:p>
            <a:pPr>
              <a:defRPr/>
            </a:pPr>
            <a:r>
              <a:rPr lang="en-US" sz="2200"/>
              <a:t>Use GWPs to convert </a:t>
            </a:r>
            <a:r>
              <a:rPr lang="en-US" sz="2200"/>
              <a:t>tonnes</a:t>
            </a:r>
            <a:r>
              <a:rPr lang="en-US" sz="2200"/>
              <a:t> of a GHG to </a:t>
            </a:r>
            <a:r>
              <a:rPr lang="en-US" sz="2200"/>
              <a:t>tonnes</a:t>
            </a:r>
            <a:r>
              <a:rPr lang="en-US" sz="2200"/>
              <a:t> of carbon dioxide equivalent (CO2e) to calculate total emissions using a common unit</a:t>
            </a:r>
            <a:endParaRPr/>
          </a:p>
        </p:txBody>
      </p:sp>
      <p:sp>
        <p:nvSpPr>
          <p:cNvPr id="3" name="Title 2"/>
          <p:cNvSpPr>
            <a:spLocks noGrp="1"/>
          </p:cNvSpPr>
          <p:nvPr>
            <p:ph type="ctrTitle"/>
          </p:nvPr>
        </p:nvSpPr>
        <p:spPr bwMode="auto">
          <a:xfrm>
            <a:off x="152400" y="919480"/>
            <a:ext cx="8458562" cy="528320"/>
          </a:xfrm>
        </p:spPr>
        <p:txBody>
          <a:bodyPr>
            <a:normAutofit/>
          </a:bodyPr>
          <a:lstStyle/>
          <a:p>
            <a:pPr>
              <a:defRPr/>
            </a:pPr>
            <a:r>
              <a:rPr lang="pt-BR" sz="2600"/>
              <a:t>Global Warming Potential (GWP)</a:t>
            </a:r>
            <a:endParaRPr lang="en-US" sz="2600"/>
          </a:p>
        </p:txBody>
      </p:sp>
      <p:sp>
        <p:nvSpPr>
          <p:cNvPr id="16" name="TextBox 15"/>
          <p:cNvSpPr txBox="1"/>
          <p:nvPr/>
        </p:nvSpPr>
        <p:spPr bwMode="auto">
          <a:xfrm>
            <a:off x="1219200" y="1905000"/>
            <a:ext cx="248920" cy="461665"/>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400" b="1">
                <a:latin typeface="Helvetica"/>
              </a:rPr>
              <a:t>x</a:t>
            </a:r>
            <a:endParaRPr lang="en-US" sz="2400" b="1">
              <a:latin typeface="Helvetica"/>
            </a:endParaRPr>
          </a:p>
        </p:txBody>
      </p:sp>
      <p:sp>
        <p:nvSpPr>
          <p:cNvPr id="17" name="TextBox 16"/>
          <p:cNvSpPr txBox="1"/>
          <p:nvPr/>
        </p:nvSpPr>
        <p:spPr bwMode="auto">
          <a:xfrm>
            <a:off x="2590800" y="1905000"/>
            <a:ext cx="248920" cy="523220"/>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800" b="1">
                <a:latin typeface="Helvetica"/>
              </a:rPr>
              <a:t>=</a:t>
            </a:r>
            <a:endParaRPr lang="en-US" sz="2800" b="1">
              <a:latin typeface="Helvetica"/>
            </a:endParaRPr>
          </a:p>
        </p:txBody>
      </p:sp>
      <p:sp>
        <p:nvSpPr>
          <p:cNvPr id="18" name="TextBox 17"/>
          <p:cNvSpPr txBox="1"/>
          <p:nvPr/>
        </p:nvSpPr>
        <p:spPr bwMode="auto">
          <a:xfrm>
            <a:off x="5867399" y="1905000"/>
            <a:ext cx="266700" cy="461665"/>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400" b="1">
                <a:latin typeface="Helvetica"/>
              </a:rPr>
              <a:t>x</a:t>
            </a:r>
            <a:endParaRPr lang="en-US" sz="2400" b="1">
              <a:latin typeface="Helvetica"/>
            </a:endParaRPr>
          </a:p>
        </p:txBody>
      </p:sp>
      <p:sp>
        <p:nvSpPr>
          <p:cNvPr id="19" name="TextBox 18"/>
          <p:cNvSpPr txBox="1"/>
          <p:nvPr/>
        </p:nvSpPr>
        <p:spPr bwMode="auto">
          <a:xfrm>
            <a:off x="7239000" y="1905000"/>
            <a:ext cx="266700" cy="523220"/>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800" b="1">
                <a:latin typeface="Helvetica"/>
              </a:rPr>
              <a:t>=</a:t>
            </a:r>
            <a:endParaRPr lang="en-US" sz="2800" b="1">
              <a:latin typeface="Helvetica"/>
            </a:endParaRPr>
          </a:p>
        </p:txBody>
      </p:sp>
      <p:sp>
        <p:nvSpPr>
          <p:cNvPr id="20" name="Rounded Rectangle 19"/>
          <p:cNvSpPr/>
          <p:nvPr/>
        </p:nvSpPr>
        <p:spPr bwMode="auto">
          <a:xfrm>
            <a:off x="152400" y="1828800"/>
            <a:ext cx="1066800" cy="6096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activity data</a:t>
            </a:r>
            <a:endParaRPr/>
          </a:p>
        </p:txBody>
      </p:sp>
      <p:sp>
        <p:nvSpPr>
          <p:cNvPr id="21" name="Rounded Rectangle 20"/>
          <p:cNvSpPr/>
          <p:nvPr/>
        </p:nvSpPr>
        <p:spPr bwMode="auto">
          <a:xfrm>
            <a:off x="2895600" y="1828800"/>
            <a:ext cx="1066800" cy="6096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t of emissions</a:t>
            </a:r>
            <a:endParaRPr/>
          </a:p>
        </p:txBody>
      </p:sp>
      <p:sp>
        <p:nvSpPr>
          <p:cNvPr id="22" name="Rounded Rectangle 21"/>
          <p:cNvSpPr/>
          <p:nvPr/>
        </p:nvSpPr>
        <p:spPr bwMode="auto">
          <a:xfrm>
            <a:off x="1524000" y="1828800"/>
            <a:ext cx="1066800" cy="6096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emission factor</a:t>
            </a:r>
            <a:endParaRPr/>
          </a:p>
        </p:txBody>
      </p:sp>
      <p:sp>
        <p:nvSpPr>
          <p:cNvPr id="23" name="Rounded Rectangle 22"/>
          <p:cNvSpPr/>
          <p:nvPr/>
        </p:nvSpPr>
        <p:spPr bwMode="auto">
          <a:xfrm>
            <a:off x="6172200" y="1828800"/>
            <a:ext cx="1066800" cy="609600"/>
          </a:xfrm>
          <a:prstGeom prst="roundRect">
            <a:avLst>
              <a:gd name="adj" fmla="val 16667"/>
            </a:avLst>
          </a:prstGeom>
          <a:solidFill>
            <a:schemeClr val="bg1">
              <a:lumMod val="65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GWP</a:t>
            </a:r>
            <a:endParaRPr/>
          </a:p>
        </p:txBody>
      </p:sp>
      <p:sp>
        <p:nvSpPr>
          <p:cNvPr id="24" name="Rounded Rectangle 23"/>
          <p:cNvSpPr/>
          <p:nvPr/>
        </p:nvSpPr>
        <p:spPr bwMode="auto">
          <a:xfrm>
            <a:off x="7543800" y="1828800"/>
            <a:ext cx="1066800" cy="609600"/>
          </a:xfrm>
          <a:prstGeom prst="roundRect">
            <a:avLst>
              <a:gd name="adj" fmla="val 16667"/>
            </a:avLst>
          </a:prstGeom>
          <a:solidFill>
            <a:schemeClr val="tx1">
              <a:lumMod val="65000"/>
              <a:lumOff val="35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CO</a:t>
            </a:r>
            <a:r>
              <a:rPr lang="en-US" sz="1400" baseline="-25000">
                <a:latin typeface="Helvetica"/>
              </a:rPr>
              <a:t>2</a:t>
            </a:r>
            <a:r>
              <a:rPr lang="en-US" sz="1400">
                <a:latin typeface="Helvetica"/>
              </a:rPr>
              <a:t>e of emissions</a:t>
            </a:r>
            <a:endParaRPr/>
          </a:p>
        </p:txBody>
      </p:sp>
      <p:sp>
        <p:nvSpPr>
          <p:cNvPr id="25" name="Rounded Rectangle 24"/>
          <p:cNvSpPr/>
          <p:nvPr/>
        </p:nvSpPr>
        <p:spPr bwMode="auto">
          <a:xfrm>
            <a:off x="4800600" y="1828800"/>
            <a:ext cx="1066800" cy="6096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t of emissions</a:t>
            </a:r>
            <a:endParaRPr/>
          </a:p>
        </p:txBody>
      </p:sp>
      <p:sp>
        <p:nvSpPr>
          <p:cNvPr id="26" name="Right Arrow 25"/>
          <p:cNvSpPr/>
          <p:nvPr/>
        </p:nvSpPr>
        <p:spPr bwMode="auto">
          <a:xfrm>
            <a:off x="4038600" y="1905000"/>
            <a:ext cx="685800" cy="457200"/>
          </a:xfrm>
          <a:prstGeom prst="right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27" name="Straight Connector 26"/>
          <p:cNvCxnSpPr>
            <a:cxnSpLocks/>
          </p:cNvCxnSpPr>
          <p:nvPr/>
        </p:nvCxnSpPr>
        <p:spPr bwMode="auto">
          <a:xfrm>
            <a:off x="6248400" y="2514600"/>
            <a:ext cx="914400" cy="0"/>
          </a:xfrm>
          <a:prstGeom prst="line">
            <a:avLst/>
          </a:prstGeom>
          <a:ln w="76200">
            <a:solidFill>
              <a:srgbClr val="73C167"/>
            </a:solidFill>
          </a:ln>
        </p:spPr>
        <p:style>
          <a:lnRef idx="3">
            <a:schemeClr val="accent3"/>
          </a:lnRef>
          <a:fillRef idx="0">
            <a:schemeClr val="accent3"/>
          </a:fillRef>
          <a:effectRef idx="2">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anim calcmode="lin" valueType="num">
                                      <p:cBhvr>
                                        <p:cTn id="8" dur="500" fill="hold"/>
                                        <p:tgtEl>
                                          <p:spTgt spid="27"/>
                                        </p:tgtEl>
                                        <p:attrNameLst>
                                          <p:attrName>ppt_x</p:attrName>
                                        </p:attrNameLst>
                                      </p:cBhvr>
                                      <p:tavLst>
                                        <p:tav tm="0">
                                          <p:val>
                                            <p:strVal val="#ppt_x"/>
                                          </p:val>
                                        </p:tav>
                                        <p:tav tm="100000">
                                          <p:val>
                                            <p:strVal val="#ppt_x"/>
                                          </p:val>
                                        </p:tav>
                                      </p:tavLst>
                                    </p:anim>
                                    <p:anim calcmode="lin" valueType="num">
                                      <p:cBhvr>
                                        <p:cTn id="9"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555" name="Rectangle 3"/>
          <p:cNvSpPr>
            <a:spLocks noChangeArrowheads="1" noGrp="1"/>
          </p:cNvSpPr>
          <p:nvPr>
            <p:ph idx="1"/>
          </p:nvPr>
        </p:nvSpPr>
        <p:spPr bwMode="auto">
          <a:xfrm>
            <a:off x="208431" y="1986597"/>
            <a:ext cx="4820769" cy="4642803"/>
          </a:xfrm>
          <a:prstGeom prst="rect">
            <a:avLst/>
          </a:prstGeom>
          <a:noFill/>
        </p:spPr>
        <p:txBody>
          <a:bodyPr>
            <a:normAutofit/>
          </a:bodyPr>
          <a:lstStyle/>
          <a:p>
            <a:pPr>
              <a:lnSpc>
                <a:spcPct val="80000"/>
              </a:lnSpc>
              <a:buNone/>
              <a:defRPr/>
            </a:pPr>
            <a:endParaRPr lang="pt-BR" sz="2000" baseline="-25000"/>
          </a:p>
          <a:p>
            <a:pPr>
              <a:lnSpc>
                <a:spcPct val="80000"/>
              </a:lnSpc>
              <a:defRPr/>
            </a:pPr>
            <a:r>
              <a:rPr lang="pt-BR" sz="2000"/>
              <a:t>Higher GWP = more warming capacity</a:t>
            </a:r>
            <a:endParaRPr/>
          </a:p>
          <a:p>
            <a:pPr>
              <a:lnSpc>
                <a:spcPct val="80000"/>
              </a:lnSpc>
              <a:buNone/>
              <a:defRPr/>
            </a:pPr>
            <a:endParaRPr lang="pt-BR" sz="2000"/>
          </a:p>
          <a:p>
            <a:pPr>
              <a:lnSpc>
                <a:spcPct val="80000"/>
              </a:lnSpc>
              <a:buNone/>
              <a:defRPr/>
            </a:pPr>
            <a:endParaRPr lang="pt-BR" sz="2000"/>
          </a:p>
          <a:p>
            <a:pPr>
              <a:lnSpc>
                <a:spcPct val="80000"/>
              </a:lnSpc>
              <a:defRPr/>
            </a:pPr>
            <a:r>
              <a:rPr lang="pt-BR" sz="2000"/>
              <a:t>Use to calculate carbon dioxide equivalent (CO</a:t>
            </a:r>
            <a:r>
              <a:rPr lang="pt-BR" sz="2000" baseline="-25000"/>
              <a:t>2</a:t>
            </a:r>
            <a:r>
              <a:rPr lang="pt-BR" sz="2000"/>
              <a:t>e)</a:t>
            </a:r>
            <a:endParaRPr/>
          </a:p>
          <a:p>
            <a:pPr>
              <a:lnSpc>
                <a:spcPct val="80000"/>
              </a:lnSpc>
              <a:defRPr/>
            </a:pPr>
            <a:endParaRPr lang="pt-BR" sz="2000"/>
          </a:p>
          <a:p>
            <a:pPr>
              <a:lnSpc>
                <a:spcPct val="80000"/>
              </a:lnSpc>
              <a:defRPr/>
            </a:pPr>
            <a:endParaRPr lang="pt-BR" sz="2000"/>
          </a:p>
          <a:p>
            <a:pPr>
              <a:lnSpc>
                <a:spcPct val="80000"/>
              </a:lnSpc>
              <a:defRPr/>
            </a:pPr>
            <a:r>
              <a:rPr lang="en-US" sz="2000"/>
              <a:t>Source: IPCC Assessment Reports </a:t>
            </a:r>
            <a:endParaRPr/>
          </a:p>
          <a:p>
            <a:pPr lvl="1">
              <a:lnSpc>
                <a:spcPct val="80000"/>
              </a:lnSpc>
              <a:defRPr/>
            </a:pPr>
            <a:r>
              <a:rPr lang="en-US" sz="2000"/>
              <a:t>Choose 2</a:t>
            </a:r>
            <a:r>
              <a:rPr lang="en-US" sz="2000" baseline="30000"/>
              <a:t>nd</a:t>
            </a:r>
            <a:r>
              <a:rPr lang="en-US" sz="2000"/>
              <a:t> or </a:t>
            </a:r>
            <a:r>
              <a:rPr lang="en-US" sz="2000"/>
              <a:t>5</a:t>
            </a:r>
            <a:r>
              <a:rPr lang="en-US" sz="2000" baseline="30000"/>
              <a:t>th</a:t>
            </a:r>
            <a:r>
              <a:rPr lang="en-US" sz="2000"/>
              <a:t> </a:t>
            </a:r>
            <a:r>
              <a:rPr lang="en-US" sz="2000"/>
              <a:t>Assessment Report values</a:t>
            </a:r>
            <a:endParaRPr lang="pt-BR" sz="2000"/>
          </a:p>
          <a:p>
            <a:pPr marL="0" indent="0">
              <a:lnSpc>
                <a:spcPct val="80000"/>
              </a:lnSpc>
              <a:buFontTx/>
              <a:buNone/>
              <a:defRPr/>
            </a:pPr>
            <a:endParaRPr lang="en-US" sz="2000">
              <a:solidFill>
                <a:srgbClr val="66FF33"/>
              </a:solidFill>
            </a:endParaRPr>
          </a:p>
          <a:p>
            <a:pPr marL="0" indent="0">
              <a:lnSpc>
                <a:spcPct val="80000"/>
              </a:lnSpc>
              <a:defRPr/>
            </a:pPr>
            <a:endParaRPr lang="en-US" sz="2000">
              <a:solidFill>
                <a:srgbClr val="66FF33"/>
              </a:solidFill>
            </a:endParaRPr>
          </a:p>
          <a:p>
            <a:pPr marL="0" indent="0">
              <a:lnSpc>
                <a:spcPct val="80000"/>
              </a:lnSpc>
              <a:buFontTx/>
              <a:buNone/>
              <a:defRPr/>
            </a:pPr>
            <a:endParaRPr lang="en-US" sz="2000"/>
          </a:p>
        </p:txBody>
      </p:sp>
      <p:sp>
        <p:nvSpPr>
          <p:cNvPr id="23554" name="Rectangle 2"/>
          <p:cNvSpPr>
            <a:spLocks noChangeArrowheads="1" noGrp="1"/>
          </p:cNvSpPr>
          <p:nvPr>
            <p:ph type="ctrTitle"/>
          </p:nvPr>
        </p:nvSpPr>
        <p:spPr bwMode="auto"/>
        <p:txBody>
          <a:bodyPr>
            <a:normAutofit/>
          </a:bodyPr>
          <a:lstStyle/>
          <a:p>
            <a:pPr>
              <a:defRPr/>
            </a:pPr>
            <a:r>
              <a:rPr lang="pt-BR"/>
              <a:t>GWP Values</a:t>
            </a:r>
            <a:endParaRPr lang="pt-BR"/>
          </a:p>
        </p:txBody>
      </p:sp>
      <p:sp>
        <p:nvSpPr>
          <p:cNvPr id="23582" name="Text Box 30"/>
          <p:cNvSpPr txBox="1">
            <a:spLocks noChangeArrowheads="1"/>
          </p:cNvSpPr>
          <p:nvPr/>
        </p:nvSpPr>
        <p:spPr bwMode="auto">
          <a:xfrm>
            <a:off x="5334000" y="5410197"/>
            <a:ext cx="2971800" cy="253916"/>
          </a:xfrm>
          <a:prstGeom prst="rect">
            <a:avLst/>
          </a:prstGeom>
          <a:noFill/>
          <a:ln w="9525">
            <a:noFill/>
            <a:miter lim="800000"/>
            <a:headEnd/>
            <a:tailEnd/>
          </a:ln>
        </p:spPr>
        <p:txBody>
          <a:bodyPr>
            <a:spAutoFit/>
          </a:bodyPr>
          <a:lstStyle/>
          <a:p>
            <a:pPr algn="l">
              <a:defRPr/>
            </a:pPr>
            <a:r>
              <a:rPr lang="en-US" sz="1050">
                <a:latin typeface="Helvetica Neue Light"/>
              </a:rPr>
              <a:t>Source: </a:t>
            </a:r>
            <a:r>
              <a:rPr lang="en-US" sz="1050">
                <a:latin typeface="Helvetica Neue Light"/>
              </a:rPr>
              <a:t>IPCC, 2006</a:t>
            </a:r>
            <a:endParaRPr lang="en-US" sz="1050">
              <a:latin typeface="Helvetica Neue Light"/>
            </a:endParaRPr>
          </a:p>
        </p:txBody>
      </p:sp>
      <p:graphicFrame>
        <p:nvGraphicFramePr>
          <p:cNvPr id="8" name="Group 32"/>
          <p:cNvGraphicFramePr>
            <a:graphicFrameLocks xmlns:a="http://schemas.openxmlformats.org/drawingml/2006/main"/>
          </p:cNvGraphicFramePr>
          <p:nvPr/>
        </p:nvGraphicFramePr>
        <p:xfrm>
          <a:off x="5334000" y="2057400"/>
          <a:ext cx="2895600" cy="3298857"/>
        </p:xfrm>
        <a:graphic>
          <a:graphicData uri="http://schemas.openxmlformats.org/drawingml/2006/table">
            <a:tbl>
              <a:tblPr firstRow="0" firstCol="0" lastRow="0" lastCol="0" bandRow="0" bandCol="0"/>
              <a:tblGrid>
                <a:gridCol w="1126067"/>
                <a:gridCol w="1769533"/>
              </a:tblGrid>
              <a:tr h="319563">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GHG</a:t>
                      </a:r>
                      <a:endParaRPr lang="en-US" sz="2000" b="0" i="0" u="none" strike="noStrike" cap="none">
                        <a:ln>
                          <a:noFill/>
                        </a:ln>
                        <a:solidFill>
                          <a:schemeClr val="bg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73C167"/>
                    </a:solidFill>
                  </a:tcPr>
                </a:tc>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GWP</a:t>
                      </a:r>
                      <a:endParaRPr lang="en-US" sz="2000" b="0" i="0" u="none" strike="noStrike" cap="none">
                        <a:ln>
                          <a:noFill/>
                        </a:ln>
                        <a:solidFill>
                          <a:schemeClr val="bg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73C167"/>
                    </a:solidFill>
                  </a:tcPr>
                </a:tc>
              </a:tr>
              <a:tr h="496549">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CO</a:t>
                      </a:r>
                      <a:r>
                        <a:rPr lang="en-US" sz="2000" u="none" strike="noStrike" cap="none" baseline="-25000">
                          <a:ln>
                            <a:noFill/>
                          </a:ln>
                          <a:latin typeface="Tahoma"/>
                          <a:cs typeface="Tahoma"/>
                        </a:rPr>
                        <a:t>2</a:t>
                      </a:r>
                      <a:endParaRPr lang="en-US" sz="2000" b="0" i="0" u="none" strike="noStrike" cap="none" baseline="-25000">
                        <a:ln>
                          <a:noFill/>
                        </a:ln>
                        <a:solidFill>
                          <a:schemeClr val="bg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00ACA2"/>
                    </a:solidFill>
                  </a:tcPr>
                </a:tc>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1</a:t>
                      </a:r>
                      <a:endParaRPr lang="en-US" sz="2000" b="0" i="0" u="none" strike="noStrike" cap="none">
                        <a:ln>
                          <a:noFill/>
                        </a:ln>
                        <a:solidFill>
                          <a:schemeClr val="tx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tcPr>
                </a:tc>
              </a:tr>
              <a:tr h="496549">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CH</a:t>
                      </a:r>
                      <a:r>
                        <a:rPr lang="en-US" sz="2000" u="none" strike="noStrike" cap="none" baseline="-25000">
                          <a:ln>
                            <a:noFill/>
                          </a:ln>
                          <a:latin typeface="Tahoma"/>
                          <a:cs typeface="Tahoma"/>
                        </a:rPr>
                        <a:t>4</a:t>
                      </a:r>
                      <a:endParaRPr lang="en-US" sz="2000" b="0" i="0" u="none" strike="noStrike" cap="none" baseline="-25000">
                        <a:ln>
                          <a:noFill/>
                        </a:ln>
                        <a:solidFill>
                          <a:schemeClr val="bg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00ACA2"/>
                    </a:solidFill>
                  </a:tcPr>
                </a:tc>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21</a:t>
                      </a:r>
                      <a:endParaRPr lang="en-US" sz="2000" b="0" i="0" u="none" strike="noStrike" cap="none">
                        <a:ln>
                          <a:noFill/>
                        </a:ln>
                        <a:solidFill>
                          <a:schemeClr val="tx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tcPr>
                </a:tc>
              </a:tr>
              <a:tr h="496549">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N</a:t>
                      </a:r>
                      <a:r>
                        <a:rPr lang="en-US" sz="2000" u="none" strike="noStrike" cap="none" baseline="-25000">
                          <a:ln>
                            <a:noFill/>
                          </a:ln>
                          <a:latin typeface="Tahoma"/>
                          <a:cs typeface="Tahoma"/>
                        </a:rPr>
                        <a:t>2</a:t>
                      </a:r>
                      <a:r>
                        <a:rPr lang="en-US" sz="2000" u="none" strike="noStrike" cap="none">
                          <a:ln>
                            <a:noFill/>
                          </a:ln>
                          <a:latin typeface="Tahoma"/>
                          <a:cs typeface="Tahoma"/>
                        </a:rPr>
                        <a:t>O</a:t>
                      </a:r>
                      <a:endParaRPr lang="en-US" sz="2000" b="0" i="0" u="none" strike="noStrike" cap="none">
                        <a:ln>
                          <a:noFill/>
                        </a:ln>
                        <a:solidFill>
                          <a:schemeClr val="bg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00ACA2"/>
                    </a:solidFill>
                  </a:tcPr>
                </a:tc>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310</a:t>
                      </a:r>
                      <a:endParaRPr lang="en-US" sz="2000" b="0" i="0" u="none" strike="noStrike" cap="none">
                        <a:ln>
                          <a:noFill/>
                        </a:ln>
                        <a:solidFill>
                          <a:schemeClr val="tx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tcPr>
                </a:tc>
              </a:tr>
              <a:tr h="496549">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HFCs</a:t>
                      </a:r>
                      <a:endParaRPr lang="en-US" sz="2000" b="0" i="0" u="none" strike="noStrike" cap="none">
                        <a:ln>
                          <a:noFill/>
                        </a:ln>
                        <a:solidFill>
                          <a:schemeClr val="bg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00ACA2"/>
                    </a:solidFill>
                  </a:tcPr>
                </a:tc>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140 - 11,700</a:t>
                      </a:r>
                      <a:endParaRPr lang="en-US" sz="2000" b="0" i="0" u="none" strike="noStrike" cap="none">
                        <a:ln>
                          <a:noFill/>
                        </a:ln>
                        <a:solidFill>
                          <a:schemeClr val="tx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tcPr>
                </a:tc>
              </a:tr>
              <a:tr h="496549">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PFCs</a:t>
                      </a:r>
                      <a:endParaRPr lang="en-US" sz="2000" b="0" i="0" u="none" strike="noStrike" cap="none">
                        <a:ln>
                          <a:noFill/>
                        </a:ln>
                        <a:solidFill>
                          <a:schemeClr val="bg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00ACA2"/>
                    </a:solidFill>
                  </a:tcPr>
                </a:tc>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6,500 - 9,200</a:t>
                      </a:r>
                      <a:endParaRPr lang="en-US" sz="2000" b="0" i="0" u="none" strike="noStrike" cap="none">
                        <a:ln>
                          <a:noFill/>
                        </a:ln>
                        <a:solidFill>
                          <a:schemeClr val="tx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tcPr>
                </a:tc>
              </a:tr>
              <a:tr h="496549">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SF</a:t>
                      </a:r>
                      <a:r>
                        <a:rPr lang="en-US" sz="2000" u="none" strike="noStrike" cap="none" baseline="-25000">
                          <a:ln>
                            <a:noFill/>
                          </a:ln>
                          <a:latin typeface="Tahoma"/>
                          <a:cs typeface="Tahoma"/>
                        </a:rPr>
                        <a:t>6</a:t>
                      </a:r>
                      <a:endParaRPr lang="en-US" sz="2000" b="0" i="0" u="none" strike="noStrike" cap="none" baseline="-25000">
                        <a:ln>
                          <a:noFill/>
                        </a:ln>
                        <a:solidFill>
                          <a:schemeClr val="bg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00ACA2"/>
                    </a:solidFill>
                  </a:tcPr>
                </a:tc>
                <a:tc>
                  <a:txBody>
                    <a:bodyPr/>
                    <a:p>
                      <a:pPr marL="0" marR="0" lvl="0" indent="0" algn="ctr" defTabSz="914400">
                        <a:lnSpc>
                          <a:spcPct val="100000"/>
                        </a:lnSpc>
                        <a:spcBef>
                          <a:spcPts val="0"/>
                        </a:spcBef>
                        <a:spcAft>
                          <a:spcPts val="0"/>
                        </a:spcAft>
                        <a:buClrTx/>
                        <a:buSzTx/>
                        <a:buFontTx/>
                        <a:buNone/>
                        <a:defRPr/>
                      </a:pPr>
                      <a:r>
                        <a:rPr lang="en-US" sz="2000" u="none" strike="noStrike" cap="none">
                          <a:ln>
                            <a:noFill/>
                          </a:ln>
                          <a:latin typeface="Tahoma"/>
                          <a:cs typeface="Tahoma"/>
                        </a:rPr>
                        <a:t>23,900</a:t>
                      </a:r>
                      <a:endParaRPr lang="en-US" sz="2000" b="0" i="0" u="none" strike="noStrike" cap="none">
                        <a:ln>
                          <a:noFill/>
                        </a:ln>
                        <a:solidFill>
                          <a:schemeClr val="tx1"/>
                        </a:solidFill>
                        <a:latin typeface="Tahoma"/>
                        <a:cs typeface="Tahoma"/>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0" name="Picture 19"/>
          <p:cNvPicPr>
            <a:picLocks noChangeAspect="1"/>
          </p:cNvPicPr>
          <p:nvPr/>
        </p:nvPicPr>
        <p:blipFill>
          <a:blip r:embed="rId2"/>
          <a:stretch/>
        </p:blipFill>
        <p:spPr bwMode="auto">
          <a:xfrm>
            <a:off x="-152400" y="3276600"/>
            <a:ext cx="1440067" cy="1143000"/>
          </a:xfrm>
          <a:prstGeom prst="rect">
            <a:avLst/>
          </a:prstGeom>
          <a:effectLst>
            <a:softEdge rad="635000"/>
          </a:effectLst>
        </p:spPr>
      </p:pic>
      <p:sp>
        <p:nvSpPr>
          <p:cNvPr id="21" name="Title 20"/>
          <p:cNvSpPr>
            <a:spLocks noGrp="1"/>
          </p:cNvSpPr>
          <p:nvPr>
            <p:ph type="ctrTitle"/>
          </p:nvPr>
        </p:nvSpPr>
        <p:spPr bwMode="auto"/>
        <p:txBody>
          <a:bodyPr/>
          <a:lstStyle/>
          <a:p>
            <a:pPr>
              <a:defRPr/>
            </a:pPr>
            <a:r>
              <a:rPr lang="en-US"/>
              <a:t>Lesson Modules</a:t>
            </a:r>
            <a:endParaRPr lang="en-US"/>
          </a:p>
        </p:txBody>
      </p:sp>
      <p:sp>
        <p:nvSpPr>
          <p:cNvPr id="23" name="Rounded Rectangle 22"/>
          <p:cNvSpPr/>
          <p:nvPr/>
        </p:nvSpPr>
        <p:spPr bwMode="auto">
          <a:xfrm>
            <a:off x="152400" y="4114800"/>
            <a:ext cx="8305800" cy="685800"/>
          </a:xfrm>
          <a:prstGeom prst="roundRect">
            <a:avLst>
              <a:gd name="adj" fmla="val 16667"/>
            </a:avLst>
          </a:prstGeom>
          <a:noFill/>
          <a:ln w="57150">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 name="Rounded Rectangle 54"/>
          <p:cNvSpPr/>
          <p:nvPr/>
        </p:nvSpPr>
        <p:spPr bwMode="auto">
          <a:xfrm>
            <a:off x="3352800" y="5334000"/>
            <a:ext cx="2286000" cy="8382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600" b="1">
                <a:solidFill>
                  <a:srgbClr val="545456"/>
                </a:solidFill>
                <a:latin typeface="Tahoma"/>
                <a:cs typeface="Tahoma"/>
              </a:rPr>
              <a:t>Find GWP value</a:t>
            </a:r>
            <a:endParaRPr lang="en-US" sz="1600" b="1">
              <a:solidFill>
                <a:srgbClr val="545456"/>
              </a:solidFill>
              <a:latin typeface="Tahoma"/>
              <a:cs typeface="Tahoma"/>
            </a:endParaRPr>
          </a:p>
          <a:p>
            <a:pPr algn="ctr">
              <a:defRPr/>
            </a:pPr>
            <a:endParaRPr lang="en-US" b="1">
              <a:solidFill>
                <a:srgbClr val="545456"/>
              </a:solidFill>
              <a:latin typeface="Tahoma"/>
              <a:cs typeface="Tahoma"/>
            </a:endParaRPr>
          </a:p>
          <a:p>
            <a:pPr algn="ctr">
              <a:defRPr/>
            </a:pPr>
            <a:endParaRPr lang="en-US" sz="1200" b="1">
              <a:solidFill>
                <a:srgbClr val="545456"/>
              </a:solidFill>
              <a:latin typeface="Tahoma"/>
              <a:cs typeface="Tahoma"/>
            </a:endParaRPr>
          </a:p>
          <a:p>
            <a:pPr algn="ctr">
              <a:defRPr/>
            </a:pPr>
            <a:endParaRPr lang="en-US" sz="1200">
              <a:solidFill>
                <a:srgbClr val="545456"/>
              </a:solidFill>
              <a:latin typeface="Tahoma"/>
              <a:cs typeface="Tahoma"/>
            </a:endParaRPr>
          </a:p>
        </p:txBody>
      </p:sp>
      <p:graphicFrame>
        <p:nvGraphicFramePr>
          <p:cNvPr id="75" name="Group 32"/>
          <p:cNvGraphicFramePr>
            <a:graphicFrameLocks xmlns:a="http://schemas.openxmlformats.org/drawingml/2006/main"/>
          </p:cNvGraphicFramePr>
          <p:nvPr/>
        </p:nvGraphicFramePr>
        <p:xfrm>
          <a:off x="3581400" y="5638800"/>
          <a:ext cx="1828800" cy="435410"/>
        </p:xfrm>
        <a:graphic>
          <a:graphicData uri="http://schemas.openxmlformats.org/drawingml/2006/table">
            <a:tbl>
              <a:tblPr firstRow="0" firstCol="0" lastRow="0" lastCol="0" bandRow="0" bandCol="0"/>
              <a:tblGrid>
                <a:gridCol w="636104"/>
                <a:gridCol w="1192696"/>
              </a:tblGrid>
              <a:tr h="179588">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GHG</a:t>
                      </a:r>
                      <a:endParaRPr lang="en-US" sz="1400" b="0" i="0" u="none" strike="noStrike" cap="none">
                        <a:ln>
                          <a:noFill/>
                        </a:ln>
                        <a:solidFill>
                          <a:schemeClr val="bg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73C167"/>
                    </a:solidFill>
                  </a:tcPr>
                </a:tc>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GWP</a:t>
                      </a:r>
                      <a:endParaRPr lang="en-US" sz="1400" b="0" i="0" u="none" strike="noStrike" cap="none">
                        <a:ln>
                          <a:noFill/>
                        </a:ln>
                        <a:solidFill>
                          <a:schemeClr val="bg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73C167"/>
                    </a:solidFill>
                  </a:tcPr>
                </a:tc>
              </a:tr>
              <a:tr h="222050">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CO</a:t>
                      </a:r>
                      <a:r>
                        <a:rPr lang="en-US" sz="1400" u="none" strike="noStrike" cap="none" baseline="-25000">
                          <a:ln>
                            <a:noFill/>
                          </a:ln>
                        </a:rPr>
                        <a:t>2</a:t>
                      </a:r>
                      <a:endParaRPr lang="en-US" sz="1400" b="0" i="0" u="none" strike="noStrike" cap="none" baseline="-25000">
                        <a:ln>
                          <a:noFill/>
                        </a:ln>
                        <a:solidFill>
                          <a:schemeClr val="bg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00ACA2"/>
                    </a:solidFill>
                  </a:tcPr>
                </a:tc>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1</a:t>
                      </a:r>
                      <a:endParaRPr lang="en-US" sz="1400" b="0" i="0" u="none" strike="noStrike" cap="none">
                        <a:ln>
                          <a:noFill/>
                        </a:ln>
                        <a:solidFill>
                          <a:schemeClr val="tx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tcPr>
                </a:tc>
              </a:tr>
            </a:tbl>
          </a:graphicData>
        </a:graphic>
      </p:graphicFrame>
      <p:sp>
        <p:nvSpPr>
          <p:cNvPr id="33" name="Content Placeholder 32"/>
          <p:cNvSpPr>
            <a:spLocks noGrp="1"/>
          </p:cNvSpPr>
          <p:nvPr>
            <p:ph idx="1"/>
          </p:nvPr>
        </p:nvSpPr>
        <p:spPr bwMode="auto">
          <a:xfrm>
            <a:off x="208431" y="1371600"/>
            <a:ext cx="8318881" cy="4642803"/>
          </a:xfrm>
        </p:spPr>
        <p:txBody>
          <a:bodyPr>
            <a:noAutofit/>
          </a:bodyPr>
          <a:lstStyle/>
          <a:p>
            <a:pPr>
              <a:spcBef>
                <a:spcPts val="0"/>
              </a:spcBef>
              <a:defRPr/>
            </a:pPr>
            <a:r>
              <a:rPr lang="en-US"/>
              <a:t>How would you calculate the CO</a:t>
            </a:r>
            <a:r>
              <a:rPr lang="en-US" baseline="-25000"/>
              <a:t>2</a:t>
            </a:r>
            <a:r>
              <a:rPr lang="en-US"/>
              <a:t> emissions from travel in company-owned vehicles?</a:t>
            </a:r>
            <a:endParaRPr lang="en-US"/>
          </a:p>
        </p:txBody>
      </p:sp>
      <p:sp>
        <p:nvSpPr>
          <p:cNvPr id="156678" name="Rectangle 6"/>
          <p:cNvSpPr>
            <a:spLocks noChangeArrowheads="1" noGrp="1"/>
          </p:cNvSpPr>
          <p:nvPr>
            <p:ph type="ctrTitle"/>
          </p:nvPr>
        </p:nvSpPr>
        <p:spPr bwMode="auto">
          <a:xfrm>
            <a:off x="256516" y="762000"/>
            <a:ext cx="8458562" cy="528320"/>
          </a:xfrm>
        </p:spPr>
        <p:txBody>
          <a:bodyPr>
            <a:normAutofit fontScale="90000"/>
          </a:bodyPr>
          <a:lstStyle/>
          <a:p>
            <a:pPr>
              <a:defRPr/>
            </a:pPr>
            <a:r>
              <a:rPr lang="en-US" sz="3600"/>
              <a:t>Example: Transportation Emissions</a:t>
            </a:r>
            <a:endParaRPr lang="en-US" sz="2800"/>
          </a:p>
        </p:txBody>
      </p:sp>
      <p:sp>
        <p:nvSpPr>
          <p:cNvPr id="24" name="Rectangle 3"/>
          <p:cNvSpPr txBox="1">
            <a:spLocks noChangeArrowheads="1"/>
          </p:cNvSpPr>
          <p:nvPr/>
        </p:nvSpPr>
        <p:spPr bwMode="auto">
          <a:xfrm>
            <a:off x="457200" y="1295400"/>
            <a:ext cx="7848600" cy="3078163"/>
          </a:xfrm>
          <a:prstGeom prst="rect">
            <a:avLst/>
          </a:prstGeom>
          <a:noFill/>
        </p:spPr>
        <p:txBody>
          <a:bodyPr vert="horz" lIns="91440" tIns="45720" rIns="91440" bIns="45720" rtlCol="0">
            <a:normAutofit/>
          </a:bodyPr>
          <a:lstStyle/>
          <a:p>
            <a:pPr marL="342900" marR="0" lvl="0" indent="-342900" algn="l" defTabSz="914400">
              <a:lnSpc>
                <a:spcPct val="90000"/>
              </a:lnSpc>
              <a:spcBef>
                <a:spcPts val="0"/>
              </a:spcBef>
              <a:spcAft>
                <a:spcPts val="0"/>
              </a:spcAft>
              <a:buClrTx/>
              <a:buSzTx/>
              <a:buFontTx/>
              <a:buNone/>
              <a:defRPr/>
            </a:pPr>
            <a:endParaRPr lang="en-US" sz="2800" b="0" i="0" u="none" strike="noStrike" cap="none" spc="0">
              <a:ln>
                <a:noFill/>
              </a:ln>
              <a:solidFill>
                <a:sysClr val="windowText" lastClr="000000"/>
              </a:solidFill>
              <a:latin typeface="Helvetica Neue Light"/>
              <a:ea typeface="+mn-ea"/>
              <a:cs typeface="Helvetica Neue Light"/>
            </a:endParaRPr>
          </a:p>
          <a:p>
            <a:pPr marL="342900" marR="0" lvl="0" indent="-342900" algn="l" defTabSz="914400">
              <a:lnSpc>
                <a:spcPct val="90000"/>
              </a:lnSpc>
              <a:spcBef>
                <a:spcPts val="0"/>
              </a:spcBef>
              <a:spcAft>
                <a:spcPts val="0"/>
              </a:spcAft>
              <a:buClrTx/>
              <a:buSzTx/>
              <a:buFontTx/>
              <a:buNone/>
              <a:defRPr/>
            </a:pPr>
            <a:r>
              <a:rPr lang="en-US" sz="2400" b="1" i="0" u="none" strike="noStrike" cap="none" spc="0">
                <a:ln>
                  <a:noFill/>
                </a:ln>
                <a:solidFill>
                  <a:sysClr val="windowText" lastClr="000000"/>
                </a:solidFill>
                <a:latin typeface="Helvetica Neue Light"/>
                <a:ea typeface="+mn-ea"/>
                <a:cs typeface="Helvetica Neue Light"/>
              </a:rPr>
              <a:t>	</a:t>
            </a:r>
            <a:endParaRPr lang="en-US" sz="2400" b="0" i="0" u="none" strike="noStrike" cap="none" spc="0">
              <a:ln>
                <a:noFill/>
              </a:ln>
              <a:solidFill>
                <a:sysClr val="windowText" lastClr="000000"/>
              </a:solidFill>
              <a:latin typeface="Helvetica Neue Light"/>
              <a:ea typeface="+mn-ea"/>
              <a:cs typeface="Helvetica Neue Light"/>
            </a:endParaRPr>
          </a:p>
        </p:txBody>
      </p:sp>
      <p:sp>
        <p:nvSpPr>
          <p:cNvPr id="49" name="Rounded Rectangle 48"/>
          <p:cNvSpPr/>
          <p:nvPr/>
        </p:nvSpPr>
        <p:spPr bwMode="auto">
          <a:xfrm>
            <a:off x="457200" y="2133600"/>
            <a:ext cx="2286000" cy="762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600" b="1">
                <a:solidFill>
                  <a:schemeClr val="tx1"/>
                </a:solidFill>
                <a:latin typeface="Helvetica"/>
              </a:rPr>
              <a:t>Find activity data</a:t>
            </a:r>
            <a:endParaRPr lang="en-US" sz="1100">
              <a:solidFill>
                <a:schemeClr val="tx1"/>
              </a:solidFill>
              <a:latin typeface="Helvetica"/>
            </a:endParaRPr>
          </a:p>
          <a:p>
            <a:pPr algn="ctr">
              <a:defRPr/>
            </a:pPr>
            <a:r>
              <a:rPr lang="en-US" sz="1200">
                <a:solidFill>
                  <a:schemeClr val="tx1"/>
                </a:solidFill>
                <a:latin typeface="Helvetica"/>
              </a:rPr>
              <a:t>Consult fuel purchase records</a:t>
            </a:r>
            <a:endParaRPr/>
          </a:p>
          <a:p>
            <a:pPr algn="ctr">
              <a:defRPr/>
            </a:pPr>
            <a:r>
              <a:rPr lang="en-US" sz="1200">
                <a:solidFill>
                  <a:schemeClr val="tx1"/>
                </a:solidFill>
                <a:latin typeface="Helvetica"/>
              </a:rPr>
              <a:t>or miles traveled by vehicles</a:t>
            </a:r>
            <a:endParaRPr/>
          </a:p>
        </p:txBody>
      </p:sp>
      <p:sp>
        <p:nvSpPr>
          <p:cNvPr id="50" name="Rounded Rectangle 49"/>
          <p:cNvSpPr/>
          <p:nvPr/>
        </p:nvSpPr>
        <p:spPr bwMode="auto">
          <a:xfrm>
            <a:off x="3352800" y="2133600"/>
            <a:ext cx="2286000" cy="762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600" b="1">
                <a:solidFill>
                  <a:schemeClr val="tx1"/>
                </a:solidFill>
                <a:latin typeface="Helvetica"/>
              </a:rPr>
              <a:t>Find emission factor</a:t>
            </a:r>
            <a:endParaRPr lang="en-US" sz="1200" b="1">
              <a:solidFill>
                <a:schemeClr val="tx1"/>
              </a:solidFill>
              <a:latin typeface="Helvetica"/>
            </a:endParaRPr>
          </a:p>
          <a:p>
            <a:pPr algn="ctr">
              <a:defRPr/>
            </a:pPr>
            <a:r>
              <a:rPr lang="en-US" sz="1200">
                <a:solidFill>
                  <a:schemeClr val="tx1"/>
                </a:solidFill>
                <a:latin typeface="Helvetica"/>
              </a:rPr>
              <a:t>Consult GHGP</a:t>
            </a:r>
            <a:endParaRPr/>
          </a:p>
          <a:p>
            <a:pPr algn="ctr">
              <a:defRPr/>
            </a:pPr>
            <a:r>
              <a:rPr lang="en-US" sz="1200">
                <a:solidFill>
                  <a:schemeClr val="tx1"/>
                </a:solidFill>
                <a:latin typeface="Helvetica"/>
              </a:rPr>
              <a:t>emission factors</a:t>
            </a:r>
            <a:endParaRPr/>
          </a:p>
        </p:txBody>
      </p:sp>
      <p:sp>
        <p:nvSpPr>
          <p:cNvPr id="51" name="Rounded Rectangle 50"/>
          <p:cNvSpPr/>
          <p:nvPr/>
        </p:nvSpPr>
        <p:spPr bwMode="auto">
          <a:xfrm>
            <a:off x="6248400" y="2133600"/>
            <a:ext cx="2286000" cy="762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600" b="1">
                <a:solidFill>
                  <a:schemeClr val="tx1"/>
                </a:solidFill>
                <a:latin typeface="Helvetica"/>
              </a:rPr>
              <a:t>Calculate</a:t>
            </a:r>
            <a:endParaRPr lang="en-US" sz="1200" b="1">
              <a:solidFill>
                <a:schemeClr val="tx1"/>
              </a:solidFill>
              <a:latin typeface="Helvetica"/>
            </a:endParaRPr>
          </a:p>
          <a:p>
            <a:pPr algn="ctr">
              <a:defRPr/>
            </a:pPr>
            <a:r>
              <a:rPr lang="en-US" sz="1200">
                <a:solidFill>
                  <a:schemeClr val="tx1"/>
                </a:solidFill>
                <a:latin typeface="Helvetica"/>
              </a:rPr>
              <a:t>Multiply activity data by emission factor</a:t>
            </a:r>
            <a:endParaRPr/>
          </a:p>
        </p:txBody>
      </p:sp>
      <p:sp>
        <p:nvSpPr>
          <p:cNvPr id="37" name="Up Arrow 36"/>
          <p:cNvSpPr/>
          <p:nvPr/>
        </p:nvSpPr>
        <p:spPr bwMode="auto">
          <a:xfrm>
            <a:off x="4419600" y="5105400"/>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45" name="Up Arrow 44"/>
          <p:cNvSpPr/>
          <p:nvPr/>
        </p:nvSpPr>
        <p:spPr bwMode="auto">
          <a:xfrm>
            <a:off x="7315200" y="5105400"/>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59" name="Rounded Rectangle 58"/>
          <p:cNvSpPr/>
          <p:nvPr/>
        </p:nvSpPr>
        <p:spPr bwMode="auto">
          <a:xfrm>
            <a:off x="6248400" y="5334000"/>
            <a:ext cx="2286000" cy="6858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600" b="1">
                <a:solidFill>
                  <a:srgbClr val="545456"/>
                </a:solidFill>
                <a:latin typeface="Tahoma"/>
                <a:cs typeface="Tahoma"/>
              </a:rPr>
              <a:t>Calculate</a:t>
            </a:r>
            <a:endParaRPr lang="en-US" sz="1200" b="1">
              <a:solidFill>
                <a:srgbClr val="545456"/>
              </a:solidFill>
              <a:latin typeface="Tahoma"/>
              <a:cs typeface="Tahoma"/>
            </a:endParaRPr>
          </a:p>
          <a:p>
            <a:pPr algn="ctr">
              <a:defRPr/>
            </a:pPr>
            <a:r>
              <a:rPr lang="en-US" sz="1200" b="1">
                <a:solidFill>
                  <a:srgbClr val="545456"/>
                </a:solidFill>
                <a:latin typeface="Tahoma"/>
                <a:cs typeface="Tahoma"/>
              </a:rPr>
              <a:t>Multiply t of emissions</a:t>
            </a:r>
            <a:endParaRPr/>
          </a:p>
          <a:p>
            <a:pPr algn="ctr">
              <a:defRPr/>
            </a:pPr>
            <a:r>
              <a:rPr lang="en-US" sz="1200" b="1">
                <a:solidFill>
                  <a:srgbClr val="545456"/>
                </a:solidFill>
                <a:latin typeface="Tahoma"/>
                <a:cs typeface="Tahoma"/>
              </a:rPr>
              <a:t>by GWP</a:t>
            </a:r>
            <a:endParaRPr lang="en-US" sz="1200">
              <a:solidFill>
                <a:srgbClr val="545456"/>
              </a:solidFill>
              <a:latin typeface="Tahoma"/>
              <a:cs typeface="Tahoma"/>
            </a:endParaRPr>
          </a:p>
          <a:p>
            <a:pPr algn="ctr">
              <a:defRPr/>
            </a:pPr>
            <a:endParaRPr lang="en-US" sz="1200">
              <a:solidFill>
                <a:srgbClr val="545456"/>
              </a:solidFill>
              <a:latin typeface="Tahoma"/>
              <a:cs typeface="Tahoma"/>
            </a:endParaRPr>
          </a:p>
        </p:txBody>
      </p:sp>
      <p:sp>
        <p:nvSpPr>
          <p:cNvPr id="60" name="TextBox 59"/>
          <p:cNvSpPr txBox="1"/>
          <p:nvPr/>
        </p:nvSpPr>
        <p:spPr bwMode="auto">
          <a:xfrm>
            <a:off x="2781300" y="3152775"/>
            <a:ext cx="571500" cy="769937"/>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400" b="1">
                <a:solidFill>
                  <a:srgbClr val="545456"/>
                </a:solidFill>
                <a:latin typeface="Helvetica"/>
                <a:cs typeface="+mn-cs"/>
              </a:rPr>
              <a:t>x</a:t>
            </a:r>
            <a:endParaRPr/>
          </a:p>
        </p:txBody>
      </p:sp>
      <p:sp>
        <p:nvSpPr>
          <p:cNvPr id="61" name="TextBox 60"/>
          <p:cNvSpPr txBox="1"/>
          <p:nvPr/>
        </p:nvSpPr>
        <p:spPr bwMode="auto">
          <a:xfrm>
            <a:off x="5638800" y="3213100"/>
            <a:ext cx="571500" cy="831850"/>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800" b="1">
                <a:solidFill>
                  <a:srgbClr val="545456"/>
                </a:solidFill>
                <a:latin typeface="Helvetica"/>
                <a:cs typeface="+mn-cs"/>
              </a:rPr>
              <a:t>=</a:t>
            </a:r>
            <a:endParaRPr/>
          </a:p>
        </p:txBody>
      </p:sp>
      <p:sp>
        <p:nvSpPr>
          <p:cNvPr id="62" name="TextBox 61"/>
          <p:cNvSpPr txBox="1"/>
          <p:nvPr/>
        </p:nvSpPr>
        <p:spPr bwMode="auto">
          <a:xfrm>
            <a:off x="2781300" y="4137025"/>
            <a:ext cx="571500" cy="769937"/>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400" b="1">
                <a:solidFill>
                  <a:srgbClr val="545456"/>
                </a:solidFill>
                <a:latin typeface="Helvetica"/>
                <a:cs typeface="+mn-cs"/>
              </a:rPr>
              <a:t>x</a:t>
            </a:r>
            <a:endParaRPr/>
          </a:p>
        </p:txBody>
      </p:sp>
      <p:sp>
        <p:nvSpPr>
          <p:cNvPr id="63" name="TextBox 62"/>
          <p:cNvSpPr txBox="1"/>
          <p:nvPr/>
        </p:nvSpPr>
        <p:spPr bwMode="auto">
          <a:xfrm>
            <a:off x="5638800" y="4197350"/>
            <a:ext cx="571500" cy="831850"/>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800" b="1">
                <a:solidFill>
                  <a:srgbClr val="545456"/>
                </a:solidFill>
                <a:latin typeface="Helvetica"/>
                <a:cs typeface="+mn-cs"/>
              </a:rPr>
              <a:t>=</a:t>
            </a:r>
            <a:endParaRPr/>
          </a:p>
        </p:txBody>
      </p:sp>
      <p:sp>
        <p:nvSpPr>
          <p:cNvPr id="64" name="Rounded Rectangle 63"/>
          <p:cNvSpPr/>
          <p:nvPr/>
        </p:nvSpPr>
        <p:spPr bwMode="auto">
          <a:xfrm>
            <a:off x="457200" y="3200400"/>
            <a:ext cx="2286000" cy="8382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600">
                <a:latin typeface="Tahoma"/>
                <a:cs typeface="Tahoma"/>
              </a:rPr>
              <a:t>activity data</a:t>
            </a:r>
            <a:endParaRPr lang="en-US" sz="1600">
              <a:latin typeface="Tahoma"/>
              <a:cs typeface="Tahoma"/>
            </a:endParaRPr>
          </a:p>
        </p:txBody>
      </p:sp>
      <p:sp>
        <p:nvSpPr>
          <p:cNvPr id="65" name="Rounded Rectangle 64"/>
          <p:cNvSpPr/>
          <p:nvPr/>
        </p:nvSpPr>
        <p:spPr bwMode="auto">
          <a:xfrm>
            <a:off x="6248400" y="3200400"/>
            <a:ext cx="2286000" cy="8382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a:latin typeface="Tahoma"/>
                <a:cs typeface="Tahoma"/>
              </a:rPr>
              <a:t>t </a:t>
            </a:r>
            <a:r>
              <a:rPr lang="en-US">
                <a:latin typeface="Tahoma"/>
                <a:cs typeface="Tahoma"/>
              </a:rPr>
              <a:t>of emissions</a:t>
            </a:r>
            <a:endParaRPr lang="en-US">
              <a:latin typeface="Tahoma"/>
              <a:cs typeface="Tahoma"/>
            </a:endParaRPr>
          </a:p>
        </p:txBody>
      </p:sp>
      <p:sp>
        <p:nvSpPr>
          <p:cNvPr id="66" name="Rounded Rectangle 65"/>
          <p:cNvSpPr/>
          <p:nvPr/>
        </p:nvSpPr>
        <p:spPr bwMode="auto">
          <a:xfrm>
            <a:off x="3352800" y="3200400"/>
            <a:ext cx="2286000" cy="8382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a:solidFill>
                  <a:srgbClr val="FFFFFF"/>
                </a:solidFill>
                <a:latin typeface="Tahoma"/>
                <a:cs typeface="Tahoma"/>
              </a:rPr>
              <a:t>emission factor</a:t>
            </a:r>
            <a:endParaRPr lang="en-US">
              <a:solidFill>
                <a:srgbClr val="FFFFFF"/>
              </a:solidFill>
              <a:latin typeface="Tahoma"/>
              <a:cs typeface="Tahoma"/>
            </a:endParaRPr>
          </a:p>
        </p:txBody>
      </p:sp>
      <p:sp>
        <p:nvSpPr>
          <p:cNvPr id="67" name="Rounded Rectangle 66"/>
          <p:cNvSpPr/>
          <p:nvPr/>
        </p:nvSpPr>
        <p:spPr bwMode="auto">
          <a:xfrm>
            <a:off x="3352800" y="4198937"/>
            <a:ext cx="2286000" cy="838200"/>
          </a:xfrm>
          <a:prstGeom prst="roundRect">
            <a:avLst>
              <a:gd name="adj" fmla="val 16667"/>
            </a:avLst>
          </a:prstGeom>
          <a:solidFill>
            <a:srgbClr val="7E7E8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700">
                <a:latin typeface="Tahoma"/>
                <a:cs typeface="Tahoma"/>
              </a:rPr>
              <a:t>GWP</a:t>
            </a:r>
            <a:endParaRPr/>
          </a:p>
        </p:txBody>
      </p:sp>
      <p:sp>
        <p:nvSpPr>
          <p:cNvPr id="68" name="Rounded Rectangle 67"/>
          <p:cNvSpPr/>
          <p:nvPr/>
        </p:nvSpPr>
        <p:spPr bwMode="auto">
          <a:xfrm>
            <a:off x="6248400" y="4198937"/>
            <a:ext cx="2286000" cy="838200"/>
          </a:xfrm>
          <a:prstGeom prst="roundRect">
            <a:avLst>
              <a:gd name="adj" fmla="val 16667"/>
            </a:avLst>
          </a:prstGeom>
          <a:solidFill>
            <a:srgbClr val="545456"/>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700">
                <a:latin typeface="Tahoma"/>
                <a:cs typeface="Tahoma"/>
              </a:rPr>
              <a:t>CO</a:t>
            </a:r>
            <a:r>
              <a:rPr lang="en-US" sz="1700" baseline="-25000">
                <a:latin typeface="Tahoma"/>
                <a:cs typeface="Tahoma"/>
              </a:rPr>
              <a:t>2</a:t>
            </a:r>
            <a:r>
              <a:rPr lang="en-US" sz="1700">
                <a:latin typeface="Tahoma"/>
                <a:cs typeface="Tahoma"/>
              </a:rPr>
              <a:t>e of emissions</a:t>
            </a:r>
            <a:endParaRPr lang="en-US" sz="1700">
              <a:latin typeface="Tahoma"/>
              <a:cs typeface="Tahoma"/>
            </a:endParaRPr>
          </a:p>
        </p:txBody>
      </p:sp>
      <p:sp>
        <p:nvSpPr>
          <p:cNvPr id="69" name="Rounded Rectangle 68"/>
          <p:cNvSpPr/>
          <p:nvPr/>
        </p:nvSpPr>
        <p:spPr bwMode="auto">
          <a:xfrm>
            <a:off x="457200" y="4191000"/>
            <a:ext cx="2286000" cy="8382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700">
                <a:latin typeface="Tahoma"/>
                <a:cs typeface="Tahoma"/>
              </a:rPr>
              <a:t>t </a:t>
            </a:r>
            <a:r>
              <a:rPr lang="en-US" sz="1700">
                <a:latin typeface="Tahoma"/>
                <a:cs typeface="Tahoma"/>
              </a:rPr>
              <a:t>of emissions</a:t>
            </a:r>
            <a:endParaRPr lang="en-US" sz="1700">
              <a:latin typeface="Tahoma"/>
              <a:cs typeface="Tahoma"/>
            </a:endParaRPr>
          </a:p>
        </p:txBody>
      </p:sp>
      <p:sp>
        <p:nvSpPr>
          <p:cNvPr id="70" name="Rounded Rectangle 69"/>
          <p:cNvSpPr/>
          <p:nvPr/>
        </p:nvSpPr>
        <p:spPr bwMode="auto">
          <a:xfrm>
            <a:off x="533400" y="3581400"/>
            <a:ext cx="2133600" cy="381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350" b="1">
                <a:solidFill>
                  <a:srgbClr val="545456"/>
                </a:solidFill>
                <a:latin typeface="Tahoma"/>
                <a:cs typeface="Tahoma"/>
              </a:rPr>
              <a:t>100 </a:t>
            </a:r>
            <a:r>
              <a:rPr lang="en-US" sz="1350" b="1">
                <a:solidFill>
                  <a:srgbClr val="545456"/>
                </a:solidFill>
                <a:latin typeface="Tahoma"/>
                <a:cs typeface="Tahoma"/>
              </a:rPr>
              <a:t>liters of gasoline</a:t>
            </a:r>
            <a:endParaRPr lang="en-US" sz="1350" b="1">
              <a:solidFill>
                <a:srgbClr val="545456"/>
              </a:solidFill>
              <a:latin typeface="Tahoma"/>
              <a:cs typeface="Tahoma"/>
            </a:endParaRPr>
          </a:p>
        </p:txBody>
      </p:sp>
      <p:sp>
        <p:nvSpPr>
          <p:cNvPr id="71" name="Rounded Rectangle 70"/>
          <p:cNvSpPr/>
          <p:nvPr/>
        </p:nvSpPr>
        <p:spPr bwMode="auto">
          <a:xfrm>
            <a:off x="3429000" y="3581400"/>
            <a:ext cx="2133600" cy="381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400" b="1">
                <a:solidFill>
                  <a:srgbClr val="545456"/>
                </a:solidFill>
                <a:latin typeface="Tahoma"/>
                <a:cs typeface="Tahoma"/>
              </a:rPr>
              <a:t>0.0023 </a:t>
            </a:r>
            <a:r>
              <a:rPr lang="en-US" sz="1400" b="1">
                <a:solidFill>
                  <a:srgbClr val="545456"/>
                </a:solidFill>
                <a:latin typeface="Tahoma"/>
                <a:cs typeface="Tahoma"/>
              </a:rPr>
              <a:t>t </a:t>
            </a:r>
            <a:r>
              <a:rPr lang="en-US" sz="1400" b="1">
                <a:solidFill>
                  <a:srgbClr val="545456"/>
                </a:solidFill>
                <a:latin typeface="Tahoma"/>
                <a:cs typeface="Tahoma"/>
              </a:rPr>
              <a:t>CO</a:t>
            </a:r>
            <a:r>
              <a:rPr lang="en-US" sz="1400" b="1" baseline="-25000">
                <a:solidFill>
                  <a:srgbClr val="545456"/>
                </a:solidFill>
                <a:latin typeface="Tahoma"/>
                <a:cs typeface="Tahoma"/>
              </a:rPr>
              <a:t>2</a:t>
            </a:r>
            <a:r>
              <a:rPr lang="en-US" sz="1400" b="1">
                <a:solidFill>
                  <a:srgbClr val="545456"/>
                </a:solidFill>
                <a:latin typeface="Tahoma"/>
                <a:cs typeface="Tahoma"/>
              </a:rPr>
              <a:t>/liter</a:t>
            </a:r>
            <a:endParaRPr lang="en-US" sz="1400" b="1">
              <a:solidFill>
                <a:srgbClr val="545456"/>
              </a:solidFill>
              <a:latin typeface="Tahoma"/>
              <a:cs typeface="Tahoma"/>
            </a:endParaRPr>
          </a:p>
        </p:txBody>
      </p:sp>
      <p:sp>
        <p:nvSpPr>
          <p:cNvPr id="72" name="Rounded Rectangle 71"/>
          <p:cNvSpPr/>
          <p:nvPr/>
        </p:nvSpPr>
        <p:spPr bwMode="auto">
          <a:xfrm>
            <a:off x="6324600" y="3581400"/>
            <a:ext cx="2133600" cy="381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400" b="1">
                <a:solidFill>
                  <a:srgbClr val="545456"/>
                </a:solidFill>
                <a:latin typeface="Tahoma"/>
                <a:cs typeface="Tahoma"/>
              </a:rPr>
              <a:t>0.23 t CO</a:t>
            </a:r>
            <a:r>
              <a:rPr lang="en-US" sz="1400" b="1" baseline="-25000">
                <a:solidFill>
                  <a:srgbClr val="545456"/>
                </a:solidFill>
                <a:latin typeface="Tahoma"/>
                <a:cs typeface="Tahoma"/>
              </a:rPr>
              <a:t>2</a:t>
            </a:r>
            <a:endParaRPr/>
          </a:p>
        </p:txBody>
      </p:sp>
      <p:sp>
        <p:nvSpPr>
          <p:cNvPr id="73" name="Rounded Rectangle 72"/>
          <p:cNvSpPr/>
          <p:nvPr/>
        </p:nvSpPr>
        <p:spPr bwMode="auto">
          <a:xfrm>
            <a:off x="3429000" y="4572000"/>
            <a:ext cx="2133600" cy="388938"/>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400" b="1">
                <a:solidFill>
                  <a:srgbClr val="545456"/>
                </a:solidFill>
                <a:latin typeface="Helvetica"/>
              </a:rPr>
              <a:t>1</a:t>
            </a:r>
            <a:endParaRPr/>
          </a:p>
        </p:txBody>
      </p:sp>
      <p:sp>
        <p:nvSpPr>
          <p:cNvPr id="74" name="Rounded Rectangle 73"/>
          <p:cNvSpPr/>
          <p:nvPr/>
        </p:nvSpPr>
        <p:spPr bwMode="auto">
          <a:xfrm>
            <a:off x="6324600" y="4572000"/>
            <a:ext cx="2133600" cy="388938"/>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400" b="1">
                <a:solidFill>
                  <a:srgbClr val="545456"/>
                </a:solidFill>
                <a:latin typeface="Helvetica"/>
              </a:rPr>
              <a:t>0.23 t CO</a:t>
            </a:r>
            <a:r>
              <a:rPr lang="en-US" sz="1400" b="1" baseline="-25000">
                <a:solidFill>
                  <a:srgbClr val="545456"/>
                </a:solidFill>
                <a:latin typeface="Helvetica"/>
              </a:rPr>
              <a:t>2</a:t>
            </a:r>
            <a:r>
              <a:rPr lang="en-US" sz="1400" b="1">
                <a:solidFill>
                  <a:srgbClr val="545456"/>
                </a:solidFill>
                <a:latin typeface="Helvetica"/>
              </a:rPr>
              <a:t>e </a:t>
            </a:r>
            <a:endParaRPr/>
          </a:p>
        </p:txBody>
      </p:sp>
      <p:sp>
        <p:nvSpPr>
          <p:cNvPr id="31" name="Up Arrow 30"/>
          <p:cNvSpPr/>
          <p:nvPr/>
        </p:nvSpPr>
        <p:spPr bwMode="auto">
          <a:xfrm rot="10800000">
            <a:off x="1447800" y="2971799"/>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32" name="Up Arrow 31"/>
          <p:cNvSpPr/>
          <p:nvPr/>
        </p:nvSpPr>
        <p:spPr bwMode="auto">
          <a:xfrm rot="10800000">
            <a:off x="4343400" y="2971799"/>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34" name="Up Arrow 33"/>
          <p:cNvSpPr/>
          <p:nvPr/>
        </p:nvSpPr>
        <p:spPr bwMode="auto">
          <a:xfrm rot="10800000">
            <a:off x="7315200" y="2971799"/>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3.33333E-6 -0.08333 L -0.63333 0.15 " pathEditMode="relative" rAng="0" ptsTypes="AA">
                                      <p:cBhvr>
                                        <p:cTn id="58" dur="1000" fill="hold"/>
                                        <p:tgtEl>
                                          <p:spTgt spid="72"/>
                                        </p:tgtEl>
                                        <p:attrNameLst>
                                          <p:attrName>ppt_x</p:attrName>
                                          <p:attrName>ppt_y</p:attrName>
                                        </p:attrNameLst>
                                      </p:cBhvr>
                                      <p:rCtr x="-31700" y="11700"/>
                                    </p:animMotion>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 name="Rectangle 3"/>
          <p:cNvSpPr txBox="1">
            <a:spLocks noChangeArrowheads="1"/>
          </p:cNvSpPr>
          <p:nvPr/>
        </p:nvSpPr>
        <p:spPr bwMode="auto">
          <a:xfrm>
            <a:off x="457200" y="1295400"/>
            <a:ext cx="7848600" cy="3078163"/>
          </a:xfrm>
          <a:prstGeom prst="rect">
            <a:avLst/>
          </a:prstGeom>
          <a:noFill/>
        </p:spPr>
        <p:txBody>
          <a:bodyPr vert="horz" lIns="91440" tIns="45720" rIns="91440" bIns="45720" rtlCol="0">
            <a:normAutofit/>
          </a:bodyPr>
          <a:lstStyle/>
          <a:p>
            <a:pPr marL="342900" marR="0" lvl="0" indent="-342900" algn="l" defTabSz="914400">
              <a:lnSpc>
                <a:spcPct val="90000"/>
              </a:lnSpc>
              <a:spcBef>
                <a:spcPts val="0"/>
              </a:spcBef>
              <a:spcAft>
                <a:spcPts val="0"/>
              </a:spcAft>
              <a:buClrTx/>
              <a:buSzTx/>
              <a:buFontTx/>
              <a:buNone/>
              <a:defRPr/>
            </a:pPr>
            <a:endParaRPr lang="en-US" sz="2800" b="0" i="0" u="none" strike="noStrike" cap="none" spc="0">
              <a:ln>
                <a:noFill/>
              </a:ln>
              <a:solidFill>
                <a:sysClr val="windowText" lastClr="000000"/>
              </a:solidFill>
              <a:latin typeface="Helvetica Neue Light"/>
              <a:ea typeface="+mn-ea"/>
              <a:cs typeface="Helvetica Neue Light"/>
            </a:endParaRPr>
          </a:p>
          <a:p>
            <a:pPr marL="342900" marR="0" lvl="0" indent="-342900" algn="l" defTabSz="914400">
              <a:lnSpc>
                <a:spcPct val="90000"/>
              </a:lnSpc>
              <a:spcBef>
                <a:spcPts val="0"/>
              </a:spcBef>
              <a:spcAft>
                <a:spcPts val="0"/>
              </a:spcAft>
              <a:buClrTx/>
              <a:buSzTx/>
              <a:buFontTx/>
              <a:buNone/>
              <a:defRPr/>
            </a:pPr>
            <a:r>
              <a:rPr lang="en-US" sz="2400" b="1" i="0" u="none" strike="noStrike" cap="none" spc="0">
                <a:ln>
                  <a:noFill/>
                </a:ln>
                <a:solidFill>
                  <a:sysClr val="windowText" lastClr="000000"/>
                </a:solidFill>
                <a:latin typeface="Helvetica Neue Light"/>
                <a:ea typeface="+mn-ea"/>
                <a:cs typeface="Helvetica Neue Light"/>
              </a:rPr>
              <a:t>	</a:t>
            </a:r>
            <a:endParaRPr lang="en-US" sz="2400" b="0" i="0" u="none" strike="noStrike" cap="none" spc="0">
              <a:ln>
                <a:noFill/>
              </a:ln>
              <a:solidFill>
                <a:sysClr val="windowText" lastClr="000000"/>
              </a:solidFill>
              <a:latin typeface="Helvetica Neue Light"/>
              <a:ea typeface="+mn-ea"/>
              <a:cs typeface="Helvetica Neue Light"/>
            </a:endParaRPr>
          </a:p>
        </p:txBody>
      </p:sp>
      <p:sp>
        <p:nvSpPr>
          <p:cNvPr id="76" name="Title 75"/>
          <p:cNvSpPr>
            <a:spLocks noGrp="1"/>
          </p:cNvSpPr>
          <p:nvPr>
            <p:ph type="ctrTitle"/>
          </p:nvPr>
        </p:nvSpPr>
        <p:spPr bwMode="auto"/>
        <p:txBody>
          <a:bodyPr/>
          <a:lstStyle/>
          <a:p>
            <a:pPr>
              <a:defRPr/>
            </a:pPr>
            <a:r>
              <a:rPr lang="en-US"/>
              <a:t>Example: Electricity Emissions (location-based method)</a:t>
            </a:r>
            <a:endParaRPr lang="en-US"/>
          </a:p>
        </p:txBody>
      </p:sp>
      <p:sp>
        <p:nvSpPr>
          <p:cNvPr id="36" name="Content Placeholder 32"/>
          <p:cNvSpPr>
            <a:spLocks noGrp="1"/>
          </p:cNvSpPr>
          <p:nvPr>
            <p:ph idx="1"/>
          </p:nvPr>
        </p:nvSpPr>
        <p:spPr bwMode="auto">
          <a:xfrm>
            <a:off x="304800" y="1600200"/>
            <a:ext cx="8229600" cy="4525963"/>
          </a:xfrm>
        </p:spPr>
        <p:txBody>
          <a:bodyPr>
            <a:noAutofit/>
          </a:bodyPr>
          <a:lstStyle/>
          <a:p>
            <a:pPr algn="ctr">
              <a:spcBef>
                <a:spcPts val="0"/>
              </a:spcBef>
              <a:buNone/>
              <a:defRPr/>
            </a:pPr>
            <a:r>
              <a:rPr lang="en-US" sz="1600"/>
              <a:t>How would you calculate the CH</a:t>
            </a:r>
            <a:r>
              <a:rPr lang="en-US" sz="1600" baseline="-25000"/>
              <a:t>4</a:t>
            </a:r>
            <a:r>
              <a:rPr lang="en-US" sz="1600"/>
              <a:t> (methane) emissions from use of purchased electricity?</a:t>
            </a:r>
            <a:endParaRPr lang="en-US" sz="1600"/>
          </a:p>
        </p:txBody>
      </p:sp>
      <p:sp>
        <p:nvSpPr>
          <p:cNvPr id="38" name="Rounded Rectangle 37"/>
          <p:cNvSpPr/>
          <p:nvPr/>
        </p:nvSpPr>
        <p:spPr bwMode="auto">
          <a:xfrm>
            <a:off x="304800" y="2133600"/>
            <a:ext cx="2286000" cy="6858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600" b="1">
                <a:solidFill>
                  <a:schemeClr val="tx1"/>
                </a:solidFill>
                <a:latin typeface="Helvetica"/>
              </a:rPr>
              <a:t>Find activity data</a:t>
            </a:r>
            <a:endParaRPr lang="en-US" sz="1100">
              <a:solidFill>
                <a:schemeClr val="tx1"/>
              </a:solidFill>
              <a:latin typeface="Helvetica"/>
            </a:endParaRPr>
          </a:p>
          <a:p>
            <a:pPr algn="ctr">
              <a:defRPr/>
            </a:pPr>
            <a:r>
              <a:rPr lang="en-US" sz="1200">
                <a:solidFill>
                  <a:schemeClr val="tx1"/>
                </a:solidFill>
                <a:latin typeface="Helvetica"/>
              </a:rPr>
              <a:t>Consult electricity bill</a:t>
            </a:r>
            <a:endParaRPr/>
          </a:p>
          <a:p>
            <a:pPr algn="ctr">
              <a:defRPr/>
            </a:pPr>
            <a:endParaRPr lang="en-US" sz="1200">
              <a:solidFill>
                <a:schemeClr val="tx1"/>
              </a:solidFill>
              <a:latin typeface="Helvetica"/>
            </a:endParaRPr>
          </a:p>
        </p:txBody>
      </p:sp>
      <p:sp>
        <p:nvSpPr>
          <p:cNvPr id="39" name="Rounded Rectangle 38"/>
          <p:cNvSpPr/>
          <p:nvPr/>
        </p:nvSpPr>
        <p:spPr bwMode="auto">
          <a:xfrm>
            <a:off x="3200400" y="2133600"/>
            <a:ext cx="2286000" cy="6858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600" b="1">
                <a:solidFill>
                  <a:schemeClr val="tx1"/>
                </a:solidFill>
                <a:latin typeface="Helvetica"/>
              </a:rPr>
              <a:t>Find emission factor</a:t>
            </a:r>
            <a:endParaRPr lang="en-US" sz="1200" b="1">
              <a:solidFill>
                <a:schemeClr val="tx1"/>
              </a:solidFill>
              <a:latin typeface="Helvetica"/>
            </a:endParaRPr>
          </a:p>
          <a:p>
            <a:pPr algn="ctr">
              <a:defRPr/>
            </a:pPr>
            <a:r>
              <a:rPr lang="en-US" sz="1200">
                <a:solidFill>
                  <a:schemeClr val="tx1"/>
                </a:solidFill>
                <a:latin typeface="Helvetica"/>
              </a:rPr>
              <a:t>Consult GHGP</a:t>
            </a:r>
            <a:endParaRPr/>
          </a:p>
          <a:p>
            <a:pPr algn="ctr">
              <a:defRPr/>
            </a:pPr>
            <a:r>
              <a:rPr lang="en-US" sz="1200">
                <a:solidFill>
                  <a:schemeClr val="tx1"/>
                </a:solidFill>
                <a:latin typeface="Helvetica"/>
              </a:rPr>
              <a:t>emission factors</a:t>
            </a:r>
            <a:endParaRPr/>
          </a:p>
        </p:txBody>
      </p:sp>
      <p:sp>
        <p:nvSpPr>
          <p:cNvPr id="40" name="Rounded Rectangle 39"/>
          <p:cNvSpPr/>
          <p:nvPr/>
        </p:nvSpPr>
        <p:spPr bwMode="auto">
          <a:xfrm>
            <a:off x="6096000" y="2133600"/>
            <a:ext cx="2286000" cy="6858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600" b="1">
                <a:solidFill>
                  <a:schemeClr val="tx1"/>
                </a:solidFill>
                <a:latin typeface="Helvetica"/>
              </a:rPr>
              <a:t>Calculate</a:t>
            </a:r>
            <a:endParaRPr lang="en-US" sz="1200" b="1">
              <a:solidFill>
                <a:schemeClr val="tx1"/>
              </a:solidFill>
              <a:latin typeface="Helvetica"/>
            </a:endParaRPr>
          </a:p>
          <a:p>
            <a:pPr algn="ctr">
              <a:defRPr/>
            </a:pPr>
            <a:r>
              <a:rPr lang="en-US" sz="1200">
                <a:solidFill>
                  <a:schemeClr val="tx1"/>
                </a:solidFill>
                <a:latin typeface="Helvetica"/>
              </a:rPr>
              <a:t>Multiply activity data by emission factor</a:t>
            </a:r>
            <a:endParaRPr/>
          </a:p>
        </p:txBody>
      </p:sp>
      <p:sp>
        <p:nvSpPr>
          <p:cNvPr id="41" name="Up Arrow 40"/>
          <p:cNvSpPr/>
          <p:nvPr/>
        </p:nvSpPr>
        <p:spPr bwMode="auto">
          <a:xfrm>
            <a:off x="4267200" y="5105400"/>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42" name="Up Arrow 41"/>
          <p:cNvSpPr/>
          <p:nvPr/>
        </p:nvSpPr>
        <p:spPr bwMode="auto">
          <a:xfrm>
            <a:off x="7162800" y="5105400"/>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43" name="Rounded Rectangle 42"/>
          <p:cNvSpPr/>
          <p:nvPr/>
        </p:nvSpPr>
        <p:spPr bwMode="auto">
          <a:xfrm>
            <a:off x="3200400" y="5334000"/>
            <a:ext cx="2286000" cy="8382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600" b="1">
                <a:solidFill>
                  <a:srgbClr val="545456"/>
                </a:solidFill>
                <a:latin typeface="Tahoma"/>
                <a:cs typeface="Tahoma"/>
              </a:rPr>
              <a:t>Find GWP value</a:t>
            </a:r>
            <a:endParaRPr lang="en-US" sz="1600" b="1">
              <a:solidFill>
                <a:srgbClr val="545456"/>
              </a:solidFill>
              <a:latin typeface="Tahoma"/>
              <a:cs typeface="Tahoma"/>
            </a:endParaRPr>
          </a:p>
          <a:p>
            <a:pPr algn="ctr">
              <a:defRPr/>
            </a:pPr>
            <a:endParaRPr lang="en-US" b="1">
              <a:solidFill>
                <a:srgbClr val="545456"/>
              </a:solidFill>
              <a:latin typeface="Tahoma"/>
              <a:cs typeface="Tahoma"/>
            </a:endParaRPr>
          </a:p>
          <a:p>
            <a:pPr algn="ctr">
              <a:defRPr/>
            </a:pPr>
            <a:endParaRPr lang="en-US" sz="1200" b="1">
              <a:solidFill>
                <a:srgbClr val="545456"/>
              </a:solidFill>
              <a:latin typeface="Tahoma"/>
              <a:cs typeface="Tahoma"/>
            </a:endParaRPr>
          </a:p>
          <a:p>
            <a:pPr algn="ctr">
              <a:defRPr/>
            </a:pPr>
            <a:endParaRPr lang="en-US" sz="1200">
              <a:solidFill>
                <a:srgbClr val="545456"/>
              </a:solidFill>
              <a:latin typeface="Tahoma"/>
              <a:cs typeface="Tahoma"/>
            </a:endParaRPr>
          </a:p>
        </p:txBody>
      </p:sp>
      <p:sp>
        <p:nvSpPr>
          <p:cNvPr id="44" name="Rounded Rectangle 43"/>
          <p:cNvSpPr/>
          <p:nvPr/>
        </p:nvSpPr>
        <p:spPr bwMode="auto">
          <a:xfrm>
            <a:off x="6096000" y="5334000"/>
            <a:ext cx="2286000" cy="6096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600" b="1">
                <a:solidFill>
                  <a:srgbClr val="545456"/>
                </a:solidFill>
                <a:latin typeface="Tahoma"/>
                <a:cs typeface="Tahoma"/>
              </a:rPr>
              <a:t>Calculate</a:t>
            </a:r>
            <a:endParaRPr lang="en-US" sz="1200" b="1">
              <a:solidFill>
                <a:srgbClr val="545456"/>
              </a:solidFill>
              <a:latin typeface="Tahoma"/>
              <a:cs typeface="Tahoma"/>
            </a:endParaRPr>
          </a:p>
          <a:p>
            <a:pPr algn="ctr">
              <a:defRPr/>
            </a:pPr>
            <a:r>
              <a:rPr lang="en-US" sz="1200">
                <a:solidFill>
                  <a:srgbClr val="545456"/>
                </a:solidFill>
                <a:latin typeface="Tahoma"/>
                <a:cs typeface="Tahoma"/>
              </a:rPr>
              <a:t>Multiply t of emissions by GWP</a:t>
            </a:r>
            <a:endParaRPr lang="en-US" sz="1200">
              <a:solidFill>
                <a:srgbClr val="545456"/>
              </a:solidFill>
              <a:latin typeface="Tahoma"/>
              <a:cs typeface="Tahoma"/>
            </a:endParaRPr>
          </a:p>
          <a:p>
            <a:pPr algn="ctr">
              <a:defRPr/>
            </a:pPr>
            <a:endParaRPr lang="en-US" sz="1200">
              <a:solidFill>
                <a:srgbClr val="545456"/>
              </a:solidFill>
              <a:latin typeface="Tahoma"/>
              <a:cs typeface="Tahoma"/>
            </a:endParaRPr>
          </a:p>
        </p:txBody>
      </p:sp>
      <p:sp>
        <p:nvSpPr>
          <p:cNvPr id="46" name="TextBox 45"/>
          <p:cNvSpPr txBox="1"/>
          <p:nvPr/>
        </p:nvSpPr>
        <p:spPr bwMode="auto">
          <a:xfrm>
            <a:off x="2628900" y="3152775"/>
            <a:ext cx="571500" cy="769937"/>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400" b="1">
                <a:solidFill>
                  <a:srgbClr val="545456"/>
                </a:solidFill>
                <a:latin typeface="Helvetica"/>
                <a:cs typeface="+mn-cs"/>
              </a:rPr>
              <a:t>x</a:t>
            </a:r>
            <a:endParaRPr/>
          </a:p>
        </p:txBody>
      </p:sp>
      <p:sp>
        <p:nvSpPr>
          <p:cNvPr id="47" name="TextBox 46"/>
          <p:cNvSpPr txBox="1"/>
          <p:nvPr/>
        </p:nvSpPr>
        <p:spPr bwMode="auto">
          <a:xfrm>
            <a:off x="5486400" y="3213100"/>
            <a:ext cx="571500" cy="831850"/>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800" b="1">
                <a:solidFill>
                  <a:srgbClr val="545456"/>
                </a:solidFill>
                <a:latin typeface="Helvetica"/>
                <a:cs typeface="+mn-cs"/>
              </a:rPr>
              <a:t>=</a:t>
            </a:r>
            <a:endParaRPr/>
          </a:p>
        </p:txBody>
      </p:sp>
      <p:sp>
        <p:nvSpPr>
          <p:cNvPr id="48" name="TextBox 47"/>
          <p:cNvSpPr txBox="1"/>
          <p:nvPr/>
        </p:nvSpPr>
        <p:spPr bwMode="auto">
          <a:xfrm>
            <a:off x="2628900" y="4137025"/>
            <a:ext cx="571500" cy="769937"/>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400" b="1">
                <a:solidFill>
                  <a:srgbClr val="545456"/>
                </a:solidFill>
                <a:latin typeface="Helvetica"/>
                <a:cs typeface="+mn-cs"/>
              </a:rPr>
              <a:t>x</a:t>
            </a:r>
            <a:endParaRPr/>
          </a:p>
        </p:txBody>
      </p:sp>
      <p:sp>
        <p:nvSpPr>
          <p:cNvPr id="52" name="TextBox 51"/>
          <p:cNvSpPr txBox="1"/>
          <p:nvPr/>
        </p:nvSpPr>
        <p:spPr bwMode="auto">
          <a:xfrm>
            <a:off x="5486400" y="4197350"/>
            <a:ext cx="571500" cy="831850"/>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800" b="1">
                <a:solidFill>
                  <a:srgbClr val="545456"/>
                </a:solidFill>
                <a:latin typeface="Helvetica"/>
                <a:cs typeface="+mn-cs"/>
              </a:rPr>
              <a:t>=</a:t>
            </a:r>
            <a:endParaRPr/>
          </a:p>
        </p:txBody>
      </p:sp>
      <p:sp>
        <p:nvSpPr>
          <p:cNvPr id="53" name="Rounded Rectangle 52"/>
          <p:cNvSpPr/>
          <p:nvPr/>
        </p:nvSpPr>
        <p:spPr bwMode="auto">
          <a:xfrm>
            <a:off x="304800" y="3200400"/>
            <a:ext cx="2286000" cy="8382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600">
                <a:latin typeface="Tahoma"/>
                <a:cs typeface="Tahoma"/>
              </a:rPr>
              <a:t>activity data</a:t>
            </a:r>
            <a:endParaRPr lang="en-US" sz="1600">
              <a:latin typeface="Tahoma"/>
              <a:cs typeface="Tahoma"/>
            </a:endParaRPr>
          </a:p>
        </p:txBody>
      </p:sp>
      <p:sp>
        <p:nvSpPr>
          <p:cNvPr id="54" name="Rounded Rectangle 53"/>
          <p:cNvSpPr/>
          <p:nvPr/>
        </p:nvSpPr>
        <p:spPr bwMode="auto">
          <a:xfrm>
            <a:off x="6096000" y="3200400"/>
            <a:ext cx="2286000" cy="8382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a:latin typeface="Tahoma"/>
                <a:cs typeface="Tahoma"/>
              </a:rPr>
              <a:t>t </a:t>
            </a:r>
            <a:r>
              <a:rPr lang="en-US">
                <a:latin typeface="Tahoma"/>
                <a:cs typeface="Tahoma"/>
              </a:rPr>
              <a:t>of emissions</a:t>
            </a:r>
            <a:endParaRPr lang="en-US">
              <a:latin typeface="Tahoma"/>
              <a:cs typeface="Tahoma"/>
            </a:endParaRPr>
          </a:p>
        </p:txBody>
      </p:sp>
      <p:sp>
        <p:nvSpPr>
          <p:cNvPr id="56" name="Rounded Rectangle 55"/>
          <p:cNvSpPr/>
          <p:nvPr/>
        </p:nvSpPr>
        <p:spPr bwMode="auto">
          <a:xfrm>
            <a:off x="3200400" y="3200400"/>
            <a:ext cx="2286000" cy="8382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a:solidFill>
                  <a:srgbClr val="FFFFFF"/>
                </a:solidFill>
                <a:latin typeface="Tahoma"/>
                <a:cs typeface="Tahoma"/>
              </a:rPr>
              <a:t>Emission factor</a:t>
            </a:r>
            <a:endParaRPr lang="en-US">
              <a:solidFill>
                <a:srgbClr val="FFFFFF"/>
              </a:solidFill>
              <a:latin typeface="Tahoma"/>
              <a:cs typeface="Tahoma"/>
            </a:endParaRPr>
          </a:p>
        </p:txBody>
      </p:sp>
      <p:sp>
        <p:nvSpPr>
          <p:cNvPr id="57" name="Rounded Rectangle 56"/>
          <p:cNvSpPr/>
          <p:nvPr/>
        </p:nvSpPr>
        <p:spPr bwMode="auto">
          <a:xfrm>
            <a:off x="3200400" y="4198937"/>
            <a:ext cx="2286000" cy="838200"/>
          </a:xfrm>
          <a:prstGeom prst="roundRect">
            <a:avLst>
              <a:gd name="adj" fmla="val 16667"/>
            </a:avLst>
          </a:prstGeom>
          <a:solidFill>
            <a:srgbClr val="7E7E8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700">
                <a:latin typeface="Tahoma"/>
                <a:cs typeface="Tahoma"/>
              </a:rPr>
              <a:t>GWP</a:t>
            </a:r>
            <a:endParaRPr/>
          </a:p>
        </p:txBody>
      </p:sp>
      <p:sp>
        <p:nvSpPr>
          <p:cNvPr id="58" name="Rounded Rectangle 57"/>
          <p:cNvSpPr/>
          <p:nvPr/>
        </p:nvSpPr>
        <p:spPr bwMode="auto">
          <a:xfrm>
            <a:off x="6096000" y="4198937"/>
            <a:ext cx="2286000" cy="838200"/>
          </a:xfrm>
          <a:prstGeom prst="roundRect">
            <a:avLst>
              <a:gd name="adj" fmla="val 16667"/>
            </a:avLst>
          </a:prstGeom>
          <a:solidFill>
            <a:srgbClr val="545456"/>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700">
                <a:latin typeface="Tahoma"/>
                <a:cs typeface="Tahoma"/>
              </a:rPr>
              <a:t>CO</a:t>
            </a:r>
            <a:r>
              <a:rPr lang="en-US" sz="1700" baseline="-25000">
                <a:latin typeface="Tahoma"/>
                <a:cs typeface="Tahoma"/>
              </a:rPr>
              <a:t>2</a:t>
            </a:r>
            <a:r>
              <a:rPr lang="en-US" sz="1700">
                <a:latin typeface="Tahoma"/>
                <a:cs typeface="Tahoma"/>
              </a:rPr>
              <a:t>e </a:t>
            </a:r>
            <a:r>
              <a:rPr lang="en-US" sz="1700">
                <a:latin typeface="Tahoma"/>
                <a:cs typeface="Tahoma"/>
              </a:rPr>
              <a:t>of emissions</a:t>
            </a:r>
            <a:endParaRPr lang="en-US" sz="1700">
              <a:latin typeface="Tahoma"/>
              <a:cs typeface="Tahoma"/>
            </a:endParaRPr>
          </a:p>
        </p:txBody>
      </p:sp>
      <p:sp>
        <p:nvSpPr>
          <p:cNvPr id="77" name="Rounded Rectangle 76"/>
          <p:cNvSpPr/>
          <p:nvPr/>
        </p:nvSpPr>
        <p:spPr bwMode="auto">
          <a:xfrm>
            <a:off x="304800" y="4191000"/>
            <a:ext cx="2286000" cy="8382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700">
                <a:latin typeface="Tahoma"/>
                <a:cs typeface="Tahoma"/>
              </a:rPr>
              <a:t>t of emissions</a:t>
            </a:r>
            <a:endParaRPr lang="en-US" sz="1700">
              <a:latin typeface="Tahoma"/>
              <a:cs typeface="Tahoma"/>
            </a:endParaRPr>
          </a:p>
        </p:txBody>
      </p:sp>
      <p:sp>
        <p:nvSpPr>
          <p:cNvPr id="78" name="Up Arrow 77"/>
          <p:cNvSpPr/>
          <p:nvPr/>
        </p:nvSpPr>
        <p:spPr bwMode="auto">
          <a:xfrm rot="10800000">
            <a:off x="1295400" y="2895598"/>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79" name="Up Arrow 78"/>
          <p:cNvSpPr/>
          <p:nvPr/>
        </p:nvSpPr>
        <p:spPr bwMode="auto">
          <a:xfrm rot="10800000">
            <a:off x="4191000" y="2895598"/>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80" name="Up Arrow 79"/>
          <p:cNvSpPr/>
          <p:nvPr/>
        </p:nvSpPr>
        <p:spPr bwMode="auto">
          <a:xfrm rot="10800000">
            <a:off x="7162800" y="2895598"/>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81" name="Rounded Rectangle 80"/>
          <p:cNvSpPr/>
          <p:nvPr/>
        </p:nvSpPr>
        <p:spPr bwMode="auto">
          <a:xfrm>
            <a:off x="381000" y="3581400"/>
            <a:ext cx="2133600" cy="381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100" b="1">
                <a:solidFill>
                  <a:srgbClr val="545456"/>
                </a:solidFill>
                <a:latin typeface="Tahoma"/>
                <a:cs typeface="Tahoma"/>
              </a:rPr>
              <a:t>1,000 </a:t>
            </a:r>
            <a:r>
              <a:rPr lang="en-US" sz="1100" b="1">
                <a:solidFill>
                  <a:srgbClr val="545456"/>
                </a:solidFill>
                <a:latin typeface="Tahoma"/>
                <a:cs typeface="Tahoma"/>
              </a:rPr>
              <a:t>GWh</a:t>
            </a:r>
            <a:r>
              <a:rPr lang="en-US" sz="1100" b="1">
                <a:solidFill>
                  <a:srgbClr val="545456"/>
                </a:solidFill>
                <a:latin typeface="Tahoma"/>
                <a:cs typeface="Tahoma"/>
              </a:rPr>
              <a:t> of electricity</a:t>
            </a:r>
            <a:endParaRPr lang="en-US" sz="1100" b="1">
              <a:solidFill>
                <a:srgbClr val="545456"/>
              </a:solidFill>
              <a:latin typeface="Tahoma"/>
              <a:cs typeface="Tahoma"/>
            </a:endParaRPr>
          </a:p>
        </p:txBody>
      </p:sp>
      <p:sp>
        <p:nvSpPr>
          <p:cNvPr id="82" name="Rounded Rectangle 81"/>
          <p:cNvSpPr/>
          <p:nvPr/>
        </p:nvSpPr>
        <p:spPr bwMode="auto">
          <a:xfrm>
            <a:off x="3276600" y="3581400"/>
            <a:ext cx="2133600" cy="381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200" b="1">
                <a:solidFill>
                  <a:srgbClr val="545456"/>
                </a:solidFill>
                <a:latin typeface="Tahoma"/>
                <a:cs typeface="Tahoma"/>
              </a:rPr>
              <a:t>0.039 </a:t>
            </a:r>
            <a:r>
              <a:rPr lang="en-US" sz="1200" b="1">
                <a:solidFill>
                  <a:srgbClr val="545456"/>
                </a:solidFill>
                <a:latin typeface="Tahoma"/>
                <a:cs typeface="Tahoma"/>
              </a:rPr>
              <a:t>t </a:t>
            </a:r>
            <a:r>
              <a:rPr lang="en-US" sz="1200" b="1">
                <a:solidFill>
                  <a:srgbClr val="545456"/>
                </a:solidFill>
                <a:latin typeface="Tahoma"/>
                <a:cs typeface="Tahoma"/>
              </a:rPr>
              <a:t>CH</a:t>
            </a:r>
            <a:r>
              <a:rPr lang="en-US" sz="1200" b="1" baseline="-25000">
                <a:solidFill>
                  <a:srgbClr val="545456"/>
                </a:solidFill>
                <a:latin typeface="Tahoma"/>
                <a:cs typeface="Tahoma"/>
              </a:rPr>
              <a:t>4</a:t>
            </a:r>
            <a:r>
              <a:rPr lang="en-US" sz="1200" b="1">
                <a:solidFill>
                  <a:srgbClr val="545456"/>
                </a:solidFill>
                <a:latin typeface="Tahoma"/>
                <a:cs typeface="Tahoma"/>
              </a:rPr>
              <a:t>/</a:t>
            </a:r>
            <a:r>
              <a:rPr lang="en-US" sz="1200" b="1">
                <a:solidFill>
                  <a:srgbClr val="545456"/>
                </a:solidFill>
                <a:latin typeface="Tahoma"/>
                <a:cs typeface="Tahoma"/>
              </a:rPr>
              <a:t>GWh</a:t>
            </a:r>
            <a:endParaRPr lang="en-US" sz="1200" b="1">
              <a:solidFill>
                <a:srgbClr val="545456"/>
              </a:solidFill>
              <a:latin typeface="Tahoma"/>
              <a:cs typeface="Tahoma"/>
            </a:endParaRPr>
          </a:p>
        </p:txBody>
      </p:sp>
      <p:sp>
        <p:nvSpPr>
          <p:cNvPr id="83" name="Rounded Rectangle 82"/>
          <p:cNvSpPr/>
          <p:nvPr/>
        </p:nvSpPr>
        <p:spPr bwMode="auto">
          <a:xfrm>
            <a:off x="6172200" y="3581400"/>
            <a:ext cx="2133600" cy="381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200" b="1">
                <a:solidFill>
                  <a:srgbClr val="545456"/>
                </a:solidFill>
                <a:latin typeface="Tahoma"/>
                <a:cs typeface="Tahoma"/>
              </a:rPr>
              <a:t>39 </a:t>
            </a:r>
            <a:r>
              <a:rPr lang="en-US" sz="1200" b="1">
                <a:solidFill>
                  <a:srgbClr val="545456"/>
                </a:solidFill>
                <a:latin typeface="Tahoma"/>
                <a:cs typeface="Tahoma"/>
              </a:rPr>
              <a:t>t </a:t>
            </a:r>
            <a:r>
              <a:rPr lang="en-US" sz="1200" b="1">
                <a:solidFill>
                  <a:srgbClr val="545456"/>
                </a:solidFill>
                <a:latin typeface="Tahoma"/>
                <a:cs typeface="Tahoma"/>
              </a:rPr>
              <a:t>CH</a:t>
            </a:r>
            <a:r>
              <a:rPr lang="en-US" sz="1200" b="1" baseline="-25000">
                <a:solidFill>
                  <a:srgbClr val="545456"/>
                </a:solidFill>
                <a:latin typeface="Tahoma"/>
                <a:cs typeface="Tahoma"/>
              </a:rPr>
              <a:t>4</a:t>
            </a:r>
            <a:endParaRPr lang="en-US" sz="1200" b="1" baseline="-25000">
              <a:solidFill>
                <a:srgbClr val="545456"/>
              </a:solidFill>
              <a:latin typeface="Tahoma"/>
              <a:cs typeface="Tahoma"/>
            </a:endParaRPr>
          </a:p>
        </p:txBody>
      </p:sp>
      <p:sp>
        <p:nvSpPr>
          <p:cNvPr id="84" name="Rounded Rectangle 83"/>
          <p:cNvSpPr/>
          <p:nvPr/>
        </p:nvSpPr>
        <p:spPr bwMode="auto">
          <a:xfrm>
            <a:off x="3276600" y="4572000"/>
            <a:ext cx="2133600" cy="388938"/>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400" b="1">
                <a:solidFill>
                  <a:srgbClr val="545456"/>
                </a:solidFill>
                <a:latin typeface="Helvetica"/>
              </a:rPr>
              <a:t>21</a:t>
            </a:r>
            <a:endParaRPr lang="en-US" sz="1400" b="1">
              <a:solidFill>
                <a:srgbClr val="545456"/>
              </a:solidFill>
              <a:latin typeface="Helvetica"/>
            </a:endParaRPr>
          </a:p>
        </p:txBody>
      </p:sp>
      <p:sp>
        <p:nvSpPr>
          <p:cNvPr id="85" name="Rounded Rectangle 84"/>
          <p:cNvSpPr/>
          <p:nvPr/>
        </p:nvSpPr>
        <p:spPr bwMode="auto">
          <a:xfrm>
            <a:off x="6172200" y="4572000"/>
            <a:ext cx="2133600" cy="388938"/>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400" b="1">
                <a:solidFill>
                  <a:srgbClr val="545456"/>
                </a:solidFill>
                <a:latin typeface="Helvetica"/>
              </a:rPr>
              <a:t>819 </a:t>
            </a:r>
            <a:r>
              <a:rPr lang="en-US" sz="1400" b="1">
                <a:solidFill>
                  <a:srgbClr val="545456"/>
                </a:solidFill>
                <a:latin typeface="Helvetica"/>
              </a:rPr>
              <a:t>t CO</a:t>
            </a:r>
            <a:r>
              <a:rPr lang="en-US" sz="1400" b="1" baseline="-25000">
                <a:solidFill>
                  <a:srgbClr val="545456"/>
                </a:solidFill>
                <a:latin typeface="Helvetica"/>
              </a:rPr>
              <a:t>2</a:t>
            </a:r>
            <a:r>
              <a:rPr lang="en-US" sz="1400" b="1">
                <a:solidFill>
                  <a:srgbClr val="545456"/>
                </a:solidFill>
                <a:latin typeface="Helvetica"/>
              </a:rPr>
              <a:t>e </a:t>
            </a:r>
            <a:endParaRPr/>
          </a:p>
        </p:txBody>
      </p:sp>
      <p:graphicFrame>
        <p:nvGraphicFramePr>
          <p:cNvPr id="86" name="Group 32"/>
          <p:cNvGraphicFramePr>
            <a:graphicFrameLocks xmlns:a="http://schemas.openxmlformats.org/drawingml/2006/main"/>
          </p:cNvGraphicFramePr>
          <p:nvPr/>
        </p:nvGraphicFramePr>
        <p:xfrm>
          <a:off x="3429000" y="5638800"/>
          <a:ext cx="1828800" cy="435410"/>
        </p:xfrm>
        <a:graphic>
          <a:graphicData uri="http://schemas.openxmlformats.org/drawingml/2006/table">
            <a:tbl>
              <a:tblPr firstRow="0" firstCol="0" lastRow="0" lastCol="0" bandRow="0" bandCol="0"/>
              <a:tblGrid>
                <a:gridCol w="636104"/>
                <a:gridCol w="1192696"/>
              </a:tblGrid>
              <a:tr h="179588">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GHG</a:t>
                      </a:r>
                      <a:endParaRPr lang="en-US" sz="1400" b="0" i="0" u="none" strike="noStrike" cap="none">
                        <a:ln>
                          <a:noFill/>
                        </a:ln>
                        <a:solidFill>
                          <a:schemeClr val="bg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73C167"/>
                    </a:solidFill>
                  </a:tcPr>
                </a:tc>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GWP</a:t>
                      </a:r>
                      <a:endParaRPr lang="en-US" sz="1400" b="0" i="0" u="none" strike="noStrike" cap="none">
                        <a:ln>
                          <a:noFill/>
                        </a:ln>
                        <a:solidFill>
                          <a:schemeClr val="bg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73C167"/>
                    </a:solidFill>
                  </a:tcPr>
                </a:tc>
              </a:tr>
              <a:tr h="222050">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CO</a:t>
                      </a:r>
                      <a:r>
                        <a:rPr lang="en-US" sz="1400" u="none" strike="noStrike" cap="none" baseline="-25000">
                          <a:ln>
                            <a:noFill/>
                          </a:ln>
                        </a:rPr>
                        <a:t>2</a:t>
                      </a:r>
                      <a:endParaRPr lang="en-US" sz="1400" b="0" i="0" u="none" strike="noStrike" cap="none" baseline="-25000">
                        <a:ln>
                          <a:noFill/>
                        </a:ln>
                        <a:solidFill>
                          <a:schemeClr val="bg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00ACA2"/>
                    </a:solidFill>
                  </a:tcPr>
                </a:tc>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21</a:t>
                      </a:r>
                      <a:endParaRPr lang="en-US" sz="1400" b="0" i="0" u="none" strike="noStrike" cap="none">
                        <a:ln>
                          <a:noFill/>
                        </a:ln>
                        <a:solidFill>
                          <a:schemeClr val="tx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00833 -0.07222 L -0.63333 0.15 " pathEditMode="relative" rAng="0" ptsTypes="AA">
                                      <p:cBhvr>
                                        <p:cTn id="58" dur="1000" fill="hold"/>
                                        <p:tgtEl>
                                          <p:spTgt spid="83"/>
                                        </p:tgtEl>
                                        <p:attrNameLst>
                                          <p:attrName>ppt_x</p:attrName>
                                          <p:attrName>ppt_y</p:attrName>
                                        </p:attrNameLst>
                                      </p:cBhvr>
                                      <p:rCtr x="-31300" y="11100"/>
                                    </p:animMotion>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4" name="Rectangle 3"/>
          <p:cNvSpPr txBox="1">
            <a:spLocks noChangeArrowheads="1"/>
          </p:cNvSpPr>
          <p:nvPr/>
        </p:nvSpPr>
        <p:spPr bwMode="auto">
          <a:xfrm>
            <a:off x="457200" y="1295400"/>
            <a:ext cx="7848600" cy="3078163"/>
          </a:xfrm>
          <a:prstGeom prst="rect">
            <a:avLst/>
          </a:prstGeom>
          <a:noFill/>
        </p:spPr>
        <p:txBody>
          <a:bodyPr vert="horz" lIns="91440" tIns="45720" rIns="91440" bIns="45720" rtlCol="0">
            <a:normAutofit/>
          </a:bodyPr>
          <a:lstStyle/>
          <a:p>
            <a:pPr marL="342900" marR="0" lvl="0" indent="-342900" algn="l" defTabSz="914400">
              <a:lnSpc>
                <a:spcPct val="90000"/>
              </a:lnSpc>
              <a:spcBef>
                <a:spcPts val="0"/>
              </a:spcBef>
              <a:spcAft>
                <a:spcPts val="0"/>
              </a:spcAft>
              <a:buClrTx/>
              <a:buSzTx/>
              <a:buFontTx/>
              <a:buNone/>
              <a:defRPr/>
            </a:pPr>
            <a:endParaRPr lang="en-US" sz="2800" b="0" i="0" u="none" strike="noStrike" cap="none" spc="0">
              <a:ln>
                <a:noFill/>
              </a:ln>
              <a:solidFill>
                <a:sysClr val="windowText" lastClr="000000"/>
              </a:solidFill>
              <a:latin typeface="Helvetica Neue Light"/>
              <a:ea typeface="+mn-ea"/>
              <a:cs typeface="Helvetica Neue Light"/>
            </a:endParaRPr>
          </a:p>
          <a:p>
            <a:pPr marL="342900" marR="0" lvl="0" indent="-342900" algn="l" defTabSz="914400">
              <a:lnSpc>
                <a:spcPct val="90000"/>
              </a:lnSpc>
              <a:spcBef>
                <a:spcPts val="0"/>
              </a:spcBef>
              <a:spcAft>
                <a:spcPts val="0"/>
              </a:spcAft>
              <a:buClrTx/>
              <a:buSzTx/>
              <a:buFontTx/>
              <a:buNone/>
              <a:defRPr/>
            </a:pPr>
            <a:r>
              <a:rPr lang="en-US" sz="2400" b="1" i="0" u="none" strike="noStrike" cap="none" spc="0">
                <a:ln>
                  <a:noFill/>
                </a:ln>
                <a:solidFill>
                  <a:sysClr val="windowText" lastClr="000000"/>
                </a:solidFill>
                <a:latin typeface="Helvetica Neue Light"/>
                <a:ea typeface="+mn-ea"/>
                <a:cs typeface="Helvetica Neue Light"/>
              </a:rPr>
              <a:t>	</a:t>
            </a:r>
            <a:endParaRPr lang="en-US" sz="2400" b="0" i="0" u="none" strike="noStrike" cap="none" spc="0">
              <a:ln>
                <a:noFill/>
              </a:ln>
              <a:solidFill>
                <a:sysClr val="windowText" lastClr="000000"/>
              </a:solidFill>
              <a:latin typeface="Helvetica Neue Light"/>
              <a:ea typeface="+mn-ea"/>
              <a:cs typeface="Helvetica Neue Light"/>
            </a:endParaRPr>
          </a:p>
        </p:txBody>
      </p:sp>
      <p:sp>
        <p:nvSpPr>
          <p:cNvPr id="76" name="Title 75"/>
          <p:cNvSpPr>
            <a:spLocks noGrp="1"/>
          </p:cNvSpPr>
          <p:nvPr>
            <p:ph type="ctrTitle"/>
          </p:nvPr>
        </p:nvSpPr>
        <p:spPr bwMode="auto"/>
        <p:txBody>
          <a:bodyPr/>
          <a:lstStyle/>
          <a:p>
            <a:pPr>
              <a:defRPr/>
            </a:pPr>
            <a:r>
              <a:rPr lang="en-US"/>
              <a:t>Example: Electricity </a:t>
            </a:r>
            <a:r>
              <a:rPr lang="en-US"/>
              <a:t>Emissions </a:t>
            </a:r>
            <a:r>
              <a:rPr lang="en-US"/>
              <a:t>(market-based method)</a:t>
            </a:r>
            <a:endParaRPr lang="en-US"/>
          </a:p>
        </p:txBody>
      </p:sp>
      <p:sp>
        <p:nvSpPr>
          <p:cNvPr id="36" name="Content Placeholder 32"/>
          <p:cNvSpPr>
            <a:spLocks noGrp="1"/>
          </p:cNvSpPr>
          <p:nvPr>
            <p:ph idx="1"/>
          </p:nvPr>
        </p:nvSpPr>
        <p:spPr bwMode="auto">
          <a:xfrm>
            <a:off x="304800" y="1600200"/>
            <a:ext cx="8229600" cy="4525963"/>
          </a:xfrm>
        </p:spPr>
        <p:txBody>
          <a:bodyPr>
            <a:noAutofit/>
          </a:bodyPr>
          <a:lstStyle/>
          <a:p>
            <a:pPr algn="ctr">
              <a:spcBef>
                <a:spcPts val="0"/>
              </a:spcBef>
              <a:buNone/>
              <a:defRPr/>
            </a:pPr>
            <a:r>
              <a:rPr lang="en-US" sz="1600"/>
              <a:t>How would you calculate the CO</a:t>
            </a:r>
            <a:r>
              <a:rPr lang="en-US" sz="1600" baseline="-25000"/>
              <a:t>2</a:t>
            </a:r>
            <a:r>
              <a:rPr lang="en-US" sz="1600"/>
              <a:t> emissions from use of purchased electricity?</a:t>
            </a:r>
            <a:endParaRPr lang="en-US" sz="1600"/>
          </a:p>
        </p:txBody>
      </p:sp>
      <p:sp>
        <p:nvSpPr>
          <p:cNvPr id="38" name="Rounded Rectangle 37"/>
          <p:cNvSpPr/>
          <p:nvPr/>
        </p:nvSpPr>
        <p:spPr bwMode="auto">
          <a:xfrm>
            <a:off x="304800" y="2133600"/>
            <a:ext cx="2286000" cy="6858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600" b="1">
                <a:solidFill>
                  <a:schemeClr val="tx1"/>
                </a:solidFill>
                <a:latin typeface="Helvetica"/>
              </a:rPr>
              <a:t>Find activity data</a:t>
            </a:r>
            <a:endParaRPr lang="en-US" sz="1100">
              <a:solidFill>
                <a:schemeClr val="tx1"/>
              </a:solidFill>
              <a:latin typeface="Helvetica"/>
            </a:endParaRPr>
          </a:p>
          <a:p>
            <a:pPr algn="ctr">
              <a:defRPr/>
            </a:pPr>
            <a:r>
              <a:rPr lang="en-US" sz="1200">
                <a:solidFill>
                  <a:schemeClr val="tx1"/>
                </a:solidFill>
                <a:latin typeface="Helvetica"/>
              </a:rPr>
              <a:t>Consult electricity bill</a:t>
            </a:r>
            <a:endParaRPr/>
          </a:p>
          <a:p>
            <a:pPr algn="ctr">
              <a:defRPr/>
            </a:pPr>
            <a:endParaRPr lang="en-US" sz="1200">
              <a:solidFill>
                <a:schemeClr val="tx1"/>
              </a:solidFill>
              <a:latin typeface="Helvetica"/>
            </a:endParaRPr>
          </a:p>
        </p:txBody>
      </p:sp>
      <p:sp>
        <p:nvSpPr>
          <p:cNvPr id="39" name="Rounded Rectangle 38"/>
          <p:cNvSpPr/>
          <p:nvPr/>
        </p:nvSpPr>
        <p:spPr bwMode="auto">
          <a:xfrm>
            <a:off x="3200400" y="2133600"/>
            <a:ext cx="2286000" cy="6858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600" b="1">
                <a:solidFill>
                  <a:schemeClr val="tx1"/>
                </a:solidFill>
                <a:latin typeface="Helvetica"/>
              </a:rPr>
              <a:t>Identify contractual instruments</a:t>
            </a:r>
            <a:endParaRPr lang="en-US" sz="1200" b="1">
              <a:solidFill>
                <a:schemeClr val="tx1"/>
              </a:solidFill>
              <a:latin typeface="Helvetica"/>
            </a:endParaRPr>
          </a:p>
        </p:txBody>
      </p:sp>
      <p:sp>
        <p:nvSpPr>
          <p:cNvPr id="40" name="Rounded Rectangle 39"/>
          <p:cNvSpPr/>
          <p:nvPr/>
        </p:nvSpPr>
        <p:spPr bwMode="auto">
          <a:xfrm>
            <a:off x="6096000" y="2133600"/>
            <a:ext cx="2286000" cy="6858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600" b="1">
                <a:solidFill>
                  <a:schemeClr val="tx1"/>
                </a:solidFill>
                <a:latin typeface="Helvetica"/>
              </a:rPr>
              <a:t>Calculate</a:t>
            </a:r>
            <a:endParaRPr lang="en-US" sz="1200" b="1">
              <a:solidFill>
                <a:schemeClr val="tx1"/>
              </a:solidFill>
              <a:latin typeface="Helvetica"/>
            </a:endParaRPr>
          </a:p>
          <a:p>
            <a:pPr algn="ctr">
              <a:defRPr/>
            </a:pPr>
            <a:r>
              <a:rPr lang="en-US" sz="1200">
                <a:solidFill>
                  <a:schemeClr val="tx1"/>
                </a:solidFill>
                <a:latin typeface="Helvetica"/>
              </a:rPr>
              <a:t>Multiply activity data by emission factor</a:t>
            </a:r>
            <a:endParaRPr/>
          </a:p>
        </p:txBody>
      </p:sp>
      <p:sp>
        <p:nvSpPr>
          <p:cNvPr id="41" name="Up Arrow 40"/>
          <p:cNvSpPr/>
          <p:nvPr/>
        </p:nvSpPr>
        <p:spPr bwMode="auto">
          <a:xfrm>
            <a:off x="4267200" y="5105400"/>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42" name="Up Arrow 41"/>
          <p:cNvSpPr/>
          <p:nvPr/>
        </p:nvSpPr>
        <p:spPr bwMode="auto">
          <a:xfrm>
            <a:off x="7162800" y="5105400"/>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43" name="Rounded Rectangle 42"/>
          <p:cNvSpPr/>
          <p:nvPr/>
        </p:nvSpPr>
        <p:spPr bwMode="auto">
          <a:xfrm>
            <a:off x="3200400" y="5334000"/>
            <a:ext cx="2286000" cy="8382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600" b="1">
                <a:solidFill>
                  <a:srgbClr val="545456"/>
                </a:solidFill>
                <a:latin typeface="Tahoma"/>
                <a:cs typeface="Tahoma"/>
              </a:rPr>
              <a:t>Find GWP value</a:t>
            </a:r>
            <a:endParaRPr lang="en-US" sz="1600" b="1">
              <a:solidFill>
                <a:srgbClr val="545456"/>
              </a:solidFill>
              <a:latin typeface="Tahoma"/>
              <a:cs typeface="Tahoma"/>
            </a:endParaRPr>
          </a:p>
          <a:p>
            <a:pPr algn="ctr">
              <a:defRPr/>
            </a:pPr>
            <a:endParaRPr lang="en-US" b="1">
              <a:solidFill>
                <a:srgbClr val="545456"/>
              </a:solidFill>
              <a:latin typeface="Tahoma"/>
              <a:cs typeface="Tahoma"/>
            </a:endParaRPr>
          </a:p>
          <a:p>
            <a:pPr algn="ctr">
              <a:defRPr/>
            </a:pPr>
            <a:endParaRPr lang="en-US" sz="1200" b="1">
              <a:solidFill>
                <a:srgbClr val="545456"/>
              </a:solidFill>
              <a:latin typeface="Tahoma"/>
              <a:cs typeface="Tahoma"/>
            </a:endParaRPr>
          </a:p>
          <a:p>
            <a:pPr algn="ctr">
              <a:defRPr/>
            </a:pPr>
            <a:endParaRPr lang="en-US" sz="1200">
              <a:solidFill>
                <a:srgbClr val="545456"/>
              </a:solidFill>
              <a:latin typeface="Tahoma"/>
              <a:cs typeface="Tahoma"/>
            </a:endParaRPr>
          </a:p>
        </p:txBody>
      </p:sp>
      <p:sp>
        <p:nvSpPr>
          <p:cNvPr id="44" name="Rounded Rectangle 43"/>
          <p:cNvSpPr/>
          <p:nvPr/>
        </p:nvSpPr>
        <p:spPr bwMode="auto">
          <a:xfrm>
            <a:off x="6096000" y="5334000"/>
            <a:ext cx="2286000" cy="6096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600" b="1">
                <a:solidFill>
                  <a:srgbClr val="545456"/>
                </a:solidFill>
                <a:latin typeface="Tahoma"/>
                <a:cs typeface="Tahoma"/>
              </a:rPr>
              <a:t>Calculate</a:t>
            </a:r>
            <a:endParaRPr lang="en-US" sz="1200" b="1">
              <a:solidFill>
                <a:srgbClr val="545456"/>
              </a:solidFill>
              <a:latin typeface="Tahoma"/>
              <a:cs typeface="Tahoma"/>
            </a:endParaRPr>
          </a:p>
          <a:p>
            <a:pPr algn="ctr">
              <a:defRPr/>
            </a:pPr>
            <a:r>
              <a:rPr lang="en-US" sz="1200">
                <a:solidFill>
                  <a:srgbClr val="545456"/>
                </a:solidFill>
                <a:latin typeface="Tahoma"/>
                <a:cs typeface="Tahoma"/>
              </a:rPr>
              <a:t>Multiply t of emissions by GWP</a:t>
            </a:r>
            <a:endParaRPr lang="en-US" sz="1200">
              <a:solidFill>
                <a:srgbClr val="545456"/>
              </a:solidFill>
              <a:latin typeface="Tahoma"/>
              <a:cs typeface="Tahoma"/>
            </a:endParaRPr>
          </a:p>
          <a:p>
            <a:pPr algn="ctr">
              <a:defRPr/>
            </a:pPr>
            <a:endParaRPr lang="en-US" sz="1200">
              <a:solidFill>
                <a:srgbClr val="545456"/>
              </a:solidFill>
              <a:latin typeface="Tahoma"/>
              <a:cs typeface="Tahoma"/>
            </a:endParaRPr>
          </a:p>
        </p:txBody>
      </p:sp>
      <p:sp>
        <p:nvSpPr>
          <p:cNvPr id="46" name="TextBox 45"/>
          <p:cNvSpPr txBox="1"/>
          <p:nvPr/>
        </p:nvSpPr>
        <p:spPr bwMode="auto">
          <a:xfrm>
            <a:off x="2628900" y="3152775"/>
            <a:ext cx="571500" cy="769937"/>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400" b="1">
                <a:solidFill>
                  <a:srgbClr val="545456"/>
                </a:solidFill>
                <a:latin typeface="Helvetica"/>
                <a:cs typeface="+mn-cs"/>
              </a:rPr>
              <a:t>x</a:t>
            </a:r>
            <a:endParaRPr/>
          </a:p>
        </p:txBody>
      </p:sp>
      <p:sp>
        <p:nvSpPr>
          <p:cNvPr id="47" name="TextBox 46"/>
          <p:cNvSpPr txBox="1"/>
          <p:nvPr/>
        </p:nvSpPr>
        <p:spPr bwMode="auto">
          <a:xfrm>
            <a:off x="5486400" y="3213100"/>
            <a:ext cx="571500" cy="831850"/>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800" b="1">
                <a:solidFill>
                  <a:srgbClr val="545456"/>
                </a:solidFill>
                <a:latin typeface="Helvetica"/>
                <a:cs typeface="+mn-cs"/>
              </a:rPr>
              <a:t>=</a:t>
            </a:r>
            <a:endParaRPr/>
          </a:p>
        </p:txBody>
      </p:sp>
      <p:sp>
        <p:nvSpPr>
          <p:cNvPr id="48" name="TextBox 47"/>
          <p:cNvSpPr txBox="1"/>
          <p:nvPr/>
        </p:nvSpPr>
        <p:spPr bwMode="auto">
          <a:xfrm>
            <a:off x="2628900" y="4137025"/>
            <a:ext cx="571500" cy="769937"/>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400" b="1">
                <a:solidFill>
                  <a:srgbClr val="545456"/>
                </a:solidFill>
                <a:latin typeface="Helvetica"/>
                <a:cs typeface="+mn-cs"/>
              </a:rPr>
              <a:t>x</a:t>
            </a:r>
            <a:endParaRPr/>
          </a:p>
        </p:txBody>
      </p:sp>
      <p:sp>
        <p:nvSpPr>
          <p:cNvPr id="52" name="TextBox 51"/>
          <p:cNvSpPr txBox="1"/>
          <p:nvPr/>
        </p:nvSpPr>
        <p:spPr bwMode="auto">
          <a:xfrm>
            <a:off x="5486400" y="4197350"/>
            <a:ext cx="571500" cy="831850"/>
          </a:xfrm>
          <a:prstGeom prst="rect">
            <a:avLst/>
          </a:prstGeom>
          <a:noFill/>
          <a:ln>
            <a:noFill/>
          </a:ln>
          <a:effectLst>
            <a:outerShdw blurRad="50800" dist="38100" dir="2700000" algn="tl" rotWithShape="0">
              <a:prstClr val="black">
                <a:alpha val="40000"/>
              </a:prstClr>
            </a:outerShdw>
          </a:effectLst>
        </p:spPr>
        <p:txBody>
          <a:bodyPr anchor="ctr">
            <a:spAutoFit/>
          </a:bodyPr>
          <a:lstStyle/>
          <a:p>
            <a:pPr>
              <a:spcBef>
                <a:spcPts val="0"/>
              </a:spcBef>
              <a:spcAft>
                <a:spcPts val="0"/>
              </a:spcAft>
              <a:defRPr/>
            </a:pPr>
            <a:r>
              <a:rPr lang="en-US" sz="4800" b="1">
                <a:solidFill>
                  <a:srgbClr val="545456"/>
                </a:solidFill>
                <a:latin typeface="Helvetica"/>
                <a:cs typeface="+mn-cs"/>
              </a:rPr>
              <a:t>=</a:t>
            </a:r>
            <a:endParaRPr/>
          </a:p>
        </p:txBody>
      </p:sp>
      <p:sp>
        <p:nvSpPr>
          <p:cNvPr id="53" name="Rounded Rectangle 52"/>
          <p:cNvSpPr/>
          <p:nvPr/>
        </p:nvSpPr>
        <p:spPr bwMode="auto">
          <a:xfrm>
            <a:off x="304800" y="3200400"/>
            <a:ext cx="2286000" cy="8382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600">
                <a:latin typeface="Tahoma"/>
                <a:cs typeface="Tahoma"/>
              </a:rPr>
              <a:t>activity data</a:t>
            </a:r>
            <a:endParaRPr lang="en-US" sz="1600">
              <a:latin typeface="Tahoma"/>
              <a:cs typeface="Tahoma"/>
            </a:endParaRPr>
          </a:p>
        </p:txBody>
      </p:sp>
      <p:sp>
        <p:nvSpPr>
          <p:cNvPr id="54" name="Rounded Rectangle 53"/>
          <p:cNvSpPr/>
          <p:nvPr/>
        </p:nvSpPr>
        <p:spPr bwMode="auto">
          <a:xfrm>
            <a:off x="6096000" y="3200400"/>
            <a:ext cx="2286000" cy="8382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a:latin typeface="Tahoma"/>
                <a:cs typeface="Tahoma"/>
              </a:rPr>
              <a:t>t </a:t>
            </a:r>
            <a:r>
              <a:rPr lang="en-US">
                <a:latin typeface="Tahoma"/>
                <a:cs typeface="Tahoma"/>
              </a:rPr>
              <a:t>of emissions</a:t>
            </a:r>
            <a:endParaRPr lang="en-US">
              <a:latin typeface="Tahoma"/>
              <a:cs typeface="Tahoma"/>
            </a:endParaRPr>
          </a:p>
        </p:txBody>
      </p:sp>
      <p:sp>
        <p:nvSpPr>
          <p:cNvPr id="56" name="Rounded Rectangle 55"/>
          <p:cNvSpPr/>
          <p:nvPr/>
        </p:nvSpPr>
        <p:spPr bwMode="auto">
          <a:xfrm>
            <a:off x="3200400" y="3200400"/>
            <a:ext cx="2286000" cy="8382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a:solidFill>
                  <a:srgbClr val="FFFFFF"/>
                </a:solidFill>
                <a:latin typeface="Tahoma"/>
                <a:cs typeface="Tahoma"/>
              </a:rPr>
              <a:t>Emission factor</a:t>
            </a:r>
            <a:endParaRPr lang="en-US">
              <a:solidFill>
                <a:srgbClr val="FFFFFF"/>
              </a:solidFill>
              <a:latin typeface="Tahoma"/>
              <a:cs typeface="Tahoma"/>
            </a:endParaRPr>
          </a:p>
        </p:txBody>
      </p:sp>
      <p:sp>
        <p:nvSpPr>
          <p:cNvPr id="57" name="Rounded Rectangle 56"/>
          <p:cNvSpPr/>
          <p:nvPr/>
        </p:nvSpPr>
        <p:spPr bwMode="auto">
          <a:xfrm>
            <a:off x="3200400" y="4198937"/>
            <a:ext cx="2286000" cy="838200"/>
          </a:xfrm>
          <a:prstGeom prst="roundRect">
            <a:avLst>
              <a:gd name="adj" fmla="val 16667"/>
            </a:avLst>
          </a:prstGeom>
          <a:solidFill>
            <a:srgbClr val="7E7E8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700">
                <a:latin typeface="Tahoma"/>
                <a:cs typeface="Tahoma"/>
              </a:rPr>
              <a:t>GWP</a:t>
            </a:r>
            <a:endParaRPr/>
          </a:p>
        </p:txBody>
      </p:sp>
      <p:sp>
        <p:nvSpPr>
          <p:cNvPr id="58" name="Rounded Rectangle 57"/>
          <p:cNvSpPr/>
          <p:nvPr/>
        </p:nvSpPr>
        <p:spPr bwMode="auto">
          <a:xfrm>
            <a:off x="6096000" y="4198937"/>
            <a:ext cx="2286000" cy="838200"/>
          </a:xfrm>
          <a:prstGeom prst="roundRect">
            <a:avLst>
              <a:gd name="adj" fmla="val 16667"/>
            </a:avLst>
          </a:prstGeom>
          <a:solidFill>
            <a:srgbClr val="545456"/>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700">
                <a:latin typeface="Tahoma"/>
                <a:cs typeface="Tahoma"/>
              </a:rPr>
              <a:t>CO</a:t>
            </a:r>
            <a:r>
              <a:rPr lang="en-US" sz="1700" baseline="-25000">
                <a:latin typeface="Tahoma"/>
                <a:cs typeface="Tahoma"/>
              </a:rPr>
              <a:t>2</a:t>
            </a:r>
            <a:r>
              <a:rPr lang="en-US" sz="1700">
                <a:latin typeface="Tahoma"/>
                <a:cs typeface="Tahoma"/>
              </a:rPr>
              <a:t>e </a:t>
            </a:r>
            <a:r>
              <a:rPr lang="en-US" sz="1700">
                <a:latin typeface="Tahoma"/>
                <a:cs typeface="Tahoma"/>
              </a:rPr>
              <a:t>of emissions</a:t>
            </a:r>
            <a:endParaRPr lang="en-US" sz="1700">
              <a:latin typeface="Tahoma"/>
              <a:cs typeface="Tahoma"/>
            </a:endParaRPr>
          </a:p>
        </p:txBody>
      </p:sp>
      <p:sp>
        <p:nvSpPr>
          <p:cNvPr id="77" name="Rounded Rectangle 76"/>
          <p:cNvSpPr/>
          <p:nvPr/>
        </p:nvSpPr>
        <p:spPr bwMode="auto">
          <a:xfrm>
            <a:off x="304800" y="4191000"/>
            <a:ext cx="2286000" cy="8382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1700">
                <a:latin typeface="Tahoma"/>
                <a:cs typeface="Tahoma"/>
              </a:rPr>
              <a:t>t of emissions</a:t>
            </a:r>
            <a:endParaRPr lang="en-US" sz="1700">
              <a:latin typeface="Tahoma"/>
              <a:cs typeface="Tahoma"/>
            </a:endParaRPr>
          </a:p>
        </p:txBody>
      </p:sp>
      <p:sp>
        <p:nvSpPr>
          <p:cNvPr id="78" name="Up Arrow 77"/>
          <p:cNvSpPr/>
          <p:nvPr/>
        </p:nvSpPr>
        <p:spPr bwMode="auto">
          <a:xfrm rot="10800000">
            <a:off x="1295400" y="2895598"/>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79" name="Up Arrow 78"/>
          <p:cNvSpPr/>
          <p:nvPr/>
        </p:nvSpPr>
        <p:spPr bwMode="auto">
          <a:xfrm rot="10800000">
            <a:off x="4191000" y="2895598"/>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80" name="Up Arrow 79"/>
          <p:cNvSpPr/>
          <p:nvPr/>
        </p:nvSpPr>
        <p:spPr bwMode="auto">
          <a:xfrm rot="10800000">
            <a:off x="7162800" y="2895598"/>
            <a:ext cx="228600" cy="228600"/>
          </a:xfrm>
          <a:prstGeom prst="up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FFFFFF"/>
              </a:solidFill>
            </a:endParaRPr>
          </a:p>
        </p:txBody>
      </p:sp>
      <p:sp>
        <p:nvSpPr>
          <p:cNvPr id="81" name="Rounded Rectangle 80"/>
          <p:cNvSpPr/>
          <p:nvPr/>
        </p:nvSpPr>
        <p:spPr bwMode="auto">
          <a:xfrm>
            <a:off x="381000" y="3581400"/>
            <a:ext cx="2133600" cy="381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100" b="1">
                <a:solidFill>
                  <a:srgbClr val="545456"/>
                </a:solidFill>
                <a:latin typeface="Tahoma"/>
                <a:cs typeface="Tahoma"/>
              </a:rPr>
              <a:t>1,000 </a:t>
            </a:r>
            <a:r>
              <a:rPr lang="en-US" sz="1100" b="1">
                <a:solidFill>
                  <a:srgbClr val="545456"/>
                </a:solidFill>
                <a:latin typeface="Tahoma"/>
                <a:cs typeface="Tahoma"/>
              </a:rPr>
              <a:t>GWh</a:t>
            </a:r>
            <a:r>
              <a:rPr lang="en-US" sz="1100" b="1">
                <a:solidFill>
                  <a:srgbClr val="545456"/>
                </a:solidFill>
                <a:latin typeface="Tahoma"/>
                <a:cs typeface="Tahoma"/>
              </a:rPr>
              <a:t> of electricity</a:t>
            </a:r>
            <a:endParaRPr lang="en-US" sz="1100" b="1">
              <a:solidFill>
                <a:srgbClr val="545456"/>
              </a:solidFill>
              <a:latin typeface="Tahoma"/>
              <a:cs typeface="Tahoma"/>
            </a:endParaRPr>
          </a:p>
        </p:txBody>
      </p:sp>
      <p:sp>
        <p:nvSpPr>
          <p:cNvPr id="82" name="Rounded Rectangle 81"/>
          <p:cNvSpPr/>
          <p:nvPr/>
        </p:nvSpPr>
        <p:spPr bwMode="auto">
          <a:xfrm>
            <a:off x="3276600" y="3581400"/>
            <a:ext cx="2133600" cy="381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200" b="1">
                <a:solidFill>
                  <a:srgbClr val="545456"/>
                </a:solidFill>
                <a:latin typeface="Tahoma"/>
                <a:cs typeface="Tahoma"/>
              </a:rPr>
              <a:t>0 </a:t>
            </a:r>
            <a:r>
              <a:rPr lang="en-US" sz="1200" b="1">
                <a:solidFill>
                  <a:srgbClr val="545456"/>
                </a:solidFill>
                <a:latin typeface="Tahoma"/>
                <a:cs typeface="Tahoma"/>
              </a:rPr>
              <a:t>t </a:t>
            </a:r>
            <a:r>
              <a:rPr lang="en-US" sz="1200" b="1">
                <a:solidFill>
                  <a:srgbClr val="545456"/>
                </a:solidFill>
                <a:latin typeface="Tahoma"/>
                <a:cs typeface="Tahoma"/>
              </a:rPr>
              <a:t>CO</a:t>
            </a:r>
            <a:r>
              <a:rPr lang="en-US" sz="1200" b="1" baseline="-25000">
                <a:solidFill>
                  <a:srgbClr val="545456"/>
                </a:solidFill>
                <a:latin typeface="Tahoma"/>
                <a:cs typeface="Tahoma"/>
              </a:rPr>
              <a:t>2</a:t>
            </a:r>
            <a:r>
              <a:rPr lang="en-US" sz="1200" b="1">
                <a:solidFill>
                  <a:srgbClr val="545456"/>
                </a:solidFill>
                <a:latin typeface="Tahoma"/>
                <a:cs typeface="Tahoma"/>
              </a:rPr>
              <a:t>/</a:t>
            </a:r>
            <a:r>
              <a:rPr lang="en-US" sz="1200" b="1">
                <a:solidFill>
                  <a:srgbClr val="545456"/>
                </a:solidFill>
                <a:latin typeface="Tahoma"/>
                <a:cs typeface="Tahoma"/>
              </a:rPr>
              <a:t>GWh</a:t>
            </a:r>
            <a:endParaRPr lang="en-US" sz="1200" b="1">
              <a:solidFill>
                <a:srgbClr val="545456"/>
              </a:solidFill>
              <a:latin typeface="Tahoma"/>
              <a:cs typeface="Tahoma"/>
            </a:endParaRPr>
          </a:p>
        </p:txBody>
      </p:sp>
      <p:sp>
        <p:nvSpPr>
          <p:cNvPr id="83" name="Rounded Rectangle 82"/>
          <p:cNvSpPr/>
          <p:nvPr/>
        </p:nvSpPr>
        <p:spPr bwMode="auto">
          <a:xfrm>
            <a:off x="6172200" y="3581400"/>
            <a:ext cx="2133600" cy="381000"/>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200" b="1">
                <a:solidFill>
                  <a:srgbClr val="545456"/>
                </a:solidFill>
                <a:latin typeface="Tahoma"/>
                <a:cs typeface="Tahoma"/>
              </a:rPr>
              <a:t>0 </a:t>
            </a:r>
            <a:r>
              <a:rPr lang="en-US" sz="1200" b="1">
                <a:solidFill>
                  <a:srgbClr val="545456"/>
                </a:solidFill>
                <a:latin typeface="Tahoma"/>
                <a:cs typeface="Tahoma"/>
              </a:rPr>
              <a:t>t </a:t>
            </a:r>
            <a:r>
              <a:rPr lang="en-US" sz="1200" b="1">
                <a:solidFill>
                  <a:srgbClr val="545456"/>
                </a:solidFill>
                <a:latin typeface="Tahoma"/>
                <a:cs typeface="Tahoma"/>
              </a:rPr>
              <a:t>CH</a:t>
            </a:r>
            <a:r>
              <a:rPr lang="en-US" sz="1200" b="1" baseline="-25000">
                <a:solidFill>
                  <a:srgbClr val="545456"/>
                </a:solidFill>
                <a:latin typeface="Tahoma"/>
                <a:cs typeface="Tahoma"/>
              </a:rPr>
              <a:t>4</a:t>
            </a:r>
            <a:endParaRPr lang="en-US" sz="1200" b="1" baseline="-25000">
              <a:solidFill>
                <a:srgbClr val="545456"/>
              </a:solidFill>
              <a:latin typeface="Tahoma"/>
              <a:cs typeface="Tahoma"/>
            </a:endParaRPr>
          </a:p>
        </p:txBody>
      </p:sp>
      <p:sp>
        <p:nvSpPr>
          <p:cNvPr id="84" name="Rounded Rectangle 83"/>
          <p:cNvSpPr/>
          <p:nvPr/>
        </p:nvSpPr>
        <p:spPr bwMode="auto">
          <a:xfrm>
            <a:off x="3276600" y="4572000"/>
            <a:ext cx="2133600" cy="388938"/>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400" b="1">
                <a:solidFill>
                  <a:srgbClr val="545456"/>
                </a:solidFill>
                <a:latin typeface="Helvetica"/>
              </a:rPr>
              <a:t>1</a:t>
            </a:r>
            <a:endParaRPr lang="en-US" sz="1400" b="1">
              <a:solidFill>
                <a:srgbClr val="545456"/>
              </a:solidFill>
              <a:latin typeface="Helvetica"/>
            </a:endParaRPr>
          </a:p>
        </p:txBody>
      </p:sp>
      <p:sp>
        <p:nvSpPr>
          <p:cNvPr id="85" name="Rounded Rectangle 84"/>
          <p:cNvSpPr/>
          <p:nvPr/>
        </p:nvSpPr>
        <p:spPr bwMode="auto">
          <a:xfrm>
            <a:off x="6172200" y="4572000"/>
            <a:ext cx="2133600" cy="388938"/>
          </a:xfrm>
          <a:prstGeom prst="roundRect">
            <a:avLst>
              <a:gd name="adj" fmla="val 16667"/>
            </a:avLst>
          </a:prstGeom>
          <a:solidFill>
            <a:schemeClr val="bg1"/>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400" b="1">
                <a:solidFill>
                  <a:srgbClr val="545456"/>
                </a:solidFill>
                <a:latin typeface="Helvetica"/>
              </a:rPr>
              <a:t>0 </a:t>
            </a:r>
            <a:r>
              <a:rPr lang="en-US" sz="1400" b="1">
                <a:solidFill>
                  <a:srgbClr val="545456"/>
                </a:solidFill>
                <a:latin typeface="Helvetica"/>
              </a:rPr>
              <a:t>t CO</a:t>
            </a:r>
            <a:r>
              <a:rPr lang="en-US" sz="1400" b="1" baseline="-25000">
                <a:solidFill>
                  <a:srgbClr val="545456"/>
                </a:solidFill>
                <a:latin typeface="Helvetica"/>
              </a:rPr>
              <a:t>2</a:t>
            </a:r>
            <a:r>
              <a:rPr lang="en-US" sz="1400" b="1">
                <a:solidFill>
                  <a:srgbClr val="545456"/>
                </a:solidFill>
                <a:latin typeface="Helvetica"/>
              </a:rPr>
              <a:t>e </a:t>
            </a:r>
            <a:endParaRPr/>
          </a:p>
        </p:txBody>
      </p:sp>
      <p:graphicFrame>
        <p:nvGraphicFramePr>
          <p:cNvPr id="86" name="Group 32"/>
          <p:cNvGraphicFramePr>
            <a:graphicFrameLocks xmlns:a="http://schemas.openxmlformats.org/drawingml/2006/main"/>
          </p:cNvGraphicFramePr>
          <p:nvPr/>
        </p:nvGraphicFramePr>
        <p:xfrm>
          <a:off x="3429000" y="5638800"/>
          <a:ext cx="1828800" cy="435410"/>
        </p:xfrm>
        <a:graphic>
          <a:graphicData uri="http://schemas.openxmlformats.org/drawingml/2006/table">
            <a:tbl>
              <a:tblPr firstRow="0" firstCol="0" lastRow="0" lastCol="0" bandRow="0" bandCol="0"/>
              <a:tblGrid>
                <a:gridCol w="636104"/>
                <a:gridCol w="1192696"/>
              </a:tblGrid>
              <a:tr h="179588">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GHG</a:t>
                      </a:r>
                      <a:endParaRPr lang="en-US" sz="1400" b="0" i="0" u="none" strike="noStrike" cap="none">
                        <a:ln>
                          <a:noFill/>
                        </a:ln>
                        <a:solidFill>
                          <a:schemeClr val="bg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73C167"/>
                    </a:solidFill>
                  </a:tcPr>
                </a:tc>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GWP</a:t>
                      </a:r>
                      <a:endParaRPr lang="en-US" sz="1400" b="0" i="0" u="none" strike="noStrike" cap="none">
                        <a:ln>
                          <a:noFill/>
                        </a:ln>
                        <a:solidFill>
                          <a:schemeClr val="bg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73C167"/>
                    </a:solidFill>
                  </a:tcPr>
                </a:tc>
              </a:tr>
              <a:tr h="222050">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CO</a:t>
                      </a:r>
                      <a:r>
                        <a:rPr lang="en-US" sz="1400" u="none" strike="noStrike" cap="none" baseline="-25000">
                          <a:ln>
                            <a:noFill/>
                          </a:ln>
                        </a:rPr>
                        <a:t>2</a:t>
                      </a:r>
                      <a:endParaRPr lang="en-US" sz="1400" b="0" i="0" u="none" strike="noStrike" cap="none" baseline="-25000">
                        <a:ln>
                          <a:noFill/>
                        </a:ln>
                        <a:solidFill>
                          <a:schemeClr val="bg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solidFill>
                      <a:srgbClr val="00ACA2"/>
                    </a:solidFill>
                  </a:tcPr>
                </a:tc>
                <a:tc>
                  <a:txBody>
                    <a:bodyPr/>
                    <a:p>
                      <a:pPr marL="0" marR="0" lvl="0" indent="0" algn="ctr" defTabSz="914400">
                        <a:lnSpc>
                          <a:spcPct val="100000"/>
                        </a:lnSpc>
                        <a:spcBef>
                          <a:spcPts val="0"/>
                        </a:spcBef>
                        <a:spcAft>
                          <a:spcPts val="0"/>
                        </a:spcAft>
                        <a:buClrTx/>
                        <a:buSzTx/>
                        <a:buFontTx/>
                        <a:buNone/>
                        <a:defRPr/>
                      </a:pPr>
                      <a:r>
                        <a:rPr lang="en-US" sz="1400" u="none" strike="noStrike" cap="none">
                          <a:ln>
                            <a:noFill/>
                          </a:ln>
                        </a:rPr>
                        <a:t>1</a:t>
                      </a:r>
                      <a:endParaRPr lang="en-US" sz="1400" b="0" i="0" u="none" strike="noStrike" cap="none">
                        <a:ln>
                          <a:noFill/>
                        </a:ln>
                        <a:solidFill>
                          <a:schemeClr val="tx1"/>
                        </a:solidFill>
                        <a:latin typeface="Helvetica Neue Light"/>
                      </a:endParaRPr>
                    </a:p>
                  </a:txBody>
                  <a:tcPr marL="0" marR="0" marT="0" marB="0" anchor="ctr">
                    <a:lnL w="12700" algn="ctr">
                      <a:solidFill>
                        <a:srgbClr val="545456"/>
                      </a:solidFill>
                    </a:lnL>
                    <a:lnR w="12700" algn="ctr">
                      <a:solidFill>
                        <a:srgbClr val="545456"/>
                      </a:solidFill>
                    </a:lnR>
                    <a:lnT w="12700" algn="ctr">
                      <a:solidFill>
                        <a:srgbClr val="545456"/>
                      </a:solidFill>
                    </a:lnT>
                    <a:lnB w="12700" algn="ctr">
                      <a:solidFill>
                        <a:srgbClr val="545456"/>
                      </a:solidFill>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nodeType="clickEffect">
                                  <p:stCondLst>
                                    <p:cond delay="0"/>
                                  </p:stCondLst>
                                  <p:childTnLst>
                                    <p:animMotion origin="layout" path="M -0.00833 -0.07222 L -0.63333 0.15 " pathEditMode="relative" rAng="0" ptsTypes="AA">
                                      <p:cBhvr>
                                        <p:cTn id="58" dur="1000" fill="hold"/>
                                        <p:tgtEl>
                                          <p:spTgt spid="83"/>
                                        </p:tgtEl>
                                        <p:attrNameLst>
                                          <p:attrName>ppt_x</p:attrName>
                                          <p:attrName>ppt_y</p:attrName>
                                        </p:attrNameLst>
                                      </p:cBhvr>
                                      <p:rCtr x="-31300" y="11100"/>
                                    </p:animMotion>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Content Placeholder 1"/>
          <p:cNvSpPr>
            <a:spLocks noGrp="1"/>
          </p:cNvSpPr>
          <p:nvPr>
            <p:ph idx="1"/>
          </p:nvPr>
        </p:nvSpPr>
        <p:spPr bwMode="auto">
          <a:xfrm>
            <a:off x="208431" y="2438400"/>
            <a:ext cx="8318881" cy="3687762"/>
          </a:xfrm>
        </p:spPr>
        <p:txBody>
          <a:bodyPr>
            <a:normAutofit/>
          </a:bodyPr>
          <a:lstStyle/>
          <a:p>
            <a:pPr>
              <a:defRPr/>
            </a:pPr>
            <a:r>
              <a:rPr lang="en-US" sz="2200"/>
              <a:t>GHGP emissions calculation tools publicly available</a:t>
            </a:r>
            <a:endParaRPr/>
          </a:p>
          <a:p>
            <a:pPr>
              <a:defRPr/>
            </a:pPr>
            <a:r>
              <a:rPr lang="en-US" sz="2200" u="sng">
                <a:hlinkClick r:id="rId2" tooltip="http://www.ghgprotocol.org/calculation-tools"/>
              </a:rPr>
              <a:t>http://www.ghgprotocol.org/calculation-tools</a:t>
            </a:r>
            <a:r>
              <a:rPr lang="en-US" sz="2200"/>
              <a:t> </a:t>
            </a:r>
            <a:endParaRPr/>
          </a:p>
          <a:p>
            <a:pPr lvl="1">
              <a:defRPr/>
            </a:pPr>
            <a:r>
              <a:rPr lang="en-US"/>
              <a:t>use not mandatory but encouraged</a:t>
            </a:r>
            <a:endParaRPr/>
          </a:p>
          <a:p>
            <a:pPr lvl="1">
              <a:buNone/>
              <a:defRPr/>
            </a:pPr>
            <a:endParaRPr lang="en-US" sz="2200"/>
          </a:p>
          <a:p>
            <a:pPr>
              <a:defRPr/>
            </a:pPr>
            <a:r>
              <a:rPr lang="en-US" sz="2200"/>
              <a:t>Advantages of tools:</a:t>
            </a:r>
            <a:endParaRPr/>
          </a:p>
          <a:p>
            <a:pPr lvl="1">
              <a:defRPr/>
            </a:pPr>
            <a:r>
              <a:rPr lang="en-US" b="1"/>
              <a:t>Easier calculation</a:t>
            </a:r>
            <a:endParaRPr/>
          </a:p>
          <a:p>
            <a:pPr lvl="1">
              <a:defRPr/>
            </a:pPr>
            <a:r>
              <a:rPr lang="en-US"/>
              <a:t>Reviewed by industry experts</a:t>
            </a:r>
            <a:endParaRPr/>
          </a:p>
          <a:p>
            <a:pPr lvl="1">
              <a:defRPr/>
            </a:pPr>
            <a:r>
              <a:rPr lang="en-US"/>
              <a:t>Regularly updated</a:t>
            </a:r>
            <a:endParaRPr/>
          </a:p>
          <a:p>
            <a:pPr lvl="1">
              <a:defRPr/>
            </a:pPr>
            <a:r>
              <a:rPr lang="en-US"/>
              <a:t>Best available</a:t>
            </a:r>
            <a:endParaRPr/>
          </a:p>
          <a:p>
            <a:pPr lvl="1">
              <a:defRPr/>
            </a:pPr>
            <a:endParaRPr lang="en-US" sz="2200"/>
          </a:p>
        </p:txBody>
      </p:sp>
      <p:sp>
        <p:nvSpPr>
          <p:cNvPr id="10" name="Title 9"/>
          <p:cNvSpPr>
            <a:spLocks noGrp="1"/>
          </p:cNvSpPr>
          <p:nvPr>
            <p:ph type="ctrTitle"/>
          </p:nvPr>
        </p:nvSpPr>
        <p:spPr bwMode="auto"/>
        <p:txBody>
          <a:bodyPr/>
          <a:lstStyle/>
          <a:p>
            <a:pPr>
              <a:defRPr/>
            </a:pPr>
            <a:r>
              <a:rPr lang="en-US"/>
              <a:t>GHG Protocol Calculation Tools</a:t>
            </a:r>
            <a:endParaRPr lang="en-US"/>
          </a:p>
        </p:txBody>
      </p:sp>
      <p:sp>
        <p:nvSpPr>
          <p:cNvPr id="11" name="Rounded Rectangle 10"/>
          <p:cNvSpPr/>
          <p:nvPr/>
        </p:nvSpPr>
        <p:spPr bwMode="auto">
          <a:xfrm>
            <a:off x="228600" y="1600200"/>
            <a:ext cx="1600200" cy="381000"/>
          </a:xfrm>
          <a:prstGeom prst="roundRect">
            <a:avLst>
              <a:gd name="adj" fmla="val 16667"/>
            </a:avLst>
          </a:prstGeom>
          <a:solidFill>
            <a:srgbClr val="00FAE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Identify Sources</a:t>
            </a:r>
            <a:endParaRPr/>
          </a:p>
        </p:txBody>
      </p:sp>
      <p:sp>
        <p:nvSpPr>
          <p:cNvPr id="12" name="Rounded Rectangle 11"/>
          <p:cNvSpPr/>
          <p:nvPr/>
        </p:nvSpPr>
        <p:spPr bwMode="auto">
          <a:xfrm>
            <a:off x="1905000" y="1600200"/>
            <a:ext cx="1600200" cy="3810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Select Calculation Approach</a:t>
            </a:r>
            <a:endParaRPr/>
          </a:p>
        </p:txBody>
      </p:sp>
      <p:sp>
        <p:nvSpPr>
          <p:cNvPr id="13" name="Rounded Rectangle 12"/>
          <p:cNvSpPr/>
          <p:nvPr/>
        </p:nvSpPr>
        <p:spPr bwMode="auto">
          <a:xfrm>
            <a:off x="3581400" y="1600200"/>
            <a:ext cx="1600200" cy="3810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050">
                <a:latin typeface="Helvetica Neue"/>
                <a:cs typeface="Helvetica Neue"/>
              </a:rPr>
              <a:t>Collect Data &amp; Choose Emissions Factors</a:t>
            </a:r>
            <a:endParaRPr/>
          </a:p>
        </p:txBody>
      </p:sp>
      <p:sp>
        <p:nvSpPr>
          <p:cNvPr id="14" name="Rounded Rectangle 13"/>
          <p:cNvSpPr/>
          <p:nvPr/>
        </p:nvSpPr>
        <p:spPr bwMode="auto">
          <a:xfrm>
            <a:off x="5257800" y="1600200"/>
            <a:ext cx="1600200" cy="381000"/>
          </a:xfrm>
          <a:prstGeom prst="roundRect">
            <a:avLst>
              <a:gd name="adj" fmla="val 16667"/>
            </a:avLst>
          </a:prstGeom>
          <a:solidFill>
            <a:srgbClr val="00B8AF"/>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Apply Calculation Tools</a:t>
            </a:r>
            <a:endParaRPr/>
          </a:p>
        </p:txBody>
      </p:sp>
      <p:sp>
        <p:nvSpPr>
          <p:cNvPr id="15" name="Rounded Rectangle 14"/>
          <p:cNvSpPr/>
          <p:nvPr/>
        </p:nvSpPr>
        <p:spPr bwMode="auto">
          <a:xfrm>
            <a:off x="6934200" y="1600200"/>
            <a:ext cx="1600200" cy="3810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Roll-up Data to Corporate Level</a:t>
            </a:r>
            <a:endParaRPr/>
          </a:p>
        </p:txBody>
      </p:sp>
      <p:sp>
        <p:nvSpPr>
          <p:cNvPr id="17" name="Rounded Rectangle 16"/>
          <p:cNvSpPr/>
          <p:nvPr/>
        </p:nvSpPr>
        <p:spPr bwMode="auto">
          <a:xfrm>
            <a:off x="5181600" y="1524000"/>
            <a:ext cx="1736725" cy="457200"/>
          </a:xfrm>
          <a:prstGeom prst="roundRect">
            <a:avLst>
              <a:gd name="adj" fmla="val 16667"/>
            </a:avLst>
          </a:prstGeom>
          <a:noFill/>
          <a:ln w="57150">
            <a:solidFill>
              <a:srgbClr val="73C16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11" name="Group 5"/>
          <p:cNvGrpSpPr/>
          <p:nvPr/>
        </p:nvGrpSpPr>
        <p:grpSpPr bwMode="auto">
          <a:xfrm>
            <a:off x="2819400" y="1752599"/>
            <a:ext cx="5334000" cy="4495800"/>
            <a:chOff x="1828800" y="2776728"/>
            <a:chExt cx="3739299" cy="3776472"/>
          </a:xfrm>
        </p:grpSpPr>
        <p:pic>
          <p:nvPicPr>
            <p:cNvPr id="12" name="Picture 2"/>
            <p:cNvPicPr>
              <a:picLocks noChangeAspect="1" noChangeArrowheads="1"/>
            </p:cNvPicPr>
            <p:nvPr/>
          </p:nvPicPr>
          <p:blipFill>
            <a:blip r:embed="rId2"/>
            <a:srcRect l="16161" t="37883" r="37708" b="0"/>
            <a:stretch/>
          </p:blipFill>
          <p:spPr bwMode="auto">
            <a:xfrm>
              <a:off x="1981200" y="2776728"/>
              <a:ext cx="3480062" cy="2928747"/>
            </a:xfrm>
            <a:prstGeom prst="rect">
              <a:avLst/>
            </a:prstGeom>
            <a:noFill/>
            <a:ln>
              <a:noFill/>
            </a:ln>
          </p:spPr>
        </p:pic>
        <p:pic>
          <p:nvPicPr>
            <p:cNvPr id="13" name="Picture 3"/>
            <p:cNvPicPr>
              <a:picLocks noChangeAspect="1" noChangeArrowheads="1"/>
            </p:cNvPicPr>
            <p:nvPr/>
          </p:nvPicPr>
          <p:blipFill>
            <a:blip r:embed="rId3"/>
            <a:srcRect l="14140" t="24242" r="36292" b="38586"/>
            <a:stretch/>
          </p:blipFill>
          <p:spPr bwMode="auto">
            <a:xfrm>
              <a:off x="1828800" y="4800600"/>
              <a:ext cx="3739299" cy="1752599"/>
            </a:xfrm>
            <a:prstGeom prst="rect">
              <a:avLst/>
            </a:prstGeom>
            <a:noFill/>
            <a:ln>
              <a:noFill/>
            </a:ln>
          </p:spPr>
        </p:pic>
      </p:grpSp>
      <p:sp>
        <p:nvSpPr>
          <p:cNvPr id="29" name="Content Placeholder 1"/>
          <p:cNvSpPr txBox="1"/>
          <p:nvPr/>
        </p:nvSpPr>
        <p:spPr bwMode="auto">
          <a:xfrm>
            <a:off x="381000" y="3551237"/>
            <a:ext cx="3429000" cy="3382963"/>
          </a:xfrm>
          <a:prstGeom prst="rect">
            <a:avLst/>
          </a:prstGeom>
          <a:noFill/>
        </p:spPr>
        <p:txBody>
          <a:bodyPr vert="horz" lIns="91440" tIns="45720" rIns="91440" bIns="45720" rtlCol="0">
            <a:normAutofit/>
          </a:bodyPr>
          <a:lstStyle/>
          <a:p>
            <a:pPr marL="342900" marR="0" lvl="0" indent="-342900" algn="l" defTabSz="914400">
              <a:lnSpc>
                <a:spcPct val="110000"/>
              </a:lnSpc>
              <a:spcBef>
                <a:spcPts val="0"/>
              </a:spcBef>
              <a:spcAft>
                <a:spcPts val="0"/>
              </a:spcAft>
              <a:buClrTx/>
              <a:buSzTx/>
              <a:buFont typeface="Arial"/>
              <a:buNone/>
              <a:defRPr/>
            </a:pPr>
            <a:endParaRPr lang="en-US" b="0" i="0" u="none" strike="noStrike" cap="none" spc="0">
              <a:ln>
                <a:noFill/>
              </a:ln>
              <a:solidFill>
                <a:sysClr val="windowText" lastClr="000000"/>
              </a:solidFill>
              <a:latin typeface="Helvetica Neue Light"/>
              <a:ea typeface="+mn-ea"/>
              <a:cs typeface="Helvetica Neue Light"/>
            </a:endParaRPr>
          </a:p>
        </p:txBody>
      </p:sp>
      <p:sp>
        <p:nvSpPr>
          <p:cNvPr id="26" name="Content Placeholder 1"/>
          <p:cNvSpPr>
            <a:spLocks noGrp="1"/>
          </p:cNvSpPr>
          <p:nvPr>
            <p:ph idx="1"/>
          </p:nvPr>
        </p:nvSpPr>
        <p:spPr bwMode="auto">
          <a:xfrm>
            <a:off x="208431" y="1864360"/>
            <a:ext cx="3296769" cy="4612640"/>
          </a:xfrm>
        </p:spPr>
        <p:txBody>
          <a:bodyPr>
            <a:normAutofit/>
          </a:bodyPr>
          <a:lstStyle/>
          <a:p>
            <a:pPr>
              <a:buNone/>
              <a:defRPr/>
            </a:pPr>
            <a:r>
              <a:rPr lang="en-US" sz="2400" u="sng"/>
              <a:t>Cross Sector Tools</a:t>
            </a:r>
            <a:endParaRPr/>
          </a:p>
          <a:p>
            <a:pPr>
              <a:defRPr/>
            </a:pPr>
            <a:r>
              <a:rPr lang="en-US" sz="1800"/>
              <a:t>Stationary combustion</a:t>
            </a:r>
            <a:endParaRPr/>
          </a:p>
          <a:p>
            <a:pPr>
              <a:defRPr/>
            </a:pPr>
            <a:r>
              <a:rPr lang="en-US" sz="1800"/>
              <a:t>Mobile combustion</a:t>
            </a:r>
            <a:endParaRPr/>
          </a:p>
          <a:p>
            <a:pPr>
              <a:defRPr/>
            </a:pPr>
            <a:r>
              <a:rPr lang="en-US" sz="1800"/>
              <a:t>HFC use</a:t>
            </a:r>
            <a:endParaRPr/>
          </a:p>
          <a:p>
            <a:pPr>
              <a:defRPr/>
            </a:pPr>
            <a:r>
              <a:rPr lang="en-US" sz="1800"/>
              <a:t>Uncertainty </a:t>
            </a:r>
            <a:endParaRPr/>
          </a:p>
          <a:p>
            <a:pPr>
              <a:defRPr/>
            </a:pPr>
            <a:endParaRPr lang="en-US" sz="1800"/>
          </a:p>
          <a:p>
            <a:pPr lvl="0" defTabSz="914400">
              <a:lnSpc>
                <a:spcPct val="110000"/>
              </a:lnSpc>
              <a:buClrTx/>
              <a:buNone/>
              <a:defRPr/>
            </a:pPr>
            <a:r>
              <a:rPr lang="en-US" sz="2400" u="sng">
                <a:solidFill>
                  <a:schemeClr val="tx1">
                    <a:lumMod val="65000"/>
                    <a:lumOff val="35000"/>
                  </a:schemeClr>
                </a:solidFill>
                <a:latin typeface="Helvetica Neue Light"/>
                <a:cs typeface="Helvetica Neue Light"/>
              </a:rPr>
              <a:t>Sector Specific Tools</a:t>
            </a:r>
            <a:endParaRPr/>
          </a:p>
          <a:p>
            <a:pPr lvl="0" defTabSz="914400">
              <a:lnSpc>
                <a:spcPct val="110000"/>
              </a:lnSpc>
              <a:buClrTx/>
              <a:buFont typeface="Arial"/>
              <a:buChar char="•"/>
              <a:defRPr/>
            </a:pPr>
            <a:r>
              <a:rPr lang="en-US">
                <a:solidFill>
                  <a:schemeClr val="tx1">
                    <a:lumMod val="65000"/>
                    <a:lumOff val="35000"/>
                  </a:schemeClr>
                </a:solidFill>
                <a:latin typeface="Helvetica Neue Light"/>
                <a:cs typeface="Helvetica Neue Light"/>
              </a:rPr>
              <a:t>Aluminum</a:t>
            </a:r>
            <a:endParaRPr/>
          </a:p>
          <a:p>
            <a:pPr lvl="0" defTabSz="914400">
              <a:lnSpc>
                <a:spcPct val="110000"/>
              </a:lnSpc>
              <a:buClrTx/>
              <a:buFont typeface="Arial"/>
              <a:buChar char="•"/>
              <a:defRPr/>
            </a:pPr>
            <a:r>
              <a:rPr lang="en-US">
                <a:solidFill>
                  <a:schemeClr val="tx1">
                    <a:lumMod val="65000"/>
                    <a:lumOff val="35000"/>
                  </a:schemeClr>
                </a:solidFill>
                <a:latin typeface="Helvetica Neue Light"/>
                <a:cs typeface="Helvetica Neue Light"/>
              </a:rPr>
              <a:t>Iron and Steel</a:t>
            </a:r>
            <a:endParaRPr/>
          </a:p>
          <a:p>
            <a:pPr lvl="0" defTabSz="914400">
              <a:lnSpc>
                <a:spcPct val="110000"/>
              </a:lnSpc>
              <a:buClrTx/>
              <a:buFont typeface="Arial"/>
              <a:buChar char="•"/>
              <a:defRPr/>
            </a:pPr>
            <a:r>
              <a:rPr lang="en-US">
                <a:solidFill>
                  <a:schemeClr val="tx1">
                    <a:lumMod val="65000"/>
                    <a:lumOff val="35000"/>
                  </a:schemeClr>
                </a:solidFill>
                <a:latin typeface="Helvetica Neue Light"/>
                <a:cs typeface="Helvetica Neue Light"/>
              </a:rPr>
              <a:t>Cement</a:t>
            </a:r>
            <a:endParaRPr/>
          </a:p>
          <a:p>
            <a:pPr lvl="0" defTabSz="914400">
              <a:lnSpc>
                <a:spcPct val="110000"/>
              </a:lnSpc>
              <a:buClrTx/>
              <a:buFont typeface="Arial"/>
              <a:buChar char="•"/>
              <a:defRPr/>
            </a:pPr>
            <a:r>
              <a:rPr lang="en-US">
                <a:solidFill>
                  <a:schemeClr val="tx1">
                    <a:lumMod val="65000"/>
                    <a:lumOff val="35000"/>
                  </a:schemeClr>
                </a:solidFill>
                <a:latin typeface="Helvetica Neue Light"/>
                <a:cs typeface="Helvetica Neue Light"/>
              </a:rPr>
              <a:t>Pulp and Paper</a:t>
            </a:r>
            <a:endParaRPr/>
          </a:p>
          <a:p>
            <a:pPr lvl="0" defTabSz="914400">
              <a:lnSpc>
                <a:spcPct val="110000"/>
              </a:lnSpc>
              <a:buClrTx/>
              <a:buFont typeface="Arial"/>
              <a:buChar char="•"/>
              <a:defRPr/>
            </a:pPr>
            <a:r>
              <a:rPr lang="en-US">
                <a:solidFill>
                  <a:schemeClr val="tx1">
                    <a:lumMod val="65000"/>
                    <a:lumOff val="35000"/>
                  </a:schemeClr>
                </a:solidFill>
                <a:latin typeface="Helvetica Neue Light"/>
                <a:cs typeface="Helvetica Neue Light"/>
              </a:rPr>
              <a:t>etc.</a:t>
            </a:r>
            <a:endParaRPr/>
          </a:p>
          <a:p>
            <a:pPr>
              <a:buNone/>
              <a:defRPr/>
            </a:pPr>
            <a:endParaRPr lang="en-US" sz="1800"/>
          </a:p>
        </p:txBody>
      </p:sp>
      <p:sp>
        <p:nvSpPr>
          <p:cNvPr id="3" name="Title 2"/>
          <p:cNvSpPr>
            <a:spLocks noGrp="1"/>
          </p:cNvSpPr>
          <p:nvPr>
            <p:ph type="ctrTitle"/>
          </p:nvPr>
        </p:nvSpPr>
        <p:spPr bwMode="auto">
          <a:xfrm>
            <a:off x="256516" y="762000"/>
            <a:ext cx="8458562" cy="528320"/>
          </a:xfrm>
        </p:spPr>
        <p:txBody>
          <a:bodyPr>
            <a:normAutofit/>
          </a:bodyPr>
          <a:lstStyle/>
          <a:p>
            <a:pPr>
              <a:defRPr/>
            </a:pPr>
            <a:r>
              <a:rPr lang="en-US" sz="2600"/>
              <a:t>Available Tools</a:t>
            </a:r>
            <a:endParaRPr lang="en-US" sz="2600"/>
          </a:p>
        </p:txBody>
      </p:sp>
      <p:sp>
        <p:nvSpPr>
          <p:cNvPr id="14" name="Rounded Rectangle 13"/>
          <p:cNvSpPr/>
          <p:nvPr/>
        </p:nvSpPr>
        <p:spPr bwMode="auto">
          <a:xfrm>
            <a:off x="3657600" y="2362199"/>
            <a:ext cx="1752599" cy="152400"/>
          </a:xfrm>
          <a:prstGeom prst="roundRect">
            <a:avLst>
              <a:gd name="adj" fmla="val 16667"/>
            </a:avLst>
          </a:prstGeom>
          <a:noFill/>
          <a:ln w="38100">
            <a:solidFill>
              <a:srgbClr val="88B11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5" name="Rounded Rectangle 14"/>
          <p:cNvSpPr/>
          <p:nvPr/>
        </p:nvSpPr>
        <p:spPr bwMode="auto">
          <a:xfrm>
            <a:off x="3657600" y="4191000"/>
            <a:ext cx="1752599" cy="152400"/>
          </a:xfrm>
          <a:prstGeom prst="roundRect">
            <a:avLst>
              <a:gd name="adj" fmla="val 16667"/>
            </a:avLst>
          </a:prstGeom>
          <a:noFill/>
          <a:ln w="38100">
            <a:solidFill>
              <a:srgbClr val="88B11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pic>
        <p:nvPicPr>
          <p:cNvPr id="16" name="Picture 2"/>
          <p:cNvPicPr>
            <a:picLocks noChangeAspect="1" noChangeArrowheads="1"/>
          </p:cNvPicPr>
          <p:nvPr/>
        </p:nvPicPr>
        <p:blipFill>
          <a:blip r:embed="rId4"/>
          <a:stretch/>
        </p:blipFill>
        <p:spPr bwMode="auto">
          <a:xfrm>
            <a:off x="2590800" y="1188088"/>
            <a:ext cx="6019800" cy="1097912"/>
          </a:xfrm>
          <a:prstGeom prst="rect">
            <a:avLst/>
          </a:prstGeom>
          <a:noFill/>
          <a:ln w="9525">
            <a:noFill/>
            <a:miter lim="800000"/>
            <a:headEnd/>
            <a:tailEnd/>
          </a:ln>
        </p:spPr>
      </p:pic>
      <p:sp>
        <p:nvSpPr>
          <p:cNvPr id="17" name="Rectangle 16"/>
          <p:cNvSpPr/>
          <p:nvPr/>
        </p:nvSpPr>
        <p:spPr bwMode="auto">
          <a:xfrm>
            <a:off x="6248400" y="2819400"/>
            <a:ext cx="609600" cy="1295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8" name="Rectangle 17"/>
          <p:cNvSpPr/>
          <p:nvPr/>
        </p:nvSpPr>
        <p:spPr bwMode="auto">
          <a:xfrm>
            <a:off x="6172200" y="4754880"/>
            <a:ext cx="685800" cy="14447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1+#ppt_w/2"/>
                                          </p:val>
                                        </p:tav>
                                        <p:tav tm="100000">
                                          <p:val>
                                            <p:strVal val="#ppt_x"/>
                                          </p:val>
                                        </p:tav>
                                      </p:tavLst>
                                    </p:anim>
                                    <p:anim calcmode="lin" valueType="num">
                                      <p:cBhvr additive="base">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 name="Content Placeholder 29"/>
          <p:cNvSpPr>
            <a:spLocks noGrp="1"/>
          </p:cNvSpPr>
          <p:nvPr>
            <p:ph idx="1"/>
          </p:nvPr>
        </p:nvSpPr>
        <p:spPr bwMode="auto">
          <a:xfrm>
            <a:off x="208431" y="2332037"/>
            <a:ext cx="2687169" cy="4373563"/>
          </a:xfrm>
        </p:spPr>
        <p:txBody>
          <a:bodyPr/>
          <a:lstStyle/>
          <a:p>
            <a:pPr lvl="0">
              <a:buNone/>
              <a:defRPr/>
            </a:pPr>
            <a:r>
              <a:rPr lang="en-US" sz="2200" u="sng"/>
              <a:t>Guidance</a:t>
            </a:r>
            <a:endParaRPr/>
          </a:p>
          <a:p>
            <a:pPr lvl="0">
              <a:defRPr/>
            </a:pPr>
            <a:r>
              <a:rPr lang="en-US"/>
              <a:t>Purpose and process</a:t>
            </a:r>
            <a:endParaRPr/>
          </a:p>
          <a:p>
            <a:pPr lvl="0">
              <a:defRPr/>
            </a:pPr>
            <a:r>
              <a:rPr lang="en-US"/>
              <a:t>Choosing activity data and emission factors</a:t>
            </a:r>
            <a:endParaRPr/>
          </a:p>
          <a:p>
            <a:pPr lvl="0">
              <a:defRPr/>
            </a:pPr>
            <a:r>
              <a:rPr lang="en-US"/>
              <a:t>Calculation methods</a:t>
            </a:r>
            <a:endParaRPr/>
          </a:p>
          <a:p>
            <a:pPr lvl="0">
              <a:defRPr/>
            </a:pPr>
            <a:r>
              <a:rPr lang="en-US"/>
              <a:t>Good practice guidance</a:t>
            </a:r>
            <a:endParaRPr/>
          </a:p>
          <a:p>
            <a:pPr>
              <a:buNone/>
              <a:defRPr/>
            </a:pPr>
            <a:endParaRPr lang="en-US" u="sng"/>
          </a:p>
          <a:p>
            <a:pPr>
              <a:buNone/>
              <a:defRPr/>
            </a:pPr>
            <a:endParaRPr lang="en-US" u="sng"/>
          </a:p>
          <a:p>
            <a:pPr>
              <a:buNone/>
              <a:defRPr/>
            </a:pPr>
            <a:r>
              <a:rPr lang="en-US" u="sng"/>
              <a:t>Worksheet (tool)</a:t>
            </a:r>
            <a:endParaRPr/>
          </a:p>
          <a:p>
            <a:pPr>
              <a:defRPr/>
            </a:pPr>
            <a:endParaRPr lang="en-US"/>
          </a:p>
        </p:txBody>
      </p:sp>
      <p:sp>
        <p:nvSpPr>
          <p:cNvPr id="3" name="Title 2"/>
          <p:cNvSpPr>
            <a:spLocks noGrp="1"/>
          </p:cNvSpPr>
          <p:nvPr>
            <p:ph type="ctrTitle"/>
          </p:nvPr>
        </p:nvSpPr>
        <p:spPr bwMode="auto"/>
        <p:txBody>
          <a:bodyPr/>
          <a:lstStyle/>
          <a:p>
            <a:pPr>
              <a:defRPr/>
            </a:pPr>
            <a:r>
              <a:rPr lang="en-US"/>
              <a:t>Available Tools</a:t>
            </a:r>
            <a:endParaRPr lang="en-US"/>
          </a:p>
        </p:txBody>
      </p:sp>
      <p:sp>
        <p:nvSpPr>
          <p:cNvPr id="27" name="Content Placeholder 1"/>
          <p:cNvSpPr txBox="1"/>
          <p:nvPr/>
        </p:nvSpPr>
        <p:spPr bwMode="auto">
          <a:xfrm>
            <a:off x="457200" y="4953000"/>
            <a:ext cx="3429000" cy="3382963"/>
          </a:xfrm>
          <a:prstGeom prst="rect">
            <a:avLst/>
          </a:prstGeom>
          <a:noFill/>
        </p:spPr>
        <p:txBody>
          <a:bodyPr vert="horz" lIns="91440" tIns="45720" rIns="91440" bIns="45720" rtlCol="0">
            <a:normAutofit/>
          </a:bodyPr>
          <a:lstStyle/>
          <a:p>
            <a:pPr marL="342900" marR="0" lvl="0" indent="-342900" algn="l" defTabSz="914400">
              <a:lnSpc>
                <a:spcPct val="150000"/>
              </a:lnSpc>
              <a:spcBef>
                <a:spcPts val="0"/>
              </a:spcBef>
              <a:spcAft>
                <a:spcPts val="0"/>
              </a:spcAft>
              <a:buClrTx/>
              <a:buSzTx/>
              <a:buFont typeface="Arial"/>
              <a:buNone/>
              <a:defRPr/>
            </a:pPr>
            <a:endParaRPr lang="en-US" sz="2400" b="0" i="0" strike="noStrike" cap="none" spc="0">
              <a:ln>
                <a:noFill/>
              </a:ln>
              <a:latin typeface="Helvetica Neue Light"/>
              <a:ea typeface="+mn-ea"/>
              <a:cs typeface="Helvetica Neue Light"/>
            </a:endParaRPr>
          </a:p>
        </p:txBody>
      </p:sp>
      <p:grpSp>
        <p:nvGrpSpPr>
          <p:cNvPr id="18" name="Group 5"/>
          <p:cNvGrpSpPr/>
          <p:nvPr/>
        </p:nvGrpSpPr>
        <p:grpSpPr bwMode="auto">
          <a:xfrm>
            <a:off x="2819400" y="1752599"/>
            <a:ext cx="5334000" cy="4495800"/>
            <a:chOff x="1828800" y="2776728"/>
            <a:chExt cx="3739299" cy="3776472"/>
          </a:xfrm>
        </p:grpSpPr>
        <p:pic>
          <p:nvPicPr>
            <p:cNvPr id="19" name="Picture 2"/>
            <p:cNvPicPr>
              <a:picLocks noChangeAspect="1" noChangeArrowheads="1"/>
            </p:cNvPicPr>
            <p:nvPr/>
          </p:nvPicPr>
          <p:blipFill>
            <a:blip r:embed="rId2"/>
            <a:srcRect l="16161" t="37883" r="37708" b="0"/>
            <a:stretch/>
          </p:blipFill>
          <p:spPr bwMode="auto">
            <a:xfrm>
              <a:off x="1981200" y="2776728"/>
              <a:ext cx="3480062" cy="2928747"/>
            </a:xfrm>
            <a:prstGeom prst="rect">
              <a:avLst/>
            </a:prstGeom>
            <a:noFill/>
            <a:ln>
              <a:noFill/>
            </a:ln>
          </p:spPr>
        </p:pic>
        <p:pic>
          <p:nvPicPr>
            <p:cNvPr id="20" name="Picture 3"/>
            <p:cNvPicPr>
              <a:picLocks noChangeAspect="1" noChangeArrowheads="1"/>
            </p:cNvPicPr>
            <p:nvPr/>
          </p:nvPicPr>
          <p:blipFill>
            <a:blip r:embed="rId3"/>
            <a:srcRect l="14140" t="24242" r="36292" b="38586"/>
            <a:stretch/>
          </p:blipFill>
          <p:spPr bwMode="auto">
            <a:xfrm>
              <a:off x="1828800" y="4800600"/>
              <a:ext cx="3739299" cy="1752599"/>
            </a:xfrm>
            <a:prstGeom prst="rect">
              <a:avLst/>
            </a:prstGeom>
            <a:noFill/>
            <a:ln>
              <a:noFill/>
            </a:ln>
          </p:spPr>
        </p:pic>
      </p:grpSp>
      <p:sp>
        <p:nvSpPr>
          <p:cNvPr id="23" name="Rounded Rectangle 22"/>
          <p:cNvSpPr/>
          <p:nvPr/>
        </p:nvSpPr>
        <p:spPr bwMode="auto">
          <a:xfrm>
            <a:off x="7391400" y="2590800"/>
            <a:ext cx="609600" cy="1524000"/>
          </a:xfrm>
          <a:prstGeom prst="roundRect">
            <a:avLst>
              <a:gd name="adj" fmla="val 16667"/>
            </a:avLst>
          </a:prstGeom>
          <a:noFill/>
          <a:ln w="38100">
            <a:solidFill>
              <a:srgbClr val="73C16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5" name="Rounded Rectangle 24"/>
          <p:cNvSpPr/>
          <p:nvPr/>
        </p:nvSpPr>
        <p:spPr bwMode="auto">
          <a:xfrm>
            <a:off x="7391400" y="4572000"/>
            <a:ext cx="609600" cy="1676400"/>
          </a:xfrm>
          <a:prstGeom prst="roundRect">
            <a:avLst>
              <a:gd name="adj" fmla="val 16667"/>
            </a:avLst>
          </a:prstGeom>
          <a:noFill/>
          <a:ln w="38100">
            <a:solidFill>
              <a:srgbClr val="73C16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pic>
        <p:nvPicPr>
          <p:cNvPr id="26" name="Picture 2"/>
          <p:cNvPicPr>
            <a:picLocks noChangeAspect="1" noChangeArrowheads="1"/>
          </p:cNvPicPr>
          <p:nvPr/>
        </p:nvPicPr>
        <p:blipFill>
          <a:blip r:embed="rId4"/>
          <a:stretch/>
        </p:blipFill>
        <p:spPr bwMode="auto">
          <a:xfrm>
            <a:off x="2743200" y="1215882"/>
            <a:ext cx="5867399" cy="1070117"/>
          </a:xfrm>
          <a:prstGeom prst="rect">
            <a:avLst/>
          </a:prstGeom>
          <a:noFill/>
          <a:ln w="9525">
            <a:noFill/>
            <a:miter lim="800000"/>
            <a:headEnd/>
            <a:tailEnd/>
          </a:ln>
        </p:spPr>
      </p:pic>
      <p:sp>
        <p:nvSpPr>
          <p:cNvPr id="2" name="Rectangle 1"/>
          <p:cNvSpPr/>
          <p:nvPr/>
        </p:nvSpPr>
        <p:spPr bwMode="auto">
          <a:xfrm>
            <a:off x="6248400" y="2819400"/>
            <a:ext cx="609600" cy="1295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14" name="Rectangle 13"/>
          <p:cNvSpPr/>
          <p:nvPr/>
        </p:nvSpPr>
        <p:spPr bwMode="auto">
          <a:xfrm>
            <a:off x="6172200" y="4754880"/>
            <a:ext cx="685800" cy="14447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a:pPr>
            <a:endParaRPr lang="en-US"/>
          </a:p>
        </p:txBody>
      </p:sp>
      <p:sp>
        <p:nvSpPr>
          <p:cNvPr id="21" name="Rounded Rectangle 20"/>
          <p:cNvSpPr/>
          <p:nvPr/>
        </p:nvSpPr>
        <p:spPr bwMode="auto">
          <a:xfrm>
            <a:off x="6781800" y="2590800"/>
            <a:ext cx="533400" cy="1524000"/>
          </a:xfrm>
          <a:prstGeom prst="roundRect">
            <a:avLst>
              <a:gd name="adj" fmla="val 16667"/>
            </a:avLst>
          </a:prstGeom>
          <a:noFill/>
          <a:ln w="38100">
            <a:solidFill>
              <a:srgbClr val="00ACA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2" name="Rounded Rectangle 21"/>
          <p:cNvSpPr/>
          <p:nvPr/>
        </p:nvSpPr>
        <p:spPr bwMode="auto">
          <a:xfrm>
            <a:off x="6781800" y="4572000"/>
            <a:ext cx="533400" cy="1676400"/>
          </a:xfrm>
          <a:prstGeom prst="roundRect">
            <a:avLst>
              <a:gd name="adj" fmla="val 16667"/>
            </a:avLst>
          </a:prstGeom>
          <a:noFill/>
          <a:ln w="38100">
            <a:solidFill>
              <a:srgbClr val="00ACA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1000"/>
                                        <p:tgtEl>
                                          <p:spTgt spid="23"/>
                                        </p:tgtEl>
                                      </p:cBhvr>
                                    </p:animEffect>
                                    <p:anim calcmode="lin" valueType="num">
                                      <p:cBhvr>
                                        <p:cTn id="24" dur="1000" fill="hold"/>
                                        <p:tgtEl>
                                          <p:spTgt spid="23"/>
                                        </p:tgtEl>
                                        <p:attrNameLst>
                                          <p:attrName>ppt_x</p:attrName>
                                        </p:attrNameLst>
                                      </p:cBhvr>
                                      <p:tavLst>
                                        <p:tav tm="0">
                                          <p:val>
                                            <p:strVal val="#ppt_x"/>
                                          </p:val>
                                        </p:tav>
                                        <p:tav tm="100000">
                                          <p:val>
                                            <p:strVal val="#ppt_x"/>
                                          </p:val>
                                        </p:tav>
                                      </p:tavLst>
                                    </p:anim>
                                    <p:anim calcmode="lin" valueType="num">
                                      <p:cBhvr>
                                        <p:cTn id="25" dur="1000" fill="hold"/>
                                        <p:tgtEl>
                                          <p:spTgt spid="23"/>
                                        </p:tgtEl>
                                        <p:attrNameLst>
                                          <p:attrName>ppt_y</p:attrName>
                                        </p:attrNameLst>
                                      </p:cBhvr>
                                      <p:tavLst>
                                        <p:tav tm="0">
                                          <p:val>
                                            <p:strVal val="#ppt_y-.1"/>
                                          </p:val>
                                        </p:tav>
                                        <p:tav tm="100000">
                                          <p:val>
                                            <p:strVal val="#ppt_y"/>
                                          </p:val>
                                        </p:tav>
                                      </p:tavLst>
                                    </p:anim>
                                  </p:childTnLst>
                                </p:cTn>
                              </p:par>
                              <p:par>
                                <p:cTn id="26" presetID="47"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1000"/>
                                        <p:tgtEl>
                                          <p:spTgt spid="25"/>
                                        </p:tgtEl>
                                      </p:cBhvr>
                                    </p:animEffect>
                                    <p:anim calcmode="lin" valueType="num">
                                      <p:cBhvr>
                                        <p:cTn id="29" dur="1000" fill="hold"/>
                                        <p:tgtEl>
                                          <p:spTgt spid="25"/>
                                        </p:tgtEl>
                                        <p:attrNameLst>
                                          <p:attrName>ppt_x</p:attrName>
                                        </p:attrNameLst>
                                      </p:cBhvr>
                                      <p:tavLst>
                                        <p:tav tm="0">
                                          <p:val>
                                            <p:strVal val="#ppt_x"/>
                                          </p:val>
                                        </p:tav>
                                        <p:tav tm="100000">
                                          <p:val>
                                            <p:strVal val="#ppt_x"/>
                                          </p:val>
                                        </p:tav>
                                      </p:tavLst>
                                    </p:anim>
                                    <p:anim calcmode="lin" valueType="num">
                                      <p:cBhvr>
                                        <p:cTn id="3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 name="Content Placeholder 1"/>
          <p:cNvSpPr>
            <a:spLocks noGrp="1"/>
          </p:cNvSpPr>
          <p:nvPr>
            <p:ph idx="1"/>
          </p:nvPr>
        </p:nvSpPr>
        <p:spPr bwMode="auto"/>
        <p:txBody>
          <a:bodyPr>
            <a:normAutofit/>
          </a:bodyPr>
          <a:lstStyle/>
          <a:p>
            <a:pPr algn="ctr">
              <a:buNone/>
              <a:defRPr/>
            </a:pPr>
            <a:r>
              <a:rPr lang="en-US" sz="2000"/>
              <a:t>Use tool to calculate emissions from burning 10,000 m</a:t>
            </a:r>
            <a:r>
              <a:rPr lang="en-US" sz="2000" baseline="30000"/>
              <a:t>3</a:t>
            </a:r>
            <a:r>
              <a:rPr lang="en-US" sz="2000"/>
              <a:t> of natural gas</a:t>
            </a:r>
            <a:endParaRPr/>
          </a:p>
          <a:p>
            <a:pPr algn="ctr">
              <a:buNone/>
              <a:defRPr/>
            </a:pPr>
            <a:endParaRPr lang="en-US" sz="2000"/>
          </a:p>
          <a:p>
            <a:pPr algn="ctr">
              <a:buNone/>
              <a:defRPr/>
            </a:pPr>
            <a:r>
              <a:rPr lang="en-US" sz="2000"/>
              <a:t>(Find tool at </a:t>
            </a:r>
            <a:r>
              <a:rPr lang="en-US" sz="2000" u="sng">
                <a:hlinkClick r:id="rId2" tooltip="http://www.ghgprotocol.org/calculation-tools/all-tools"/>
              </a:rPr>
              <a:t>http://www.ghgprotocol.org/calculation-tools/all-tools</a:t>
            </a:r>
            <a:r>
              <a:rPr lang="en-US" sz="2000"/>
              <a:t> )</a:t>
            </a:r>
            <a:endParaRPr/>
          </a:p>
        </p:txBody>
      </p:sp>
      <p:sp>
        <p:nvSpPr>
          <p:cNvPr id="5" name="Title 4"/>
          <p:cNvSpPr>
            <a:spLocks noGrp="1"/>
          </p:cNvSpPr>
          <p:nvPr>
            <p:ph type="ctrTitle"/>
          </p:nvPr>
        </p:nvSpPr>
        <p:spPr bwMode="auto"/>
        <p:txBody>
          <a:bodyPr/>
          <a:lstStyle/>
          <a:p>
            <a:pPr>
              <a:defRPr/>
            </a:pPr>
            <a:r>
              <a:rPr lang="en-US" sz="2400"/>
              <a:t>Example: Stationary Combustion Tool</a:t>
            </a:r>
            <a:endParaRPr lang="en-US"/>
          </a:p>
        </p:txBody>
      </p:sp>
      <p:pic>
        <p:nvPicPr>
          <p:cNvPr id="11" name="Picture 3"/>
          <p:cNvPicPr>
            <a:picLocks noChangeAspect="1" noChangeArrowheads="1"/>
          </p:cNvPicPr>
          <p:nvPr/>
        </p:nvPicPr>
        <p:blipFill>
          <a:blip r:embed="rId3"/>
          <a:srcRect l="0" t="17999" r="15801" b="28661"/>
          <a:stretch/>
        </p:blipFill>
        <p:spPr bwMode="auto">
          <a:xfrm>
            <a:off x="381000" y="2819400"/>
            <a:ext cx="8077200" cy="3252620"/>
          </a:xfrm>
          <a:prstGeom prst="rect">
            <a:avLst/>
          </a:prstGeom>
          <a:noFill/>
          <a:ln>
            <a:noFill/>
          </a:ln>
        </p:spPr>
      </p:pic>
      <p:pic>
        <p:nvPicPr>
          <p:cNvPr id="12" name="Picture 2"/>
          <p:cNvPicPr>
            <a:picLocks noChangeAspect="1" noChangeArrowheads="1"/>
          </p:cNvPicPr>
          <p:nvPr/>
        </p:nvPicPr>
        <p:blipFill>
          <a:blip r:embed="rId4"/>
          <a:stretch/>
        </p:blipFill>
        <p:spPr bwMode="auto">
          <a:xfrm>
            <a:off x="762000" y="3228975"/>
            <a:ext cx="4000500" cy="50482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 name="Rectangle 11"/>
          <p:cNvSpPr/>
          <p:nvPr/>
        </p:nvSpPr>
        <p:spPr bwMode="auto">
          <a:xfrm>
            <a:off x="17913" y="1600200"/>
            <a:ext cx="2039487" cy="1524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4" name="Rectangle 13"/>
          <p:cNvSpPr/>
          <p:nvPr/>
        </p:nvSpPr>
        <p:spPr bwMode="auto">
          <a:xfrm>
            <a:off x="2636021" y="1600200"/>
            <a:ext cx="4008647" cy="1524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 name="Rounded Rectangle 17"/>
          <p:cNvSpPr/>
          <p:nvPr/>
        </p:nvSpPr>
        <p:spPr bwMode="auto">
          <a:xfrm>
            <a:off x="228600" y="1143000"/>
            <a:ext cx="1600200" cy="381000"/>
          </a:xfrm>
          <a:prstGeom prst="roundRect">
            <a:avLst>
              <a:gd name="adj" fmla="val 16667"/>
            </a:avLst>
          </a:prstGeom>
          <a:solidFill>
            <a:srgbClr val="00FAE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Identify Sources</a:t>
            </a:r>
            <a:endParaRPr/>
          </a:p>
        </p:txBody>
      </p:sp>
      <p:sp>
        <p:nvSpPr>
          <p:cNvPr id="19" name="Rounded Rectangle 18"/>
          <p:cNvSpPr/>
          <p:nvPr/>
        </p:nvSpPr>
        <p:spPr bwMode="auto">
          <a:xfrm>
            <a:off x="1905000" y="1143000"/>
            <a:ext cx="1600200" cy="3810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Select Calculation Approach</a:t>
            </a:r>
            <a:endParaRPr/>
          </a:p>
        </p:txBody>
      </p:sp>
      <p:sp>
        <p:nvSpPr>
          <p:cNvPr id="20" name="Rounded Rectangle 19"/>
          <p:cNvSpPr/>
          <p:nvPr/>
        </p:nvSpPr>
        <p:spPr bwMode="auto">
          <a:xfrm>
            <a:off x="3581400" y="1143000"/>
            <a:ext cx="1600200" cy="3810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050">
                <a:latin typeface="Helvetica Neue"/>
                <a:cs typeface="Helvetica Neue"/>
              </a:rPr>
              <a:t>Collect Data &amp; Choose Emissions Factors</a:t>
            </a:r>
            <a:endParaRPr/>
          </a:p>
        </p:txBody>
      </p:sp>
      <p:sp>
        <p:nvSpPr>
          <p:cNvPr id="21" name="Rounded Rectangle 20"/>
          <p:cNvSpPr/>
          <p:nvPr/>
        </p:nvSpPr>
        <p:spPr bwMode="auto">
          <a:xfrm>
            <a:off x="5257800" y="1143000"/>
            <a:ext cx="1600200" cy="381000"/>
          </a:xfrm>
          <a:prstGeom prst="roundRect">
            <a:avLst>
              <a:gd name="adj" fmla="val 16667"/>
            </a:avLst>
          </a:prstGeom>
          <a:solidFill>
            <a:srgbClr val="00B8AF"/>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Apply Calculation Tools</a:t>
            </a:r>
            <a:endParaRPr/>
          </a:p>
        </p:txBody>
      </p:sp>
      <p:sp>
        <p:nvSpPr>
          <p:cNvPr id="22" name="Rounded Rectangle 21"/>
          <p:cNvSpPr/>
          <p:nvPr/>
        </p:nvSpPr>
        <p:spPr bwMode="auto">
          <a:xfrm>
            <a:off x="6934200" y="1143000"/>
            <a:ext cx="1600200" cy="3810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Roll-up Data to Corporate Level</a:t>
            </a:r>
            <a:endParaRPr/>
          </a:p>
        </p:txBody>
      </p:sp>
      <p:sp>
        <p:nvSpPr>
          <p:cNvPr id="24" name="Rounded Rectangle 23"/>
          <p:cNvSpPr/>
          <p:nvPr/>
        </p:nvSpPr>
        <p:spPr bwMode="auto">
          <a:xfrm>
            <a:off x="6858000" y="1066800"/>
            <a:ext cx="1736725" cy="457200"/>
          </a:xfrm>
          <a:prstGeom prst="roundRect">
            <a:avLst>
              <a:gd name="adj" fmla="val 16667"/>
            </a:avLst>
          </a:prstGeom>
          <a:noFill/>
          <a:ln w="57150">
            <a:solidFill>
              <a:srgbClr val="73C16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5" name="Rectangle 24"/>
          <p:cNvSpPr/>
          <p:nvPr/>
        </p:nvSpPr>
        <p:spPr bwMode="auto">
          <a:xfrm rot="16199998">
            <a:off x="-1181099" y="3848100"/>
            <a:ext cx="4038600" cy="45720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b="1" spc="600">
                <a:solidFill>
                  <a:srgbClr val="545456"/>
                </a:solidFill>
                <a:latin typeface="Tahoma"/>
                <a:cs typeface="Tahoma"/>
              </a:rPr>
              <a:t>2 APPROACHES</a:t>
            </a:r>
            <a:endParaRPr lang="en-US" b="1" spc="600">
              <a:solidFill>
                <a:srgbClr val="545456"/>
              </a:solidFill>
              <a:latin typeface="Tahoma"/>
              <a:cs typeface="Tahoma"/>
            </a:endParaRPr>
          </a:p>
        </p:txBody>
      </p:sp>
      <p:graphicFrame>
        <p:nvGraphicFramePr>
          <p:cNvPr id="26" name="Tabela 28"/>
          <p:cNvGraphicFramePr>
            <a:graphicFrameLocks xmlns:a="http://schemas.openxmlformats.org/drawingml/2006/main" noGrp="1"/>
          </p:cNvGraphicFramePr>
          <p:nvPr/>
        </p:nvGraphicFramePr>
        <p:xfrm>
          <a:off x="1295400" y="1889760"/>
          <a:ext cx="6781800" cy="4053840"/>
        </p:xfrm>
        <a:graphic>
          <a:graphicData uri="http://schemas.openxmlformats.org/drawingml/2006/table">
            <a:tbl>
              <a:tblPr firstRow="1" firstCol="0" lastRow="0" lastCol="0" bandRow="1" bandCol="0">
                <a:tableStyleId>{CA477B1C-3D33-6179-E9DD-33A1BD01DFA5}</a:tableStyleId>
              </a:tblPr>
              <a:tblGrid>
                <a:gridCol w="381000"/>
                <a:gridCol w="2590800"/>
                <a:gridCol w="3810000"/>
              </a:tblGrid>
              <a:tr h="381000">
                <a:tc>
                  <a:txBody>
                    <a:bodyPr/>
                    <a:p>
                      <a:pPr>
                        <a:defRPr/>
                      </a:pPr>
                      <a:endParaRPr lang="pt-BR" sz="1400">
                        <a:solidFill>
                          <a:srgbClr val="545456"/>
                        </a:solidFill>
                        <a:latin typeface="Tahoma"/>
                        <a:cs typeface="Tahoma"/>
                      </a:endParaRPr>
                    </a:p>
                  </a:txBody>
                  <a:tcPr>
                    <a:lnL w="38100" algn="ctr">
                      <a:solidFill>
                        <a:srgbClr val="73C167"/>
                      </a:solidFill>
                    </a:lnL>
                    <a:lnR w="38100" algn="ctr">
                      <a:solidFill>
                        <a:srgbClr val="73C167"/>
                      </a:solidFill>
                    </a:lnR>
                    <a:lnT w="38100" algn="ctr">
                      <a:solidFill>
                        <a:srgbClr val="73C167"/>
                      </a:solidFill>
                    </a:lnT>
                    <a:lnB w="38100" algn="ctr">
                      <a:solidFill>
                        <a:srgbClr val="73C167"/>
                      </a:solidFill>
                    </a:lnB>
                    <a:solidFill>
                      <a:srgbClr val="73C167"/>
                    </a:solidFill>
                  </a:tcPr>
                </a:tc>
                <a:tc>
                  <a:txBody>
                    <a:bodyPr/>
                    <a:p>
                      <a:pPr algn="ctr">
                        <a:defRPr/>
                      </a:pPr>
                      <a:r>
                        <a:rPr lang="pt-BR" sz="1600">
                          <a:solidFill>
                            <a:schemeClr val="bg1"/>
                          </a:solidFill>
                          <a:latin typeface="Tahoma"/>
                          <a:cs typeface="Tahoma"/>
                        </a:rPr>
                        <a:t>SITE LEVEL</a:t>
                      </a:r>
                      <a:endParaRPr lang="pt-BR" sz="1600">
                        <a:solidFill>
                          <a:schemeClr val="bg1"/>
                        </a:solidFill>
                        <a:latin typeface="Tahoma"/>
                        <a:cs typeface="Tahoma"/>
                      </a:endParaRPr>
                    </a:p>
                  </a:txBody>
                  <a:tcPr anchor="ctr">
                    <a:lnL w="38100" algn="ctr">
                      <a:solidFill>
                        <a:srgbClr val="73C167"/>
                      </a:solidFill>
                    </a:lnL>
                    <a:lnR w="38100" algn="ctr">
                      <a:solidFill>
                        <a:srgbClr val="73C167"/>
                      </a:solidFill>
                    </a:lnR>
                    <a:lnT w="38100" algn="ctr">
                      <a:solidFill>
                        <a:srgbClr val="73C167"/>
                      </a:solidFill>
                    </a:lnT>
                    <a:lnB w="38100" algn="ctr">
                      <a:solidFill>
                        <a:srgbClr val="73C167"/>
                      </a:solidFill>
                    </a:lnB>
                    <a:solidFill>
                      <a:srgbClr val="73C167"/>
                    </a:solidFill>
                  </a:tcPr>
                </a:tc>
                <a:tc>
                  <a:txBody>
                    <a:bodyPr/>
                    <a:p>
                      <a:pPr algn="ctr">
                        <a:defRPr/>
                      </a:pPr>
                      <a:r>
                        <a:rPr lang="pt-BR" sz="1600">
                          <a:solidFill>
                            <a:schemeClr val="bg1"/>
                          </a:solidFill>
                          <a:latin typeface="Tahoma"/>
                          <a:cs typeface="Tahoma"/>
                        </a:rPr>
                        <a:t>CORPORATE LEVEL</a:t>
                      </a:r>
                      <a:endParaRPr lang="pt-BR" sz="1600">
                        <a:solidFill>
                          <a:schemeClr val="bg1"/>
                        </a:solidFill>
                        <a:latin typeface="Tahoma"/>
                        <a:cs typeface="Tahoma"/>
                      </a:endParaRPr>
                    </a:p>
                  </a:txBody>
                  <a:tcPr anchor="ctr">
                    <a:lnL w="38100" algn="ctr">
                      <a:solidFill>
                        <a:srgbClr val="73C167"/>
                      </a:solidFill>
                    </a:lnL>
                    <a:lnR w="38100" algn="ctr">
                      <a:solidFill>
                        <a:srgbClr val="73C167"/>
                      </a:solidFill>
                    </a:lnR>
                    <a:lnT w="38100" algn="ctr">
                      <a:solidFill>
                        <a:srgbClr val="73C167"/>
                      </a:solidFill>
                    </a:lnT>
                    <a:lnB w="38100" algn="ctr">
                      <a:solidFill>
                        <a:srgbClr val="73C167"/>
                      </a:solidFill>
                    </a:lnB>
                    <a:solidFill>
                      <a:srgbClr val="73C167"/>
                    </a:solidFill>
                  </a:tcPr>
                </a:tc>
              </a:tr>
              <a:tr h="1676400">
                <a:tc>
                  <a:txBody>
                    <a:bodyPr/>
                    <a:p>
                      <a:pPr algn="ctr">
                        <a:defRPr/>
                      </a:pPr>
                      <a:r>
                        <a:rPr lang="pt-BR" sz="1400" b="1">
                          <a:solidFill>
                            <a:schemeClr val="bg1"/>
                          </a:solidFill>
                          <a:latin typeface="Tahoma"/>
                          <a:cs typeface="Tahoma"/>
                        </a:rPr>
                        <a:t>CENTRALIZED</a:t>
                      </a:r>
                      <a:endParaRPr lang="pt-BR" sz="1400" b="1">
                        <a:solidFill>
                          <a:schemeClr val="bg1"/>
                        </a:solidFill>
                        <a:latin typeface="Tahoma"/>
                        <a:cs typeface="Tahoma"/>
                      </a:endParaRPr>
                    </a:p>
                  </a:txBody>
                  <a:tcPr vert="vert270" anchor="ctr">
                    <a:lnL w="38100" algn="ctr">
                      <a:solidFill>
                        <a:srgbClr val="73C167"/>
                      </a:solidFill>
                    </a:lnL>
                    <a:lnR w="38100" algn="ctr">
                      <a:solidFill>
                        <a:srgbClr val="73C167"/>
                      </a:solidFill>
                    </a:lnR>
                    <a:lnT w="38100" algn="ctr">
                      <a:solidFill>
                        <a:srgbClr val="73C167"/>
                      </a:solidFill>
                    </a:lnT>
                    <a:lnB w="38100" algn="ctr">
                      <a:solidFill>
                        <a:srgbClr val="73C167"/>
                      </a:solidFill>
                    </a:lnB>
                    <a:solidFill>
                      <a:srgbClr val="73C167"/>
                    </a:solidFill>
                  </a:tcPr>
                </a:tc>
                <a:tc>
                  <a:txBody>
                    <a:bodyPr/>
                    <a:p>
                      <a:pPr algn="ctr">
                        <a:defRPr/>
                      </a:pPr>
                      <a:r>
                        <a:rPr lang="pt-BR" sz="1600">
                          <a:solidFill>
                            <a:srgbClr val="545456"/>
                          </a:solidFill>
                          <a:latin typeface="Tahoma"/>
                          <a:cs typeface="Tahoma"/>
                        </a:rPr>
                        <a:t>Each unit reports</a:t>
                      </a:r>
                      <a:endParaRPr/>
                    </a:p>
                    <a:p>
                      <a:pPr algn="ctr">
                        <a:defRPr/>
                      </a:pPr>
                      <a:r>
                        <a:rPr lang="pt-BR" sz="1600">
                          <a:solidFill>
                            <a:srgbClr val="545456"/>
                          </a:solidFill>
                          <a:latin typeface="Tahoma"/>
                          <a:cs typeface="Tahoma"/>
                        </a:rPr>
                        <a:t>activity data</a:t>
                      </a:r>
                      <a:endParaRPr/>
                    </a:p>
                  </a:txBody>
                  <a:tcPr anchor="ctr">
                    <a:lnL w="38100" algn="ctr">
                      <a:solidFill>
                        <a:srgbClr val="73C167"/>
                      </a:solidFill>
                    </a:lnL>
                    <a:lnR w="38100" algn="ctr">
                      <a:solidFill>
                        <a:srgbClr val="73C167"/>
                      </a:solidFill>
                    </a:lnR>
                    <a:lnT w="38100" algn="ctr">
                      <a:solidFill>
                        <a:srgbClr val="73C167"/>
                      </a:solidFill>
                    </a:lnT>
                    <a:lnB w="38100" algn="ctr">
                      <a:solidFill>
                        <a:srgbClr val="73C167"/>
                      </a:solidFill>
                    </a:lnB>
                    <a:solidFill>
                      <a:schemeClr val="bg1"/>
                    </a:solidFill>
                  </a:tcPr>
                </a:tc>
                <a:tc>
                  <a:txBody>
                    <a:bodyPr/>
                    <a:p>
                      <a:pPr algn="ctr">
                        <a:defRPr/>
                      </a:pPr>
                      <a:r>
                        <a:rPr lang="pt-BR" sz="1600">
                          <a:solidFill>
                            <a:srgbClr val="545456"/>
                          </a:solidFill>
                          <a:latin typeface="Tahoma"/>
                          <a:cs typeface="Tahoma"/>
                        </a:rPr>
                        <a:t>Emission</a:t>
                      </a:r>
                      <a:r>
                        <a:rPr lang="pt-BR" sz="1600">
                          <a:solidFill>
                            <a:srgbClr val="545456"/>
                          </a:solidFill>
                          <a:latin typeface="Tahoma"/>
                          <a:cs typeface="Tahoma"/>
                        </a:rPr>
                        <a:t> factors and GWPs</a:t>
                      </a:r>
                      <a:endParaRPr/>
                    </a:p>
                    <a:p>
                      <a:pPr algn="ctr">
                        <a:defRPr/>
                      </a:pPr>
                      <a:r>
                        <a:rPr lang="pt-BR" sz="1600">
                          <a:solidFill>
                            <a:srgbClr val="545456"/>
                          </a:solidFill>
                          <a:latin typeface="Tahoma"/>
                          <a:cs typeface="Tahoma"/>
                        </a:rPr>
                        <a:t>factored in, then all emissions added together at corporate level</a:t>
                      </a:r>
                      <a:endParaRPr lang="pt-BR" sz="1600">
                        <a:solidFill>
                          <a:srgbClr val="545456"/>
                        </a:solidFill>
                        <a:latin typeface="Tahoma"/>
                        <a:cs typeface="Tahoma"/>
                      </a:endParaRPr>
                    </a:p>
                  </a:txBody>
                  <a:tcPr anchor="ctr">
                    <a:lnL w="38100" algn="ctr">
                      <a:solidFill>
                        <a:srgbClr val="73C167"/>
                      </a:solidFill>
                    </a:lnL>
                    <a:lnR w="38100" algn="ctr">
                      <a:solidFill>
                        <a:srgbClr val="73C167"/>
                      </a:solidFill>
                    </a:lnR>
                    <a:lnT w="38100" algn="ctr">
                      <a:solidFill>
                        <a:srgbClr val="73C167"/>
                      </a:solidFill>
                    </a:lnT>
                    <a:lnB w="38100" algn="ctr">
                      <a:solidFill>
                        <a:srgbClr val="73C167"/>
                      </a:solidFill>
                    </a:lnB>
                    <a:solidFill>
                      <a:schemeClr val="bg1"/>
                    </a:solidFill>
                  </a:tcPr>
                </a:tc>
              </a:tr>
              <a:tr h="1996440">
                <a:tc>
                  <a:txBody>
                    <a:bodyPr/>
                    <a:p>
                      <a:pPr algn="ctr">
                        <a:defRPr/>
                      </a:pPr>
                      <a:r>
                        <a:rPr lang="pt-BR" sz="1400" b="1">
                          <a:solidFill>
                            <a:schemeClr val="bg1"/>
                          </a:solidFill>
                          <a:latin typeface="Tahoma"/>
                          <a:cs typeface="Tahoma"/>
                        </a:rPr>
                        <a:t>DECENTRALIZED</a:t>
                      </a:r>
                      <a:endParaRPr lang="pt-BR" sz="1400" b="1">
                        <a:solidFill>
                          <a:schemeClr val="bg1"/>
                        </a:solidFill>
                        <a:latin typeface="Tahoma"/>
                        <a:cs typeface="Tahoma"/>
                      </a:endParaRPr>
                    </a:p>
                  </a:txBody>
                  <a:tcPr vert="vert270" anchor="ctr">
                    <a:lnL w="38100" algn="ctr">
                      <a:solidFill>
                        <a:srgbClr val="73C167"/>
                      </a:solidFill>
                    </a:lnL>
                    <a:lnR w="38100" algn="ctr">
                      <a:solidFill>
                        <a:srgbClr val="73C167"/>
                      </a:solidFill>
                    </a:lnR>
                    <a:lnT w="38100" algn="ctr">
                      <a:solidFill>
                        <a:srgbClr val="73C167"/>
                      </a:solidFill>
                    </a:lnT>
                    <a:lnB w="38100" algn="ctr">
                      <a:solidFill>
                        <a:srgbClr val="73C167"/>
                      </a:solidFill>
                    </a:lnB>
                    <a:solidFill>
                      <a:srgbClr val="73C167"/>
                    </a:solidFill>
                  </a:tcPr>
                </a:tc>
                <a:tc>
                  <a:txBody>
                    <a:bodyPr/>
                    <a:p>
                      <a:pPr algn="ctr">
                        <a:defRPr/>
                      </a:pPr>
                      <a:r>
                        <a:rPr lang="pt-BR" sz="1600">
                          <a:solidFill>
                            <a:srgbClr val="545456"/>
                          </a:solidFill>
                          <a:latin typeface="Tahoma"/>
                          <a:ea typeface="+mn-ea"/>
                          <a:cs typeface="Tahoma"/>
                        </a:rPr>
                        <a:t>Each unit reports emissions</a:t>
                      </a:r>
                      <a:endParaRPr/>
                    </a:p>
                  </a:txBody>
                  <a:tcPr anchor="ctr">
                    <a:lnL w="38100" algn="ctr">
                      <a:solidFill>
                        <a:srgbClr val="73C167"/>
                      </a:solidFill>
                    </a:lnL>
                    <a:lnR w="38100" algn="ctr">
                      <a:solidFill>
                        <a:srgbClr val="73C167"/>
                      </a:solidFill>
                    </a:lnR>
                    <a:lnT w="38100" algn="ctr">
                      <a:solidFill>
                        <a:srgbClr val="73C167"/>
                      </a:solidFill>
                    </a:lnT>
                    <a:lnB w="38100" algn="ctr">
                      <a:solidFill>
                        <a:srgbClr val="73C167"/>
                      </a:solidFill>
                    </a:lnB>
                    <a:solidFill>
                      <a:schemeClr val="bg1"/>
                    </a:solidFill>
                  </a:tcPr>
                </a:tc>
                <a:tc>
                  <a:txBody>
                    <a:bodyPr/>
                    <a:p>
                      <a:pPr marL="0" algn="ctr" defTabSz="457200">
                        <a:defRPr/>
                      </a:pPr>
                      <a:r>
                        <a:rPr lang="pt-BR" sz="1600">
                          <a:solidFill>
                            <a:srgbClr val="545456"/>
                          </a:solidFill>
                          <a:latin typeface="Tahoma"/>
                          <a:ea typeface="+mn-ea"/>
                          <a:cs typeface="Tahoma"/>
                        </a:rPr>
                        <a:t>Emissions added together</a:t>
                      </a:r>
                      <a:endParaRPr/>
                    </a:p>
                    <a:p>
                      <a:pPr marL="0" algn="ctr" defTabSz="457200">
                        <a:defRPr/>
                      </a:pPr>
                      <a:r>
                        <a:rPr lang="pt-BR" sz="1600">
                          <a:solidFill>
                            <a:srgbClr val="545456"/>
                          </a:solidFill>
                          <a:latin typeface="Tahoma"/>
                          <a:ea typeface="+mn-ea"/>
                          <a:cs typeface="Tahoma"/>
                        </a:rPr>
                        <a:t>at corporate level</a:t>
                      </a:r>
                      <a:endParaRPr lang="pt-BR" sz="1600">
                        <a:solidFill>
                          <a:srgbClr val="545456"/>
                        </a:solidFill>
                        <a:latin typeface="Tahoma"/>
                        <a:ea typeface="+mn-ea"/>
                        <a:cs typeface="Tahoma"/>
                      </a:endParaRPr>
                    </a:p>
                  </a:txBody>
                  <a:tcPr anchor="ctr">
                    <a:lnL w="38100" algn="ctr">
                      <a:solidFill>
                        <a:srgbClr val="73C167"/>
                      </a:solidFill>
                    </a:lnL>
                    <a:lnR w="38100" algn="ctr">
                      <a:solidFill>
                        <a:srgbClr val="73C167"/>
                      </a:solidFill>
                    </a:lnR>
                    <a:lnT w="38100" algn="ctr">
                      <a:solidFill>
                        <a:srgbClr val="73C167"/>
                      </a:solidFill>
                    </a:lnT>
                    <a:lnB w="38100" algn="ctr">
                      <a:solidFill>
                        <a:srgbClr val="73C167"/>
                      </a:solidFill>
                    </a:lnB>
                    <a:solidFill>
                      <a:schemeClr val="bg1"/>
                    </a:solidFill>
                  </a:tcPr>
                </a:tc>
              </a:tr>
            </a:tbl>
          </a:graphicData>
        </a:graphic>
      </p:graphicFrame>
      <p:sp>
        <p:nvSpPr>
          <p:cNvPr id="27" name="Rectangle 26"/>
          <p:cNvSpPr/>
          <p:nvPr/>
        </p:nvSpPr>
        <p:spPr bwMode="auto">
          <a:xfrm>
            <a:off x="1905000" y="2362199"/>
            <a:ext cx="2303463" cy="1524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8" name="Rectangle 27"/>
          <p:cNvSpPr/>
          <p:nvPr/>
        </p:nvSpPr>
        <p:spPr bwMode="auto">
          <a:xfrm>
            <a:off x="1828800" y="4114800"/>
            <a:ext cx="2362199" cy="16002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29" name="Rectangle 28"/>
          <p:cNvSpPr/>
          <p:nvPr/>
        </p:nvSpPr>
        <p:spPr bwMode="auto">
          <a:xfrm>
            <a:off x="4343400" y="2362199"/>
            <a:ext cx="3630613" cy="1524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0" name="Rectangle 29"/>
          <p:cNvSpPr/>
          <p:nvPr/>
        </p:nvSpPr>
        <p:spPr bwMode="auto">
          <a:xfrm>
            <a:off x="4495800" y="4191000"/>
            <a:ext cx="3478213" cy="152400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1" name="Seta para a direita 29"/>
          <p:cNvSpPr/>
          <p:nvPr/>
        </p:nvSpPr>
        <p:spPr bwMode="auto">
          <a:xfrm>
            <a:off x="4114800" y="2971800"/>
            <a:ext cx="304800" cy="228600"/>
          </a:xfrm>
          <a:prstGeom prst="right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a:p>
        </p:txBody>
      </p:sp>
      <p:sp>
        <p:nvSpPr>
          <p:cNvPr id="32" name="Seta para a direita 30"/>
          <p:cNvSpPr/>
          <p:nvPr/>
        </p:nvSpPr>
        <p:spPr bwMode="auto">
          <a:xfrm>
            <a:off x="4114800" y="4876800"/>
            <a:ext cx="304800" cy="228600"/>
          </a:xfrm>
          <a:prstGeom prst="right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pt-B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anim calcmode="lin" valueType="num">
                                      <p:cBhvr>
                                        <p:cTn id="8" dur="500" fill="hold"/>
                                        <p:tgtEl>
                                          <p:spTgt spid="24"/>
                                        </p:tgtEl>
                                        <p:attrNameLst>
                                          <p:attrName>ppt_x</p:attrName>
                                        </p:attrNameLst>
                                      </p:cBhvr>
                                      <p:tavLst>
                                        <p:tav tm="0">
                                          <p:val>
                                            <p:strVal val="#ppt_x"/>
                                          </p:val>
                                        </p:tav>
                                        <p:tav tm="100000">
                                          <p:val>
                                            <p:strVal val="#ppt_x"/>
                                          </p:val>
                                        </p:tav>
                                      </p:tavLst>
                                    </p:anim>
                                    <p:anim calcmode="lin" valueType="num">
                                      <p:cBhvr>
                                        <p:cTn id="9" dur="5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0" nodeType="clickEffect">
                                  <p:stCondLst>
                                    <p:cond delay="0"/>
                                  </p:stCondLst>
                                  <p:childTnLst>
                                    <p:set>
                                      <p:cBhvr>
                                        <p:cTn id="27" dur="1" fill="hold">
                                          <p:stCondLst>
                                            <p:cond delay="0"/>
                                          </p:stCondLst>
                                        </p:cTn>
                                        <p:tgtEl>
                                          <p:spTgt spid="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0" nodeType="clickEffect">
                                  <p:stCondLst>
                                    <p:cond delay="0"/>
                                  </p:stCondLst>
                                  <p:childTnLst>
                                    <p:set>
                                      <p:cBhvr>
                                        <p:cTn id="37"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 name="Content Placeholder 18"/>
          <p:cNvSpPr>
            <a:spLocks noGrp="1"/>
          </p:cNvSpPr>
          <p:nvPr>
            <p:ph idx="1"/>
          </p:nvPr>
        </p:nvSpPr>
        <p:spPr bwMode="auto">
          <a:xfrm>
            <a:off x="208431" y="1605597"/>
            <a:ext cx="8318881" cy="4642803"/>
          </a:xfrm>
        </p:spPr>
        <p:txBody>
          <a:bodyPr/>
          <a:lstStyle/>
          <a:p>
            <a:pPr>
              <a:defRPr/>
            </a:pPr>
            <a:endParaRPr lang="en-US"/>
          </a:p>
        </p:txBody>
      </p:sp>
      <p:sp>
        <p:nvSpPr>
          <p:cNvPr id="3" name="Title 2"/>
          <p:cNvSpPr>
            <a:spLocks noGrp="1"/>
          </p:cNvSpPr>
          <p:nvPr>
            <p:ph type="ctrTitle"/>
          </p:nvPr>
        </p:nvSpPr>
        <p:spPr bwMode="auto">
          <a:xfrm>
            <a:off x="256516" y="690880"/>
            <a:ext cx="8458562" cy="528320"/>
          </a:xfrm>
        </p:spPr>
        <p:txBody>
          <a:bodyPr>
            <a:noAutofit/>
          </a:bodyPr>
          <a:lstStyle/>
          <a:p>
            <a:pPr>
              <a:defRPr/>
            </a:pPr>
            <a:r>
              <a:rPr lang="en-US" sz="3200"/>
              <a:t>Summary</a:t>
            </a:r>
            <a:endParaRPr lang="en-US" sz="3200"/>
          </a:p>
        </p:txBody>
      </p:sp>
      <p:sp>
        <p:nvSpPr>
          <p:cNvPr id="20" name="Rounded Rectangle 19"/>
          <p:cNvSpPr/>
          <p:nvPr/>
        </p:nvSpPr>
        <p:spPr bwMode="auto">
          <a:xfrm>
            <a:off x="838200" y="1341437"/>
            <a:ext cx="7391400" cy="914400"/>
          </a:xfrm>
          <a:prstGeom prst="roundRect">
            <a:avLst>
              <a:gd name="adj" fmla="val 16667"/>
            </a:avLst>
          </a:prstGeom>
          <a:solidFill>
            <a:srgbClr val="00FAE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2600">
                <a:solidFill>
                  <a:srgbClr val="FFFFFF"/>
                </a:solidFill>
                <a:latin typeface="Tahoma"/>
                <a:ea typeface="Helvetica Neue"/>
                <a:cs typeface="Tahoma"/>
              </a:rPr>
              <a:t>Identify Sources</a:t>
            </a:r>
            <a:endParaRPr lang="en-US" sz="2600">
              <a:solidFill>
                <a:srgbClr val="FFFFFF"/>
              </a:solidFill>
              <a:latin typeface="Tahoma"/>
              <a:ea typeface="Helvetica Neue"/>
              <a:cs typeface="Tahoma"/>
            </a:endParaRPr>
          </a:p>
          <a:p>
            <a:pPr algn="ctr">
              <a:defRPr/>
            </a:pPr>
            <a:r>
              <a:rPr lang="es-ES">
                <a:solidFill>
                  <a:srgbClr val="FFFFFF"/>
                </a:solidFill>
                <a:latin typeface="Tahoma"/>
                <a:ea typeface="Helvetica Neue"/>
                <a:cs typeface="Tahoma"/>
              </a:rPr>
              <a:t>stationary</a:t>
            </a:r>
            <a:r>
              <a:rPr lang="es-ES">
                <a:solidFill>
                  <a:srgbClr val="FFFFFF"/>
                </a:solidFill>
                <a:latin typeface="Tahoma"/>
                <a:ea typeface="Helvetica Neue"/>
                <a:cs typeface="Tahoma"/>
              </a:rPr>
              <a:t>, </a:t>
            </a:r>
            <a:r>
              <a:rPr lang="es-ES">
                <a:solidFill>
                  <a:srgbClr val="FFFFFF"/>
                </a:solidFill>
                <a:latin typeface="Tahoma"/>
                <a:ea typeface="Helvetica Neue"/>
                <a:cs typeface="Tahoma"/>
              </a:rPr>
              <a:t>mobile</a:t>
            </a:r>
            <a:r>
              <a:rPr lang="es-ES">
                <a:solidFill>
                  <a:srgbClr val="FFFFFF"/>
                </a:solidFill>
                <a:latin typeface="Tahoma"/>
                <a:ea typeface="Helvetica Neue"/>
                <a:cs typeface="Tahoma"/>
              </a:rPr>
              <a:t>, </a:t>
            </a:r>
            <a:r>
              <a:rPr lang="es-ES">
                <a:solidFill>
                  <a:srgbClr val="FFFFFF"/>
                </a:solidFill>
                <a:latin typeface="Tahoma"/>
                <a:ea typeface="Helvetica Neue"/>
                <a:cs typeface="Tahoma"/>
              </a:rPr>
              <a:t>process</a:t>
            </a:r>
            <a:r>
              <a:rPr lang="es-ES">
                <a:solidFill>
                  <a:srgbClr val="FFFFFF"/>
                </a:solidFill>
                <a:latin typeface="Tahoma"/>
                <a:ea typeface="Helvetica Neue"/>
                <a:cs typeface="Tahoma"/>
              </a:rPr>
              <a:t>, </a:t>
            </a:r>
            <a:r>
              <a:rPr lang="es-ES">
                <a:solidFill>
                  <a:srgbClr val="FFFFFF"/>
                </a:solidFill>
                <a:latin typeface="Tahoma"/>
                <a:ea typeface="Helvetica Neue"/>
                <a:cs typeface="Tahoma"/>
              </a:rPr>
              <a:t>fugitive</a:t>
            </a:r>
            <a:endParaRPr lang="en-US">
              <a:solidFill>
                <a:srgbClr val="FFFFFF"/>
              </a:solidFill>
              <a:latin typeface="Tahoma"/>
              <a:ea typeface="Helvetica Neue"/>
              <a:cs typeface="Tahoma"/>
            </a:endParaRPr>
          </a:p>
        </p:txBody>
      </p:sp>
      <p:sp>
        <p:nvSpPr>
          <p:cNvPr id="21" name="Rounded Rectangle 20"/>
          <p:cNvSpPr/>
          <p:nvPr/>
        </p:nvSpPr>
        <p:spPr bwMode="auto">
          <a:xfrm>
            <a:off x="838200" y="2332037"/>
            <a:ext cx="7391400" cy="9144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2600">
                <a:solidFill>
                  <a:srgbClr val="FFFFFF"/>
                </a:solidFill>
                <a:latin typeface="Tahoma"/>
                <a:ea typeface="Helvetica Neue"/>
                <a:cs typeface="Tahoma"/>
              </a:rPr>
              <a:t>Select Calculation Approach</a:t>
            </a:r>
            <a:endParaRPr lang="en-US" sz="2600">
              <a:solidFill>
                <a:srgbClr val="FFFFFF"/>
              </a:solidFill>
              <a:latin typeface="Tahoma"/>
              <a:ea typeface="Helvetica Neue"/>
              <a:cs typeface="Tahoma"/>
            </a:endParaRPr>
          </a:p>
          <a:p>
            <a:pPr algn="ctr">
              <a:defRPr/>
            </a:pPr>
            <a:r>
              <a:rPr lang="es-ES">
                <a:solidFill>
                  <a:srgbClr val="FFFFFF"/>
                </a:solidFill>
                <a:latin typeface="Tahoma"/>
                <a:ea typeface="Helvetica Neue"/>
                <a:cs typeface="Tahoma"/>
              </a:rPr>
              <a:t>direct</a:t>
            </a:r>
            <a:r>
              <a:rPr lang="es-ES">
                <a:solidFill>
                  <a:srgbClr val="FFFFFF"/>
                </a:solidFill>
                <a:latin typeface="Tahoma"/>
                <a:ea typeface="Helvetica Neue"/>
                <a:cs typeface="Tahoma"/>
              </a:rPr>
              <a:t> </a:t>
            </a:r>
            <a:r>
              <a:rPr lang="es-ES">
                <a:solidFill>
                  <a:srgbClr val="FFFFFF"/>
                </a:solidFill>
                <a:latin typeface="Tahoma"/>
                <a:ea typeface="Helvetica Neue"/>
                <a:cs typeface="Tahoma"/>
              </a:rPr>
              <a:t>measurement</a:t>
            </a:r>
            <a:r>
              <a:rPr lang="es-ES">
                <a:solidFill>
                  <a:srgbClr val="FFFFFF"/>
                </a:solidFill>
                <a:latin typeface="Tahoma"/>
                <a:ea typeface="Helvetica Neue"/>
                <a:cs typeface="Tahoma"/>
              </a:rPr>
              <a:t>, </a:t>
            </a:r>
            <a:r>
              <a:rPr lang="es-ES">
                <a:solidFill>
                  <a:srgbClr val="FFFFFF"/>
                </a:solidFill>
                <a:latin typeface="Tahoma"/>
                <a:ea typeface="Helvetica Neue"/>
                <a:cs typeface="Tahoma"/>
              </a:rPr>
              <a:t>stoichiometry</a:t>
            </a:r>
            <a:r>
              <a:rPr lang="es-ES">
                <a:solidFill>
                  <a:srgbClr val="FFFFFF"/>
                </a:solidFill>
                <a:latin typeface="Tahoma"/>
                <a:ea typeface="Helvetica Neue"/>
                <a:cs typeface="Tahoma"/>
              </a:rPr>
              <a:t>, </a:t>
            </a:r>
            <a:r>
              <a:rPr lang="es-ES" u="sng">
                <a:solidFill>
                  <a:srgbClr val="FFFFFF"/>
                </a:solidFill>
                <a:latin typeface="Tahoma"/>
                <a:ea typeface="Helvetica Neue"/>
                <a:cs typeface="Tahoma"/>
              </a:rPr>
              <a:t>estimate</a:t>
            </a:r>
            <a:r>
              <a:rPr lang="es-ES" u="sng">
                <a:solidFill>
                  <a:srgbClr val="FFFFFF"/>
                </a:solidFill>
                <a:latin typeface="Tahoma"/>
                <a:ea typeface="Helvetica Neue"/>
                <a:cs typeface="Tahoma"/>
              </a:rPr>
              <a:t> </a:t>
            </a:r>
            <a:r>
              <a:rPr lang="es-ES" u="sng">
                <a:solidFill>
                  <a:srgbClr val="FFFFFF"/>
                </a:solidFill>
                <a:latin typeface="Tahoma"/>
                <a:ea typeface="Helvetica Neue"/>
                <a:cs typeface="Tahoma"/>
              </a:rPr>
              <a:t>emissions</a:t>
            </a:r>
            <a:endParaRPr lang="en-US" u="sng">
              <a:solidFill>
                <a:srgbClr val="FFFFFF"/>
              </a:solidFill>
              <a:latin typeface="Tahoma"/>
              <a:ea typeface="Helvetica Neue"/>
              <a:cs typeface="Tahoma"/>
            </a:endParaRPr>
          </a:p>
        </p:txBody>
      </p:sp>
      <p:sp>
        <p:nvSpPr>
          <p:cNvPr id="22" name="Rounded Rectangle 21"/>
          <p:cNvSpPr/>
          <p:nvPr/>
        </p:nvSpPr>
        <p:spPr bwMode="auto">
          <a:xfrm>
            <a:off x="838200" y="3322637"/>
            <a:ext cx="7391400" cy="9144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2600">
                <a:latin typeface="Tahoma"/>
                <a:cs typeface="Tahoma"/>
              </a:rPr>
              <a:t>Collect Data and Choose Emissions Factors</a:t>
            </a:r>
            <a:endParaRPr lang="en-US" sz="2600">
              <a:latin typeface="Tahoma"/>
              <a:cs typeface="Tahoma"/>
            </a:endParaRPr>
          </a:p>
          <a:p>
            <a:pPr>
              <a:spcBef>
                <a:spcPts val="0"/>
              </a:spcBef>
              <a:spcAft>
                <a:spcPts val="0"/>
              </a:spcAft>
              <a:defRPr/>
            </a:pPr>
            <a:r>
              <a:rPr lang="en-US" sz="2800">
                <a:latin typeface="Tahoma"/>
                <a:cs typeface="Tahoma"/>
              </a:rPr>
              <a:t>	  					</a:t>
            </a:r>
            <a:endParaRPr/>
          </a:p>
        </p:txBody>
      </p:sp>
      <p:sp>
        <p:nvSpPr>
          <p:cNvPr id="23" name="Rounded Rectangle 22"/>
          <p:cNvSpPr/>
          <p:nvPr/>
        </p:nvSpPr>
        <p:spPr bwMode="auto">
          <a:xfrm>
            <a:off x="838200" y="4313237"/>
            <a:ext cx="7391400" cy="914400"/>
          </a:xfrm>
          <a:prstGeom prst="roundRect">
            <a:avLst>
              <a:gd name="adj" fmla="val 16667"/>
            </a:avLst>
          </a:prstGeom>
          <a:solidFill>
            <a:srgbClr val="00B8AF"/>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sz="2800">
              <a:solidFill>
                <a:schemeClr val="bg1"/>
              </a:solidFill>
              <a:latin typeface="Tahoma"/>
              <a:ea typeface="Helvetica Neue"/>
              <a:cs typeface="Tahoma"/>
            </a:endParaRPr>
          </a:p>
          <a:p>
            <a:pPr algn="ctr">
              <a:defRPr/>
            </a:pPr>
            <a:r>
              <a:rPr lang="en-US" sz="2600">
                <a:solidFill>
                  <a:schemeClr val="bg1"/>
                </a:solidFill>
                <a:latin typeface="Tahoma"/>
                <a:ea typeface="Helvetica Neue"/>
                <a:cs typeface="Tahoma"/>
              </a:rPr>
              <a:t>Apply Calculation Tools</a:t>
            </a:r>
            <a:endParaRPr lang="en-US" sz="2600">
              <a:solidFill>
                <a:schemeClr val="bg1"/>
              </a:solidFill>
              <a:latin typeface="Tahoma"/>
              <a:ea typeface="Helvetica Neue"/>
              <a:cs typeface="Tahoma"/>
            </a:endParaRPr>
          </a:p>
          <a:p>
            <a:pPr algn="ctr">
              <a:defRPr/>
            </a:pPr>
            <a:r>
              <a:rPr lang="en-US" u="sng">
                <a:solidFill>
                  <a:srgbClr val="C6D9F1"/>
                </a:solidFill>
                <a:latin typeface="Tahoma"/>
                <a:ea typeface="Helvetica Neue"/>
                <a:cs typeface="Tahoma"/>
              </a:rPr>
              <a:t>http://www.ghgprotocol.org/calculation-tools</a:t>
            </a:r>
            <a:endParaRPr/>
          </a:p>
          <a:p>
            <a:pPr algn="ctr">
              <a:defRPr/>
            </a:pPr>
            <a:endParaRPr lang="en-US" sz="2800">
              <a:solidFill>
                <a:srgbClr val="FFFFFF"/>
              </a:solidFill>
              <a:latin typeface="Tahoma"/>
              <a:ea typeface="Helvetica Neue"/>
              <a:cs typeface="Tahoma"/>
            </a:endParaRPr>
          </a:p>
        </p:txBody>
      </p:sp>
      <p:sp>
        <p:nvSpPr>
          <p:cNvPr id="24" name="Rounded Rectangle 23"/>
          <p:cNvSpPr/>
          <p:nvPr/>
        </p:nvSpPr>
        <p:spPr bwMode="auto">
          <a:xfrm>
            <a:off x="838200" y="5303837"/>
            <a:ext cx="7391400" cy="9144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2600">
                <a:solidFill>
                  <a:srgbClr val="FFFFFF"/>
                </a:solidFill>
                <a:latin typeface="Tahoma"/>
                <a:ea typeface="Helvetica Neue"/>
                <a:cs typeface="Tahoma"/>
              </a:rPr>
              <a:t>Roll-up Data to Corporate Level</a:t>
            </a:r>
            <a:endParaRPr lang="en-US" sz="2600">
              <a:solidFill>
                <a:srgbClr val="FFFFFF"/>
              </a:solidFill>
              <a:latin typeface="Tahoma"/>
              <a:ea typeface="Helvetica Neue"/>
              <a:cs typeface="Tahoma"/>
            </a:endParaRPr>
          </a:p>
          <a:p>
            <a:pPr algn="ctr">
              <a:defRPr/>
            </a:pPr>
            <a:r>
              <a:rPr lang="en-US">
                <a:solidFill>
                  <a:srgbClr val="FFFFFF"/>
                </a:solidFill>
                <a:latin typeface="Tahoma"/>
                <a:ea typeface="Helvetica Neue"/>
                <a:cs typeface="Tahoma"/>
              </a:rPr>
              <a:t>report activity data and emissions estimates to corporate</a:t>
            </a:r>
            <a:endParaRPr lang="en-US">
              <a:solidFill>
                <a:srgbClr val="FFFFFF"/>
              </a:solidFill>
              <a:latin typeface="Tahoma"/>
              <a:ea typeface="Helvetica Neue"/>
              <a:cs typeface="Tahoma"/>
            </a:endParaRPr>
          </a:p>
        </p:txBody>
      </p:sp>
      <p:sp>
        <p:nvSpPr>
          <p:cNvPr id="25" name="TextBox 24"/>
          <p:cNvSpPr txBox="1"/>
          <p:nvPr/>
        </p:nvSpPr>
        <p:spPr bwMode="auto">
          <a:xfrm>
            <a:off x="1905000" y="3795712"/>
            <a:ext cx="212725" cy="369888"/>
          </a:xfrm>
          <a:prstGeom prst="rect">
            <a:avLst/>
          </a:prstGeom>
          <a:noFill/>
          <a:ln>
            <a:noFill/>
          </a:ln>
          <a:effectLst>
            <a:outerShdw blurRad="50800" dist="38100" dir="2700000" algn="tl" rotWithShape="0">
              <a:prstClr val="black">
                <a:alpha val="40000"/>
              </a:prstClr>
            </a:outerShdw>
          </a:effectLst>
        </p:spPr>
        <p:txBody>
          <a:bodyPr anchor="ctr">
            <a:spAutoFit/>
          </a:bodyPr>
          <a:lstStyle/>
          <a:p>
            <a:pPr algn="ctr">
              <a:spcBef>
                <a:spcPts val="0"/>
              </a:spcBef>
              <a:spcAft>
                <a:spcPts val="0"/>
              </a:spcAft>
              <a:defRPr/>
            </a:pPr>
            <a:r>
              <a:rPr lang="en-US" b="1">
                <a:solidFill>
                  <a:srgbClr val="545456"/>
                </a:solidFill>
                <a:latin typeface="Tahoma"/>
                <a:cs typeface="Tahoma"/>
              </a:rPr>
              <a:t>x</a:t>
            </a:r>
            <a:endParaRPr/>
          </a:p>
        </p:txBody>
      </p:sp>
      <p:sp>
        <p:nvSpPr>
          <p:cNvPr id="26" name="TextBox 25"/>
          <p:cNvSpPr txBox="1"/>
          <p:nvPr/>
        </p:nvSpPr>
        <p:spPr bwMode="auto">
          <a:xfrm>
            <a:off x="3048000" y="3814762"/>
            <a:ext cx="212725" cy="400050"/>
          </a:xfrm>
          <a:prstGeom prst="rect">
            <a:avLst/>
          </a:prstGeom>
          <a:noFill/>
          <a:ln>
            <a:noFill/>
          </a:ln>
          <a:effectLst>
            <a:outerShdw blurRad="50800" dist="38100" dir="2700000" algn="tl" rotWithShape="0">
              <a:prstClr val="black">
                <a:alpha val="40000"/>
              </a:prstClr>
            </a:outerShdw>
          </a:effectLst>
        </p:spPr>
        <p:txBody>
          <a:bodyPr anchor="ctr">
            <a:spAutoFit/>
          </a:bodyPr>
          <a:lstStyle/>
          <a:p>
            <a:pPr algn="ctr">
              <a:spcBef>
                <a:spcPts val="0"/>
              </a:spcBef>
              <a:spcAft>
                <a:spcPts val="0"/>
              </a:spcAft>
              <a:defRPr/>
            </a:pPr>
            <a:r>
              <a:rPr lang="en-US" sz="2000" b="1">
                <a:solidFill>
                  <a:srgbClr val="545456"/>
                </a:solidFill>
                <a:latin typeface="Tahoma"/>
                <a:cs typeface="Tahoma"/>
              </a:rPr>
              <a:t>=</a:t>
            </a:r>
            <a:endParaRPr/>
          </a:p>
        </p:txBody>
      </p:sp>
      <p:sp>
        <p:nvSpPr>
          <p:cNvPr id="27" name="TextBox 26"/>
          <p:cNvSpPr txBox="1"/>
          <p:nvPr/>
        </p:nvSpPr>
        <p:spPr bwMode="auto">
          <a:xfrm>
            <a:off x="5791200" y="3795712"/>
            <a:ext cx="228600" cy="369888"/>
          </a:xfrm>
          <a:prstGeom prst="rect">
            <a:avLst/>
          </a:prstGeom>
          <a:noFill/>
          <a:ln>
            <a:noFill/>
          </a:ln>
          <a:effectLst>
            <a:outerShdw blurRad="50800" dist="38100" dir="2700000" algn="tl" rotWithShape="0">
              <a:prstClr val="black">
                <a:alpha val="40000"/>
              </a:prstClr>
            </a:outerShdw>
          </a:effectLst>
        </p:spPr>
        <p:txBody>
          <a:bodyPr anchor="ctr">
            <a:spAutoFit/>
          </a:bodyPr>
          <a:lstStyle/>
          <a:p>
            <a:pPr algn="ctr">
              <a:spcBef>
                <a:spcPts val="0"/>
              </a:spcBef>
              <a:spcAft>
                <a:spcPts val="0"/>
              </a:spcAft>
              <a:defRPr/>
            </a:pPr>
            <a:r>
              <a:rPr lang="en-US" b="1">
                <a:solidFill>
                  <a:srgbClr val="545456"/>
                </a:solidFill>
                <a:latin typeface="Tahoma"/>
                <a:cs typeface="Tahoma"/>
              </a:rPr>
              <a:t>x</a:t>
            </a:r>
            <a:endParaRPr/>
          </a:p>
        </p:txBody>
      </p:sp>
      <p:sp>
        <p:nvSpPr>
          <p:cNvPr id="28" name="TextBox 27"/>
          <p:cNvSpPr txBox="1"/>
          <p:nvPr/>
        </p:nvSpPr>
        <p:spPr bwMode="auto">
          <a:xfrm>
            <a:off x="6934200" y="3814762"/>
            <a:ext cx="228600" cy="400050"/>
          </a:xfrm>
          <a:prstGeom prst="rect">
            <a:avLst/>
          </a:prstGeom>
          <a:noFill/>
          <a:ln>
            <a:noFill/>
          </a:ln>
          <a:effectLst>
            <a:outerShdw blurRad="50800" dist="38100" dir="2700000" algn="tl" rotWithShape="0">
              <a:prstClr val="black">
                <a:alpha val="40000"/>
              </a:prstClr>
            </a:outerShdw>
          </a:effectLst>
        </p:spPr>
        <p:txBody>
          <a:bodyPr anchor="ctr">
            <a:spAutoFit/>
          </a:bodyPr>
          <a:lstStyle/>
          <a:p>
            <a:pPr algn="ctr">
              <a:spcBef>
                <a:spcPts val="0"/>
              </a:spcBef>
              <a:spcAft>
                <a:spcPts val="0"/>
              </a:spcAft>
              <a:defRPr/>
            </a:pPr>
            <a:r>
              <a:rPr lang="en-US" sz="2000" b="1">
                <a:solidFill>
                  <a:srgbClr val="545456"/>
                </a:solidFill>
                <a:latin typeface="Tahoma"/>
                <a:cs typeface="Tahoma"/>
              </a:rPr>
              <a:t>=</a:t>
            </a:r>
            <a:endParaRPr/>
          </a:p>
        </p:txBody>
      </p:sp>
      <p:sp>
        <p:nvSpPr>
          <p:cNvPr id="29" name="Rounded Rectangle 28"/>
          <p:cNvSpPr/>
          <p:nvPr/>
        </p:nvSpPr>
        <p:spPr bwMode="auto">
          <a:xfrm>
            <a:off x="1066800" y="3779837"/>
            <a:ext cx="838200" cy="457200"/>
          </a:xfrm>
          <a:prstGeom prst="roundRect">
            <a:avLst>
              <a:gd name="adj" fmla="val 16667"/>
            </a:avLst>
          </a:prstGeom>
          <a:solidFill>
            <a:srgbClr val="00FAE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000">
                <a:latin typeface="Tahoma"/>
                <a:cs typeface="Tahoma"/>
              </a:rPr>
              <a:t>Activity data</a:t>
            </a:r>
            <a:endParaRPr lang="en-US" sz="1000">
              <a:latin typeface="Tahoma"/>
              <a:cs typeface="Tahoma"/>
            </a:endParaRPr>
          </a:p>
        </p:txBody>
      </p:sp>
      <p:sp>
        <p:nvSpPr>
          <p:cNvPr id="30" name="Rounded Rectangle 29"/>
          <p:cNvSpPr/>
          <p:nvPr/>
        </p:nvSpPr>
        <p:spPr bwMode="auto">
          <a:xfrm>
            <a:off x="3352800" y="3779837"/>
            <a:ext cx="838200" cy="4572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100">
                <a:latin typeface="Tahoma"/>
                <a:cs typeface="Tahoma"/>
              </a:rPr>
              <a:t>t of emissions</a:t>
            </a:r>
            <a:endParaRPr lang="en-US" sz="1100">
              <a:latin typeface="Tahoma"/>
              <a:cs typeface="Tahoma"/>
            </a:endParaRPr>
          </a:p>
        </p:txBody>
      </p:sp>
      <p:sp>
        <p:nvSpPr>
          <p:cNvPr id="31" name="Rounded Rectangle 30"/>
          <p:cNvSpPr/>
          <p:nvPr/>
        </p:nvSpPr>
        <p:spPr bwMode="auto">
          <a:xfrm>
            <a:off x="2209800" y="3779837"/>
            <a:ext cx="838200" cy="4572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r>
              <a:rPr lang="en-US" sz="1100">
                <a:solidFill>
                  <a:srgbClr val="FFFFFF"/>
                </a:solidFill>
                <a:latin typeface="Tahoma"/>
                <a:cs typeface="Tahoma"/>
              </a:rPr>
              <a:t>Emission factor</a:t>
            </a:r>
            <a:endParaRPr lang="en-US" sz="1100">
              <a:solidFill>
                <a:srgbClr val="FFFFFF"/>
              </a:solidFill>
              <a:latin typeface="Tahoma"/>
              <a:cs typeface="Tahoma"/>
            </a:endParaRPr>
          </a:p>
        </p:txBody>
      </p:sp>
      <p:sp>
        <p:nvSpPr>
          <p:cNvPr id="32" name="Rounded Rectangle 31"/>
          <p:cNvSpPr/>
          <p:nvPr/>
        </p:nvSpPr>
        <p:spPr bwMode="auto">
          <a:xfrm>
            <a:off x="6096000" y="3779837"/>
            <a:ext cx="838200" cy="457200"/>
          </a:xfrm>
          <a:prstGeom prst="roundRect">
            <a:avLst>
              <a:gd name="adj" fmla="val 16667"/>
            </a:avLst>
          </a:prstGeom>
          <a:solidFill>
            <a:srgbClr val="7E7E80"/>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100">
                <a:latin typeface="Tahoma"/>
                <a:cs typeface="Tahoma"/>
              </a:rPr>
              <a:t>GWP</a:t>
            </a:r>
            <a:endParaRPr/>
          </a:p>
        </p:txBody>
      </p:sp>
      <p:sp>
        <p:nvSpPr>
          <p:cNvPr id="33" name="Rounded Rectangle 32"/>
          <p:cNvSpPr/>
          <p:nvPr/>
        </p:nvSpPr>
        <p:spPr bwMode="auto">
          <a:xfrm>
            <a:off x="7239000" y="3779837"/>
            <a:ext cx="838200" cy="457200"/>
          </a:xfrm>
          <a:prstGeom prst="roundRect">
            <a:avLst>
              <a:gd name="adj" fmla="val 16667"/>
            </a:avLst>
          </a:prstGeom>
          <a:solidFill>
            <a:srgbClr val="545456"/>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100">
                <a:latin typeface="Tahoma"/>
                <a:cs typeface="Tahoma"/>
              </a:rPr>
              <a:t>CO</a:t>
            </a:r>
            <a:r>
              <a:rPr lang="en-US" sz="1100" baseline="-25000">
                <a:latin typeface="Tahoma"/>
                <a:cs typeface="Tahoma"/>
              </a:rPr>
              <a:t>2</a:t>
            </a:r>
            <a:r>
              <a:rPr lang="en-US" sz="1100">
                <a:latin typeface="Tahoma"/>
                <a:cs typeface="Tahoma"/>
              </a:rPr>
              <a:t>e </a:t>
            </a:r>
            <a:r>
              <a:rPr lang="en-US" sz="1100">
                <a:latin typeface="Tahoma"/>
                <a:cs typeface="Tahoma"/>
              </a:rPr>
              <a:t>of emissions</a:t>
            </a:r>
            <a:endParaRPr lang="en-US" sz="1100">
              <a:latin typeface="Tahoma"/>
              <a:cs typeface="Tahoma"/>
            </a:endParaRPr>
          </a:p>
        </p:txBody>
      </p:sp>
      <p:sp>
        <p:nvSpPr>
          <p:cNvPr id="34" name="Rounded Rectangle 33"/>
          <p:cNvSpPr/>
          <p:nvPr/>
        </p:nvSpPr>
        <p:spPr bwMode="auto">
          <a:xfrm>
            <a:off x="4953000" y="3779837"/>
            <a:ext cx="838200" cy="4572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0"/>
              </a:spcBef>
              <a:spcAft>
                <a:spcPts val="0"/>
              </a:spcAft>
              <a:defRPr/>
            </a:pPr>
            <a:r>
              <a:rPr lang="en-US" sz="1100">
                <a:latin typeface="Tahoma"/>
                <a:cs typeface="Tahoma"/>
              </a:rPr>
              <a:t>t </a:t>
            </a:r>
            <a:r>
              <a:rPr lang="en-US" sz="1100">
                <a:latin typeface="Tahoma"/>
                <a:cs typeface="Tahoma"/>
              </a:rPr>
              <a:t>of emissions</a:t>
            </a:r>
            <a:endParaRPr lang="en-US" sz="1100">
              <a:latin typeface="Tahoma"/>
              <a:cs typeface="Tahoma"/>
            </a:endParaRPr>
          </a:p>
        </p:txBody>
      </p:sp>
      <p:sp>
        <p:nvSpPr>
          <p:cNvPr id="35" name="Right Arrow 34"/>
          <p:cNvSpPr/>
          <p:nvPr/>
        </p:nvSpPr>
        <p:spPr bwMode="auto">
          <a:xfrm>
            <a:off x="4419600" y="3913187"/>
            <a:ext cx="283029" cy="171450"/>
          </a:xfrm>
          <a:prstGeom prst="right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sz="1400">
              <a:solidFill>
                <a:srgbClr val="FFFFFF"/>
              </a:solidFill>
              <a:latin typeface="Tahoma"/>
              <a:cs typeface="Tahom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 name="Content Placeholder 8"/>
          <p:cNvSpPr>
            <a:spLocks noGrp="1"/>
          </p:cNvSpPr>
          <p:nvPr>
            <p:ph idx="1"/>
          </p:nvPr>
        </p:nvSpPr>
        <p:spPr bwMode="auto">
          <a:xfrm>
            <a:off x="3657601" y="1447800"/>
            <a:ext cx="4953000" cy="4642803"/>
          </a:xfrm>
        </p:spPr>
        <p:txBody>
          <a:bodyPr>
            <a:normAutofit lnSpcReduction="10000"/>
          </a:bodyPr>
          <a:lstStyle/>
          <a:p>
            <a:pPr marL="0" lvl="1">
              <a:buNone/>
              <a:defRPr/>
            </a:pPr>
            <a:r>
              <a:rPr lang="en-US"/>
              <a:t>The Greenhouse Gas Protocol: A Corporate Accounting &amp; Reporting Standard</a:t>
            </a:r>
            <a:endParaRPr/>
          </a:p>
          <a:p>
            <a:pPr lvl="1">
              <a:buFont typeface="Arial"/>
              <a:buChar char="•"/>
              <a:defRPr/>
            </a:pPr>
            <a:r>
              <a:rPr lang="en-US"/>
              <a:t>Chapter 6: Identifying and Calculating GHG Emissions</a:t>
            </a:r>
            <a:endParaRPr/>
          </a:p>
          <a:p>
            <a:pPr lvl="1">
              <a:buFont typeface="Arial"/>
              <a:buChar char="•"/>
              <a:defRPr/>
            </a:pPr>
            <a:r>
              <a:rPr lang="en-US"/>
              <a:t>Appendix A: Accounting for Indirect Emissions from Purchased Electricity</a:t>
            </a:r>
            <a:endParaRPr/>
          </a:p>
          <a:p>
            <a:pPr lvl="1">
              <a:buFont typeface="Arial"/>
              <a:buChar char="•"/>
              <a:defRPr/>
            </a:pPr>
            <a:r>
              <a:rPr lang="en-US"/>
              <a:t>Appendix D: Industry Sectors and Scopes</a:t>
            </a:r>
            <a:endParaRPr/>
          </a:p>
          <a:p>
            <a:pPr lvl="1">
              <a:buFont typeface="Arial"/>
              <a:buChar char="•"/>
              <a:defRPr/>
            </a:pPr>
            <a:endParaRPr lang="en-US"/>
          </a:p>
          <a:p>
            <a:pPr marL="0" lvl="1">
              <a:buNone/>
              <a:defRPr/>
            </a:pPr>
            <a:r>
              <a:rPr lang="en-US"/>
              <a:t>Hot Climate, Cool Commerce: A Service Sector Guide to Greenhouse Gas Management</a:t>
            </a:r>
            <a:endParaRPr/>
          </a:p>
          <a:p>
            <a:pPr lvl="1">
              <a:buFont typeface="Arial"/>
              <a:buChar char="•"/>
              <a:defRPr/>
            </a:pPr>
            <a:r>
              <a:rPr lang="en-US"/>
              <a:t>Part 2, Step 4: Calculating Emissions</a:t>
            </a:r>
            <a:endParaRPr/>
          </a:p>
          <a:p>
            <a:pPr lvl="2">
              <a:buFont typeface="Arial"/>
              <a:buChar char="•"/>
              <a:defRPr/>
            </a:pPr>
            <a:endParaRPr lang="en-US"/>
          </a:p>
          <a:p>
            <a:pPr marL="0" lvl="1">
              <a:buNone/>
              <a:defRPr/>
            </a:pPr>
            <a:r>
              <a:rPr lang="en-US"/>
              <a:t>ISO 14064-1</a:t>
            </a:r>
            <a:endParaRPr/>
          </a:p>
          <a:p>
            <a:pPr lvl="1">
              <a:buFont typeface="Arial"/>
              <a:buChar char="•"/>
              <a:defRPr/>
            </a:pPr>
            <a:r>
              <a:rPr lang="en-US"/>
              <a:t>Section 4.3: Quantification of GHG Emission and Removals</a:t>
            </a:r>
            <a:endParaRPr/>
          </a:p>
          <a:p>
            <a:pPr>
              <a:defRPr/>
            </a:pPr>
            <a:endParaRPr lang="en-US"/>
          </a:p>
        </p:txBody>
      </p:sp>
      <p:sp>
        <p:nvSpPr>
          <p:cNvPr id="3" name="Title 2"/>
          <p:cNvSpPr>
            <a:spLocks noGrp="1"/>
          </p:cNvSpPr>
          <p:nvPr>
            <p:ph type="ctrTitle"/>
          </p:nvPr>
        </p:nvSpPr>
        <p:spPr bwMode="auto"/>
        <p:txBody>
          <a:bodyPr/>
          <a:lstStyle/>
          <a:p>
            <a:pPr>
              <a:defRPr/>
            </a:pPr>
            <a:r>
              <a:rPr lang="en-US"/>
              <a:t>Further Reading</a:t>
            </a:r>
            <a:endParaRPr lang="en-US"/>
          </a:p>
        </p:txBody>
      </p:sp>
      <p:pic>
        <p:nvPicPr>
          <p:cNvPr id="4" name="Picture 4" descr="Corporate Standard cover (Large)"/>
          <p:cNvPicPr>
            <a:picLocks noChangeAspect="1" noChangeArrowheads="1"/>
          </p:cNvPicPr>
          <p:nvPr/>
        </p:nvPicPr>
        <p:blipFill>
          <a:blip r:embed="rId2"/>
          <a:stretch/>
        </p:blipFill>
        <p:spPr bwMode="auto">
          <a:xfrm>
            <a:off x="685800" y="1828800"/>
            <a:ext cx="2767013" cy="3733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 name="Subtitle 11"/>
          <p:cNvSpPr>
            <a:spLocks noGrp="1"/>
          </p:cNvSpPr>
          <p:nvPr>
            <p:ph type="subTitle" idx="1"/>
          </p:nvPr>
        </p:nvSpPr>
        <p:spPr bwMode="auto">
          <a:xfrm>
            <a:off x="320313" y="5586380"/>
            <a:ext cx="8458561" cy="585819"/>
          </a:xfrm>
        </p:spPr>
        <p:txBody>
          <a:bodyPr/>
          <a:lstStyle/>
          <a:p>
            <a:pPr>
              <a:defRPr/>
            </a:pPr>
            <a:r>
              <a:rPr lang="en-US"/>
              <a:t>Lesson 6</a:t>
            </a:r>
            <a:endParaRPr lang="en-US"/>
          </a:p>
        </p:txBody>
      </p:sp>
      <p:sp>
        <p:nvSpPr>
          <p:cNvPr id="11" name="Title 10"/>
          <p:cNvSpPr>
            <a:spLocks noGrp="1"/>
          </p:cNvSpPr>
          <p:nvPr>
            <p:ph type="title"/>
          </p:nvPr>
        </p:nvSpPr>
        <p:spPr bwMode="auto">
          <a:xfrm>
            <a:off x="304800" y="4934300"/>
            <a:ext cx="8458560" cy="704500"/>
          </a:xfrm>
        </p:spPr>
        <p:txBody>
          <a:bodyPr/>
          <a:lstStyle/>
          <a:p>
            <a:pPr>
              <a:defRPr/>
            </a:pPr>
            <a:r>
              <a:rPr lang="en-US"/>
              <a:t>Identifying and Calculating Emissions</a:t>
            </a:r>
            <a:endParaRPr lang="en-US"/>
          </a:p>
        </p:txBody>
      </p:sp>
      <p:pic>
        <p:nvPicPr>
          <p:cNvPr id="13" name="Picture 12"/>
          <p:cNvPicPr>
            <a:picLocks noChangeAspect="1"/>
          </p:cNvPicPr>
          <p:nvPr/>
        </p:nvPicPr>
        <p:blipFill>
          <a:blip r:embed="rId2"/>
          <a:stretch/>
        </p:blipFill>
        <p:spPr bwMode="auto">
          <a:xfrm>
            <a:off x="228600" y="1676400"/>
            <a:ext cx="4184822" cy="3352800"/>
          </a:xfrm>
          <a:prstGeom prst="rect">
            <a:avLst/>
          </a:prstGeom>
          <a:effectLst>
            <a:softEdge rad="635000"/>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itle 2"/>
          <p:cNvSpPr>
            <a:spLocks noGrp="1"/>
          </p:cNvSpPr>
          <p:nvPr>
            <p:ph type="ctrTitle"/>
          </p:nvPr>
        </p:nvSpPr>
        <p:spPr bwMode="auto"/>
        <p:txBody>
          <a:bodyPr>
            <a:noAutofit/>
          </a:bodyPr>
          <a:lstStyle/>
          <a:p>
            <a:pPr>
              <a:defRPr/>
            </a:pPr>
            <a:r>
              <a:rPr lang="en-US" sz="2600"/>
              <a:t>Steps in Identifying and Calculating Emissions</a:t>
            </a:r>
            <a:endParaRPr lang="en-US" sz="2600"/>
          </a:p>
        </p:txBody>
      </p:sp>
      <p:sp>
        <p:nvSpPr>
          <p:cNvPr id="13" name="Rounded Rectangle 12"/>
          <p:cNvSpPr/>
          <p:nvPr/>
        </p:nvSpPr>
        <p:spPr bwMode="auto">
          <a:xfrm>
            <a:off x="838200" y="1447800"/>
            <a:ext cx="7391400" cy="533400"/>
          </a:xfrm>
          <a:prstGeom prst="roundRect">
            <a:avLst>
              <a:gd name="adj" fmla="val 16667"/>
            </a:avLst>
          </a:prstGeom>
          <a:solidFill>
            <a:srgbClr val="00FAE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spcBef>
                <a:spcPts val="0"/>
              </a:spcBef>
              <a:spcAft>
                <a:spcPts val="0"/>
              </a:spcAft>
              <a:defRPr/>
            </a:pPr>
            <a:r>
              <a:rPr lang="en-US" sz="2600">
                <a:latin typeface="Tahoma"/>
                <a:cs typeface="Tahoma"/>
              </a:rPr>
              <a:t>Identify Sources</a:t>
            </a:r>
            <a:endParaRPr lang="en-US" sz="2600">
              <a:latin typeface="Tahoma"/>
              <a:cs typeface="Tahoma"/>
            </a:endParaRPr>
          </a:p>
        </p:txBody>
      </p:sp>
      <p:sp>
        <p:nvSpPr>
          <p:cNvPr id="14" name="Rounded Rectangle 13"/>
          <p:cNvSpPr/>
          <p:nvPr/>
        </p:nvSpPr>
        <p:spPr bwMode="auto">
          <a:xfrm>
            <a:off x="838200" y="2514600"/>
            <a:ext cx="7391400" cy="5334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2600">
                <a:latin typeface="Tahoma"/>
                <a:cs typeface="Tahoma"/>
              </a:rPr>
              <a:t>Select Calculation Approach</a:t>
            </a:r>
            <a:endParaRPr lang="en-US" sz="2600">
              <a:latin typeface="Tahoma"/>
              <a:cs typeface="Tahoma"/>
            </a:endParaRPr>
          </a:p>
        </p:txBody>
      </p:sp>
      <p:sp>
        <p:nvSpPr>
          <p:cNvPr id="18" name="Rounded Rectangle 17"/>
          <p:cNvSpPr/>
          <p:nvPr/>
        </p:nvSpPr>
        <p:spPr bwMode="auto">
          <a:xfrm>
            <a:off x="838200" y="3581400"/>
            <a:ext cx="7391400" cy="5334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2600">
                <a:latin typeface="Tahoma"/>
                <a:cs typeface="Tahoma"/>
              </a:rPr>
              <a:t>Collect Data and Choose Emissions Factors</a:t>
            </a:r>
            <a:endParaRPr lang="en-US" sz="2600">
              <a:latin typeface="Tahoma"/>
              <a:cs typeface="Tahoma"/>
            </a:endParaRPr>
          </a:p>
        </p:txBody>
      </p:sp>
      <p:sp>
        <p:nvSpPr>
          <p:cNvPr id="19" name="Rounded Rectangle 18"/>
          <p:cNvSpPr/>
          <p:nvPr/>
        </p:nvSpPr>
        <p:spPr bwMode="auto">
          <a:xfrm>
            <a:off x="838200" y="4648200"/>
            <a:ext cx="7391400" cy="533400"/>
          </a:xfrm>
          <a:prstGeom prst="roundRect">
            <a:avLst>
              <a:gd name="adj" fmla="val 16667"/>
            </a:avLst>
          </a:prstGeom>
          <a:solidFill>
            <a:srgbClr val="00B8AF"/>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spcBef>
                <a:spcPts val="0"/>
              </a:spcBef>
              <a:spcAft>
                <a:spcPts val="0"/>
              </a:spcAft>
              <a:defRPr/>
            </a:pPr>
            <a:r>
              <a:rPr lang="en-US" sz="2600">
                <a:solidFill>
                  <a:schemeClr val="bg1"/>
                </a:solidFill>
                <a:latin typeface="Tahoma"/>
                <a:cs typeface="Tahoma"/>
              </a:rPr>
              <a:t>Apply Calculation Tools</a:t>
            </a:r>
            <a:endParaRPr lang="en-US" sz="2600">
              <a:solidFill>
                <a:schemeClr val="bg1"/>
              </a:solidFill>
              <a:latin typeface="Tahoma"/>
              <a:cs typeface="Tahoma"/>
            </a:endParaRPr>
          </a:p>
        </p:txBody>
      </p:sp>
      <p:sp>
        <p:nvSpPr>
          <p:cNvPr id="20" name="Rounded Rectangle 19"/>
          <p:cNvSpPr/>
          <p:nvPr/>
        </p:nvSpPr>
        <p:spPr bwMode="auto">
          <a:xfrm>
            <a:off x="838200" y="5715000"/>
            <a:ext cx="7391400" cy="5334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spcBef>
                <a:spcPts val="0"/>
              </a:spcBef>
              <a:spcAft>
                <a:spcPts val="0"/>
              </a:spcAft>
              <a:defRPr/>
            </a:pPr>
            <a:r>
              <a:rPr lang="en-US" sz="2600">
                <a:latin typeface="Tahoma"/>
                <a:cs typeface="Tahoma"/>
              </a:rPr>
              <a:t>Roll-up Data to Corporate Level</a:t>
            </a:r>
            <a:endParaRPr lang="en-US" sz="2600">
              <a:latin typeface="Tahoma"/>
              <a:cs typeface="Tahoma"/>
            </a:endParaRPr>
          </a:p>
        </p:txBody>
      </p:sp>
      <p:sp>
        <p:nvSpPr>
          <p:cNvPr id="21" name="Down Arrow 20"/>
          <p:cNvSpPr/>
          <p:nvPr/>
        </p:nvSpPr>
        <p:spPr bwMode="auto">
          <a:xfrm>
            <a:off x="4343400" y="2057400"/>
            <a:ext cx="304800" cy="381000"/>
          </a:xfrm>
          <a:prstGeom prst="down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sz="2800">
              <a:solidFill>
                <a:srgbClr val="FFFFFF"/>
              </a:solidFill>
              <a:latin typeface="Helvetica Neue"/>
              <a:ea typeface="Helvetica Neue"/>
              <a:cs typeface="Helvetica Neue"/>
            </a:endParaRPr>
          </a:p>
        </p:txBody>
      </p:sp>
      <p:sp>
        <p:nvSpPr>
          <p:cNvPr id="22" name="Down Arrow 21"/>
          <p:cNvSpPr/>
          <p:nvPr/>
        </p:nvSpPr>
        <p:spPr bwMode="auto">
          <a:xfrm>
            <a:off x="4343400" y="3124200"/>
            <a:ext cx="304800" cy="381000"/>
          </a:xfrm>
          <a:prstGeom prst="down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sz="2800">
              <a:solidFill>
                <a:srgbClr val="FFFFFF"/>
              </a:solidFill>
              <a:latin typeface="Helvetica Neue"/>
              <a:ea typeface="Helvetica Neue"/>
              <a:cs typeface="Helvetica Neue"/>
            </a:endParaRPr>
          </a:p>
        </p:txBody>
      </p:sp>
      <p:sp>
        <p:nvSpPr>
          <p:cNvPr id="23" name="Down Arrow 22"/>
          <p:cNvSpPr/>
          <p:nvPr/>
        </p:nvSpPr>
        <p:spPr bwMode="auto">
          <a:xfrm>
            <a:off x="4343400" y="4191000"/>
            <a:ext cx="304800" cy="381000"/>
          </a:xfrm>
          <a:prstGeom prst="down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sz="2800">
              <a:solidFill>
                <a:srgbClr val="FFFFFF"/>
              </a:solidFill>
              <a:latin typeface="Helvetica Neue"/>
              <a:ea typeface="Helvetica Neue"/>
              <a:cs typeface="Helvetica Neue"/>
            </a:endParaRPr>
          </a:p>
        </p:txBody>
      </p:sp>
      <p:sp>
        <p:nvSpPr>
          <p:cNvPr id="24" name="Down Arrow 23"/>
          <p:cNvSpPr/>
          <p:nvPr/>
        </p:nvSpPr>
        <p:spPr bwMode="auto">
          <a:xfrm>
            <a:off x="4343400" y="5257800"/>
            <a:ext cx="304800" cy="381000"/>
          </a:xfrm>
          <a:prstGeom prst="down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sz="2800">
              <a:solidFill>
                <a:srgbClr val="FFFFFF"/>
              </a:solidFill>
              <a:latin typeface="Helvetica Neue"/>
              <a:ea typeface="Helvetica Neue"/>
              <a:cs typeface="Helvetica Neue"/>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 name="Content Placeholder 1"/>
          <p:cNvSpPr>
            <a:spLocks noGrp="1"/>
          </p:cNvSpPr>
          <p:nvPr>
            <p:ph idx="1"/>
          </p:nvPr>
        </p:nvSpPr>
        <p:spPr bwMode="auto">
          <a:xfrm>
            <a:off x="208431" y="1757997"/>
            <a:ext cx="8318881" cy="4642803"/>
          </a:xfrm>
        </p:spPr>
        <p:txBody>
          <a:bodyPr>
            <a:noAutofit/>
          </a:bodyPr>
          <a:lstStyle/>
          <a:p>
            <a:pPr>
              <a:defRPr/>
            </a:pPr>
            <a:endParaRPr lang="en-US" sz="2000" u="sng"/>
          </a:p>
          <a:p>
            <a:pPr>
              <a:defRPr/>
            </a:pPr>
            <a:r>
              <a:rPr lang="en-US" sz="2000" u="sng"/>
              <a:t>Stationary combustion</a:t>
            </a:r>
            <a:r>
              <a:rPr lang="en-US" sz="2000"/>
              <a:t>: fuel burned in stationary sources</a:t>
            </a:r>
            <a:endParaRPr/>
          </a:p>
          <a:p>
            <a:pPr lvl="1">
              <a:defRPr/>
            </a:pPr>
            <a:r>
              <a:rPr lang="en-US" sz="1600">
                <a:solidFill>
                  <a:srgbClr val="445907"/>
                </a:solidFill>
              </a:rPr>
              <a:t>Ex: boilers and heaters</a:t>
            </a:r>
            <a:endParaRPr/>
          </a:p>
          <a:p>
            <a:pPr lvl="1">
              <a:buNone/>
              <a:defRPr/>
            </a:pPr>
            <a:endParaRPr lang="en-US" sz="1600"/>
          </a:p>
          <a:p>
            <a:pPr>
              <a:defRPr/>
            </a:pPr>
            <a:r>
              <a:rPr lang="en-US" sz="2000" u="sng"/>
              <a:t>Mobile combustion</a:t>
            </a:r>
            <a:r>
              <a:rPr lang="en-US" sz="2000"/>
              <a:t>: fuel burned during transportation</a:t>
            </a:r>
            <a:endParaRPr/>
          </a:p>
          <a:p>
            <a:pPr lvl="1">
              <a:defRPr/>
            </a:pPr>
            <a:r>
              <a:rPr lang="en-US" sz="1600">
                <a:solidFill>
                  <a:srgbClr val="445907"/>
                </a:solidFill>
              </a:rPr>
              <a:t>Ex: cars, airplanes, ships</a:t>
            </a:r>
            <a:endParaRPr/>
          </a:p>
          <a:p>
            <a:pPr lvl="1">
              <a:buNone/>
              <a:defRPr/>
            </a:pPr>
            <a:endParaRPr lang="en-US" sz="1600"/>
          </a:p>
          <a:p>
            <a:pPr>
              <a:defRPr/>
            </a:pPr>
            <a:r>
              <a:rPr lang="en-US" sz="2000" u="sng"/>
              <a:t>Process emissions</a:t>
            </a:r>
            <a:r>
              <a:rPr lang="en-US" sz="2000"/>
              <a:t>: from physical or chemical processes</a:t>
            </a:r>
            <a:endParaRPr/>
          </a:p>
          <a:p>
            <a:pPr lvl="1">
              <a:defRPr/>
            </a:pPr>
            <a:r>
              <a:rPr lang="en-US" sz="1600">
                <a:solidFill>
                  <a:srgbClr val="445907"/>
                </a:solidFill>
              </a:rPr>
              <a:t>Ex: cement </a:t>
            </a:r>
            <a:r>
              <a:rPr lang="en-US" sz="1600">
                <a:solidFill>
                  <a:srgbClr val="445907"/>
                </a:solidFill>
              </a:rPr>
              <a:t>calcination</a:t>
            </a:r>
            <a:r>
              <a:rPr lang="en-US" sz="1600">
                <a:solidFill>
                  <a:srgbClr val="445907"/>
                </a:solidFill>
              </a:rPr>
              <a:t>, aluminum smelting</a:t>
            </a:r>
            <a:endParaRPr/>
          </a:p>
          <a:p>
            <a:pPr lvl="1">
              <a:buNone/>
              <a:defRPr/>
            </a:pPr>
            <a:endParaRPr lang="en-US" sz="1600"/>
          </a:p>
          <a:p>
            <a:pPr>
              <a:defRPr/>
            </a:pPr>
            <a:r>
              <a:rPr lang="en-US" sz="2000" u="sng"/>
              <a:t>Fugitive emissions</a:t>
            </a:r>
            <a:r>
              <a:rPr lang="en-US" sz="2000"/>
              <a:t>: intentional and unintentional releases</a:t>
            </a:r>
            <a:endParaRPr/>
          </a:p>
          <a:p>
            <a:pPr lvl="1">
              <a:defRPr/>
            </a:pPr>
            <a:r>
              <a:rPr lang="en-US" sz="1600">
                <a:solidFill>
                  <a:srgbClr val="445907"/>
                </a:solidFill>
              </a:rPr>
              <a:t>Ex: equipment leaks, cooling towers, CH4 from natural gas pipelines, HFCs from air conditioning and refrigeration</a:t>
            </a:r>
            <a:endParaRPr lang="en-US" sz="2000"/>
          </a:p>
          <a:p>
            <a:pPr marL="285750" lvl="1">
              <a:buNone/>
              <a:defRPr/>
            </a:pPr>
            <a:r>
              <a:rPr lang="en-US" sz="2000"/>
              <a:t>Consult Appendix D: Emissions by Industry Sector and Scope</a:t>
            </a:r>
            <a:endParaRPr lang="en-US" sz="1800"/>
          </a:p>
          <a:p>
            <a:pPr lvl="1">
              <a:defRPr/>
            </a:pPr>
            <a:endParaRPr lang="en-US" sz="1000"/>
          </a:p>
          <a:p>
            <a:pPr>
              <a:defRPr/>
            </a:pPr>
            <a:endParaRPr lang="en-US" sz="1200"/>
          </a:p>
        </p:txBody>
      </p:sp>
      <p:sp>
        <p:nvSpPr>
          <p:cNvPr id="13" name="Rounded Rectangle 12"/>
          <p:cNvSpPr/>
          <p:nvPr/>
        </p:nvSpPr>
        <p:spPr bwMode="auto">
          <a:xfrm>
            <a:off x="228600" y="1600200"/>
            <a:ext cx="1600200" cy="381000"/>
          </a:xfrm>
          <a:prstGeom prst="roundRect">
            <a:avLst>
              <a:gd name="adj" fmla="val 16667"/>
            </a:avLst>
          </a:prstGeom>
          <a:solidFill>
            <a:srgbClr val="00FAE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Identify Sources</a:t>
            </a:r>
            <a:endParaRPr/>
          </a:p>
        </p:txBody>
      </p:sp>
      <p:sp>
        <p:nvSpPr>
          <p:cNvPr id="14" name="Rounded Rectangle 13"/>
          <p:cNvSpPr/>
          <p:nvPr/>
        </p:nvSpPr>
        <p:spPr bwMode="auto">
          <a:xfrm>
            <a:off x="1905000" y="1600200"/>
            <a:ext cx="1600200" cy="3810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Select Calculation Approach</a:t>
            </a:r>
            <a:endParaRPr/>
          </a:p>
        </p:txBody>
      </p:sp>
      <p:sp>
        <p:nvSpPr>
          <p:cNvPr id="18" name="Rounded Rectangle 17"/>
          <p:cNvSpPr/>
          <p:nvPr/>
        </p:nvSpPr>
        <p:spPr bwMode="auto">
          <a:xfrm>
            <a:off x="3581400" y="1600200"/>
            <a:ext cx="1600200" cy="3810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050">
                <a:latin typeface="Helvetica Neue"/>
                <a:cs typeface="Helvetica Neue"/>
              </a:rPr>
              <a:t>Collect Data &amp; Choose Emissions Factors</a:t>
            </a:r>
            <a:endParaRPr/>
          </a:p>
        </p:txBody>
      </p:sp>
      <p:sp>
        <p:nvSpPr>
          <p:cNvPr id="19" name="Rounded Rectangle 18"/>
          <p:cNvSpPr/>
          <p:nvPr/>
        </p:nvSpPr>
        <p:spPr bwMode="auto">
          <a:xfrm>
            <a:off x="5257800" y="1600200"/>
            <a:ext cx="1600200" cy="381000"/>
          </a:xfrm>
          <a:prstGeom prst="roundRect">
            <a:avLst>
              <a:gd name="adj" fmla="val 16667"/>
            </a:avLst>
          </a:prstGeom>
          <a:solidFill>
            <a:srgbClr val="00B8AF"/>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Apply Calculation Tools</a:t>
            </a:r>
            <a:endParaRPr/>
          </a:p>
        </p:txBody>
      </p:sp>
      <p:sp>
        <p:nvSpPr>
          <p:cNvPr id="20" name="Rounded Rectangle 19"/>
          <p:cNvSpPr/>
          <p:nvPr/>
        </p:nvSpPr>
        <p:spPr bwMode="auto">
          <a:xfrm>
            <a:off x="6934200" y="1600200"/>
            <a:ext cx="1600200" cy="3810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Roll-up Data to Corporate Level</a:t>
            </a:r>
            <a:endParaRPr/>
          </a:p>
        </p:txBody>
      </p:sp>
      <p:sp>
        <p:nvSpPr>
          <p:cNvPr id="10" name="Title 2"/>
          <p:cNvSpPr txBox="1"/>
          <p:nvPr/>
        </p:nvSpPr>
        <p:spPr bwMode="auto">
          <a:xfrm>
            <a:off x="228600" y="919480"/>
            <a:ext cx="8458562" cy="528320"/>
          </a:xfrm>
          <a:prstGeom prst="rect">
            <a:avLst/>
          </a:prstGeom>
          <a:noFill/>
          <a:ln>
            <a:noFill/>
          </a:ln>
        </p:spPr>
        <p:txBody>
          <a:bodyPr vert="horz" lIns="91440" tIns="45720" rIns="91440" bIns="45720" rtlCol="0" anchor="ctr">
            <a:normAutofit fontScale="90000" lnSpcReduction="20000"/>
          </a:bodyPr>
          <a:lstStyle/>
          <a:p>
            <a:pPr marL="0" marR="0" lvl="0" indent="0" algn="l" defTabSz="457200">
              <a:lnSpc>
                <a:spcPct val="100000"/>
              </a:lnSpc>
              <a:spcBef>
                <a:spcPts val="0"/>
              </a:spcBef>
              <a:spcAft>
                <a:spcPts val="0"/>
              </a:spcAft>
              <a:buClrTx/>
              <a:buSzTx/>
              <a:buFontTx/>
              <a:buNone/>
              <a:defRPr/>
            </a:pPr>
            <a:r>
              <a:rPr lang="es-US" sz="3600" b="1" i="0" u="none" strike="noStrike" cap="none" spc="0">
                <a:ln>
                  <a:noFill/>
                </a:ln>
                <a:solidFill>
                  <a:schemeClr val="tx1">
                    <a:lumMod val="65000"/>
                    <a:lumOff val="35000"/>
                  </a:schemeClr>
                </a:solidFill>
                <a:latin typeface="Tahoma"/>
                <a:ea typeface="Helvetica Neue Light"/>
                <a:cs typeface="Tahoma"/>
              </a:rPr>
              <a:t>Emission</a:t>
            </a:r>
            <a:r>
              <a:rPr lang="es-US" sz="3600" b="1" i="0" u="none" strike="noStrike" cap="none" spc="0">
                <a:ln>
                  <a:noFill/>
                </a:ln>
                <a:solidFill>
                  <a:schemeClr val="tx1">
                    <a:lumMod val="65000"/>
                    <a:lumOff val="35000"/>
                  </a:schemeClr>
                </a:solidFill>
                <a:latin typeface="Tahoma"/>
                <a:ea typeface="Helvetica Neue Light"/>
                <a:cs typeface="Tahoma"/>
              </a:rPr>
              <a:t> </a:t>
            </a:r>
            <a:r>
              <a:rPr lang="es-US" sz="3600" b="1" i="0" u="none" strike="noStrike" cap="none" spc="0">
                <a:ln>
                  <a:noFill/>
                </a:ln>
                <a:solidFill>
                  <a:schemeClr val="tx1">
                    <a:lumMod val="65000"/>
                    <a:lumOff val="35000"/>
                  </a:schemeClr>
                </a:solidFill>
                <a:latin typeface="Tahoma"/>
                <a:ea typeface="Helvetica Neue Light"/>
                <a:cs typeface="Tahoma"/>
              </a:rPr>
              <a:t>Sources</a:t>
            </a:r>
            <a:r>
              <a:rPr lang="es-US" sz="3600" b="1" i="0" u="none" strike="noStrike" cap="none" spc="0">
                <a:ln>
                  <a:noFill/>
                </a:ln>
                <a:solidFill>
                  <a:schemeClr val="tx1">
                    <a:lumMod val="65000"/>
                    <a:lumOff val="35000"/>
                  </a:schemeClr>
                </a:solidFill>
                <a:latin typeface="Tahoma"/>
                <a:ea typeface="Helvetica Neue Light"/>
                <a:cs typeface="Tahoma"/>
              </a:rPr>
              <a:t> </a:t>
            </a:r>
            <a:r>
              <a:rPr lang="es-US" sz="3600" b="1" i="0" u="none" strike="noStrike" cap="none" spc="0">
                <a:ln>
                  <a:noFill/>
                </a:ln>
                <a:solidFill>
                  <a:schemeClr val="tx1">
                    <a:lumMod val="65000"/>
                    <a:lumOff val="35000"/>
                  </a:schemeClr>
                </a:solidFill>
                <a:latin typeface="Tahoma"/>
                <a:ea typeface="Helvetica Neue Light"/>
                <a:cs typeface="Tahoma"/>
              </a:rPr>
              <a:t>Categories</a:t>
            </a:r>
            <a:endParaRPr lang="es-US" sz="3600" b="1" i="0" u="none" strike="noStrike" cap="none" spc="0">
              <a:ln>
                <a:noFill/>
              </a:ln>
              <a:solidFill>
                <a:schemeClr val="tx1">
                  <a:lumMod val="65000"/>
                  <a:lumOff val="35000"/>
                </a:schemeClr>
              </a:solidFill>
              <a:latin typeface="Tahoma"/>
              <a:ea typeface="Helvetica Neue Light"/>
              <a:cs typeface="Tahoma"/>
            </a:endParaRPr>
          </a:p>
        </p:txBody>
      </p:sp>
      <p:sp>
        <p:nvSpPr>
          <p:cNvPr id="11" name="Rounded Rectangle 10"/>
          <p:cNvSpPr/>
          <p:nvPr/>
        </p:nvSpPr>
        <p:spPr bwMode="auto">
          <a:xfrm>
            <a:off x="152400" y="1524000"/>
            <a:ext cx="1736725" cy="533400"/>
          </a:xfrm>
          <a:prstGeom prst="roundRect">
            <a:avLst>
              <a:gd name="adj" fmla="val 16667"/>
            </a:avLst>
          </a:prstGeom>
          <a:noFill/>
          <a:ln w="57150">
            <a:solidFill>
              <a:srgbClr val="73C16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7">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7">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7">
                                            <p:txEl>
                                              <p:pRg st="7" end="7"/>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xEl>
                                              <p:pRg st="10" end="10"/>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7">
                                            <p:txEl>
                                              <p:pRg st="11" end="11"/>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Content Placeholder 1"/>
          <p:cNvSpPr>
            <a:spLocks noGrp="1"/>
          </p:cNvSpPr>
          <p:nvPr>
            <p:ph idx="1"/>
          </p:nvPr>
        </p:nvSpPr>
        <p:spPr bwMode="auto"/>
        <p:txBody>
          <a:bodyPr>
            <a:normAutofit/>
          </a:bodyPr>
          <a:lstStyle/>
          <a:p>
            <a:pPr>
              <a:defRPr/>
            </a:pPr>
            <a:r>
              <a:rPr lang="en-US" sz="2400"/>
              <a:t>Process emissions usually only certain industry sectors</a:t>
            </a:r>
            <a:endParaRPr/>
          </a:p>
          <a:p>
            <a:pPr lvl="1">
              <a:defRPr/>
            </a:pPr>
            <a:r>
              <a:rPr lang="en-US" sz="2000"/>
              <a:t>(oil, gas, aluminum, cement, etc.)</a:t>
            </a:r>
            <a:endParaRPr lang="en-US" sz="2400"/>
          </a:p>
          <a:p>
            <a:pPr>
              <a:buNone/>
              <a:defRPr/>
            </a:pPr>
            <a:endParaRPr lang="en-US" sz="2400"/>
          </a:p>
          <a:p>
            <a:pPr>
              <a:defRPr/>
            </a:pPr>
            <a:endParaRPr lang="en-US" sz="2400"/>
          </a:p>
          <a:p>
            <a:pPr>
              <a:defRPr/>
            </a:pPr>
            <a:r>
              <a:rPr lang="en-US" sz="2400"/>
              <a:t>Almost all companies purchase electricity</a:t>
            </a:r>
            <a:endParaRPr/>
          </a:p>
          <a:p>
            <a:pPr>
              <a:defRPr/>
            </a:pPr>
            <a:endParaRPr lang="en-US" sz="2800"/>
          </a:p>
          <a:p>
            <a:pPr>
              <a:defRPr/>
            </a:pPr>
            <a:endParaRPr lang="en-US" sz="2800"/>
          </a:p>
          <a:p>
            <a:pPr>
              <a:defRPr/>
            </a:pPr>
            <a:r>
              <a:rPr lang="en-US" sz="2400"/>
              <a:t>Emissions along value chain</a:t>
            </a:r>
            <a:endParaRPr/>
          </a:p>
          <a:p>
            <a:pPr>
              <a:defRPr/>
            </a:pPr>
            <a:r>
              <a:rPr lang="en-US" sz="2400"/>
              <a:t>Upstream or downstream of owned operations</a:t>
            </a:r>
            <a:endParaRPr/>
          </a:p>
          <a:p>
            <a:pPr>
              <a:buNone/>
              <a:defRPr/>
            </a:pPr>
            <a:endParaRPr lang="en-US" sz="2400"/>
          </a:p>
        </p:txBody>
      </p:sp>
      <p:sp>
        <p:nvSpPr>
          <p:cNvPr id="3" name="Title 2"/>
          <p:cNvSpPr>
            <a:spLocks noGrp="1"/>
          </p:cNvSpPr>
          <p:nvPr>
            <p:ph type="ctrTitle"/>
          </p:nvPr>
        </p:nvSpPr>
        <p:spPr bwMode="auto"/>
        <p:txBody>
          <a:bodyPr/>
          <a:lstStyle/>
          <a:p>
            <a:pPr>
              <a:defRPr/>
            </a:pPr>
            <a:r>
              <a:rPr lang="en-US"/>
              <a:t>Identifying Emissions</a:t>
            </a:r>
            <a:endParaRPr lang="en-US"/>
          </a:p>
        </p:txBody>
      </p:sp>
      <p:grpSp>
        <p:nvGrpSpPr>
          <p:cNvPr id="7" name="Group 6"/>
          <p:cNvGrpSpPr/>
          <p:nvPr/>
        </p:nvGrpSpPr>
        <p:grpSpPr bwMode="auto">
          <a:xfrm>
            <a:off x="3428999" y="2453640"/>
            <a:ext cx="1700784" cy="609600"/>
            <a:chOff x="5986686" y="1000156"/>
            <a:chExt cx="1658207" cy="601162"/>
          </a:xfrm>
          <a:solidFill>
            <a:srgbClr val="00ACA2"/>
          </a:solidFill>
        </p:grpSpPr>
        <p:sp>
          <p:nvSpPr>
            <p:cNvPr id="8" name="Rounded Rectangle 7"/>
            <p:cNvSpPr/>
            <p:nvPr/>
          </p:nvSpPr>
          <p:spPr bwMode="auto">
            <a:xfrm>
              <a:off x="5986686" y="1015185"/>
              <a:ext cx="1658207" cy="586133"/>
            </a:xfrm>
            <a:prstGeom prst="roundRect">
              <a:avLst>
                <a:gd name="adj" fmla="val 16667"/>
              </a:avLst>
            </a:prstGeom>
            <a:grpFill/>
            <a:ln>
              <a:noFill/>
            </a:ln>
            <a:effectLst>
              <a:outerShdw blurRad="107950" dist="12700" dir="5400000" algn="ctr">
                <a:srgbClr val="000000"/>
              </a:outerShdw>
            </a:effectLst>
          </p:spPr>
          <p:style>
            <a:lnRef idx="2">
              <a:srgbClr val="000000"/>
            </a:lnRef>
            <a:fillRef idx="1">
              <a:srgbClr val="000000"/>
            </a:fillRef>
            <a:effectRef idx="0">
              <a:srgbClr val="000000"/>
            </a:effectRef>
            <a:fontRef idx="minor">
              <a:schemeClr val="lt1"/>
            </a:fontRef>
          </p:style>
        </p:sp>
        <p:sp>
          <p:nvSpPr>
            <p:cNvPr id="9" name="Rounded Rectangle 4"/>
            <p:cNvSpPr/>
            <p:nvPr/>
          </p:nvSpPr>
          <p:spPr bwMode="auto">
            <a:xfrm>
              <a:off x="6003852" y="1000156"/>
              <a:ext cx="1623873" cy="551799"/>
            </a:xfrm>
            <a:prstGeom prst="roundRect">
              <a:avLst>
                <a:gd name="adj" fmla="val 16667"/>
              </a:avLst>
            </a:prstGeom>
            <a:solidFill>
              <a:srgbClr val="00ACA2"/>
            </a:solidFill>
            <a:ln>
              <a:noFill/>
            </a:ln>
            <a:effectLst>
              <a:outerShdw blurRad="107950" dist="12700" dir="5400000" algn="ctr">
                <a:srgbClr val="000000"/>
              </a:outerShdw>
            </a:effectLst>
          </p:spPr>
          <p:style>
            <a:lnRef idx="0">
              <a:srgbClr val="000000"/>
            </a:lnRef>
            <a:fillRef idx="0">
              <a:srgbClr val="000000"/>
            </a:fillRef>
            <a:effectRef idx="0">
              <a:srgbClr val="00000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ts val="0"/>
                </a:spcBef>
                <a:spcAft>
                  <a:spcPts val="0"/>
                </a:spcAft>
                <a:defRPr/>
              </a:pPr>
              <a:r>
                <a:rPr lang="en-US" sz="2400">
                  <a:ln w="18415" cmpd="sng">
                    <a:noFill/>
                    <a:prstDash val="solid"/>
                  </a:ln>
                  <a:solidFill>
                    <a:srgbClr val="FFFFFF"/>
                  </a:solidFill>
                  <a:latin typeface="Helvetica Neue Light"/>
                  <a:ea typeface="+mn-ea"/>
                  <a:cs typeface="Arial"/>
                </a:rPr>
                <a:t>Scope 1</a:t>
              </a:r>
              <a:endParaRPr lang="en-US" sz="3200">
                <a:ln w="18415" cmpd="sng">
                  <a:noFill/>
                  <a:prstDash val="solid"/>
                </a:ln>
                <a:solidFill>
                  <a:srgbClr val="FFFFFF"/>
                </a:solidFill>
                <a:latin typeface="Helvetica Neue Light"/>
                <a:ea typeface="+mn-ea"/>
                <a:cs typeface="Arial"/>
              </a:endParaRPr>
            </a:p>
          </p:txBody>
        </p:sp>
      </p:grpSp>
      <p:grpSp>
        <p:nvGrpSpPr>
          <p:cNvPr id="10" name="Group 9"/>
          <p:cNvGrpSpPr/>
          <p:nvPr/>
        </p:nvGrpSpPr>
        <p:grpSpPr bwMode="auto">
          <a:xfrm>
            <a:off x="3429000" y="3810000"/>
            <a:ext cx="1700368" cy="591362"/>
            <a:chOff x="5986686" y="3065346"/>
            <a:chExt cx="1700368" cy="591362"/>
          </a:xfrm>
          <a:solidFill>
            <a:srgbClr val="00B8AF"/>
          </a:solidFill>
        </p:grpSpPr>
        <p:sp>
          <p:nvSpPr>
            <p:cNvPr id="11" name="Rounded Rectangle 10"/>
            <p:cNvSpPr/>
            <p:nvPr/>
          </p:nvSpPr>
          <p:spPr bwMode="auto">
            <a:xfrm>
              <a:off x="5986686" y="3065346"/>
              <a:ext cx="1700368" cy="591362"/>
            </a:xfrm>
            <a:prstGeom prst="roundRect">
              <a:avLst>
                <a:gd name="adj" fmla="val 10000"/>
              </a:avLst>
            </a:prstGeom>
            <a:grpFill/>
            <a:ln>
              <a:noFill/>
            </a:ln>
            <a:effectLst>
              <a:outerShdw blurRad="107950" dist="12700" dir="5400000" algn="ctr">
                <a:srgbClr val="000000"/>
              </a:outerShdw>
            </a:effectLst>
          </p:spPr>
          <p:style>
            <a:lnRef idx="2">
              <a:srgbClr val="000000"/>
            </a:lnRef>
            <a:fillRef idx="1">
              <a:srgbClr val="000000"/>
            </a:fillRef>
            <a:effectRef idx="0">
              <a:srgbClr val="000000"/>
            </a:effectRef>
            <a:fontRef idx="minor">
              <a:schemeClr val="lt1"/>
            </a:fontRef>
          </p:style>
        </p:sp>
        <p:sp>
          <p:nvSpPr>
            <p:cNvPr id="12" name="Rounded Rectangle 4"/>
            <p:cNvSpPr/>
            <p:nvPr/>
          </p:nvSpPr>
          <p:spPr bwMode="auto">
            <a:xfrm>
              <a:off x="6004006" y="3082666"/>
              <a:ext cx="1665728" cy="556722"/>
            </a:xfrm>
            <a:prstGeom prst="rect">
              <a:avLst/>
            </a:prstGeom>
            <a:solidFill>
              <a:srgbClr val="00C8BE"/>
            </a:solidFill>
            <a:ln>
              <a:noFill/>
            </a:ln>
            <a:effectLst>
              <a:outerShdw blurRad="107950" dist="12700" dir="5400000" algn="ctr">
                <a:srgbClr val="000000"/>
              </a:outerShdw>
            </a:effectLst>
          </p:spPr>
          <p:style>
            <a:lnRef idx="0">
              <a:srgbClr val="000000"/>
            </a:lnRef>
            <a:fillRef idx="0">
              <a:srgbClr val="000000"/>
            </a:fillRef>
            <a:effectRef idx="0">
              <a:srgbClr val="00000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ts val="0"/>
                </a:spcBef>
                <a:spcAft>
                  <a:spcPts val="0"/>
                </a:spcAft>
                <a:defRPr/>
              </a:pPr>
              <a:r>
                <a:rPr lang="en-US" sz="2400">
                  <a:ln w="18415" cmpd="sng">
                    <a:noFill/>
                    <a:prstDash val="solid"/>
                  </a:ln>
                  <a:solidFill>
                    <a:srgbClr val="FFFFFF"/>
                  </a:solidFill>
                  <a:latin typeface="Helvetica Neue Light"/>
                  <a:ea typeface="+mn-ea"/>
                  <a:cs typeface="Arial"/>
                </a:rPr>
                <a:t>Scope 2</a:t>
              </a:r>
              <a:endParaRPr/>
            </a:p>
          </p:txBody>
        </p:sp>
      </p:grpSp>
      <p:grpSp>
        <p:nvGrpSpPr>
          <p:cNvPr id="13" name="Group 12"/>
          <p:cNvGrpSpPr/>
          <p:nvPr/>
        </p:nvGrpSpPr>
        <p:grpSpPr bwMode="auto">
          <a:xfrm>
            <a:off x="3429000" y="5577840"/>
            <a:ext cx="1704348" cy="594360"/>
            <a:chOff x="5986686" y="4411147"/>
            <a:chExt cx="1704348" cy="539699"/>
          </a:xfrm>
          <a:solidFill>
            <a:srgbClr val="00FAEE"/>
          </a:solidFill>
        </p:grpSpPr>
        <p:sp>
          <p:nvSpPr>
            <p:cNvPr id="14" name="Rounded Rectangle 13"/>
            <p:cNvSpPr/>
            <p:nvPr/>
          </p:nvSpPr>
          <p:spPr bwMode="auto">
            <a:xfrm>
              <a:off x="5986686" y="4411147"/>
              <a:ext cx="1704348" cy="539699"/>
            </a:xfrm>
            <a:prstGeom prst="roundRect">
              <a:avLst>
                <a:gd name="adj" fmla="val 10000"/>
              </a:avLst>
            </a:prstGeom>
            <a:grpFill/>
            <a:ln>
              <a:noFill/>
            </a:ln>
            <a:effectLst>
              <a:outerShdw blurRad="107950" dist="12700" dir="5400000" algn="ctr">
                <a:srgbClr val="000000"/>
              </a:outerShdw>
            </a:effectLst>
          </p:spPr>
          <p:style>
            <a:lnRef idx="2">
              <a:srgbClr val="000000"/>
            </a:lnRef>
            <a:fillRef idx="1">
              <a:srgbClr val="000000"/>
            </a:fillRef>
            <a:effectRef idx="0">
              <a:srgbClr val="000000"/>
            </a:effectRef>
            <a:fontRef idx="minor">
              <a:schemeClr val="lt1"/>
            </a:fontRef>
          </p:style>
        </p:sp>
        <p:sp>
          <p:nvSpPr>
            <p:cNvPr id="15" name="Rounded Rectangle 4"/>
            <p:cNvSpPr/>
            <p:nvPr/>
          </p:nvSpPr>
          <p:spPr bwMode="auto">
            <a:xfrm>
              <a:off x="6002493" y="4426952"/>
              <a:ext cx="1672734" cy="508085"/>
            </a:xfrm>
            <a:prstGeom prst="rect">
              <a:avLst/>
            </a:prstGeom>
            <a:grpFill/>
            <a:ln>
              <a:noFill/>
            </a:ln>
            <a:effectLst>
              <a:outerShdw blurRad="107950" dist="12700" dir="5400000" algn="ctr">
                <a:srgbClr val="000000"/>
              </a:outerShdw>
            </a:effectLst>
          </p:spPr>
          <p:style>
            <a:lnRef idx="0">
              <a:srgbClr val="000000"/>
            </a:lnRef>
            <a:fillRef idx="0">
              <a:srgbClr val="000000"/>
            </a:fillRef>
            <a:effectRef idx="0">
              <a:srgbClr val="000000"/>
            </a:effectRef>
            <a:fontRef idx="minor">
              <a:schemeClr val="lt1"/>
            </a:fontRef>
          </p:style>
          <p:txBody>
            <a:bodyPr spcFirstLastPara="0" vert="horz" wrap="square" lIns="15240" tIns="15240" rIns="15240" bIns="15240" numCol="1" spcCol="1270" anchor="ctr" anchorCtr="0">
              <a:noAutofit/>
            </a:bodyPr>
            <a:lstStyle/>
            <a:p>
              <a:pPr lvl="0" algn="ctr" defTabSz="1066800">
                <a:lnSpc>
                  <a:spcPct val="90000"/>
                </a:lnSpc>
                <a:spcBef>
                  <a:spcPts val="0"/>
                </a:spcBef>
                <a:spcAft>
                  <a:spcPts val="0"/>
                </a:spcAft>
                <a:defRPr/>
              </a:pPr>
              <a:r>
                <a:rPr lang="en-US" sz="2400">
                  <a:ln w="18415" cmpd="sng">
                    <a:noFill/>
                    <a:prstDash val="solid"/>
                  </a:ln>
                  <a:solidFill>
                    <a:srgbClr val="FFFFFF"/>
                  </a:solidFill>
                  <a:latin typeface="Helvetica Neue Light"/>
                  <a:ea typeface="+mn-ea"/>
                  <a:cs typeface="Arial"/>
                </a:rPr>
                <a:t>Scope 3</a:t>
              </a:r>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 name="Rounded Rectangle 14"/>
          <p:cNvSpPr/>
          <p:nvPr/>
        </p:nvSpPr>
        <p:spPr bwMode="auto">
          <a:xfrm>
            <a:off x="228600" y="1600200"/>
            <a:ext cx="1600200" cy="381000"/>
          </a:xfrm>
          <a:prstGeom prst="roundRect">
            <a:avLst>
              <a:gd name="adj" fmla="val 16667"/>
            </a:avLst>
          </a:prstGeom>
          <a:solidFill>
            <a:srgbClr val="00FAE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Identify Sources</a:t>
            </a:r>
            <a:endParaRPr/>
          </a:p>
        </p:txBody>
      </p:sp>
      <p:sp>
        <p:nvSpPr>
          <p:cNvPr id="2" name="Content Placeholder 1"/>
          <p:cNvSpPr>
            <a:spLocks noGrp="1"/>
          </p:cNvSpPr>
          <p:nvPr>
            <p:ph idx="1"/>
          </p:nvPr>
        </p:nvSpPr>
        <p:spPr bwMode="auto">
          <a:xfrm>
            <a:off x="208431" y="1828800"/>
            <a:ext cx="8318881" cy="4297363"/>
          </a:xfrm>
        </p:spPr>
        <p:txBody>
          <a:bodyPr>
            <a:normAutofit/>
          </a:bodyPr>
          <a:lstStyle/>
          <a:p>
            <a:pPr marL="609600" indent="-609600">
              <a:buNone/>
              <a:defRPr/>
            </a:pPr>
            <a:endParaRPr lang="en-US" sz="2800"/>
          </a:p>
          <a:p>
            <a:pPr marL="609600" indent="-609600">
              <a:buNone/>
              <a:defRPr/>
            </a:pPr>
            <a:r>
              <a:rPr lang="en-US" sz="2000"/>
              <a:t>1. </a:t>
            </a:r>
            <a:r>
              <a:rPr lang="en-US" sz="2000" u="sng"/>
              <a:t>Direct measurement</a:t>
            </a:r>
            <a:r>
              <a:rPr lang="en-US" sz="2000"/>
              <a:t>: monitor GHG concentration and flow rate, such as with a filter on an exhaust pipe</a:t>
            </a:r>
            <a:endParaRPr/>
          </a:p>
          <a:p>
            <a:pPr marL="971550" lvl="1" indent="-457200">
              <a:defRPr/>
            </a:pPr>
            <a:r>
              <a:rPr lang="en-US" sz="1800">
                <a:solidFill>
                  <a:srgbClr val="73C167"/>
                </a:solidFill>
              </a:rPr>
              <a:t>Ex: Continuous Emissions Monitoring System (CEMS)</a:t>
            </a:r>
            <a:endParaRPr lang="en-US" sz="1900">
              <a:solidFill>
                <a:srgbClr val="73C167"/>
              </a:solidFill>
            </a:endParaRPr>
          </a:p>
          <a:p>
            <a:pPr marL="609600" indent="-609600">
              <a:buNone/>
              <a:defRPr/>
            </a:pPr>
            <a:r>
              <a:rPr lang="en-US" sz="2000"/>
              <a:t>2. </a:t>
            </a:r>
            <a:r>
              <a:rPr lang="en-US" sz="2000" u="sng"/>
              <a:t>Stoichiometric</a:t>
            </a:r>
            <a:r>
              <a:rPr lang="en-US" sz="2000" u="sng"/>
              <a:t> calculation</a:t>
            </a:r>
            <a:r>
              <a:rPr lang="en-US" sz="2000"/>
              <a:t>: measure which elements enter and leave the system</a:t>
            </a:r>
            <a:endParaRPr/>
          </a:p>
          <a:p>
            <a:pPr marL="1009650" lvl="1" indent="-609600">
              <a:defRPr/>
            </a:pPr>
            <a:r>
              <a:rPr lang="en-US" sz="1800">
                <a:solidFill>
                  <a:srgbClr val="73C167"/>
                </a:solidFill>
              </a:rPr>
              <a:t>Ex: Mass balance approach</a:t>
            </a:r>
            <a:endParaRPr lang="en-US" sz="2200">
              <a:solidFill>
                <a:srgbClr val="73C167"/>
              </a:solidFill>
            </a:endParaRPr>
          </a:p>
          <a:p>
            <a:pPr>
              <a:buNone/>
              <a:defRPr/>
            </a:pPr>
            <a:r>
              <a:rPr lang="en-US" sz="2000"/>
              <a:t>3.</a:t>
            </a:r>
            <a:r>
              <a:rPr lang="en-US" sz="2000">
                <a:solidFill>
                  <a:schemeClr val="tx1"/>
                </a:solidFill>
              </a:rPr>
              <a:t> </a:t>
            </a:r>
            <a:r>
              <a:rPr lang="en-US" sz="2000" u="sng">
                <a:solidFill>
                  <a:schemeClr val="tx1"/>
                </a:solidFill>
              </a:rPr>
              <a:t>Estimate emissions</a:t>
            </a:r>
            <a:r>
              <a:rPr lang="en-US" sz="2000">
                <a:solidFill>
                  <a:schemeClr val="tx1"/>
                </a:solidFill>
              </a:rPr>
              <a:t>:</a:t>
            </a:r>
            <a:r>
              <a:rPr lang="en-US" sz="2000"/>
              <a:t> multiply activity data (ex: fuel use records) by appropriate emission factor</a:t>
            </a:r>
            <a:endParaRPr lang="en-US" sz="2000"/>
          </a:p>
        </p:txBody>
      </p:sp>
      <p:cxnSp>
        <p:nvCxnSpPr>
          <p:cNvPr id="13" name="Straight Arrow Connector 12"/>
          <p:cNvCxnSpPr>
            <a:cxnSpLocks/>
          </p:cNvCxnSpPr>
          <p:nvPr/>
        </p:nvCxnSpPr>
        <p:spPr bwMode="auto">
          <a:xfrm rot="10800000">
            <a:off x="3200400" y="5029202"/>
            <a:ext cx="3657600" cy="990598"/>
          </a:xfrm>
          <a:prstGeom prst="straightConnector1">
            <a:avLst/>
          </a:prstGeom>
          <a:ln w="57150">
            <a:solidFill>
              <a:srgbClr val="73C167"/>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bwMode="auto">
          <a:xfrm>
            <a:off x="5181600" y="5334000"/>
            <a:ext cx="2895600" cy="762000"/>
          </a:xfrm>
          <a:prstGeom prst="roundRect">
            <a:avLst>
              <a:gd name="adj" fmla="val 16667"/>
            </a:avLst>
          </a:prstGeom>
          <a:solidFill>
            <a:srgbClr val="73C167"/>
          </a:solidFill>
          <a:ln w="9525" cap="flat" cmpd="sng" algn="ctr">
            <a:noFill/>
            <a:prstDash val="solid"/>
            <a:round/>
            <a:headEnd type="none" w="med" len="med"/>
            <a:tailEnd type="none" w="med" len="med"/>
          </a:ln>
          <a:effectLst>
            <a:outerShdw blurRad="107950" dist="12700" dir="5400000" algn="ctr">
              <a:srgbClr val="000000"/>
            </a:outerShdw>
          </a:effectLst>
        </p:spPr>
        <p:txBody>
          <a:bodyPr vert="horz" wrap="square" lIns="0" tIns="0" rIns="0" bIns="0" numCol="1" rtlCol="0" anchor="ctr" anchorCtr="0" compatLnSpc="1">
            <a:prstTxWarp prst="textNoShape"/>
          </a:bodyPr>
          <a:lstStyle/>
          <a:p>
            <a:pPr algn="ctr">
              <a:spcBef>
                <a:spcPts val="0"/>
              </a:spcBef>
              <a:spcAft>
                <a:spcPts val="0"/>
              </a:spcAft>
              <a:defRPr/>
            </a:pPr>
            <a:r>
              <a:rPr lang="en-US" b="1">
                <a:solidFill>
                  <a:schemeClr val="bg1"/>
                </a:solidFill>
                <a:latin typeface="Helvetica Neue Light"/>
              </a:rPr>
              <a:t>most common approach</a:t>
            </a:r>
            <a:endParaRPr/>
          </a:p>
        </p:txBody>
      </p:sp>
      <p:sp>
        <p:nvSpPr>
          <p:cNvPr id="12" name="Title 11"/>
          <p:cNvSpPr>
            <a:spLocks noGrp="1"/>
          </p:cNvSpPr>
          <p:nvPr>
            <p:ph type="ctrTitle"/>
          </p:nvPr>
        </p:nvSpPr>
        <p:spPr bwMode="auto"/>
        <p:txBody>
          <a:bodyPr>
            <a:noAutofit/>
          </a:bodyPr>
          <a:lstStyle/>
          <a:p>
            <a:pPr>
              <a:defRPr/>
            </a:pPr>
            <a:r>
              <a:rPr lang="en-US" sz="3200"/>
              <a:t>Calculating Approaches</a:t>
            </a:r>
            <a:endParaRPr lang="en-US" sz="3200"/>
          </a:p>
        </p:txBody>
      </p:sp>
      <p:sp>
        <p:nvSpPr>
          <p:cNvPr id="16" name="Rounded Rectangle 15"/>
          <p:cNvSpPr/>
          <p:nvPr/>
        </p:nvSpPr>
        <p:spPr bwMode="auto">
          <a:xfrm>
            <a:off x="1905000" y="1600200"/>
            <a:ext cx="1600200" cy="3810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Select Calculation Approach</a:t>
            </a:r>
            <a:endParaRPr/>
          </a:p>
        </p:txBody>
      </p:sp>
      <p:sp>
        <p:nvSpPr>
          <p:cNvPr id="17" name="Rounded Rectangle 16"/>
          <p:cNvSpPr/>
          <p:nvPr/>
        </p:nvSpPr>
        <p:spPr bwMode="auto">
          <a:xfrm>
            <a:off x="3581400" y="1600200"/>
            <a:ext cx="1600200" cy="3810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050">
                <a:latin typeface="Helvetica Neue"/>
                <a:cs typeface="Helvetica Neue"/>
              </a:rPr>
              <a:t>Collect Data &amp; Choose Emissions Factors</a:t>
            </a:r>
            <a:endParaRPr/>
          </a:p>
        </p:txBody>
      </p:sp>
      <p:sp>
        <p:nvSpPr>
          <p:cNvPr id="18" name="Rounded Rectangle 17"/>
          <p:cNvSpPr/>
          <p:nvPr/>
        </p:nvSpPr>
        <p:spPr bwMode="auto">
          <a:xfrm>
            <a:off x="5257800" y="1600200"/>
            <a:ext cx="1600200" cy="381000"/>
          </a:xfrm>
          <a:prstGeom prst="roundRect">
            <a:avLst>
              <a:gd name="adj" fmla="val 16667"/>
            </a:avLst>
          </a:prstGeom>
          <a:solidFill>
            <a:srgbClr val="00B8AF"/>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Apply Calculation Tools</a:t>
            </a:r>
            <a:endParaRPr/>
          </a:p>
        </p:txBody>
      </p:sp>
      <p:sp>
        <p:nvSpPr>
          <p:cNvPr id="19" name="Rounded Rectangle 18"/>
          <p:cNvSpPr/>
          <p:nvPr/>
        </p:nvSpPr>
        <p:spPr bwMode="auto">
          <a:xfrm>
            <a:off x="6934200" y="1600200"/>
            <a:ext cx="1600200" cy="3810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Roll-up Data to Corporate Level</a:t>
            </a:r>
            <a:endParaRPr/>
          </a:p>
        </p:txBody>
      </p:sp>
      <p:sp>
        <p:nvSpPr>
          <p:cNvPr id="21" name="Rounded Rectangle 20"/>
          <p:cNvSpPr/>
          <p:nvPr/>
        </p:nvSpPr>
        <p:spPr bwMode="auto">
          <a:xfrm>
            <a:off x="1844675" y="1524000"/>
            <a:ext cx="1736725" cy="533400"/>
          </a:xfrm>
          <a:prstGeom prst="roundRect">
            <a:avLst>
              <a:gd name="adj" fmla="val 16667"/>
            </a:avLst>
          </a:prstGeom>
          <a:noFill/>
          <a:ln w="57150">
            <a:solidFill>
              <a:srgbClr val="73C16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anim calcmode="lin" valueType="num">
                                      <p:cBhvr>
                                        <p:cTn id="8" dur="500" fill="hold"/>
                                        <p:tgtEl>
                                          <p:spTgt spid="21"/>
                                        </p:tgtEl>
                                        <p:attrNameLst>
                                          <p:attrName>ppt_x</p:attrName>
                                        </p:attrNameLst>
                                      </p:cBhvr>
                                      <p:tavLst>
                                        <p:tav tm="0">
                                          <p:val>
                                            <p:strVal val="#ppt_x"/>
                                          </p:val>
                                        </p:tav>
                                        <p:tav tm="100000">
                                          <p:val>
                                            <p:strVal val="#ppt_x"/>
                                          </p:val>
                                        </p:tav>
                                      </p:tavLst>
                                    </p:anim>
                                    <p:anim calcmode="lin" valueType="num">
                                      <p:cBhvr>
                                        <p:cTn id="9"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 name="Rounded Rectangle 24"/>
          <p:cNvSpPr/>
          <p:nvPr/>
        </p:nvSpPr>
        <p:spPr bwMode="auto">
          <a:xfrm>
            <a:off x="228600" y="1600200"/>
            <a:ext cx="1600200" cy="381000"/>
          </a:xfrm>
          <a:prstGeom prst="roundRect">
            <a:avLst>
              <a:gd name="adj" fmla="val 16667"/>
            </a:avLst>
          </a:prstGeom>
          <a:solidFill>
            <a:srgbClr val="00FAE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Identify Sources</a:t>
            </a:r>
            <a:endParaRPr/>
          </a:p>
        </p:txBody>
      </p:sp>
      <p:sp>
        <p:nvSpPr>
          <p:cNvPr id="64" name="TextBox 63"/>
          <p:cNvSpPr txBox="1"/>
          <p:nvPr/>
        </p:nvSpPr>
        <p:spPr bwMode="auto">
          <a:xfrm>
            <a:off x="2781300" y="2322900"/>
            <a:ext cx="571500" cy="769441"/>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defRPr/>
            </a:pPr>
            <a:r>
              <a:rPr lang="en-US" sz="4400" b="1">
                <a:latin typeface="Helvetica"/>
              </a:rPr>
              <a:t>x</a:t>
            </a:r>
            <a:endParaRPr lang="en-US" sz="4400" b="1">
              <a:latin typeface="Helvetica"/>
            </a:endParaRPr>
          </a:p>
        </p:txBody>
      </p:sp>
      <p:sp>
        <p:nvSpPr>
          <p:cNvPr id="65" name="TextBox 64"/>
          <p:cNvSpPr txBox="1"/>
          <p:nvPr/>
        </p:nvSpPr>
        <p:spPr bwMode="auto">
          <a:xfrm>
            <a:off x="5638800" y="2300645"/>
            <a:ext cx="571500" cy="830997"/>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defRPr/>
            </a:pPr>
            <a:r>
              <a:rPr lang="en-US" sz="4800" b="1">
                <a:latin typeface="Helvetica"/>
              </a:rPr>
              <a:t>=</a:t>
            </a:r>
            <a:endParaRPr lang="en-US" sz="4800" b="1">
              <a:latin typeface="Helvetica"/>
            </a:endParaRPr>
          </a:p>
        </p:txBody>
      </p:sp>
      <p:sp>
        <p:nvSpPr>
          <p:cNvPr id="70" name="TextBox 69"/>
          <p:cNvSpPr txBox="1"/>
          <p:nvPr/>
        </p:nvSpPr>
        <p:spPr bwMode="auto">
          <a:xfrm>
            <a:off x="2781300" y="4586646"/>
            <a:ext cx="571500" cy="769441"/>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defRPr/>
            </a:pPr>
            <a:r>
              <a:rPr lang="en-US" sz="4400" b="1">
                <a:latin typeface="Helvetica"/>
              </a:rPr>
              <a:t>x</a:t>
            </a:r>
            <a:endParaRPr lang="en-US" sz="4400" b="1">
              <a:latin typeface="Helvetica"/>
            </a:endParaRPr>
          </a:p>
        </p:txBody>
      </p:sp>
      <p:sp>
        <p:nvSpPr>
          <p:cNvPr id="71" name="TextBox 70"/>
          <p:cNvSpPr txBox="1"/>
          <p:nvPr/>
        </p:nvSpPr>
        <p:spPr bwMode="auto">
          <a:xfrm>
            <a:off x="5638800" y="4564559"/>
            <a:ext cx="571500" cy="830997"/>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defRPr/>
            </a:pPr>
            <a:r>
              <a:rPr lang="en-US" sz="4800" b="1">
                <a:latin typeface="Helvetica"/>
              </a:rPr>
              <a:t>=</a:t>
            </a:r>
            <a:endParaRPr lang="en-US" sz="4800" b="1">
              <a:latin typeface="Helvetica"/>
            </a:endParaRPr>
          </a:p>
        </p:txBody>
      </p:sp>
      <p:sp>
        <p:nvSpPr>
          <p:cNvPr id="56" name="Rounded Rectangle 55"/>
          <p:cNvSpPr/>
          <p:nvPr/>
        </p:nvSpPr>
        <p:spPr bwMode="auto">
          <a:xfrm>
            <a:off x="457200" y="2286000"/>
            <a:ext cx="2286000" cy="9906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atin typeface="Helvetica"/>
              </a:rPr>
              <a:t>activity data</a:t>
            </a:r>
            <a:endParaRPr/>
          </a:p>
        </p:txBody>
      </p:sp>
      <p:sp>
        <p:nvSpPr>
          <p:cNvPr id="77" name="Rounded Rectangle 76"/>
          <p:cNvSpPr/>
          <p:nvPr/>
        </p:nvSpPr>
        <p:spPr bwMode="auto">
          <a:xfrm>
            <a:off x="6248400" y="2286000"/>
            <a:ext cx="2286000" cy="9906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atin typeface="Helvetica"/>
              </a:rPr>
              <a:t>tonnes</a:t>
            </a:r>
            <a:r>
              <a:rPr lang="en-US">
                <a:latin typeface="Helvetica"/>
              </a:rPr>
              <a:t> of emissions</a:t>
            </a:r>
            <a:endParaRPr/>
          </a:p>
          <a:p>
            <a:pPr algn="ctr">
              <a:defRPr/>
            </a:pPr>
            <a:r>
              <a:rPr lang="en-US">
                <a:latin typeface="Helvetica"/>
              </a:rPr>
              <a:t>(t)</a:t>
            </a:r>
            <a:endParaRPr/>
          </a:p>
        </p:txBody>
      </p:sp>
      <p:sp>
        <p:nvSpPr>
          <p:cNvPr id="80" name="Rounded Rectangle 79"/>
          <p:cNvSpPr/>
          <p:nvPr/>
        </p:nvSpPr>
        <p:spPr bwMode="auto">
          <a:xfrm>
            <a:off x="3352800" y="2286000"/>
            <a:ext cx="2286000" cy="9906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atin typeface="Helvetica"/>
              </a:rPr>
              <a:t>emission factor</a:t>
            </a:r>
            <a:endParaRPr/>
          </a:p>
        </p:txBody>
      </p:sp>
      <p:sp>
        <p:nvSpPr>
          <p:cNvPr id="86" name="Rounded Rectangle 85"/>
          <p:cNvSpPr/>
          <p:nvPr/>
        </p:nvSpPr>
        <p:spPr bwMode="auto">
          <a:xfrm>
            <a:off x="3352800" y="4495800"/>
            <a:ext cx="2286000" cy="990600"/>
          </a:xfrm>
          <a:prstGeom prst="roundRect">
            <a:avLst>
              <a:gd name="adj" fmla="val 16667"/>
            </a:avLst>
          </a:prstGeom>
          <a:solidFill>
            <a:schemeClr val="bg1">
              <a:lumMod val="50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atin typeface="Helvetica"/>
              </a:rPr>
              <a:t>Global Warming Potential</a:t>
            </a:r>
            <a:endParaRPr/>
          </a:p>
          <a:p>
            <a:pPr algn="ctr">
              <a:defRPr/>
            </a:pPr>
            <a:r>
              <a:rPr lang="en-US">
                <a:latin typeface="Helvetica"/>
              </a:rPr>
              <a:t>(GWP)</a:t>
            </a:r>
            <a:endParaRPr/>
          </a:p>
        </p:txBody>
      </p:sp>
      <p:sp>
        <p:nvSpPr>
          <p:cNvPr id="89" name="Rounded Rectangle 88"/>
          <p:cNvSpPr/>
          <p:nvPr/>
        </p:nvSpPr>
        <p:spPr bwMode="auto">
          <a:xfrm>
            <a:off x="6248400" y="4495800"/>
            <a:ext cx="2286000" cy="990600"/>
          </a:xfrm>
          <a:prstGeom prst="roundRect">
            <a:avLst>
              <a:gd name="adj" fmla="val 16667"/>
            </a:avLst>
          </a:prstGeom>
          <a:solidFill>
            <a:schemeClr val="tx1">
              <a:lumMod val="65000"/>
              <a:lumOff val="35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atin typeface="Helvetica"/>
              </a:rPr>
              <a:t>carbon dioxide equivalent (CO</a:t>
            </a:r>
            <a:r>
              <a:rPr lang="en-US" baseline="-25000">
                <a:latin typeface="Helvetica"/>
              </a:rPr>
              <a:t>2</a:t>
            </a:r>
            <a:r>
              <a:rPr lang="en-US">
                <a:latin typeface="Helvetica"/>
              </a:rPr>
              <a:t>e) of emissions</a:t>
            </a:r>
            <a:endParaRPr/>
          </a:p>
        </p:txBody>
      </p:sp>
      <p:sp>
        <p:nvSpPr>
          <p:cNvPr id="92" name="Rounded Rectangle 91"/>
          <p:cNvSpPr/>
          <p:nvPr/>
        </p:nvSpPr>
        <p:spPr bwMode="auto">
          <a:xfrm>
            <a:off x="457200" y="4495800"/>
            <a:ext cx="2286000" cy="9906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a:latin typeface="Helvetica"/>
              </a:rPr>
              <a:t>tonnes</a:t>
            </a:r>
            <a:r>
              <a:rPr lang="en-US">
                <a:latin typeface="Helvetica"/>
              </a:rPr>
              <a:t> of emissions</a:t>
            </a:r>
            <a:endParaRPr/>
          </a:p>
          <a:p>
            <a:pPr algn="ctr">
              <a:defRPr/>
            </a:pPr>
            <a:r>
              <a:rPr lang="en-US">
                <a:latin typeface="Helvetica"/>
              </a:rPr>
              <a:t>(t)</a:t>
            </a:r>
            <a:endParaRPr/>
          </a:p>
        </p:txBody>
      </p:sp>
      <p:sp>
        <p:nvSpPr>
          <p:cNvPr id="23" name="Title 22"/>
          <p:cNvSpPr>
            <a:spLocks noGrp="1"/>
          </p:cNvSpPr>
          <p:nvPr>
            <p:ph type="ctrTitle"/>
          </p:nvPr>
        </p:nvSpPr>
        <p:spPr bwMode="auto"/>
        <p:txBody>
          <a:bodyPr>
            <a:noAutofit/>
          </a:bodyPr>
          <a:lstStyle/>
          <a:p>
            <a:pPr>
              <a:defRPr/>
            </a:pPr>
            <a:r>
              <a:rPr lang="en-US" sz="3200"/>
              <a:t>Estimating Emissions: Basic Equation</a:t>
            </a:r>
            <a:endParaRPr lang="en-US" sz="3200"/>
          </a:p>
        </p:txBody>
      </p:sp>
      <p:sp>
        <p:nvSpPr>
          <p:cNvPr id="26" name="Rounded Rectangle 25"/>
          <p:cNvSpPr/>
          <p:nvPr/>
        </p:nvSpPr>
        <p:spPr bwMode="auto">
          <a:xfrm>
            <a:off x="1905000" y="1600200"/>
            <a:ext cx="1600200" cy="3810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Select Calculation Approach</a:t>
            </a:r>
            <a:endParaRPr/>
          </a:p>
        </p:txBody>
      </p:sp>
      <p:sp>
        <p:nvSpPr>
          <p:cNvPr id="27" name="Rounded Rectangle 26"/>
          <p:cNvSpPr/>
          <p:nvPr/>
        </p:nvSpPr>
        <p:spPr bwMode="auto">
          <a:xfrm>
            <a:off x="3581400" y="1600200"/>
            <a:ext cx="1600200" cy="3810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050">
                <a:latin typeface="Helvetica Neue"/>
                <a:cs typeface="Helvetica Neue"/>
              </a:rPr>
              <a:t>Collect Data &amp; Choose Emissions Factors</a:t>
            </a:r>
            <a:endParaRPr/>
          </a:p>
        </p:txBody>
      </p:sp>
      <p:sp>
        <p:nvSpPr>
          <p:cNvPr id="28" name="Rounded Rectangle 27"/>
          <p:cNvSpPr/>
          <p:nvPr/>
        </p:nvSpPr>
        <p:spPr bwMode="auto">
          <a:xfrm>
            <a:off x="5257800" y="1600200"/>
            <a:ext cx="1600200" cy="381000"/>
          </a:xfrm>
          <a:prstGeom prst="roundRect">
            <a:avLst>
              <a:gd name="adj" fmla="val 16667"/>
            </a:avLst>
          </a:prstGeom>
          <a:solidFill>
            <a:srgbClr val="00B8AF"/>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Apply Calculation Tools</a:t>
            </a:r>
            <a:endParaRPr/>
          </a:p>
        </p:txBody>
      </p:sp>
      <p:sp>
        <p:nvSpPr>
          <p:cNvPr id="29" name="Rounded Rectangle 28"/>
          <p:cNvSpPr/>
          <p:nvPr/>
        </p:nvSpPr>
        <p:spPr bwMode="auto">
          <a:xfrm>
            <a:off x="6934200" y="1600200"/>
            <a:ext cx="1600200" cy="3810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1100">
                <a:latin typeface="Helvetica Neue"/>
                <a:cs typeface="Helvetica Neue"/>
              </a:rPr>
              <a:t>Roll-up Data to Corporate Level</a:t>
            </a:r>
            <a:endParaRPr/>
          </a:p>
        </p:txBody>
      </p:sp>
      <p:sp>
        <p:nvSpPr>
          <p:cNvPr id="32" name="Rounded Rectangle 31"/>
          <p:cNvSpPr/>
          <p:nvPr/>
        </p:nvSpPr>
        <p:spPr bwMode="auto">
          <a:xfrm>
            <a:off x="3505199" y="1524000"/>
            <a:ext cx="1736725" cy="533400"/>
          </a:xfrm>
          <a:prstGeom prst="roundRect">
            <a:avLst>
              <a:gd name="adj" fmla="val 16667"/>
            </a:avLst>
          </a:prstGeom>
          <a:noFill/>
          <a:ln w="57150">
            <a:solidFill>
              <a:srgbClr val="73C16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latin typeface="Tahoma"/>
              <a:cs typeface="Tahoma"/>
            </a:endParaRPr>
          </a:p>
        </p:txBody>
      </p:sp>
      <p:sp>
        <p:nvSpPr>
          <p:cNvPr id="33" name="Right Arrow 32"/>
          <p:cNvSpPr/>
          <p:nvPr/>
        </p:nvSpPr>
        <p:spPr bwMode="auto">
          <a:xfrm rot="9550776">
            <a:off x="2634155" y="3703918"/>
            <a:ext cx="3624848" cy="267842"/>
          </a:xfrm>
          <a:prstGeom prst="right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sz="2400">
              <a:solidFill>
                <a:srgbClr val="FFFFFF"/>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anim calcmode="lin" valueType="num">
                                      <p:cBhvr>
                                        <p:cTn id="8" dur="500" fill="hold"/>
                                        <p:tgtEl>
                                          <p:spTgt spid="32"/>
                                        </p:tgtEl>
                                        <p:attrNameLst>
                                          <p:attrName>ppt_x</p:attrName>
                                        </p:attrNameLst>
                                      </p:cBhvr>
                                      <p:tavLst>
                                        <p:tav tm="0">
                                          <p:val>
                                            <p:strVal val="#ppt_x"/>
                                          </p:val>
                                        </p:tav>
                                        <p:tav tm="100000">
                                          <p:val>
                                            <p:strVal val="#ppt_x"/>
                                          </p:val>
                                        </p:tav>
                                      </p:tavLst>
                                    </p:anim>
                                    <p:anim calcmode="lin" valueType="num">
                                      <p:cBhvr>
                                        <p:cTn id="9"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0"/>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4450" name="Rectangle 2"/>
          <p:cNvSpPr>
            <a:spLocks noChangeArrowheads="1" noGrp="1"/>
          </p:cNvSpPr>
          <p:nvPr>
            <p:ph type="ctrTitle"/>
          </p:nvPr>
        </p:nvSpPr>
        <p:spPr bwMode="auto">
          <a:xfrm>
            <a:off x="152400" y="919480"/>
            <a:ext cx="8458562" cy="528320"/>
          </a:xfrm>
        </p:spPr>
        <p:txBody>
          <a:bodyPr>
            <a:noAutofit/>
          </a:bodyPr>
          <a:lstStyle/>
          <a:p>
            <a:pPr>
              <a:defRPr/>
            </a:pPr>
            <a:r>
              <a:rPr lang="en-US" sz="3200"/>
              <a:t>Activity data</a:t>
            </a:r>
            <a:endParaRPr/>
          </a:p>
        </p:txBody>
      </p:sp>
      <p:sp>
        <p:nvSpPr>
          <p:cNvPr id="4" name="TextBox 3"/>
          <p:cNvSpPr txBox="1"/>
          <p:nvPr/>
        </p:nvSpPr>
        <p:spPr bwMode="auto">
          <a:xfrm>
            <a:off x="1219200" y="1752599"/>
            <a:ext cx="248920" cy="461665"/>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400" b="1">
                <a:latin typeface="Helvetica"/>
              </a:rPr>
              <a:t>x</a:t>
            </a:r>
            <a:endParaRPr lang="en-US" sz="2400" b="1">
              <a:latin typeface="Helvetica"/>
            </a:endParaRPr>
          </a:p>
        </p:txBody>
      </p:sp>
      <p:sp>
        <p:nvSpPr>
          <p:cNvPr id="5" name="TextBox 4"/>
          <p:cNvSpPr txBox="1"/>
          <p:nvPr/>
        </p:nvSpPr>
        <p:spPr bwMode="auto">
          <a:xfrm>
            <a:off x="2590800" y="1752599"/>
            <a:ext cx="248920" cy="523220"/>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800" b="1">
                <a:latin typeface="Helvetica"/>
              </a:rPr>
              <a:t>=</a:t>
            </a:r>
            <a:endParaRPr lang="en-US" sz="2800" b="1">
              <a:latin typeface="Helvetica"/>
            </a:endParaRPr>
          </a:p>
        </p:txBody>
      </p:sp>
      <p:sp>
        <p:nvSpPr>
          <p:cNvPr id="6" name="TextBox 5"/>
          <p:cNvSpPr txBox="1"/>
          <p:nvPr/>
        </p:nvSpPr>
        <p:spPr bwMode="auto">
          <a:xfrm>
            <a:off x="5867399" y="1752599"/>
            <a:ext cx="266700" cy="461665"/>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400" b="1">
                <a:latin typeface="Helvetica"/>
              </a:rPr>
              <a:t>x</a:t>
            </a:r>
            <a:endParaRPr lang="en-US" sz="2400" b="1">
              <a:latin typeface="Helvetica"/>
            </a:endParaRPr>
          </a:p>
        </p:txBody>
      </p:sp>
      <p:sp>
        <p:nvSpPr>
          <p:cNvPr id="7" name="TextBox 6"/>
          <p:cNvSpPr txBox="1"/>
          <p:nvPr/>
        </p:nvSpPr>
        <p:spPr bwMode="auto">
          <a:xfrm>
            <a:off x="7239000" y="1752599"/>
            <a:ext cx="266700" cy="523220"/>
          </a:xfrm>
          <a:prstGeom prst="rect">
            <a:avLst/>
          </a:prstGeom>
          <a:noFill/>
          <a:ln>
            <a:noFill/>
          </a:ln>
          <a:effectLst>
            <a:outerShdw blurRad="50800" dist="38100" dir="2700000" algn="tl" rotWithShape="0">
              <a:prstClr val="black">
                <a:alpha val="40000"/>
              </a:prstClr>
            </a:outerShdw>
          </a:effectLst>
        </p:spPr>
        <p:txBody>
          <a:bodyPr wrap="square" rtlCol="0" anchor="ctr">
            <a:spAutoFit/>
          </a:bodyPr>
          <a:lstStyle/>
          <a:p>
            <a:pPr algn="ctr">
              <a:defRPr/>
            </a:pPr>
            <a:r>
              <a:rPr lang="en-US" sz="2800" b="1">
                <a:latin typeface="Helvetica"/>
              </a:rPr>
              <a:t>=</a:t>
            </a:r>
            <a:endParaRPr lang="en-US" sz="2800" b="1">
              <a:latin typeface="Helvetica"/>
            </a:endParaRPr>
          </a:p>
        </p:txBody>
      </p:sp>
      <p:sp>
        <p:nvSpPr>
          <p:cNvPr id="8" name="Rounded Rectangle 7"/>
          <p:cNvSpPr/>
          <p:nvPr/>
        </p:nvSpPr>
        <p:spPr bwMode="auto">
          <a:xfrm>
            <a:off x="152400" y="1676400"/>
            <a:ext cx="1066800" cy="609600"/>
          </a:xfrm>
          <a:prstGeom prst="roundRect">
            <a:avLst>
              <a:gd name="adj" fmla="val 16667"/>
            </a:avLst>
          </a:prstGeom>
          <a:solidFill>
            <a:srgbClr val="00E2D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activity data</a:t>
            </a:r>
            <a:endParaRPr/>
          </a:p>
        </p:txBody>
      </p:sp>
      <p:sp>
        <p:nvSpPr>
          <p:cNvPr id="9" name="Rounded Rectangle 8"/>
          <p:cNvSpPr/>
          <p:nvPr/>
        </p:nvSpPr>
        <p:spPr bwMode="auto">
          <a:xfrm>
            <a:off x="2895600" y="1676400"/>
            <a:ext cx="1066800" cy="6096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t of emissions</a:t>
            </a:r>
            <a:endParaRPr/>
          </a:p>
        </p:txBody>
      </p:sp>
      <p:sp>
        <p:nvSpPr>
          <p:cNvPr id="10" name="Rounded Rectangle 9"/>
          <p:cNvSpPr/>
          <p:nvPr/>
        </p:nvSpPr>
        <p:spPr bwMode="auto">
          <a:xfrm>
            <a:off x="1524000" y="1676400"/>
            <a:ext cx="1066800" cy="609600"/>
          </a:xfrm>
          <a:prstGeom prst="roundRect">
            <a:avLst>
              <a:gd name="adj" fmla="val 16667"/>
            </a:avLst>
          </a:prstGeom>
          <a:solidFill>
            <a:srgbClr val="00C8BE"/>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emission factor</a:t>
            </a:r>
            <a:endParaRPr/>
          </a:p>
        </p:txBody>
      </p:sp>
      <p:sp>
        <p:nvSpPr>
          <p:cNvPr id="11" name="Rounded Rectangle 10"/>
          <p:cNvSpPr/>
          <p:nvPr/>
        </p:nvSpPr>
        <p:spPr bwMode="auto">
          <a:xfrm>
            <a:off x="6172200" y="1676400"/>
            <a:ext cx="1066800" cy="609600"/>
          </a:xfrm>
          <a:prstGeom prst="roundRect">
            <a:avLst>
              <a:gd name="adj" fmla="val 16667"/>
            </a:avLst>
          </a:prstGeom>
          <a:solidFill>
            <a:schemeClr val="bg1">
              <a:lumMod val="65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GWP</a:t>
            </a:r>
            <a:endParaRPr/>
          </a:p>
        </p:txBody>
      </p:sp>
      <p:sp>
        <p:nvSpPr>
          <p:cNvPr id="12" name="Rounded Rectangle 11"/>
          <p:cNvSpPr/>
          <p:nvPr/>
        </p:nvSpPr>
        <p:spPr bwMode="auto">
          <a:xfrm>
            <a:off x="7543800" y="1676400"/>
            <a:ext cx="1066800" cy="609600"/>
          </a:xfrm>
          <a:prstGeom prst="roundRect">
            <a:avLst>
              <a:gd name="adj" fmla="val 16667"/>
            </a:avLst>
          </a:prstGeom>
          <a:solidFill>
            <a:schemeClr val="tx1">
              <a:lumMod val="65000"/>
              <a:lumOff val="35000"/>
            </a:schemeClr>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CO</a:t>
            </a:r>
            <a:r>
              <a:rPr lang="en-US" sz="1400" baseline="-25000">
                <a:latin typeface="Helvetica"/>
              </a:rPr>
              <a:t>2</a:t>
            </a:r>
            <a:r>
              <a:rPr lang="en-US" sz="1400">
                <a:latin typeface="Helvetica"/>
              </a:rPr>
              <a:t>e of emissions</a:t>
            </a:r>
            <a:endParaRPr/>
          </a:p>
        </p:txBody>
      </p:sp>
      <p:sp>
        <p:nvSpPr>
          <p:cNvPr id="13" name="Rounded Rectangle 12"/>
          <p:cNvSpPr/>
          <p:nvPr/>
        </p:nvSpPr>
        <p:spPr bwMode="auto">
          <a:xfrm>
            <a:off x="4800600" y="1676400"/>
            <a:ext cx="1066800" cy="609600"/>
          </a:xfrm>
          <a:prstGeom prst="roundRect">
            <a:avLst>
              <a:gd name="adj" fmla="val 16667"/>
            </a:avLst>
          </a:prstGeom>
          <a:solidFill>
            <a:srgbClr val="00ACA2"/>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400">
                <a:latin typeface="Helvetica"/>
              </a:rPr>
              <a:t>t of emissions</a:t>
            </a:r>
            <a:endParaRPr/>
          </a:p>
        </p:txBody>
      </p:sp>
      <p:cxnSp>
        <p:nvCxnSpPr>
          <p:cNvPr id="19" name="Straight Connector 18"/>
          <p:cNvCxnSpPr>
            <a:cxnSpLocks/>
          </p:cNvCxnSpPr>
          <p:nvPr/>
        </p:nvCxnSpPr>
        <p:spPr bwMode="auto">
          <a:xfrm>
            <a:off x="228600" y="2362199"/>
            <a:ext cx="914400" cy="0"/>
          </a:xfrm>
          <a:prstGeom prst="line">
            <a:avLst/>
          </a:prstGeom>
          <a:ln w="76200">
            <a:solidFill>
              <a:srgbClr val="88B111"/>
            </a:solidFill>
          </a:ln>
        </p:spPr>
        <p:style>
          <a:lnRef idx="3">
            <a:schemeClr val="accent3"/>
          </a:lnRef>
          <a:fillRef idx="0">
            <a:schemeClr val="accent3"/>
          </a:fillRef>
          <a:effectRef idx="2">
            <a:schemeClr val="accent3"/>
          </a:effectRef>
          <a:fontRef idx="minor">
            <a:schemeClr val="tx1"/>
          </a:fontRef>
        </p:style>
      </p:cxnSp>
      <p:sp>
        <p:nvSpPr>
          <p:cNvPr id="104451" name="Rectangle 3"/>
          <p:cNvSpPr>
            <a:spLocks noChangeArrowheads="1" noGrp="1"/>
          </p:cNvSpPr>
          <p:nvPr>
            <p:ph idx="1"/>
          </p:nvPr>
        </p:nvSpPr>
        <p:spPr bwMode="auto">
          <a:xfrm>
            <a:off x="208431" y="2743200"/>
            <a:ext cx="8318881" cy="3382963"/>
          </a:xfrm>
        </p:spPr>
        <p:txBody>
          <a:bodyPr>
            <a:noAutofit/>
          </a:bodyPr>
          <a:lstStyle/>
          <a:p>
            <a:pPr>
              <a:defRPr/>
            </a:pPr>
            <a:r>
              <a:rPr lang="en-US" sz="2800" u="sng"/>
              <a:t>Activity data</a:t>
            </a:r>
            <a:r>
              <a:rPr lang="en-US" sz="2800"/>
              <a:t>: </a:t>
            </a:r>
            <a:r>
              <a:rPr lang="en-US" sz="2800"/>
              <a:t>data on an activity resulting in emissions</a:t>
            </a:r>
            <a:endParaRPr/>
          </a:p>
          <a:p>
            <a:pPr>
              <a:buFontTx/>
              <a:buNone/>
              <a:defRPr/>
            </a:pPr>
            <a:endParaRPr lang="en-US"/>
          </a:p>
          <a:p>
            <a:pPr>
              <a:defRPr/>
            </a:pPr>
            <a:r>
              <a:rPr lang="en-US" sz="2800"/>
              <a:t>Examples:</a:t>
            </a:r>
            <a:endParaRPr/>
          </a:p>
          <a:p>
            <a:pPr lvl="1">
              <a:defRPr/>
            </a:pPr>
            <a:r>
              <a:rPr lang="en-US" sz="2400"/>
              <a:t>Electricity use (kilowatt hours)</a:t>
            </a:r>
            <a:endParaRPr/>
          </a:p>
          <a:p>
            <a:pPr lvl="1">
              <a:defRPr/>
            </a:pPr>
            <a:r>
              <a:rPr lang="en-US" sz="2400"/>
              <a:t>Distance traveled (kilometers)</a:t>
            </a:r>
            <a:endParaRPr/>
          </a:p>
          <a:p>
            <a:pPr lvl="1">
              <a:defRPr/>
            </a:pPr>
            <a:r>
              <a:rPr lang="en-US" sz="2400"/>
              <a:t>Gasoline use (gallons)</a:t>
            </a:r>
            <a:endParaRPr/>
          </a:p>
          <a:p>
            <a:pPr lvl="1">
              <a:buNone/>
              <a:defRPr/>
            </a:pPr>
            <a:endParaRPr lang="en-US" sz="2400"/>
          </a:p>
        </p:txBody>
      </p:sp>
      <p:sp>
        <p:nvSpPr>
          <p:cNvPr id="25" name="Right Arrow 24"/>
          <p:cNvSpPr/>
          <p:nvPr/>
        </p:nvSpPr>
        <p:spPr bwMode="auto">
          <a:xfrm>
            <a:off x="4038600" y="1752599"/>
            <a:ext cx="685800" cy="457200"/>
          </a:xfrm>
          <a:prstGeom prst="rightArrow">
            <a:avLst>
              <a:gd name="adj1" fmla="val 50000"/>
              <a:gd name="adj2" fmla="val 50000"/>
            </a:avLst>
          </a:prstGeom>
          <a:solidFill>
            <a:srgbClr val="73C167"/>
          </a:solidFill>
          <a:ln>
            <a:noFill/>
          </a:ln>
          <a:effectLst>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a:defRPr>
            </a:lvl1pPr>
            <a:lvl2pPr marL="742950" indent="-285750">
              <a:defRPr>
                <a:solidFill>
                  <a:schemeClr val="tx1"/>
                </a:solidFill>
                <a:latin typeface="Calibri"/>
              </a:defRPr>
            </a:lvl2pPr>
            <a:lvl3pPr marL="1143000" indent="-228600">
              <a:defRPr>
                <a:solidFill>
                  <a:schemeClr val="tx1"/>
                </a:solidFill>
                <a:latin typeface="Calibri"/>
              </a:defRPr>
            </a:lvl3pPr>
            <a:lvl4pPr marL="1600200" indent="-228600">
              <a:defRPr>
                <a:solidFill>
                  <a:schemeClr val="tx1"/>
                </a:solidFill>
                <a:latin typeface="Calibri"/>
              </a:defRPr>
            </a:lvl4pPr>
            <a:lvl5pPr marL="2057400" indent="-228600">
              <a:defRPr>
                <a:solidFill>
                  <a:schemeClr val="tx1"/>
                </a:solidFill>
                <a:latin typeface="Calibri"/>
              </a:defRPr>
            </a:lvl5pPr>
            <a:lvl6pPr marL="2514600" indent="-228600">
              <a:spcBef>
                <a:spcPts val="0"/>
              </a:spcBef>
              <a:spcAft>
                <a:spcPts val="0"/>
              </a:spcAft>
              <a:defRPr>
                <a:solidFill>
                  <a:schemeClr val="tx1"/>
                </a:solidFill>
                <a:latin typeface="Calibri"/>
              </a:defRPr>
            </a:lvl6pPr>
            <a:lvl7pPr marL="2971800" indent="-228600">
              <a:spcBef>
                <a:spcPts val="0"/>
              </a:spcBef>
              <a:spcAft>
                <a:spcPts val="0"/>
              </a:spcAft>
              <a:defRPr>
                <a:solidFill>
                  <a:schemeClr val="tx1"/>
                </a:solidFill>
                <a:latin typeface="Calibri"/>
              </a:defRPr>
            </a:lvl7pPr>
            <a:lvl8pPr marL="3429000" indent="-228600">
              <a:spcBef>
                <a:spcPts val="0"/>
              </a:spcBef>
              <a:spcAft>
                <a:spcPts val="0"/>
              </a:spcAft>
              <a:defRPr>
                <a:solidFill>
                  <a:schemeClr val="tx1"/>
                </a:solidFill>
                <a:latin typeface="Calibri"/>
              </a:defRPr>
            </a:lvl8pPr>
            <a:lvl9pPr marL="3886200" indent="-228600">
              <a:spcBef>
                <a:spcPts val="0"/>
              </a:spcBef>
              <a:spcAft>
                <a:spcPts val="0"/>
              </a:spcAft>
              <a:defRPr>
                <a:solidFill>
                  <a:schemeClr val="tx1"/>
                </a:solidFill>
                <a:latin typeface="Calibri"/>
              </a:defRPr>
            </a:lvl9pPr>
          </a:lstStyle>
          <a:p>
            <a:pPr algn="ctr">
              <a:defRPr/>
            </a:pPr>
            <a:endParaRPr lang="en-US">
              <a:solidFill>
                <a:srgbClr val="545456"/>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4451">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4451">
                                            <p:txEl>
                                              <p:pRg st="3" end="3"/>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4451">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1_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9380"/>
      </a:hlink>
      <a:folHlink>
        <a:srgbClr val="0093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On-screen Show (4:3)</PresentationFormat>
  <Paragraphs>0</Paragraphs>
  <Slides>29</Slides>
  <Notes>29</Notes>
  <HiddenSlides>0</HiddenSlides>
  <MMClips>2</MMClips>
  <ScaleCrop>0</ScaleCrop>
  <HeadingPairs>
    <vt:vector size="4" baseType="variant">
      <vt:variant>
        <vt:lpstr>Theme</vt:lpstr>
      </vt:variant>
      <vt:variant>
        <vt:i4>1</vt:i4>
      </vt:variant>
      <vt:variant>
        <vt:lpstr>Slide Titles</vt:lpstr>
      </vt:variant>
      <vt:variant>
        <vt:i4>29</vt:i4>
      </vt:variant>
    </vt:vector>
  </HeadingPairs>
  <TitlesOfParts>
    <vt:vector size="30"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vector>
  </TitlesOfParts>
  <Manager/>
  <Company>WORLD RESOURCES INSTITUTE</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bulldog</dc:creator>
  <cp:keywords/>
  <dc:description/>
  <dc:identifier/>
  <dc:language/>
  <cp:lastModifiedBy/>
  <cp:revision>234</cp:revision>
  <dcterms:created xsi:type="dcterms:W3CDTF">2009-11-05T16:00:34Z</dcterms:created>
  <dcterms:modified xsi:type="dcterms:W3CDTF">2025-01-23T07:56:10Z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0x010100D1F9699F1D82E8489539652D1D3605E0</vt:lpwstr>
  </property>
  <property fmtid="{D5CDD505-2E9C-101B-9397-08002B2CF9AE}" pid="3" name="Order">
    <vt:r8>34800.000000</vt:r8>
  </property>
  <property fmtid="{D5CDD505-2E9C-101B-9397-08002B2CF9AE}" pid="4" name="_CopySource">
    <vt:lpwstr>https://onewri-my.sharepoint.com/personal/yelena_akopian_wri_org/Documents/For Kai/Corporate Standard/Day 2/06_Calculating Emissions (updated) (3).pptx</vt:lpwstr>
  </property>
  <property fmtid="{D5CDD505-2E9C-101B-9397-08002B2CF9AE}" pid="5" name="_SourceUrl">
    <vt:lpwstr/>
  </property>
  <property fmtid="{D5CDD505-2E9C-101B-9397-08002B2CF9AE}" pid="6" name="_SharedFileIndex">
    <vt:lpwstr/>
  </property>
</Properties>
</file>