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5937250"/>
            <a:ext cx="19621500" cy="1092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doowww@163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doo-server-ip:8069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ee.com/odoowww/docs/raw/master/odoo/install/odoo-server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ee.com/odoowww/docs/raw/master/odoo/install/src/ow_json.zip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ee.com/odoowww/docs/raw/master/odoo/install/src/om_account_accountant.zip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ee.com/odoowww/docs/raw/master/odoo/install/src/ow_account.zip" TargetMode="External"/><Relationship Id="rId3" Type="http://schemas.openxmlformats.org/officeDocument/2006/relationships/hyperlink" Target="https://gitee.com/odoowww/docs/raw/master/odoo/install/src/l10n_cn_smb_2019.zip" TargetMode="External"/><Relationship Id="rId4" Type="http://schemas.openxmlformats.org/officeDocument/2006/relationships/hyperlink" Target="https://gitee.com/odoowww/docs/raw/master/odoo/install/src/ow_account_balance.zip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ightly.odoo.com/" TargetMode="Externa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rtners.id" TargetMode="Externa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doo 及 odooJS 使用介绍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及 odooJS 使用介绍</a:t>
            </a:r>
          </a:p>
        </p:txBody>
      </p:sp>
      <p:sp>
        <p:nvSpPr>
          <p:cNvPr id="120" name="email:    odoowww@163.com…"/>
          <p:cNvSpPr txBox="1"/>
          <p:nvPr>
            <p:ph type="subTitle" sz="quarter" idx="1"/>
          </p:nvPr>
        </p:nvSpPr>
        <p:spPr>
          <a:xfrm>
            <a:off x="2387600" y="8001000"/>
            <a:ext cx="19621500" cy="3296543"/>
          </a:xfrm>
          <a:prstGeom prst="rect">
            <a:avLst/>
          </a:prstGeom>
        </p:spPr>
        <p:txBody>
          <a:bodyPr/>
          <a:lstStyle/>
          <a:p>
            <a:pPr/>
            <a:r>
              <a:t>             email:    </a:t>
            </a:r>
            <a:r>
              <a:rPr u="sng">
                <a:hlinkClick r:id="rId2" invalidUrl="" action="" tgtFrame="" tooltip="" history="1" highlightClick="0" endSnd="0"/>
              </a:rPr>
              <a:t>odoowww@163.com</a:t>
            </a:r>
          </a:p>
          <a:p>
            <a:pPr/>
            <a:r>
              <a:t>  mobile: 13910133451</a:t>
            </a:r>
          </a:p>
          <a:p>
            <a:pPr/>
          </a:p>
          <a:p>
            <a:pPr/>
            <a:r>
              <a:t>2019-5-8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在 PostgreSQL 中创建用户 odo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 PostgreSQL 中创建用户 odoo</a:t>
            </a:r>
          </a:p>
        </p:txBody>
      </p:sp>
      <p:sp>
        <p:nvSpPr>
          <p:cNvPr id="146" name="该用户是 odoo 访问 数据库的 用户 sudo su - postgres -c &quot;createuser -s odoo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792479">
              <a:spcBef>
                <a:spcPts val="5600"/>
              </a:spcBef>
              <a:defRPr sz="4992"/>
            </a:pPr>
            <a:r>
              <a:t>该用户是 odoo 访问 数据库的 用户</a:t>
            </a:r>
            <a:br/>
            <a:r>
              <a:t>sudo su - postgres -c "createuser -s odoo" </a:t>
            </a:r>
          </a:p>
          <a:p>
            <a:pPr marL="585215" indent="-585215" defTabSz="792479">
              <a:spcBef>
                <a:spcPts val="5600"/>
              </a:spcBef>
              <a:defRPr sz="4992"/>
            </a:pPr>
            <a:r>
              <a:t>该用户无需设置密码，odoo服务即可访问PostgreSQL</a:t>
            </a:r>
          </a:p>
          <a:p>
            <a:pPr marL="585215" indent="-585215" defTabSz="792479">
              <a:spcBef>
                <a:spcPts val="5600"/>
              </a:spcBef>
              <a:defRPr sz="4992"/>
            </a:pPr>
            <a:r>
              <a:t>调试时，需要用数据库工具访问PostgreSQL，所以设置密码</a:t>
            </a:r>
            <a:br/>
            <a:r>
              <a:t>sudo su - postgres </a:t>
            </a:r>
            <a:br/>
            <a:r>
              <a:t>psql  </a:t>
            </a:r>
            <a:br/>
            <a:r>
              <a:t>ALTER USER odoo WITH PASSWORD 'odoo12';  </a:t>
            </a:r>
            <a:br/>
            <a:r>
              <a:t>\q </a:t>
            </a:r>
            <a:br/>
            <a:r>
              <a:t>exit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修改 PostgreSQL 配置文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修改 PostgreSQL 配置文件</a:t>
            </a:r>
          </a:p>
        </p:txBody>
      </p:sp>
      <p:sp>
        <p:nvSpPr>
          <p:cNvPr id="149" name="调试时，使用数据库工具访问PostgreSQL，需要更改配置文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008" indent="-445008" defTabSz="602615">
              <a:spcBef>
                <a:spcPts val="4300"/>
              </a:spcBef>
              <a:defRPr sz="3796"/>
            </a:pPr>
            <a:r>
              <a:t>调试时，使用数据库工具访问PostgreSQL，需要更改配置文件</a:t>
            </a:r>
          </a:p>
          <a:p>
            <a:pPr marL="445008" indent="-445008" defTabSz="602615">
              <a:spcBef>
                <a:spcPts val="4300"/>
              </a:spcBef>
              <a:defRPr sz="3796"/>
            </a:pPr>
            <a:r>
              <a:t>修改文件</a:t>
            </a:r>
            <a:br/>
            <a:r>
              <a:t>sudo nano /etc/postgresql/10/main/pg_hba.conf</a:t>
            </a:r>
            <a:br/>
            <a:r>
              <a:t>的 92行，为以下内容：</a:t>
            </a:r>
            <a:br/>
            <a:r>
              <a:t>host    all             all             0.0.0.0/0            md5</a:t>
            </a:r>
          </a:p>
          <a:p>
            <a:pPr marL="445008" indent="-445008" defTabSz="602615">
              <a:spcBef>
                <a:spcPts val="4300"/>
              </a:spcBef>
              <a:defRPr sz="3796"/>
            </a:pPr>
            <a:r>
              <a:t>修改文件</a:t>
            </a:r>
            <a:br/>
            <a:r>
              <a:t>sudo nano /etc/postgresql/10/main/postgresql.conf</a:t>
            </a:r>
            <a:br/>
            <a:r>
              <a:t>的 59行，为以下内容：</a:t>
            </a:r>
            <a:br/>
            <a:r>
              <a:t>listen_addresses = '*'          # what IP address(es) to listen on;</a:t>
            </a:r>
          </a:p>
          <a:p>
            <a:pPr marL="445008" indent="-445008" defTabSz="602615">
              <a:spcBef>
                <a:spcPts val="4300"/>
              </a:spcBef>
              <a:defRPr sz="3796"/>
            </a:pPr>
            <a:r>
              <a:t>重启 PostgreSQL </a:t>
            </a:r>
            <a:br/>
            <a:r>
              <a:t>sudo /etc/init.d/postgresql restart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测试 odoo 服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测试 odoo 服务</a:t>
            </a:r>
          </a:p>
        </p:txBody>
      </p:sp>
      <p:sp>
        <p:nvSpPr>
          <p:cNvPr id="152" name="切换用户，并运行 odoo sudo su - odoo -s /bin/bash   server/odoo-bin -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切换用户，并运行 odoo</a:t>
            </a:r>
            <a:br/>
            <a:r>
              <a:t>sudo su - odoo -s /bin/bash  </a:t>
            </a:r>
            <a:br/>
            <a:r>
              <a:t>server/odoo-bin -s </a:t>
            </a:r>
          </a:p>
          <a:p>
            <a:pPr/>
            <a:r>
              <a:t>在浏览器中访问 odoo</a:t>
            </a:r>
            <a:br/>
            <a:r>
              <a:rPr u="sng">
                <a:hlinkClick r:id="rId2" invalidUrl="" action="" tgtFrame="" tooltip="" history="1" highlightClick="0" endSnd="0"/>
              </a:rPr>
              <a:t>http://odoo-server-ip:8069</a:t>
            </a:r>
          </a:p>
          <a:p>
            <a:pPr/>
            <a:r>
              <a:t>用 ctrl + C 退出 odoo 服务</a:t>
            </a:r>
            <a:br/>
            <a:r>
              <a:t>此时 odoo 服务自动创建一个文件默认的配置文件 </a:t>
            </a:r>
            <a:br/>
            <a:r>
              <a:t>/opt/odoo/.odoorc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配置 odoo 服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 odoo 服务</a:t>
            </a:r>
          </a:p>
        </p:txBody>
      </p:sp>
      <p:sp>
        <p:nvSpPr>
          <p:cNvPr id="155" name="创建 配置文件 sudo mkdir /etc/odoo   sudo cp -a /opt/odoo/.odoorc /etc/odoo/odoo.con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668655">
              <a:spcBef>
                <a:spcPts val="4700"/>
              </a:spcBef>
              <a:defRPr sz="4212"/>
            </a:pPr>
            <a:r>
              <a:t>创建 配置文件</a:t>
            </a:r>
            <a:br/>
            <a:r>
              <a:t>sudo mkdir /etc/odoo  </a:t>
            </a:r>
            <a:br/>
            <a:r>
              <a:t>sudo cp -a /opt/odoo/.odoorc /etc/odoo/odoo.conf </a:t>
            </a:r>
          </a:p>
          <a:p>
            <a:pPr marL="493776" indent="-493776" defTabSz="668655">
              <a:spcBef>
                <a:spcPts val="4700"/>
              </a:spcBef>
              <a:defRPr sz="4212"/>
            </a:pPr>
            <a:r>
              <a:t>编辑配置文件，增加运行日志文件</a:t>
            </a:r>
            <a:br/>
            <a:r>
              <a:t>sudo nano  /etc/odoo/odoo.conf</a:t>
            </a:r>
            <a:br/>
            <a:r>
              <a:t>行 33-34</a:t>
            </a:r>
            <a:br/>
            <a:r>
              <a:t>logfile = /var/log/odoo/odoo.log  </a:t>
            </a:r>
            <a:br/>
            <a:r>
              <a:t>logrotate = True</a:t>
            </a:r>
          </a:p>
          <a:p>
            <a:pPr marL="493776" indent="-493776" defTabSz="668655">
              <a:spcBef>
                <a:spcPts val="4700"/>
              </a:spcBef>
              <a:defRPr sz="4212"/>
            </a:pPr>
            <a:r>
              <a:t>创建运行日志文件的文件夹</a:t>
            </a:r>
            <a:br/>
            <a:r>
              <a:t>sudo mkdir /var/log/odoo</a:t>
            </a:r>
            <a:br/>
            <a:r>
              <a:t>sudo chown odoo:root /var/log/odoo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自动运行 odoo 服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自动运行 odoo 服务</a:t>
            </a:r>
          </a:p>
        </p:txBody>
      </p:sp>
      <p:sp>
        <p:nvSpPr>
          <p:cNvPr id="158" name="下载下面的文件 wget https://gitee.com/odoowww/docs/raw/master/odoo/install/odoo-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815" indent="-432815" defTabSz="586104">
              <a:spcBef>
                <a:spcPts val="4100"/>
              </a:spcBef>
              <a:defRPr sz="3691"/>
            </a:pPr>
            <a:r>
              <a:t>下载下面的文件</a:t>
            </a:r>
            <a:br/>
            <a:r>
              <a:t>wget </a:t>
            </a:r>
            <a:r>
              <a:rPr u="sng">
                <a:hlinkClick r:id="rId2" invalidUrl="" action="" tgtFrame="" tooltip="" history="1" highlightClick="0" endSnd="0"/>
              </a:rPr>
              <a:t>https://gitee.com/odoowww/docs/raw/master/odoo/install/odoo-server</a:t>
            </a:r>
          </a:p>
          <a:p>
            <a:pPr marL="432815" indent="-432815" defTabSz="586104">
              <a:spcBef>
                <a:spcPts val="4100"/>
              </a:spcBef>
              <a:defRPr sz="3691"/>
            </a:pPr>
            <a:r>
              <a:t>复制该文件到相关路径，并增加执行权限</a:t>
            </a:r>
            <a:br/>
            <a:r>
              <a:t>sudo cp ~/odoo-server /etc/init.d/odoo-server  </a:t>
            </a:r>
            <a:br/>
            <a:r>
              <a:t>sudo chmod +x  /etc/init.d/odoo-server  </a:t>
            </a:r>
          </a:p>
          <a:p>
            <a:pPr marL="432815" indent="-432815" defTabSz="586104">
              <a:spcBef>
                <a:spcPts val="4100"/>
              </a:spcBef>
              <a:defRPr sz="3691"/>
            </a:pPr>
            <a:r>
              <a:t>启动 odoo 服务</a:t>
            </a:r>
            <a:br/>
            <a:r>
              <a:t>sudo /etc/init.d/odoo-server start</a:t>
            </a:r>
          </a:p>
          <a:p>
            <a:pPr marL="432815" indent="-432815" defTabSz="586104">
              <a:spcBef>
                <a:spcPts val="4100"/>
              </a:spcBef>
              <a:defRPr sz="3691"/>
            </a:pPr>
            <a:r>
              <a:t>停止 odoo 服务</a:t>
            </a:r>
            <a:br/>
            <a:r>
              <a:t>sudo /etc/init.d/odoo-server stop </a:t>
            </a:r>
          </a:p>
          <a:p>
            <a:pPr marL="432815" indent="-432815" defTabSz="586104">
              <a:spcBef>
                <a:spcPts val="4100"/>
              </a:spcBef>
              <a:defRPr sz="3691"/>
            </a:pPr>
            <a:r>
              <a:t>重启 odoo 服务</a:t>
            </a:r>
            <a:br/>
            <a:r>
              <a:t>sudo /etc/init.d/odoo-server restart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doo 第三方模块安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第三方模块安装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第三方扩展模块安装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第三方扩展模块安装方法</a:t>
            </a:r>
          </a:p>
        </p:txBody>
      </p:sp>
      <p:sp>
        <p:nvSpPr>
          <p:cNvPr id="163" name="odoo 的模块路径: /opt/odoo/server/odoo/add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767715">
              <a:spcBef>
                <a:spcPts val="5400"/>
              </a:spcBef>
              <a:defRPr sz="4836"/>
            </a:pPr>
            <a:r>
              <a:t>odoo 的模块路径:</a:t>
            </a:r>
            <a:br/>
            <a:r>
              <a:t>/opt/odoo/server/odoo/addons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下载需要安装的第三方扩展模块，通常是 zip 文件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解压缩到上述的 odoo 模块路径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重启 odoo 服务，创建数据库，</a:t>
            </a:r>
            <a:br/>
            <a:r>
              <a:t>或者登录已创建数据库，激活开发者模式后，刷新本地模块列表。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登录后，在应用中查找该模块，安装即可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JsonRPC 接口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JsonRPC 接口模块</a:t>
            </a:r>
          </a:p>
        </p:txBody>
      </p:sp>
      <p:sp>
        <p:nvSpPr>
          <p:cNvPr id="166" name="这是 web 接口，必须安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619125">
              <a:spcBef>
                <a:spcPts val="4400"/>
              </a:spcBef>
              <a:defRPr sz="3900"/>
            </a:pPr>
          </a:p>
          <a:p>
            <a:pPr marL="457200" indent="-457200" defTabSz="619125">
              <a:spcBef>
                <a:spcPts val="4400"/>
              </a:spcBef>
              <a:defRPr sz="3900"/>
            </a:pPr>
            <a:r>
              <a:t>这是 web 接口，必须安装</a:t>
            </a:r>
          </a:p>
          <a:p>
            <a:pPr marL="457200" indent="-457200" defTabSz="619125">
              <a:spcBef>
                <a:spcPts val="4400"/>
              </a:spcBef>
              <a:defRPr sz="3900"/>
            </a:pPr>
            <a:r>
              <a:t>下载地址</a:t>
            </a:r>
            <a:br/>
            <a:r>
              <a:rPr u="sng">
                <a:hlinkClick r:id="rId2" invalidUrl="" action="" tgtFrame="" tooltip="" history="1" highlightClick="0" endSnd="0"/>
              </a:rPr>
              <a:t>https://gitee.com/odoowww/docs/raw/master/odoo/install/src/ow_json.zip</a:t>
            </a:r>
          </a:p>
          <a:p>
            <a:pPr marL="457200" indent="-457200" defTabSz="619125">
              <a:spcBef>
                <a:spcPts val="4400"/>
              </a:spcBef>
              <a:defRPr sz="3900"/>
            </a:pPr>
            <a:r>
              <a:t>解压缩到 /opt/odoo/addons/ow_json</a:t>
            </a:r>
          </a:p>
          <a:p>
            <a:pPr marL="457200" indent="-457200" defTabSz="619125">
              <a:spcBef>
                <a:spcPts val="4400"/>
              </a:spcBef>
              <a:defRPr sz="3900"/>
            </a:pPr>
            <a:r>
              <a:t>打开并编辑文件： /etc/odoo/odoo.conf</a:t>
            </a:r>
            <a:br/>
            <a:r>
              <a:t>行 43 修改为：server_wide_modules = base,web,ow_json</a:t>
            </a:r>
          </a:p>
          <a:p>
            <a:pPr marL="457200" indent="-457200" defTabSz="619125">
              <a:spcBef>
                <a:spcPts val="4400"/>
              </a:spcBef>
              <a:defRPr sz="3900"/>
            </a:pPr>
            <a:r>
              <a:t>重启 odoo 服务</a:t>
            </a:r>
            <a:br/>
            <a:r>
              <a:t>sudo /etc/init.d/odoo-server restart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财务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财务模块</a:t>
            </a:r>
          </a:p>
        </p:txBody>
      </p:sp>
      <p:sp>
        <p:nvSpPr>
          <p:cNvPr id="169" name="下载地址 https://gitee.com/odoowww/docs/raw/master/odoo/install/src/om_account_accountant.zi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295" indent="-463295" defTabSz="627379">
              <a:spcBef>
                <a:spcPts val="4400"/>
              </a:spcBef>
              <a:defRPr sz="3952"/>
            </a:pPr>
            <a:r>
              <a:t>下载地址</a:t>
            </a:r>
            <a:br/>
            <a:r>
              <a:rPr u="sng">
                <a:hlinkClick r:id="rId2" invalidUrl="" action="" tgtFrame="" tooltip="" history="1" highlightClick="0" endSnd="0"/>
              </a:rPr>
              <a:t>https://gitee.com/odoowww/docs/raw/master/odoo/install/src/om_account_accountant.zip</a:t>
            </a:r>
          </a:p>
          <a:p>
            <a:pPr marL="463295" indent="-463295" defTabSz="627379">
              <a:spcBef>
                <a:spcPts val="4400"/>
              </a:spcBef>
              <a:defRPr sz="3952"/>
            </a:pPr>
            <a:r>
              <a:t>解压缩到 /opt/odoo/addons/</a:t>
            </a:r>
            <a:br/>
            <a:r>
              <a:t>包含4个模块</a:t>
            </a:r>
            <a:br/>
            <a:r>
              <a:t>accounting_pdf_reports</a:t>
            </a:r>
            <a:br/>
            <a:r>
              <a:t>om_account_accountant</a:t>
            </a:r>
            <a:br/>
            <a:r>
              <a:t>om_account_asset</a:t>
            </a:r>
            <a:br/>
            <a:r>
              <a:t>om_account_budget</a:t>
            </a:r>
          </a:p>
          <a:p>
            <a:pPr marL="463295" indent="-463295" defTabSz="627379">
              <a:spcBef>
                <a:spcPts val="4400"/>
              </a:spcBef>
              <a:defRPr sz="3952"/>
            </a:pPr>
            <a:r>
              <a:t>重启 odoo 服务，登录已创建数据库，激活开发者模式后，刷新本地模块列表</a:t>
            </a:r>
          </a:p>
          <a:p>
            <a:pPr marL="463295" indent="-463295" defTabSz="627379">
              <a:spcBef>
                <a:spcPts val="4400"/>
              </a:spcBef>
              <a:defRPr sz="3952"/>
            </a:pPr>
            <a:r>
              <a:t>查找 om_account_accountant 并安装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科目表及报表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科目表及报表模块</a:t>
            </a:r>
          </a:p>
        </p:txBody>
      </p:sp>
      <p:sp>
        <p:nvSpPr>
          <p:cNvPr id="172" name="下载 https://gitee.com/odoowww/docs/raw/master/odoo/install/src/ow_account.zip https://gitee.com/odoowww/docs/raw/master/odoo/install/src/l10n_cn_smb_2019.zip https://gitee.com/odoowww/docs/raw/master/odoo/install/src/ow_account_balance.zi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1584" indent="-481584" defTabSz="652145">
              <a:spcBef>
                <a:spcPts val="4600"/>
              </a:spcBef>
              <a:defRPr sz="4108"/>
            </a:pPr>
            <a:r>
              <a:t>下载</a:t>
            </a:r>
            <a:br/>
            <a:r>
              <a:rPr u="sng">
                <a:hlinkClick r:id="rId2" invalidUrl="" action="" tgtFrame="" tooltip="" history="1" highlightClick="0" endSnd="0"/>
              </a:rPr>
              <a:t>https://gitee.com/odoowww/docs/raw/master/odoo/install/src/ow_account.zip</a:t>
            </a:r>
            <a:br/>
            <a:r>
              <a:rPr u="sng">
                <a:hlinkClick r:id="rId3" invalidUrl="" action="" tgtFrame="" tooltip="" history="1" highlightClick="0" endSnd="0"/>
              </a:rPr>
              <a:t>https://gitee.com/odoowww/docs/raw/master/odoo/install/src/l10n_cn_smb_2019.zip</a:t>
            </a:r>
            <a:br/>
            <a:r>
              <a:rPr u="sng">
                <a:hlinkClick r:id="rId4" invalidUrl="" action="" tgtFrame="" tooltip="" history="1" highlightClick="0" endSnd="0"/>
              </a:rPr>
              <a:t>https://gitee.com/odoowww/docs/raw/master/odoo/install/src/ow_account_balance.zip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解压缩后，包含模块：</a:t>
            </a:r>
            <a:br/>
            <a:r>
              <a:t>ow_account</a:t>
            </a:r>
            <a:br/>
            <a:r>
              <a:t>l10n_cn_smb_2019</a:t>
            </a:r>
            <a:br/>
            <a:r>
              <a:t>ow_account_balance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重启 odoo 服务，登录已创建数据库，激活开发者模式后，刷新本地模块列表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查找 ow_account, l10n_cn_smb_2019 及 ow_account_balance 并安装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doo安装部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odoo安装部署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doo 基本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基本配置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创建数据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创建数据库</a:t>
            </a:r>
          </a:p>
        </p:txBody>
      </p:sp>
      <p:sp>
        <p:nvSpPr>
          <p:cNvPr id="177" name="地址: /web/database/manager…"/>
          <p:cNvSpPr txBox="1"/>
          <p:nvPr>
            <p:ph type="body" sz="half" idx="1"/>
          </p:nvPr>
        </p:nvSpPr>
        <p:spPr>
          <a:xfrm>
            <a:off x="11626353" y="3644900"/>
            <a:ext cx="10979647" cy="8839200"/>
          </a:xfrm>
          <a:prstGeom prst="rect">
            <a:avLst/>
          </a:prstGeom>
        </p:spPr>
        <p:txBody>
          <a:bodyPr/>
          <a:lstStyle/>
          <a:p>
            <a:pPr/>
            <a:r>
              <a:t>地址: /web/database/manager</a:t>
            </a:r>
          </a:p>
          <a:p>
            <a:pPr/>
            <a:r>
              <a:t>数据库名, 管理员用户名, 密码</a:t>
            </a:r>
          </a:p>
          <a:p>
            <a:pPr/>
            <a:r>
              <a:t>语言选择中文，国家选中国</a:t>
            </a:r>
          </a:p>
          <a:p>
            <a:pPr>
              <a:defRPr b="1">
                <a:solidFill>
                  <a:srgbClr val="FF381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不要勾选 Demo data</a:t>
            </a:r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3371850"/>
            <a:ext cx="8910323" cy="10120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用管理员账号登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用管理员账号登录</a:t>
            </a:r>
          </a:p>
        </p:txBody>
      </p:sp>
      <p:sp>
        <p:nvSpPr>
          <p:cNvPr id="181" name="地址: /web/login…"/>
          <p:cNvSpPr txBox="1"/>
          <p:nvPr>
            <p:ph type="body" sz="half" idx="1"/>
          </p:nvPr>
        </p:nvSpPr>
        <p:spPr>
          <a:xfrm>
            <a:off x="11626353" y="3644900"/>
            <a:ext cx="10979647" cy="8839200"/>
          </a:xfrm>
          <a:prstGeom prst="rect">
            <a:avLst/>
          </a:prstGeom>
        </p:spPr>
        <p:txBody>
          <a:bodyPr/>
          <a:lstStyle/>
          <a:p>
            <a:pPr/>
            <a:r>
              <a:t>地址: /web/login</a:t>
            </a:r>
          </a:p>
          <a:p>
            <a:pPr/>
            <a:r>
              <a:t>用管理员账号登录</a:t>
            </a:r>
          </a:p>
        </p:txBody>
      </p:sp>
      <p:pic>
        <p:nvPicPr>
          <p:cNvPr id="1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550" y="3130550"/>
            <a:ext cx="6005484" cy="10211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激活开发者模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激活开发者模式</a:t>
            </a:r>
          </a:p>
        </p:txBody>
      </p:sp>
      <p:sp>
        <p:nvSpPr>
          <p:cNvPr id="185" name="选择菜单：参数设置—仪表盘…"/>
          <p:cNvSpPr txBox="1"/>
          <p:nvPr>
            <p:ph type="body" sz="half" idx="1"/>
          </p:nvPr>
        </p:nvSpPr>
        <p:spPr>
          <a:xfrm>
            <a:off x="11626353" y="3644900"/>
            <a:ext cx="10979647" cy="8839200"/>
          </a:xfrm>
          <a:prstGeom prst="rect">
            <a:avLst/>
          </a:prstGeom>
        </p:spPr>
        <p:txBody>
          <a:bodyPr/>
          <a:lstStyle/>
          <a:p>
            <a:pPr/>
            <a:r>
              <a:t>选择菜单：参数设置—仪表盘</a:t>
            </a:r>
          </a:p>
          <a:p>
            <a:pPr/>
            <a:r>
              <a:t>激活开发者模式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4230122"/>
            <a:ext cx="7530441" cy="7668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安装财务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安装财务模块</a:t>
            </a:r>
          </a:p>
        </p:txBody>
      </p:sp>
      <p:sp>
        <p:nvSpPr>
          <p:cNvPr id="189" name="选择菜单：应用…"/>
          <p:cNvSpPr txBox="1"/>
          <p:nvPr>
            <p:ph type="body" sz="half" idx="1"/>
          </p:nvPr>
        </p:nvSpPr>
        <p:spPr>
          <a:xfrm>
            <a:off x="11626353" y="3644900"/>
            <a:ext cx="10979647" cy="8839200"/>
          </a:xfrm>
          <a:prstGeom prst="rect">
            <a:avLst/>
          </a:prstGeom>
        </p:spPr>
        <p:txBody>
          <a:bodyPr/>
          <a:lstStyle/>
          <a:p>
            <a:pPr/>
            <a:r>
              <a:t>选择菜单：应用</a:t>
            </a:r>
          </a:p>
          <a:p>
            <a:pPr/>
            <a:r>
              <a:t>搜索模块并安装:</a:t>
            </a:r>
            <a:br/>
            <a:r>
              <a:t>om_account_accountant</a:t>
            </a:r>
          </a:p>
          <a:p>
            <a:pPr/>
            <a:r>
              <a:t>搜索模块并安装：</a:t>
            </a:r>
            <a:br/>
            <a:r>
              <a:t>ow_account</a:t>
            </a:r>
            <a:br/>
            <a:r>
              <a:t>l10n_cn_smb_2019</a:t>
            </a:r>
            <a:br/>
            <a:r>
              <a:t>ow_account_balance account_cancel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350" y="4242817"/>
            <a:ext cx="7631189" cy="5230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3350" y="6527800"/>
            <a:ext cx="7631189" cy="6092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创建新公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创建新公司</a:t>
            </a:r>
          </a:p>
        </p:txBody>
      </p:sp>
      <p:sp>
        <p:nvSpPr>
          <p:cNvPr id="194" name="选择菜单：设置-用户&amp;公司-公司…"/>
          <p:cNvSpPr txBox="1"/>
          <p:nvPr>
            <p:ph type="body" sz="half" idx="1"/>
          </p:nvPr>
        </p:nvSpPr>
        <p:spPr>
          <a:xfrm>
            <a:off x="11626353" y="3644900"/>
            <a:ext cx="10979647" cy="8839200"/>
          </a:xfrm>
          <a:prstGeom prst="rect">
            <a:avLst/>
          </a:prstGeom>
        </p:spPr>
        <p:txBody>
          <a:bodyPr/>
          <a:lstStyle/>
          <a:p>
            <a:pPr/>
            <a:r>
              <a:t>选择菜单：设置-用户&amp;公司-公司</a:t>
            </a:r>
          </a:p>
          <a:p>
            <a:pPr/>
            <a:r>
              <a:t>创建新公司</a:t>
            </a:r>
          </a:p>
        </p:txBody>
      </p:sp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167" y="5600700"/>
            <a:ext cx="9434883" cy="7278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3619500"/>
            <a:ext cx="9467817" cy="5393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切换到新公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切换到新公司</a:t>
            </a:r>
          </a:p>
        </p:txBody>
      </p:sp>
      <p:sp>
        <p:nvSpPr>
          <p:cNvPr id="199" name="选择菜单：设置-用户&amp;公司-用户…"/>
          <p:cNvSpPr txBox="1"/>
          <p:nvPr>
            <p:ph type="body" sz="half" idx="1"/>
          </p:nvPr>
        </p:nvSpPr>
        <p:spPr>
          <a:xfrm>
            <a:off x="11626353" y="3644900"/>
            <a:ext cx="10979647" cy="8839200"/>
          </a:xfrm>
          <a:prstGeom prst="rect">
            <a:avLst/>
          </a:prstGeom>
        </p:spPr>
        <p:txBody>
          <a:bodyPr/>
          <a:lstStyle/>
          <a:p>
            <a:pPr/>
            <a:r>
              <a:t>选择菜单：设置-用户&amp;公司-用户</a:t>
            </a:r>
          </a:p>
          <a:p>
            <a:pPr/>
            <a:r>
              <a:t>选择自己</a:t>
            </a:r>
          </a:p>
          <a:p>
            <a:pPr/>
            <a:r>
              <a:t>切换自己的公司为新公司</a:t>
            </a:r>
          </a:p>
          <a:p>
            <a:pPr/>
            <a:r>
              <a:t>或者在菜单条右上角切换为新公司</a:t>
            </a:r>
          </a:p>
        </p:txBody>
      </p:sp>
      <p:pic>
        <p:nvPicPr>
          <p:cNvPr id="20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900" y="4457700"/>
            <a:ext cx="10196660" cy="6616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配置会计科目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配置会计科目表</a:t>
            </a:r>
          </a:p>
        </p:txBody>
      </p:sp>
      <p:sp>
        <p:nvSpPr>
          <p:cNvPr id="203" name="选择菜单：开票—配置—设置…"/>
          <p:cNvSpPr txBox="1"/>
          <p:nvPr>
            <p:ph type="body" sz="half" idx="1"/>
          </p:nvPr>
        </p:nvSpPr>
        <p:spPr>
          <a:xfrm>
            <a:off x="11626353" y="3644900"/>
            <a:ext cx="10979647" cy="8839200"/>
          </a:xfrm>
          <a:prstGeom prst="rect">
            <a:avLst/>
          </a:prstGeom>
        </p:spPr>
        <p:txBody>
          <a:bodyPr/>
          <a:lstStyle/>
          <a:p>
            <a:pPr/>
            <a:r>
              <a:t>选择菜单：开票—配置—设置</a:t>
            </a:r>
          </a:p>
          <a:p>
            <a:pPr/>
            <a:r>
              <a:t>在配置项“会计制度”中</a:t>
            </a:r>
            <a:br/>
            <a:r>
              <a:t>选择“小企业会计科目表-2019版”</a:t>
            </a:r>
          </a:p>
        </p:txBody>
      </p:sp>
      <p:pic>
        <p:nvPicPr>
          <p:cNvPr id="20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300" y="4838700"/>
            <a:ext cx="9686501" cy="5998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允许取消分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允许取消分录</a:t>
            </a:r>
          </a:p>
        </p:txBody>
      </p:sp>
      <p:sp>
        <p:nvSpPr>
          <p:cNvPr id="207" name="选择菜单：开票—配置—凭证类型…"/>
          <p:cNvSpPr txBox="1"/>
          <p:nvPr>
            <p:ph type="body" sz="half" idx="1"/>
          </p:nvPr>
        </p:nvSpPr>
        <p:spPr>
          <a:xfrm>
            <a:off x="11626353" y="3644900"/>
            <a:ext cx="10979647" cy="8839200"/>
          </a:xfrm>
          <a:prstGeom prst="rect">
            <a:avLst/>
          </a:prstGeom>
        </p:spPr>
        <p:txBody>
          <a:bodyPr/>
          <a:lstStyle/>
          <a:p>
            <a:pPr/>
            <a:r>
              <a:t>选择菜单：开票—配置—凭证类型</a:t>
            </a:r>
          </a:p>
          <a:p>
            <a:pPr/>
            <a:r>
              <a:t>打开任意一个凭证类型</a:t>
            </a:r>
            <a:br/>
            <a:r>
              <a:t>勾选“允许取消分录”</a:t>
            </a:r>
          </a:p>
          <a:p>
            <a:pPr/>
            <a:r>
              <a:t>依次修改其他凭证类型</a:t>
            </a:r>
          </a:p>
        </p:txBody>
      </p:sp>
      <p:pic>
        <p:nvPicPr>
          <p:cNvPr id="20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983" y="6216650"/>
            <a:ext cx="7830963" cy="7381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150" y="2946400"/>
            <a:ext cx="7788629" cy="7687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800" y="3346450"/>
            <a:ext cx="10541000" cy="5676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3352800"/>
            <a:ext cx="5334000" cy="777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创建新公司的管理员用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创建新公司的管理员用户</a:t>
            </a:r>
          </a:p>
        </p:txBody>
      </p:sp>
      <p:sp>
        <p:nvSpPr>
          <p:cNvPr id="214" name="选择菜单：设置-用户&amp;公司-用户…"/>
          <p:cNvSpPr txBox="1"/>
          <p:nvPr>
            <p:ph type="body" sz="half" idx="1"/>
          </p:nvPr>
        </p:nvSpPr>
        <p:spPr>
          <a:xfrm>
            <a:off x="13273682" y="3644900"/>
            <a:ext cx="9332318" cy="8839200"/>
          </a:xfrm>
          <a:prstGeom prst="rect">
            <a:avLst/>
          </a:prstGeom>
        </p:spPr>
        <p:txBody>
          <a:bodyPr/>
          <a:lstStyle/>
          <a:p>
            <a:pPr marL="499872" indent="-499872" defTabSz="676909">
              <a:spcBef>
                <a:spcPts val="4800"/>
              </a:spcBef>
              <a:defRPr sz="4264"/>
            </a:pPr>
            <a:r>
              <a:t>选择菜单：设置-用户&amp;公司-用户</a:t>
            </a:r>
          </a:p>
          <a:p>
            <a:pPr marL="499872" indent="-499872" defTabSz="676909">
              <a:spcBef>
                <a:spcPts val="4800"/>
              </a:spcBef>
              <a:defRPr sz="4264"/>
            </a:pPr>
            <a:r>
              <a:t>创建新公司的管理员用户</a:t>
            </a:r>
            <a:br/>
            <a:r>
              <a:t>系统管理权限分配为“设置”</a:t>
            </a:r>
            <a:br/>
            <a:r>
              <a:t>勾选“分析会计”</a:t>
            </a:r>
            <a:br/>
            <a:r>
              <a:t>勾选“显示所有会计功能”</a:t>
            </a:r>
          </a:p>
          <a:p>
            <a:pPr marL="499872" indent="-499872" defTabSz="676909">
              <a:spcBef>
                <a:spcPts val="4800"/>
              </a:spcBef>
              <a:defRPr sz="4264"/>
            </a:pPr>
            <a:r>
              <a:t>点开相关的业务伙伴</a:t>
            </a:r>
            <a:br/>
            <a:r>
              <a:t>设置邮箱</a:t>
            </a:r>
          </a:p>
          <a:p>
            <a:pPr marL="499872" indent="-499872" defTabSz="676909">
              <a:spcBef>
                <a:spcPts val="4800"/>
              </a:spcBef>
              <a:defRPr sz="4264"/>
            </a:pPr>
            <a:r>
              <a:t>点击“动作—更改密码”</a:t>
            </a:r>
            <a:br/>
            <a:r>
              <a:t>设置新用户的密码</a:t>
            </a:r>
          </a:p>
        </p:txBody>
      </p:sp>
      <p:pic>
        <p:nvPicPr>
          <p:cNvPr id="21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50" y="8991440"/>
            <a:ext cx="6302021" cy="4054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38032" y="9346511"/>
            <a:ext cx="4785718" cy="3344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doo 安装部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安装部署</a:t>
            </a:r>
          </a:p>
        </p:txBody>
      </p:sp>
      <p:sp>
        <p:nvSpPr>
          <p:cNvPr id="125" name="ubuntu 操作系统 / postgresql 数据库 / odoo 源代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ubuntu 操作系统 / postgresql 数据库 / odoo 源代码</a:t>
            </a:r>
          </a:p>
          <a:p>
            <a:pPr/>
            <a:r>
              <a:t>启动 odoo 服务</a:t>
            </a:r>
          </a:p>
          <a:p>
            <a:pPr/>
            <a:r>
              <a:t>创建数据库 / admin用户 / 安装module / 配置模块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使用新用户登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使用新用户登录</a:t>
            </a:r>
          </a:p>
        </p:txBody>
      </p:sp>
      <p:sp>
        <p:nvSpPr>
          <p:cNvPr id="219" name="使用新用户登录…"/>
          <p:cNvSpPr txBox="1"/>
          <p:nvPr>
            <p:ph type="body" sz="half" idx="1"/>
          </p:nvPr>
        </p:nvSpPr>
        <p:spPr>
          <a:xfrm>
            <a:off x="11626353" y="3644900"/>
            <a:ext cx="10979647" cy="8839200"/>
          </a:xfrm>
          <a:prstGeom prst="rect">
            <a:avLst/>
          </a:prstGeom>
        </p:spPr>
        <p:txBody>
          <a:bodyPr/>
          <a:lstStyle/>
          <a:p>
            <a:pPr/>
            <a:r>
              <a:t>使用新用户登录</a:t>
            </a:r>
          </a:p>
          <a:p>
            <a:pPr/>
            <a:r>
              <a:t>选择菜单：设置-用户&amp;公司-用户</a:t>
            </a:r>
          </a:p>
          <a:p>
            <a:pPr/>
            <a:r>
              <a:t>查看自己</a:t>
            </a:r>
          </a:p>
        </p:txBody>
      </p:sp>
      <p:pic>
        <p:nvPicPr>
          <p:cNvPr id="22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" y="5156200"/>
            <a:ext cx="4013200" cy="421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4350" y="4032250"/>
            <a:ext cx="4483100" cy="646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doo 架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doo 的基本组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的基本组成</a:t>
            </a:r>
          </a:p>
        </p:txBody>
      </p:sp>
      <p:sp>
        <p:nvSpPr>
          <p:cNvPr id="226" name="odoo 是个服务平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是个服务平台</a:t>
            </a:r>
          </a:p>
          <a:p>
            <a:pPr/>
            <a:r>
              <a:t>以 Postgresql 作为数据库</a:t>
            </a:r>
          </a:p>
          <a:p>
            <a:pPr/>
            <a:r>
              <a:t>对外以 JsonRPC 提供接口</a:t>
            </a:r>
          </a:p>
          <a:p>
            <a:pPr/>
            <a:r>
              <a:t>odoo 内部的核心概念是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使用 odoo 的正确思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 odoo 的正确思路</a:t>
            </a:r>
          </a:p>
        </p:txBody>
      </p:sp>
      <p:sp>
        <p:nvSpPr>
          <p:cNvPr id="229" name="忘记数据库，我们使用的是 odoo 服务，不是数据库服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忘记数据库，我们使用的是 odoo 服务，不是数据库服务</a:t>
            </a:r>
          </a:p>
          <a:p>
            <a:pPr/>
            <a:r>
              <a:t>忘记web服务，我们仅仅使用 JsonRPC ，访问 odoo 的 model</a:t>
            </a:r>
          </a:p>
          <a:p>
            <a:pPr/>
            <a:r>
              <a:t>充分掌握 odoo 的 model 概念，逐步了解 odoo 已有的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doo 中的 JsonR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中的 JsonRPC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105149"/>
            <a:ext cx="11446144" cy="9918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28550" y="3028950"/>
            <a:ext cx="11217100" cy="10764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odoo 中的 JsonR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中的 JsonRPC</a:t>
            </a:r>
          </a:p>
        </p:txBody>
      </p:sp>
      <p:pic>
        <p:nvPicPr>
          <p:cNvPr id="2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" y="2961577"/>
            <a:ext cx="11211027" cy="1075881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model: odoo 中的 model…"/>
          <p:cNvSpPr txBox="1"/>
          <p:nvPr>
            <p:ph type="body" sz="half" idx="1"/>
          </p:nvPr>
        </p:nvSpPr>
        <p:spPr>
          <a:xfrm>
            <a:off x="12662197" y="3390900"/>
            <a:ext cx="10933610" cy="8839200"/>
          </a:xfrm>
          <a:prstGeom prst="rect">
            <a:avLst/>
          </a:prstGeom>
        </p:spPr>
        <p:txBody>
          <a:bodyPr/>
          <a:lstStyle/>
          <a:p>
            <a:pPr/>
            <a:r>
              <a:t>model: odoo 中的 model</a:t>
            </a:r>
          </a:p>
          <a:p>
            <a:pPr/>
            <a:r>
              <a:t>method: model 的方法</a:t>
            </a:r>
          </a:p>
          <a:p>
            <a:pPr/>
            <a:r>
              <a:t>args, kwargs: method 的参数</a:t>
            </a:r>
          </a:p>
          <a:p>
            <a:pPr/>
            <a:r>
              <a:t>result: 返回结果. </a:t>
            </a:r>
          </a:p>
          <a:p>
            <a:pPr/>
            <a:r>
              <a:t>name, email:  model 的 fields</a:t>
            </a:r>
          </a:p>
        </p:txBody>
      </p:sp>
      <p:sp>
        <p:nvSpPr>
          <p:cNvPr id="238" name="矩形"/>
          <p:cNvSpPr/>
          <p:nvPr/>
        </p:nvSpPr>
        <p:spPr>
          <a:xfrm>
            <a:off x="2389187" y="6361310"/>
            <a:ext cx="8115003" cy="1577183"/>
          </a:xfrm>
          <a:prstGeom prst="rect">
            <a:avLst/>
          </a:prstGeom>
          <a:ln w="25400">
            <a:solidFill>
              <a:srgbClr val="FF296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9" name="矩形"/>
          <p:cNvSpPr/>
          <p:nvPr/>
        </p:nvSpPr>
        <p:spPr>
          <a:xfrm>
            <a:off x="2389187" y="10635753"/>
            <a:ext cx="8476358" cy="838797"/>
          </a:xfrm>
          <a:prstGeom prst="rect">
            <a:avLst/>
          </a:prstGeom>
          <a:ln w="25400">
            <a:solidFill>
              <a:srgbClr val="FF296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doo 的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的 model</a:t>
            </a:r>
          </a:p>
        </p:txBody>
      </p:sp>
      <p:sp>
        <p:nvSpPr>
          <p:cNvPr id="242" name="model 是一个对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是一个对象</a:t>
            </a:r>
          </a:p>
          <a:p>
            <a:pPr/>
            <a:r>
              <a:t>model 中包含 0, 1, 或 n 条数据记录</a:t>
            </a:r>
          </a:p>
          <a:p>
            <a:pPr/>
            <a:r>
              <a:t>获取一个 model:  partnerModel = odoo.env[‘res.partner’]</a:t>
            </a:r>
          </a:p>
          <a:p>
            <a:pPr/>
            <a:r>
              <a:t>根据 ids 刷新数据: partners = partnerModel.browse([1,2,3,4,5,6,7])</a:t>
            </a:r>
          </a:p>
          <a:p>
            <a:pPr/>
            <a:r>
              <a:t>根据 id 刷新数据: partner = partnerModel.browse([1])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doo model 的属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model 的属性</a:t>
            </a:r>
          </a:p>
        </p:txBody>
      </p:sp>
      <p:sp>
        <p:nvSpPr>
          <p:cNvPr id="245" name="当模型中只有一条记录时，可以访问模型中该记录的属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当模型中只有一条记录时，可以访问模型中该记录的属性</a:t>
            </a:r>
          </a:p>
          <a:p>
            <a:pPr/>
            <a:r>
              <a:t>partner = partnerModel.browse([1]) </a:t>
            </a:r>
          </a:p>
          <a:p>
            <a:pPr/>
            <a:r>
              <a:t>partner.name 访问 name 属性</a:t>
            </a:r>
            <a:br/>
            <a:r>
              <a:t>partner.email 访问 email 属性</a:t>
            </a:r>
            <a:br/>
            <a:r>
              <a:t>partner.id 访问 id 属性</a:t>
            </a:r>
            <a:br/>
            <a:r>
              <a:t>partner.ids 访问 ids 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odoo model 包含多条记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model 包含多条记录</a:t>
            </a:r>
          </a:p>
        </p:txBody>
      </p:sp>
      <p:sp>
        <p:nvSpPr>
          <p:cNvPr id="248" name="当模型中有多条记录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当模型中有多条记录时</a:t>
            </a:r>
          </a:p>
          <a:p>
            <a:pPr/>
            <a:r>
              <a:t>partners = partnerModel.browse([1,2,3,4,5,6,7]) </a:t>
            </a:r>
          </a:p>
          <a:p>
            <a:pPr/>
            <a:r>
              <a:t>partners.ids 访问 ids 属性</a:t>
            </a:r>
          </a:p>
          <a:p>
            <a:pPr/>
            <a:r>
              <a:t>for partner in partners:</a:t>
            </a:r>
            <a:br/>
            <a:r>
              <a:t>    print( partner.name)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odoo model 的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model 的方法</a:t>
            </a:r>
          </a:p>
        </p:txBody>
      </p:sp>
      <p:sp>
        <p:nvSpPr>
          <p:cNvPr id="251" name="模型中有多个方法可以使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模型中有多个方法可以使用</a:t>
            </a:r>
          </a:p>
          <a:p>
            <a:pPr/>
            <a:r>
              <a:t>partnerModel = odoo.env[‘res.partner’] </a:t>
            </a:r>
          </a:p>
          <a:p>
            <a:pPr/>
            <a:r>
              <a:t>partnerModel.create({‘name’: ’tom’, ‘email’: ‘tom@cat.com’})</a:t>
            </a:r>
            <a:br/>
            <a:r>
              <a:t>partnerModel.browse([1,2,3,4,5,6])</a:t>
            </a:r>
            <a:br/>
            <a:r>
              <a:t>partnerModel.search([(‘name’,’like’,’%odoo%’),(‘customer’,’=’,True)])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创建操作系统用户odo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创建操作系统用户odoo</a:t>
            </a:r>
          </a:p>
        </p:txBody>
      </p:sp>
      <p:sp>
        <p:nvSpPr>
          <p:cNvPr id="128" name="创建一个用户, 该用户运行odoo sudo adduser --system --home=/opt/odoo --group odo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创建一个用户, 该用户运行odoo</a:t>
            </a:r>
            <a:br/>
            <a:r>
              <a:t>sudo adduser --system --home=/opt/odoo --group odoo</a:t>
            </a:r>
          </a:p>
          <a:p>
            <a:pPr/>
            <a:r>
              <a:t>测试用户创建成功</a:t>
            </a:r>
            <a:br/>
            <a:r>
              <a:t>sudo su - odoo -s /bin/bash</a:t>
            </a:r>
          </a:p>
          <a:p>
            <a:pPr/>
            <a:r>
              <a:t>退出</a:t>
            </a:r>
            <a:br/>
            <a:r>
              <a:t>exit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doo model 的记录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model 的记录方法</a:t>
            </a:r>
          </a:p>
        </p:txBody>
      </p:sp>
      <p:sp>
        <p:nvSpPr>
          <p:cNvPr id="254" name="partnerModel = odoo.env[‘res.partner’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partnerModel = odoo.env[‘res.partner’] </a:t>
            </a:r>
          </a:p>
          <a:p>
            <a:pPr/>
            <a:r>
              <a:t>partner = partnerModel.browse([1])</a:t>
            </a:r>
          </a:p>
          <a:p>
            <a:pPr/>
            <a:r>
              <a:t>以下是 对模型中记录的操作方法</a:t>
            </a:r>
          </a:p>
          <a:p>
            <a:pPr/>
            <a:r>
              <a:t>partner.write({‘mobile’: 13901234567})</a:t>
            </a:r>
            <a:br/>
            <a:r>
              <a:t>partner.unlink()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doo model 的 fiel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model 的 fields</a:t>
            </a:r>
          </a:p>
        </p:txBody>
      </p:sp>
      <p:sp>
        <p:nvSpPr>
          <p:cNvPr id="257" name="一个model 有多个 fiel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一个model 有多个 fields</a:t>
            </a:r>
          </a:p>
          <a:p>
            <a:pPr/>
            <a:r>
              <a:t>字段的数据类型</a:t>
            </a:r>
            <a:br/>
            <a:r>
              <a:t>Char / Text / Boolean / Date / Datetime / Integer / Float</a:t>
            </a:r>
            <a:br/>
            <a:r>
              <a:t>Selection</a:t>
            </a:r>
            <a:br/>
            <a:r>
              <a:t>Many2one / One2many / Many2many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doo model 的 fields 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model 的 fields 续</a:t>
            </a:r>
          </a:p>
        </p:txBody>
      </p:sp>
      <p:sp>
        <p:nvSpPr>
          <p:cNvPr id="260" name="常规字段：Char / Text / Boolean / Date / Datetime / Integer / Flo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759459">
              <a:spcBef>
                <a:spcPts val="5400"/>
              </a:spcBef>
              <a:defRPr sz="4784"/>
            </a:pPr>
            <a:r>
              <a:t>常规字段：Char / Text / Boolean / Date / Datetime / Integer / Float</a:t>
            </a:r>
          </a:p>
          <a:p>
            <a:pPr marL="560831" indent="-560831" defTabSz="759459">
              <a:spcBef>
                <a:spcPts val="5400"/>
              </a:spcBef>
              <a:defRPr sz="4784"/>
            </a:pPr>
            <a:r>
              <a:t>Selection：key - value 对. </a:t>
            </a:r>
          </a:p>
          <a:p>
            <a:pPr marL="560831" indent="-560831" defTabSz="759459">
              <a:spcBef>
                <a:spcPts val="5400"/>
              </a:spcBef>
              <a:defRPr sz="4784"/>
            </a:pPr>
            <a:r>
              <a:t>Many2one 多对一。指向引用模型的单条记录。</a:t>
            </a:r>
          </a:p>
          <a:p>
            <a:pPr marL="560831" indent="-560831" defTabSz="759459">
              <a:spcBef>
                <a:spcPts val="5400"/>
              </a:spcBef>
              <a:defRPr sz="4784"/>
            </a:pPr>
            <a:r>
              <a:t>One2many 一对多。指向引用模型的多条记录。</a:t>
            </a:r>
            <a:br/>
            <a:r>
              <a:t>引用模型对本模型为 Many2one</a:t>
            </a:r>
          </a:p>
          <a:p>
            <a:pPr marL="560831" indent="-560831" defTabSz="759459">
              <a:spcBef>
                <a:spcPts val="5400"/>
              </a:spcBef>
              <a:defRPr sz="4784"/>
            </a:pPr>
            <a:r>
              <a:t>Many2many 多对多。指向引用模型的多条记录。</a:t>
            </a:r>
            <a:br/>
            <a:r>
              <a:t>两个模型之间，互为多对多。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所有 model 的 通用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所有 model 的 通用方法</a:t>
            </a:r>
          </a:p>
        </p:txBody>
      </p:sp>
      <p:sp>
        <p:nvSpPr>
          <p:cNvPr id="263" name="所有 model 的通用方法 create / browse / search / search_read / read /write / unlink name_get / fields_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所有 model 的通用方法</a:t>
            </a:r>
            <a:br/>
            <a:r>
              <a:t>create / browse / search / search_read / read /write / unlink</a:t>
            </a:r>
            <a:br/>
            <a:r>
              <a:t>name_get / fields_get</a:t>
            </a:r>
          </a:p>
          <a:p>
            <a:pPr/>
            <a:r>
              <a:t>特定 model 的自定义方法</a:t>
            </a:r>
            <a:br/>
            <a:r>
              <a:t>move = odoo.env[‘account.move’].browse(1)</a:t>
            </a:r>
            <a:br/>
            <a:r>
              <a:t>move.post()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earch 方法的 dom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方法的 domain</a:t>
            </a:r>
          </a:p>
        </p:txBody>
      </p:sp>
      <p:sp>
        <p:nvSpPr>
          <p:cNvPr id="266" name="domain = [!,                  (field, operator, value),                  (‘state’,’=’,’draft’),                  |,                  (‘amount’,’&gt;’,10000)                 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domain = [!,</a:t>
            </a:r>
            <a:br/>
            <a:r>
              <a:t>                 (field, operator, value),</a:t>
            </a:r>
            <a:br/>
            <a:r>
              <a:t>                 (‘state’,’=’,’draft’),</a:t>
            </a:r>
            <a:br/>
            <a:r>
              <a:t>                 |,</a:t>
            </a:r>
            <a:br/>
            <a:r>
              <a:t>                 (‘amount’,’&gt;’,10000)</a:t>
            </a:r>
            <a:br/>
            <a:r>
              <a:t>                ]</a:t>
            </a:r>
          </a:p>
          <a:p>
            <a:pPr/>
            <a:r>
              <a:t>env[‘res.partner’].search(domain)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model 的继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的继承</a:t>
            </a:r>
          </a:p>
        </p:txBody>
      </p:sp>
      <p:sp>
        <p:nvSpPr>
          <p:cNvPr id="269" name="同一个 model 的扩展。扩展字段，扩展函数，改写基础函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同一个 model 的扩展。扩展字段，扩展函数，改写基础函数</a:t>
            </a:r>
          </a:p>
          <a:p>
            <a:pPr/>
            <a:r>
              <a:t>根据一个已有的 model 定义一个新 model，复制所有的字段</a:t>
            </a:r>
          </a:p>
          <a:p>
            <a:pPr/>
            <a:r>
              <a:t>根据一个已有的 model 扩展一个新 model，引用所有的字段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model 的实现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的实现方法</a:t>
            </a:r>
          </a:p>
        </p:txBody>
      </p:sp>
      <p:sp>
        <p:nvSpPr>
          <p:cNvPr id="272" name="代码体现为 python 的 class。但是 model 不等同于 cla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代码体现为 python 的 class。但是 model 不等同于 class</a:t>
            </a:r>
          </a:p>
          <a:p>
            <a:pPr/>
            <a:r>
              <a:t>所有 model 全部继承自父类 model.Model</a:t>
            </a:r>
          </a:p>
          <a:p>
            <a:pPr/>
            <a:r>
              <a:t>model.Model 中 实现基础的方法 create / write / search / unlink</a:t>
            </a:r>
          </a:p>
          <a:p>
            <a:pPr/>
            <a:r>
              <a:t>具体的子类中定义fields 和 特定的方法，以及扩展基础方法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doo 中的常见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中的常见 model</a:t>
            </a:r>
          </a:p>
        </p:txBody>
      </p:sp>
      <p:sp>
        <p:nvSpPr>
          <p:cNvPr id="275" name="res.partner / res.user / res.compan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800735">
              <a:spcBef>
                <a:spcPts val="5700"/>
              </a:spcBef>
              <a:defRPr sz="5044"/>
            </a:pPr>
            <a:r>
              <a:t>res.partner / res.user / res.company</a:t>
            </a:r>
          </a:p>
          <a:p>
            <a:pPr marL="591312" indent="-591312" defTabSz="800735">
              <a:spcBef>
                <a:spcPts val="5700"/>
              </a:spcBef>
              <a:defRPr sz="5044"/>
            </a:pPr>
            <a:r>
              <a:t>account.account / account.move / account.invoice / account.payment</a:t>
            </a:r>
          </a:p>
          <a:p>
            <a:pPr marL="591312" indent="-591312" defTabSz="800735">
              <a:spcBef>
                <a:spcPts val="5700"/>
              </a:spcBef>
              <a:defRPr sz="5044"/>
            </a:pPr>
            <a:r>
              <a:t>product.product / uom.uom</a:t>
            </a:r>
          </a:p>
          <a:p>
            <a:pPr marL="591312" indent="-591312" defTabSz="800735">
              <a:spcBef>
                <a:spcPts val="5700"/>
              </a:spcBef>
              <a:defRPr sz="5044"/>
            </a:pPr>
            <a:r>
              <a:t>sale.order / sale.order.line / crm.team / crm.lead</a:t>
            </a:r>
          </a:p>
          <a:p>
            <a:pPr marL="591312" indent="-591312" defTabSz="800735">
              <a:spcBef>
                <a:spcPts val="5700"/>
              </a:spcBef>
              <a:defRPr sz="5044"/>
            </a:pPr>
            <a:r>
              <a:t>hr.employee / hr.department / hr.contact / hr.salary.rule / hr.payslip</a:t>
            </a:r>
          </a:p>
          <a:p>
            <a:pPr marL="591312" indent="-591312" defTabSz="800735">
              <a:spcBef>
                <a:spcPts val="5700"/>
              </a:spcBef>
              <a:defRPr sz="5044"/>
            </a:pPr>
            <a:r>
              <a:t>stock.move / stock.location / stock.warehouse / stock.picking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doo 的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 的 module</a:t>
            </a:r>
          </a:p>
        </p:txBody>
      </p:sp>
      <p:sp>
        <p:nvSpPr>
          <p:cNvPr id="278" name="module 是 代码的集合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是 代码的集合</a:t>
            </a:r>
          </a:p>
          <a:p>
            <a:pPr/>
            <a:r>
              <a:t>module 的 depends，指明该模块依赖哪些模块</a:t>
            </a:r>
          </a:p>
          <a:p>
            <a:pPr/>
            <a:r>
              <a:t>module 中实现 model</a:t>
            </a:r>
            <a:br/>
            <a:r>
              <a:t>module 中定义 model 的 data，包括权限设置</a:t>
            </a:r>
            <a:br/>
            <a:r>
              <a:t>module 中定义 view / menu / 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odoo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下载 odoo 源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下载 odoo 源码</a:t>
            </a:r>
          </a:p>
        </p:txBody>
      </p:sp>
      <p:sp>
        <p:nvSpPr>
          <p:cNvPr id="131" name="更新操作系统 sudo apt update sudo apt dist-upgra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更新操作系统</a:t>
            </a:r>
            <a:br/>
            <a:r>
              <a:t>sudo apt update</a:t>
            </a:r>
            <a:br/>
            <a:r>
              <a:t>sudo apt dist-upgrade</a:t>
            </a:r>
          </a:p>
          <a:p>
            <a:pPr/>
            <a:r>
              <a:t>odoo 源码地址: </a:t>
            </a:r>
            <a:br/>
            <a:r>
              <a:rPr u="sng">
                <a:hlinkClick r:id="rId2" invalidUrl="" action="" tgtFrame="" tooltip="" history="1" highlightClick="0" endSnd="0"/>
              </a:rPr>
              <a:t>http://nightly.odoo.com/</a:t>
            </a:r>
          </a:p>
          <a:p>
            <a:pPr/>
            <a:r>
              <a:t>下载 odoo 源码到本地</a:t>
            </a:r>
            <a:br/>
            <a:r>
              <a:t>wget http://nightly.odoo.com/12.0/nightly/src/odoo_12.0.latest.tar.gz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doo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</a:t>
            </a:r>
          </a:p>
        </p:txBody>
      </p:sp>
      <p:sp>
        <p:nvSpPr>
          <p:cNvPr id="283" name="odooJS 不是 odo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 不是 odoo</a:t>
            </a:r>
          </a:p>
          <a:p>
            <a:pPr/>
            <a:r>
              <a:t>odooJS 是 js 代码</a:t>
            </a:r>
          </a:p>
          <a:p>
            <a:pPr/>
            <a:r>
              <a:t>odooJS 封装了访问 odoo 的JsonRPC</a:t>
            </a:r>
          </a:p>
          <a:p>
            <a:pPr/>
            <a:r>
              <a:t>odooJS 在前端代码中使用</a:t>
            </a:r>
          </a:p>
          <a:p>
            <a:pPr/>
            <a:r>
              <a:t>odooJS 中定义了自己的 model, 与 odoo 的 model 逻辑结构一致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dooJS — 初始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 — 初始化</a:t>
            </a:r>
          </a:p>
        </p:txBody>
      </p:sp>
      <p:sp>
        <p:nvSpPr>
          <p:cNvPr id="286" name="import ODOO form ‘odoojs-finance’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ODOO form ‘odoojs-finance’;</a:t>
            </a:r>
          </a:p>
          <a:p>
            <a:pPr/>
            <a:r>
              <a:t>const odoo = ODOO(</a:t>
            </a:r>
            <a:br/>
            <a:r>
              <a:t>    host:       ’http://odooserver:8069’, </a:t>
            </a:r>
            <a:br/>
            <a:r>
              <a:t>    db:         ’MyDatabaseName’, </a:t>
            </a:r>
            <a:br/>
            <a:r>
              <a:t>    success: ({url,params,result}) =&gt;{console.log(url,params,result) }, </a:t>
            </a:r>
            <a:br/>
            <a:r>
              <a:t>    error:       ({url,params,error}) =&gt;{console.log(url,params,error) } </a:t>
            </a:r>
            <a:br/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odooJS 中的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 中的方法</a:t>
            </a:r>
          </a:p>
        </p:txBody>
      </p:sp>
      <p:sp>
        <p:nvSpPr>
          <p:cNvPr id="289" name="await odoo.login({login, password}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await odoo.login({login, password});</a:t>
            </a:r>
          </a:p>
          <a:p>
            <a:pPr/>
            <a:r>
              <a:t>const { </a:t>
            </a:r>
            <a:br/>
            <a:r>
              <a:t>    uid, name, username, partner_id, company_id, </a:t>
            </a:r>
            <a:br/>
            <a:r>
              <a:t>    server_version, web.base.url </a:t>
            </a:r>
            <a:br/>
            <a:r>
              <a:t>} = odoo.user</a:t>
            </a:r>
          </a:p>
          <a:p>
            <a:pPr/>
            <a:r>
              <a:t>const partnerModel = odoo.env[‘res.partner’];</a:t>
            </a:r>
          </a:p>
          <a:p>
            <a:pPr/>
            <a:r>
              <a:t>const [modelname, id ] = odoo.ref( ‘anyXmlId’);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odooJS 的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 的 model</a:t>
            </a:r>
          </a:p>
        </p:txBody>
      </p:sp>
      <p:sp>
        <p:nvSpPr>
          <p:cNvPr id="292" name="通过 odoo.env 获取 model const partnerModel = odoo.env[‘res.partner’]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 odoo.env 获取 model</a:t>
            </a:r>
            <a:br/>
            <a:r>
              <a:t>const partnerModel = odoo.env[‘res.partner’];</a:t>
            </a:r>
          </a:p>
          <a:p>
            <a:pPr/>
            <a:r>
              <a:t>一个 model 是一个 class</a:t>
            </a:r>
          </a:p>
          <a:p>
            <a:pPr/>
            <a:r>
              <a:t>odoojs model 与 odoo model 逻辑结构一致，但是不完全雷同</a:t>
            </a:r>
          </a:p>
          <a:p>
            <a:pPr/>
            <a:r>
              <a:t>model 的方法 分为 异步方法和同步方法</a:t>
            </a:r>
          </a:p>
          <a:p>
            <a:pPr/>
            <a:r>
              <a:t>model 的方法 分为 模型方法和记录方法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dooJS model 的异步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 model 的异步方法</a:t>
            </a:r>
          </a:p>
        </p:txBody>
      </p:sp>
      <p:sp>
        <p:nvSpPr>
          <p:cNvPr id="295" name="const partnerModel = odoo.env[‘res.partner’]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751205">
              <a:spcBef>
                <a:spcPts val="5300"/>
              </a:spcBef>
              <a:defRPr sz="4732"/>
            </a:pPr>
            <a:r>
              <a:t>const partnerModel = odoo.env[‘res.partner’];</a:t>
            </a:r>
          </a:p>
          <a:p>
            <a:pPr marL="554736" indent="-554736" defTabSz="751205">
              <a:spcBef>
                <a:spcPts val="5300"/>
              </a:spcBef>
              <a:defRPr sz="4732"/>
            </a:pPr>
            <a:r>
              <a:t>异步方法，会发送网络请求</a:t>
            </a:r>
          </a:p>
          <a:p>
            <a:pPr marL="554736" indent="-554736" defTabSz="751205">
              <a:spcBef>
                <a:spcPts val="5300"/>
              </a:spcBef>
              <a:defRPr sz="4732"/>
            </a:pPr>
            <a:r>
              <a:t>const partners = await partnerModel.search( [] );</a:t>
            </a:r>
            <a:br/>
            <a:r>
              <a:t>const partners = await partnerModel.browse( [1,2,3] );</a:t>
            </a:r>
            <a:br/>
            <a:r>
              <a:t>const partner = await partnerModel.create( { name, email } );</a:t>
            </a:r>
            <a:br/>
            <a:r>
              <a:t>const partner = await partnerModel.write( id, { name, email } );</a:t>
            </a:r>
            <a:br/>
            <a:r>
              <a:t>const booleanValue = await partnerModel.unlink( id );</a:t>
            </a:r>
            <a:br/>
            <a:r>
              <a:t>const booleanValue = await partnerModel. toggle_active( id );</a:t>
            </a:r>
            <a:br/>
            <a:r>
              <a:t>const partners = await partnerModel.call( </a:t>
            </a:r>
            <a:br/>
            <a:r>
              <a:t>      ‘search_read’, [[],[‘name’]], {order: ‘name’}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dooJS model 的同步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 model 的同步方法</a:t>
            </a:r>
          </a:p>
        </p:txBody>
      </p:sp>
      <p:sp>
        <p:nvSpPr>
          <p:cNvPr id="298" name="const partnerModel = odoo.env[‘res.partner’]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 partnerModel = odoo.env[‘res.partner’];</a:t>
            </a:r>
          </a:p>
          <a:p>
            <a:pPr/>
            <a:r>
              <a:t>同步方法，不发送网络请求</a:t>
            </a:r>
          </a:p>
          <a:p>
            <a:pPr/>
            <a:r>
              <a:t>const partners = partnerModel.view([1,2,3]);</a:t>
            </a:r>
            <a:br/>
            <a:r>
              <a:t>const anArray = partners.ids;</a:t>
            </a:r>
            <a:br/>
            <a:r>
              <a:t>const aInteger = </a:t>
            </a:r>
            <a:r>
              <a:rPr u="sng">
                <a:hlinkClick r:id="rId2" invalidUrl="" action="" tgtFrame="" tooltip="" history="1" highlightClick="0" endSnd="0"/>
              </a:rPr>
              <a:t>partners.id</a:t>
            </a:r>
            <a:r>
              <a:t>;</a:t>
            </a:r>
            <a:br/>
            <a:r>
              <a:t>const aInteger = partners.length;</a:t>
            </a:r>
            <a:br/>
            <a:r>
              <a:t>const anObject = partners.look({m2oField:{}, o2mField:{} });</a:t>
            </a:r>
            <a:br/>
            <a:r>
              <a:t>const anArray = partners.look2({m2oField:{}, o2mField:{} 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dooJS model 的模型方法和记录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pPr/>
            <a:r>
              <a:t>odooJS model 的模型方法和记录方法</a:t>
            </a:r>
          </a:p>
        </p:txBody>
      </p:sp>
      <p:sp>
        <p:nvSpPr>
          <p:cNvPr id="301" name="const partnerModel = odoo.env[‘res.partner’]; const partner = await partnerModel.browse( [1,] 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751205">
              <a:spcBef>
                <a:spcPts val="5300"/>
              </a:spcBef>
              <a:defRPr sz="4732"/>
            </a:pPr>
            <a:r>
              <a:t>const partnerModel = odoo.env[‘res.partner’];</a:t>
            </a:r>
            <a:br/>
            <a:r>
              <a:t>const partner = await partnerModel.browse( [1,] );</a:t>
            </a:r>
          </a:p>
          <a:p>
            <a:pPr marL="554736" indent="-554736" defTabSz="751205">
              <a:spcBef>
                <a:spcPts val="5300"/>
              </a:spcBef>
              <a:defRPr sz="4732"/>
            </a:pPr>
            <a:r>
              <a:t>模型方法</a:t>
            </a:r>
            <a:br/>
            <a:r>
              <a:t>const partner = await partnerModel.write( id, { name, email } );</a:t>
            </a:r>
            <a:br/>
            <a:r>
              <a:t>const booleanValue = await partnerModel.unlink( id );</a:t>
            </a:r>
            <a:br/>
            <a:r>
              <a:t>const booleanValue = await partnerModel. toggle_active( id );</a:t>
            </a:r>
          </a:p>
          <a:p>
            <a:pPr marL="554736" indent="-554736" defTabSz="751205">
              <a:spcBef>
                <a:spcPts val="5300"/>
              </a:spcBef>
              <a:defRPr sz="4732"/>
            </a:pPr>
            <a:r>
              <a:t>记录方法</a:t>
            </a:r>
            <a:br/>
            <a:r>
              <a:t>const partner = await partner.write( { name, email } );</a:t>
            </a:r>
            <a:br/>
            <a:r>
              <a:t>const booleanValue = await partner.unlink();</a:t>
            </a:r>
            <a:br/>
            <a:r>
              <a:t>const booleanValue = await partner. toggle_active();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dooJS model 的其他属性和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10976"/>
            </a:lvl1pPr>
          </a:lstStyle>
          <a:p>
            <a:pPr/>
            <a:r>
              <a:t>odooJS model 的其他属性和方法</a:t>
            </a:r>
          </a:p>
        </p:txBody>
      </p:sp>
      <p:sp>
        <p:nvSpPr>
          <p:cNvPr id="304" name="const partnerModel = odoo.env[‘res.partner’]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 partnerModel = odoo.env[‘res.partner’];</a:t>
            </a:r>
          </a:p>
          <a:p>
            <a:pPr/>
            <a:r>
              <a:t>const anArrayOfFieldsMetadata= partnerModel.fields;</a:t>
            </a:r>
            <a:br/>
            <a:r>
              <a:t>const [modelname, id ] = partnerModel.ref( ‘anyXmlId’);</a:t>
            </a:r>
            <a:br/>
            <a:r>
              <a:t>const productModel = partnerModel.env[‘product.product’];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各种方法中的 fields 参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各种方法中的 fields 参数</a:t>
            </a:r>
          </a:p>
        </p:txBody>
      </p:sp>
      <p:sp>
        <p:nvSpPr>
          <p:cNvPr id="307" name="const moveModel = odoo.env[‘account.move’]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5968" indent="-505968" defTabSz="685165">
              <a:spcBef>
                <a:spcPts val="4800"/>
              </a:spcBef>
              <a:defRPr sz="4316"/>
            </a:pPr>
            <a:r>
              <a:t>const moveModel = odoo.env[‘account.move’];</a:t>
            </a:r>
          </a:p>
          <a:p>
            <a:pPr marL="505968" indent="-505968" defTabSz="685165">
              <a:spcBef>
                <a:spcPts val="4800"/>
              </a:spcBef>
              <a:defRPr sz="4316"/>
            </a:pPr>
            <a:r>
              <a:t>const partners = await moveModel.search( [], </a:t>
            </a:r>
            <a:br/>
            <a:r>
              <a:t>                                        { journal_id:{}, line_ids:{} } );</a:t>
            </a:r>
          </a:p>
          <a:p>
            <a:pPr marL="505968" indent="-505968" defTabSz="685165">
              <a:spcBef>
                <a:spcPts val="4800"/>
              </a:spcBef>
              <a:defRPr sz="4316"/>
            </a:pPr>
            <a:r>
              <a:t>一次网络请求, 同时返回子模型的数据</a:t>
            </a:r>
            <a:br/>
            <a:r>
              <a:t>many2one, one2many, many2many </a:t>
            </a:r>
          </a:p>
          <a:p>
            <a:pPr marL="505968" indent="-505968" defTabSz="685165">
              <a:spcBef>
                <a:spcPts val="4800"/>
              </a:spcBef>
              <a:defRPr sz="4316"/>
            </a:pPr>
            <a:r>
              <a:t>const anArrayOfObejct = partners.look2( { journal_id:{}, line_ids:{}  } );</a:t>
            </a:r>
          </a:p>
          <a:p>
            <a:pPr marL="505968" indent="-505968" defTabSz="685165">
              <a:spcBef>
                <a:spcPts val="4800"/>
              </a:spcBef>
              <a:defRPr sz="4316"/>
            </a:pPr>
            <a:r>
              <a:t>返回嵌套结构的数据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dooJS 对外接口示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 对外接口示例</a:t>
            </a:r>
          </a:p>
        </p:txBody>
      </p:sp>
      <p:sp>
        <p:nvSpPr>
          <p:cNvPr id="310" name="导入odoojs，初始化 服务器地址及端口，数据库名， 回调函数…"/>
          <p:cNvSpPr txBox="1"/>
          <p:nvPr>
            <p:ph type="body" sz="half" idx="1"/>
          </p:nvPr>
        </p:nvSpPr>
        <p:spPr>
          <a:xfrm>
            <a:off x="12333882" y="3644900"/>
            <a:ext cx="10272118" cy="8839200"/>
          </a:xfrm>
          <a:prstGeom prst="rect">
            <a:avLst/>
          </a:prstGeom>
        </p:spPr>
        <p:txBody>
          <a:bodyPr/>
          <a:lstStyle/>
          <a:p>
            <a:pPr/>
            <a:r>
              <a:t>导入odoojs，初始化</a:t>
            </a:r>
            <a:br/>
            <a:r>
              <a:t>服务器地址及端口，数据库名，</a:t>
            </a:r>
            <a:br/>
            <a:r>
              <a:t>回调函数</a:t>
            </a:r>
          </a:p>
          <a:p>
            <a:pPr/>
            <a:r>
              <a:t>登录方法，参数用户名及密码</a:t>
            </a:r>
          </a:p>
          <a:p>
            <a:pPr/>
            <a:r>
              <a:t>登出方法</a:t>
            </a:r>
          </a:p>
          <a:p>
            <a:pPr/>
            <a:r>
              <a:t>模型方法</a:t>
            </a:r>
          </a:p>
        </p:txBody>
      </p:sp>
      <p:pic>
        <p:nvPicPr>
          <p:cNvPr id="31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10680700"/>
            <a:ext cx="10858569" cy="2252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850" y="6810605"/>
            <a:ext cx="10858569" cy="1913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4850" y="3625374"/>
            <a:ext cx="10831197" cy="3072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4850" y="8837298"/>
            <a:ext cx="10858569" cy="1717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解压缩 odoo 源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解压缩 odoo 源码</a:t>
            </a:r>
          </a:p>
        </p:txBody>
      </p:sp>
      <p:sp>
        <p:nvSpPr>
          <p:cNvPr id="134" name="将下载好的 odoo 源码放在 odoo 用户的 根路径 sudo mv odoo_12.0.latest.tar.gz /opt/odoo/odoo_12.0.latest.tar.gz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792479">
              <a:spcBef>
                <a:spcPts val="5600"/>
              </a:spcBef>
              <a:defRPr sz="4992"/>
            </a:pPr>
            <a:r>
              <a:t>将下载好的 odoo 源码放在 odoo 用户的 根路径</a:t>
            </a:r>
            <a:br/>
            <a:r>
              <a:t>sudo mv odoo_12.0.latest.tar.gz /opt/odoo/odoo_12.0.latest.tar.gz</a:t>
            </a:r>
          </a:p>
          <a:p>
            <a:pPr marL="585215" indent="-585215" defTabSz="792479">
              <a:spcBef>
                <a:spcPts val="5600"/>
              </a:spcBef>
              <a:defRPr sz="4992"/>
            </a:pPr>
            <a:r>
              <a:t>切换用户身份:   </a:t>
            </a:r>
            <a:br/>
            <a:r>
              <a:t>sudo su - odoo -s /bin/bash</a:t>
            </a:r>
          </a:p>
          <a:p>
            <a:pPr marL="585215" indent="-585215" defTabSz="792479">
              <a:spcBef>
                <a:spcPts val="5600"/>
              </a:spcBef>
              <a:defRPr sz="4992"/>
            </a:pPr>
            <a:r>
              <a:t>解压缩 odoo 源码:  </a:t>
            </a:r>
            <a:br/>
            <a:r>
              <a:t>tar xvf odoo_12.0.latest.tar.gz</a:t>
            </a:r>
          </a:p>
          <a:p>
            <a:pPr marL="585215" indent="-585215" defTabSz="792479">
              <a:spcBef>
                <a:spcPts val="5600"/>
              </a:spcBef>
              <a:defRPr sz="4992"/>
            </a:pPr>
            <a:r>
              <a:t>复制 odoo 源码到 文件夹 server</a:t>
            </a:r>
            <a:br/>
            <a:r>
              <a:t>cp odoo-12.0.post20190510 server -r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odooJS-d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odooJS-dva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doojs-d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odoojs-dva</a:t>
            </a:r>
          </a:p>
        </p:txBody>
      </p:sp>
      <p:sp>
        <p:nvSpPr>
          <p:cNvPr id="319" name="odoojs-dva 是 odoojs 结合 dva 的实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odoojs-dva 是 odoojs 结合 dva 的实现</a:t>
            </a:r>
          </a:p>
          <a:p>
            <a:pPr/>
            <a:r>
              <a:t>因在 odoojs-dva 在调用 odoojs 时，设置 return_with_error，</a:t>
            </a:r>
            <a:br/>
            <a:r>
              <a:t>所有的 odoojs 的 model 函数 返回值的格式为：</a:t>
            </a:r>
            <a:br/>
            <a:r>
              <a:t>{ code: 0, result: …,  error }</a:t>
            </a:r>
          </a:p>
          <a:p>
            <a:pPr/>
            <a:r>
              <a:t>初始化 odoojs-dva 与 初始化 odoojs 一样</a:t>
            </a:r>
          </a:p>
          <a:p>
            <a:pPr/>
            <a:r>
              <a:t>odoojs-dva 比 odoojs 多了一个函数。dvamodel。</a:t>
            </a:r>
            <a:br/>
            <a:r>
              <a:t>dvamodel 函数 用于创建 dva 的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dvamodel 的使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dvamodel 的使用</a:t>
            </a:r>
          </a:p>
        </p:txBody>
      </p:sp>
      <p:sp>
        <p:nvSpPr>
          <p:cNvPr id="322" name="参数 model 是 模型名…"/>
          <p:cNvSpPr txBox="1"/>
          <p:nvPr>
            <p:ph type="body" sz="half" idx="1"/>
          </p:nvPr>
        </p:nvSpPr>
        <p:spPr>
          <a:xfrm>
            <a:off x="12668746" y="3644900"/>
            <a:ext cx="9937254" cy="88392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参数 model 是 模型名</a:t>
            </a:r>
          </a:p>
          <a:p>
            <a:pPr/>
            <a:r>
              <a:t>参数 fields 定义了 模型读取数据时，需要嵌套读取的 关联模型</a:t>
            </a:r>
          </a:p>
          <a:p>
            <a:pPr/>
            <a:r>
              <a:t>返回值是  dva 的 model</a:t>
            </a:r>
          </a:p>
        </p:txBody>
      </p:sp>
      <p:pic>
        <p:nvPicPr>
          <p:cNvPr id="3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00" y="3943350"/>
            <a:ext cx="9937254" cy="7196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h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准备启动文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准备启动文件</a:t>
            </a:r>
          </a:p>
        </p:txBody>
      </p:sp>
      <p:sp>
        <p:nvSpPr>
          <p:cNvPr id="137" name="复制 odoo 启动文件到 server 文件夹下: cp ~/server/setup/odoo ~/server/odoo-b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复制 odoo 启动文件到 server 文件夹下:</a:t>
            </a:r>
            <a:br/>
            <a:r>
              <a:t>cp ~/server/setup/odoo ~/server/odoo-bin</a:t>
            </a:r>
          </a:p>
          <a:p>
            <a:pPr/>
            <a:r>
              <a:t>增加 odoo 启动文件的 执行权限</a:t>
            </a:r>
            <a:br/>
            <a:r>
              <a:t>chmod +x ~/server/odoo-bin</a:t>
            </a:r>
          </a:p>
          <a:p>
            <a:pPr/>
            <a:r>
              <a:t>用户 odoo 退出</a:t>
            </a:r>
            <a:br/>
            <a:r>
              <a:t>exit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安装 python 依赖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 python 依赖包</a:t>
            </a:r>
          </a:p>
        </p:txBody>
      </p:sp>
      <p:sp>
        <p:nvSpPr>
          <p:cNvPr id="140" name="odoo 的 python 依赖包列表在文件中:  /opt/odoo/server/requirements.tx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610870">
              <a:spcBef>
                <a:spcPts val="4300"/>
              </a:spcBef>
              <a:defRPr sz="3848"/>
            </a:pPr>
            <a:r>
              <a:t>odoo 的 python 依赖包列表在文件中:  /opt/odoo/server/requirements.txt</a:t>
            </a:r>
          </a:p>
          <a:p>
            <a:pPr marL="451104" indent="-451104" defTabSz="610870">
              <a:spcBef>
                <a:spcPts val="4300"/>
              </a:spcBef>
              <a:defRPr sz="3848"/>
            </a:pPr>
            <a:r>
              <a:t>上一步记得退出 用户 odoo，以根用户身份安装 python 依赖包</a:t>
            </a:r>
          </a:p>
          <a:p>
            <a:pPr marL="451104" indent="-451104" defTabSz="610870">
              <a:spcBef>
                <a:spcPts val="4300"/>
              </a:spcBef>
              <a:defRPr sz="3848"/>
            </a:pPr>
            <a:r>
              <a:t>安装 pip</a:t>
            </a:r>
            <a:br/>
            <a:r>
              <a:t>sudo apt install python3-pip</a:t>
            </a:r>
          </a:p>
          <a:p>
            <a:pPr marL="451104" indent="-451104" defTabSz="610870">
              <a:spcBef>
                <a:spcPts val="4300"/>
              </a:spcBef>
              <a:defRPr sz="3848"/>
            </a:pPr>
            <a:r>
              <a:t>安装 odoo 需要的 python 依赖包</a:t>
            </a:r>
            <a:br/>
            <a:r>
              <a:t>sudo pip3 install -r /opt/odoo/server/requirements.txt</a:t>
            </a:r>
          </a:p>
          <a:p>
            <a:pPr marL="451104" indent="-451104" defTabSz="610870">
              <a:spcBef>
                <a:spcPts val="4300"/>
              </a:spcBef>
              <a:defRPr sz="3848"/>
            </a:pPr>
            <a:r>
              <a:t>安装过程中可能会报错，原因是所安装的依赖包缺少其他依赖包</a:t>
            </a:r>
            <a:br/>
            <a:r>
              <a:t>根据提示，先安装缺少的其他依赖包，再安装上述 odoo 的 python 依赖包</a:t>
            </a:r>
            <a:br/>
            <a:r>
              <a:t>sudo apt install libxml2-dev libxslt1-dev</a:t>
            </a:r>
            <a:br/>
            <a:r>
              <a:t>sudo apt install libldap2-dev libsasl2-dev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安装 PostgreSQL 数据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 PostgreSQL 数据库</a:t>
            </a:r>
          </a:p>
        </p:txBody>
      </p:sp>
      <p:sp>
        <p:nvSpPr>
          <p:cNvPr id="143" name="官方指南 https://www.postgresql.org/download/linux/ubuntu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792479">
              <a:spcBef>
                <a:spcPts val="5600"/>
              </a:spcBef>
              <a:defRPr sz="4992"/>
            </a:pPr>
            <a:r>
              <a:t>官方指南</a:t>
            </a:r>
            <a:br/>
            <a:r>
              <a:t>https://www.postgresql.org/download/linux/ubuntu/</a:t>
            </a:r>
          </a:p>
          <a:p>
            <a:pPr marL="585215" indent="-585215" defTabSz="792479">
              <a:spcBef>
                <a:spcPts val="5600"/>
              </a:spcBef>
              <a:defRPr sz="4992"/>
            </a:pPr>
            <a:r>
              <a:t>执行以下命令安装 PostgreSQL</a:t>
            </a:r>
            <a:br/>
            <a:r>
              <a:t>sudo apt install postgresql</a:t>
            </a:r>
          </a:p>
          <a:p>
            <a:pPr marL="585215" indent="-585215" defTabSz="792479">
              <a:spcBef>
                <a:spcPts val="5600"/>
              </a:spcBef>
              <a:defRPr sz="4992"/>
            </a:pPr>
            <a:r>
              <a:t>测试 数据安装成功</a:t>
            </a:r>
            <a:br/>
            <a:r>
              <a:t>sudo su - postgres</a:t>
            </a:r>
            <a:br/>
            <a:r>
              <a:t>psql</a:t>
            </a:r>
            <a:br/>
            <a:r>
              <a:t>\q</a:t>
            </a:r>
            <a:br/>
            <a:r>
              <a:t>exit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