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2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Collections &amp;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9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reference 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25510" y="1144442"/>
            <a:ext cx="9905998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OneParamFuncInterface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doSmth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125510" y="2151526"/>
            <a:ext cx="9905998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OneParamFuncInterface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ru-RU" altLang="ru-RU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i="1" dirty="0" err="1">
                <a:solidFill>
                  <a:srgbClr val="3EAB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OneParamFuncInterface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1600" b="1" i="1" dirty="0" err="1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doSmth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1600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125510" y="4609054"/>
            <a:ext cx="9905998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OneParamFuncInterface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ru-RU" altLang="ru-RU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altLang="ru-RU" sz="1600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125510" y="5629170"/>
            <a:ext cx="9905998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OneParamFuncInterface</a:t>
            </a:r>
            <a:r>
              <a:rPr lang="ru-RU" altLang="ru-RU" sz="1600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 smtClean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ru-RU" altLang="ru-RU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13" name="Равно 12"/>
          <p:cNvSpPr/>
          <p:nvPr/>
        </p:nvSpPr>
        <p:spPr>
          <a:xfrm>
            <a:off x="4410158" y="4030285"/>
            <a:ext cx="1229990" cy="574314"/>
          </a:xfrm>
          <a:prstGeom prst="mathEqual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Равно 14"/>
          <p:cNvSpPr/>
          <p:nvPr/>
        </p:nvSpPr>
        <p:spPr>
          <a:xfrm>
            <a:off x="4410158" y="5054856"/>
            <a:ext cx="1229990" cy="574314"/>
          </a:xfrm>
          <a:prstGeom prst="mathEqual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0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reference 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25510" y="1144442"/>
            <a:ext cx="9905998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125510" y="2151526"/>
            <a:ext cx="9905998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OneParamFuncInterface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ru-RU" altLang="ru-RU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i="1" dirty="0" err="1">
                <a:solidFill>
                  <a:srgbClr val="3EAB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OneParamFuncInterface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1600" b="1" i="1" dirty="0" err="1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doSmth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125510" y="4609054"/>
            <a:ext cx="9905998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OneParamFuncInterface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ru-RU" altLang="ru-RU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16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125510" y="5629170"/>
            <a:ext cx="9905998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OneParamFuncInterface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ru-RU" altLang="ru-RU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ru-RU" altLang="ru-RU" sz="16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13" name="Равно 12"/>
          <p:cNvSpPr/>
          <p:nvPr/>
        </p:nvSpPr>
        <p:spPr>
          <a:xfrm>
            <a:off x="4410158" y="4030285"/>
            <a:ext cx="1229990" cy="574314"/>
          </a:xfrm>
          <a:prstGeom prst="mathEqual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Равно 14"/>
          <p:cNvSpPr/>
          <p:nvPr/>
        </p:nvSpPr>
        <p:spPr>
          <a:xfrm>
            <a:off x="4410158" y="5054856"/>
            <a:ext cx="1229990" cy="574314"/>
          </a:xfrm>
          <a:prstGeom prst="mathEqual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0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Collections improvements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125510" y="1144442"/>
            <a:ext cx="9905998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0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uk-UA" altLang="uk-UA" sz="20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20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uk-UA" altLang="uk-UA" sz="20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20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uk-UA" altLang="uk-UA" sz="20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uk-UA" altLang="uk-UA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uk-UA" altLang="uk-UA" sz="20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uk-UA" altLang="uk-UA" sz="20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uk-UA" altLang="uk-UA" sz="20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20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uk-UA" altLang="uk-UA" sz="20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uk-UA" altLang="uk-UA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uk-UA" altLang="uk-UA" sz="20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uk-UA" altLang="uk-UA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uk-UA" altLang="uk-UA" sz="20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000" dirty="0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uk-UA" altLang="uk-UA" sz="2000" dirty="0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uk-UA" sz="2000" dirty="0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/...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000" b="1" i="1" dirty="0" smtClean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uk-UA" altLang="uk-UA" sz="2000" b="1" i="1" dirty="0" smtClean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uk-UA" altLang="uk-UA" sz="2000" b="1" i="1" dirty="0" err="1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uk-UA" altLang="uk-UA" sz="20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uk-UA" altLang="uk-UA" sz="20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uk-UA" sz="2000" b="1" i="1" dirty="0" smtClean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uk-UA" altLang="uk-UA" sz="2000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uk-UA" altLang="uk-UA" sz="2000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20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Spliterator</a:t>
            </a:r>
            <a:r>
              <a:rPr lang="uk-UA" altLang="uk-UA" sz="20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uk-UA" altLang="uk-UA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uk-UA" altLang="uk-UA" sz="20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uk-UA" altLang="uk-UA" sz="20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spliterator</a:t>
            </a:r>
            <a:r>
              <a:rPr lang="uk-UA" altLang="uk-UA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uk-UA" altLang="uk-UA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uk-UA" sz="2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uk-UA" altLang="uk-UA" sz="2000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uk-UA" altLang="uk-UA" sz="2000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20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Spliterators</a:t>
            </a:r>
            <a:r>
              <a:rPr lang="uk-UA" altLang="uk-UA" sz="20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uk-UA" altLang="uk-UA" sz="20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spliterator</a:t>
            </a:r>
            <a:r>
              <a:rPr lang="uk-UA" altLang="uk-UA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uk-UA" altLang="uk-UA" sz="20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uk-UA" altLang="uk-UA" sz="20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uk-UA" altLang="uk-UA" sz="2000" dirty="0">
                <a:solidFill>
                  <a:srgbClr val="D164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uk-UA" altLang="uk-UA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uk-UA" altLang="uk-UA" sz="20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uk-UA" altLang="uk-UA" sz="20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uk-UA" sz="2000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uk-UA" altLang="uk-UA" sz="2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uk-UA" altLang="uk-UA" sz="2000" dirty="0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uk-UA" altLang="uk-UA" sz="2000" dirty="0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uk-UA" sz="2000" dirty="0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uk-UA" altLang="uk-UA" sz="2000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uk-UA" altLang="uk-UA" sz="2000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2000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uk-UA" altLang="uk-UA" sz="2000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uk-UA" altLang="uk-UA" sz="2000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uk-UA" altLang="uk-UA" sz="2000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uk-UA" altLang="uk-UA" sz="2000" b="1" dirty="0" err="1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uk-UA" altLang="uk-UA" sz="2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uk-UA" altLang="uk-UA" sz="2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2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uk-UA" sz="2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uk-UA" altLang="uk-UA" sz="2000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uk-UA" altLang="uk-UA" sz="2000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2000" b="1" dirty="0" err="1" smtClean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StreamSupport</a:t>
            </a:r>
            <a:r>
              <a:rPr lang="uk-UA" altLang="uk-UA" sz="2000" dirty="0" err="1" smtClean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uk-UA" altLang="uk-UA" sz="2000" i="1" dirty="0" err="1" smtClean="0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uk-UA" altLang="uk-UA" sz="2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uk-UA" altLang="uk-UA" sz="2000" dirty="0" err="1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spliterator</a:t>
            </a:r>
            <a:r>
              <a:rPr lang="uk-UA" altLang="uk-UA" sz="2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uk-UA" altLang="uk-UA" sz="2000" dirty="0" smtClean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uk-UA" altLang="uk-UA" sz="2000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uk-UA" altLang="uk-UA" sz="2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uk-UA" altLang="uk-UA" sz="2000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uk-UA" altLang="uk-UA" sz="2000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uk-UA" sz="2000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uk-UA" altLang="uk-UA" sz="2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uk-UA" altLang="uk-UA" sz="2000" dirty="0" smtClean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uk-UA" sz="2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uk-UA" altLang="uk-UA" sz="2000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uk-UA" altLang="uk-UA" sz="2000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20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uk-UA" altLang="uk-UA" sz="20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uk-UA" altLang="uk-UA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uk-UA" altLang="uk-UA" sz="20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uk-UA" altLang="uk-UA" sz="20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parallelStream</a:t>
            </a:r>
            <a:r>
              <a:rPr lang="uk-UA" altLang="uk-UA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uk-UA" altLang="uk-UA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uk-UA" sz="2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uk-UA" altLang="uk-UA" sz="2000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uk-UA" altLang="uk-UA" sz="2000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20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StreamSupport</a:t>
            </a:r>
            <a:r>
              <a:rPr lang="uk-UA" altLang="uk-UA" sz="20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uk-UA" altLang="uk-UA" sz="20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uk-UA" altLang="uk-UA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uk-UA" altLang="uk-UA" sz="20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spliterator</a:t>
            </a:r>
            <a:r>
              <a:rPr lang="uk-UA" altLang="uk-UA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uk-UA" altLang="uk-UA" sz="20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uk-UA" altLang="uk-UA" sz="20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uk-UA" altLang="uk-UA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uk-UA" altLang="uk-UA" sz="20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uk-UA" altLang="uk-UA" sz="20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uk-UA" sz="2000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uk-UA" altLang="uk-UA" sz="2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2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altLang="ru-RU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79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 Style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25510" y="1144442"/>
            <a:ext cx="9905998" cy="477053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</a:t>
            </a:r>
            <a:r>
              <a:rPr lang="uk-UA" altLang="uk-UA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uk-UA" altLang="uk-UA" sz="16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asList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uk-UA" altLang="uk-UA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uk-UA" altLang="uk-UA" sz="1600" dirty="0" err="1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</a:t>
            </a:r>
            <a:r>
              <a:rPr lang="uk-UA" altLang="uk-UA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uk-UA" altLang="uk-UA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uk-UA" altLang="uk-UA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uk-UA" altLang="uk-UA" sz="1600" dirty="0" err="1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</a:t>
            </a:r>
            <a:r>
              <a:rPr lang="uk-UA" altLang="uk-UA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uk-UA" altLang="uk-UA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uk-UA" altLang="uk-UA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uk-UA" altLang="uk-UA" sz="1600" dirty="0" err="1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Three</a:t>
            </a:r>
            <a:r>
              <a:rPr lang="uk-UA" altLang="uk-UA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uk-UA" altLang="uk-UA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uk-UA" altLang="uk-UA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uk-UA" altLang="uk-UA" sz="1600" dirty="0" err="1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Four</a:t>
            </a:r>
            <a:r>
              <a:rPr lang="uk-UA" altLang="uk-UA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uk-UA" altLang="uk-UA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uk-UA" altLang="uk-UA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uk-UA" altLang="uk-UA" sz="1600" dirty="0" err="1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</a:t>
            </a:r>
            <a:r>
              <a:rPr lang="uk-UA" altLang="uk-UA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uk-UA" altLang="uk-UA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uk-UA" altLang="uk-UA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uk-UA" altLang="uk-UA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uk-UA" altLang="uk-UA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uk-UA" altLang="uk-UA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uk-UA" altLang="uk-UA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i="1" dirty="0" err="1">
                <a:solidFill>
                  <a:srgbClr val="3EAB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uk-UA" altLang="uk-UA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uk-UA" altLang="uk-UA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uk-UA" altLang="uk-UA" sz="1600" b="1" i="1" dirty="0" err="1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uk-UA" altLang="uk-UA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uk-UA" altLang="uk-UA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uk-UA" altLang="uk-UA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uk-UA" altLang="uk-UA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uk-UA" altLang="uk-UA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uk-UA" altLang="uk-UA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uk-UA" altLang="uk-UA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uk-UA" altLang="uk-UA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uk-UA" altLang="uk-UA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uk-UA" altLang="uk-UA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uk-UA" altLang="uk-UA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uk-UA" altLang="uk-UA" sz="1600" dirty="0">
                <a:solidFill>
                  <a:srgbClr val="D164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uk-UA" altLang="uk-UA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uk-UA" altLang="uk-UA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</a:t>
            </a:r>
            <a:b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uk-UA" altLang="uk-UA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uk-UA" altLang="uk-UA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uk-UA" altLang="uk-UA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uk-UA" altLang="uk-UA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i="1" dirty="0" err="1">
                <a:solidFill>
                  <a:srgbClr val="3EAB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uk-UA" altLang="uk-UA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uk-UA" altLang="uk-UA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uk-UA" altLang="uk-UA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uk-UA" altLang="uk-UA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uk-UA" altLang="uk-UA" sz="1600" b="1" i="1" dirty="0" err="1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uk-UA" altLang="uk-UA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uk-UA" altLang="uk-UA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uk-UA" altLang="uk-UA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uk-UA" altLang="uk-UA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uk-UA" altLang="uk-UA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uk-UA" altLang="uk-UA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uk-UA" altLang="uk-UA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uk-UA" altLang="uk-UA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uk-UA" altLang="uk-UA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uk-UA" altLang="uk-UA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uk-UA" altLang="uk-UA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uk-UA" altLang="uk-UA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uk-UA" altLang="uk-UA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</a:t>
            </a:r>
            <a:b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uk-UA" altLang="uk-UA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uk-UA" altLang="uk-UA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uk-UA" altLang="uk-UA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uk-UA" altLang="uk-UA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i="1" dirty="0" err="1">
                <a:solidFill>
                  <a:srgbClr val="3EAB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uk-UA" altLang="uk-UA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uk-UA" altLang="uk-UA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uk-UA" altLang="uk-UA" sz="1600" b="1" i="1" dirty="0" err="1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uk-UA" altLang="uk-UA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uk-UA" altLang="uk-UA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uk-UA" altLang="uk-UA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uk-UA" altLang="uk-UA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uk-UA" altLang="uk-UA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uk-UA" altLang="uk-UA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uk-UA" altLang="uk-UA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uk-UA" altLang="uk-UA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uk-UA" altLang="uk-UA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uk-UA" altLang="uk-UA" sz="1600" dirty="0" err="1">
                <a:solidFill>
                  <a:srgbClr val="53DC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uk-UA" altLang="uk-UA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uk-UA" altLang="uk-UA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uk-UA" altLang="uk-UA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uk-UA" altLang="uk-UA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uk-UA" altLang="uk-UA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</a:t>
            </a:r>
            <a:r>
              <a:rPr lang="uk-UA" altLang="uk-UA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uk-UA" altLang="uk-UA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24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b="1" cap="none" spc="300" dirty="0" err="1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flatMap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43001" y="1144442"/>
            <a:ext cx="9905998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uk-UA" altLang="uk-UA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uk-UA" altLang="uk-UA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uk-UA" altLang="uk-UA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uk-UA" altLang="uk-UA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</a:t>
            </a:r>
            <a:r>
              <a:rPr lang="uk-UA" altLang="uk-UA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uk-UA" altLang="uk-UA" sz="16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asList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uk-UA" altLang="uk-UA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"X"</a:t>
            </a:r>
            <a:r>
              <a:rPr lang="uk-UA" altLang="uk-UA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uk-UA" altLang="uk-UA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"Y"</a:t>
            </a:r>
            <a:r>
              <a:rPr lang="uk-UA" altLang="uk-UA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uk-UA" altLang="uk-UA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"Z"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uk-UA" altLang="uk-UA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uk-UA" altLang="uk-UA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uk-UA" altLang="uk-UA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uk-UA" altLang="uk-UA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uk-UA" altLang="uk-UA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uk-UA" altLang="uk-UA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</a:t>
            </a:r>
            <a:r>
              <a:rPr lang="uk-UA" altLang="uk-UA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uk-UA" altLang="uk-UA" sz="16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asList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uk-UA" altLang="uk-UA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uk-UA" altLang="uk-UA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uk-UA" altLang="uk-UA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uk-UA" altLang="uk-UA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uk-UA" altLang="uk-UA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"3"</a:t>
            </a:r>
            <a:r>
              <a:rPr lang="uk-UA" altLang="uk-UA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uk-UA" altLang="uk-UA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"4"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uk-UA" altLang="uk-UA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uk-UA" altLang="uk-UA" sz="3600" dirty="0">
              <a:latin typeface="Arial" panose="020B0604020202020204" pitchFamily="34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143001" y="4342429"/>
            <a:ext cx="10559715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uk-UA" altLang="uk-UA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uk-UA" altLang="uk-UA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uk-UA" altLang="uk-UA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uk-UA" altLang="uk-UA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uk-UA" altLang="uk-UA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uk-UA" altLang="uk-UA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uk-UA" altLang="uk-UA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uk-UA" altLang="uk-UA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uk-UA" altLang="uk-UA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uk-UA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uk-UA" altLang="uk-UA" sz="1600" dirty="0" err="1" smtClean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fst</a:t>
            </a:r>
            <a:r>
              <a:rPr lang="uk-UA" altLang="uk-UA" sz="1600" dirty="0" smtClean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uk-UA" altLang="uk-UA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uk-UA" altLang="uk-UA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uk-UA" altLang="uk-UA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uk-UA" altLang="uk-UA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uk-UA" altLang="uk-UA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uk-UA" altLang="uk-UA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snd</a:t>
            </a:r>
            <a:r>
              <a:rPr lang="uk-UA" altLang="uk-UA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uk-UA" altLang="uk-UA" sz="1600" b="1" dirty="0" err="1" smtClean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</a:t>
            </a:r>
            <a:r>
              <a:rPr lang="uk-UA" altLang="uk-UA" sz="1600" dirty="0" err="1" smtClean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uk-UA" altLang="uk-UA" sz="1600" i="1" dirty="0" err="1" smtClean="0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asList</a:t>
            </a:r>
            <a:r>
              <a:rPr lang="uk-UA" altLang="uk-UA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uk-UA" altLang="uk-UA" sz="1600" dirty="0" err="1" smtClean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fst</a:t>
            </a:r>
            <a:r>
              <a:rPr lang="uk-UA" altLang="uk-UA" sz="1600" dirty="0" smtClean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uk-UA" altLang="uk-UA" sz="1600" dirty="0" err="1" smtClean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snd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r>
              <a:rPr lang="uk-UA" altLang="uk-UA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uk-UA" altLang="uk-UA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uk-UA" altLang="uk-UA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Collectors</a:t>
            </a:r>
            <a:r>
              <a:rPr lang="uk-UA" altLang="uk-UA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uk-UA" altLang="uk-UA" sz="16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uk-UA" altLang="uk-UA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uk-UA" altLang="uk-UA" sz="1600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uk-UA" altLang="uk-UA" sz="3600" dirty="0">
              <a:latin typeface="Arial" panose="020B0604020202020204" pitchFamily="34" charset="0"/>
            </a:endParaRPr>
          </a:p>
        </p:txBody>
      </p:sp>
      <p:sp>
        <p:nvSpPr>
          <p:cNvPr id="9" name="Равно 8"/>
          <p:cNvSpPr/>
          <p:nvPr/>
        </p:nvSpPr>
        <p:spPr>
          <a:xfrm>
            <a:off x="4848519" y="3742567"/>
            <a:ext cx="1229990" cy="574314"/>
          </a:xfrm>
          <a:prstGeom prst="mathEqual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143001" y="2047152"/>
            <a:ext cx="9905998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uk-UA" altLang="uk-UA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uk-UA" altLang="uk-UA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uk-UA" altLang="uk-UA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uk-UA" altLang="uk-UA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uk-UA" altLang="uk-UA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uk-UA" altLang="uk-UA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dirty="0" err="1">
                <a:solidFill>
                  <a:srgbClr val="A3E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uk-UA" altLang="uk-UA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uk-UA" altLang="uk-UA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uk-UA" altLang="uk-UA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uk-UA" altLang="uk-UA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uk-UA" altLang="uk-UA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uk-UA" altLang="uk-UA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uk-UA" altLang="uk-UA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uk-UA" altLang="uk-UA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uk-UA" altLang="uk-UA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uk-UA" altLang="uk-UA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uk-UA" altLang="uk-UA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uk-UA" altLang="uk-UA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uk-UA" altLang="uk-UA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uk-UA" altLang="uk-UA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uk-UA" altLang="uk-UA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</a:t>
            </a:r>
            <a:r>
              <a:rPr lang="uk-UA" altLang="uk-UA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uk-UA" altLang="uk-UA" sz="16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asList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uk-UA" altLang="uk-UA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uk-UA" altLang="uk-UA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uk-UA" altLang="uk-UA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uk-UA" altLang="uk-UA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uk-UA" altLang="uk-UA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uk-UA" altLang="uk-UA" sz="3600" dirty="0">
              <a:latin typeface="Arial" panose="020B0604020202020204" pitchFamily="34" charset="0"/>
            </a:endParaRPr>
          </a:p>
        </p:txBody>
      </p:sp>
      <p:sp>
        <p:nvSpPr>
          <p:cNvPr id="10" name="Flowchart: Document 9"/>
          <p:cNvSpPr/>
          <p:nvPr/>
        </p:nvSpPr>
        <p:spPr>
          <a:xfrm>
            <a:off x="1125510" y="5239909"/>
            <a:ext cx="8447860" cy="1367623"/>
          </a:xfrm>
          <a:prstGeom prst="flowChartDocumen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[[</a:t>
            </a:r>
            <a:r>
              <a:rPr lang="en-US" dirty="0"/>
              <a:t>X, 1], [X, 2], [X, 3], [X, 4], [Y, 1], [Y, 2], [Y, </a:t>
            </a:r>
            <a:r>
              <a:rPr lang="en-US" dirty="0" smtClean="0"/>
              <a:t>], </a:t>
            </a:r>
            <a:r>
              <a:rPr lang="en-US" dirty="0"/>
              <a:t>[Y, 4], [Z, 1], [Z, 2], [Z, 3], [Z, 4]]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6813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 err="1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java.util.Optional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125510" y="1144442"/>
            <a:ext cx="9905998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uk-UA" altLang="uk-UA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uk-UA" altLang="uk-UA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uk-UA" altLang="uk-UA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uk-UA" altLang="uk-UA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uk-UA" altLang="uk-UA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uk-UA" altLang="uk-UA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uk-UA" altLang="uk-UA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uk-UA" altLang="uk-UA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uk-UA" altLang="uk-UA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uk-UA" altLang="uk-UA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uk-UA" altLang="uk-UA" sz="16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ofNullable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uk-UA" altLang="uk-UA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uk-UA" altLang="uk-UA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uk-UA" altLang="uk-UA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uk-UA" altLang="uk-UA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uk-UA" altLang="uk-UA" sz="1600" dirty="0" err="1">
                <a:solidFill>
                  <a:srgbClr val="53DC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uk-UA" altLang="uk-UA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uk-UA" altLang="uk-UA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uk-UA" altLang="uk-UA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uk-UA" altLang="uk-UA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uk-UA" altLang="uk-UA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orElse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uk-UA" altLang="uk-UA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uk-UA" altLang="uk-UA" sz="1600" dirty="0" err="1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</a:t>
            </a:r>
            <a:r>
              <a:rPr lang="uk-UA" altLang="uk-UA" sz="1600" dirty="0" smtClean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uk-UA" altLang="uk-UA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uk-UA" altLang="uk-UA" sz="1600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uk-UA" sz="1600" dirty="0" smtClean="0">
              <a:solidFill>
                <a:srgbClr val="CDE2E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125510" y="2178679"/>
            <a:ext cx="9905998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uk-UA" altLang="uk-UA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uk-UA" altLang="uk-UA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uk-UA" altLang="uk-UA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uk-UA" altLang="uk-UA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uk-UA" altLang="uk-UA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uk-UA" altLang="uk-UA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uk-UA" altLang="uk-UA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str2 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uk-UA" altLang="uk-UA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uk-UA" altLang="uk-UA" sz="1600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uk-UA" altLang="uk-UA" sz="1600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uk-UA" altLang="uk-UA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uk-UA" altLang="uk-UA" sz="1600" dirty="0" err="1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</a:t>
            </a:r>
            <a:r>
              <a:rPr lang="uk-UA" altLang="uk-UA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uk-UA" altLang="uk-UA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uk-UA" altLang="uk-UA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uk-UA" altLang="uk-UA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uk-UA" altLang="uk-UA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uk-UA" altLang="uk-UA" sz="1600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uk-UA" altLang="uk-UA" sz="1600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uk-UA" altLang="uk-UA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  <a:r>
              <a:rPr lang="uk-UA" altLang="uk-UA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uk-UA" altLang="uk-UA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uk-UA" altLang="uk-UA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uk-UA" altLang="uk-UA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uk-UA" altLang="uk-UA" sz="1600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uk-UA" altLang="uk-UA" sz="1600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uk-UA" altLang="uk-UA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uk-UA" altLang="uk-UA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uk-UA" altLang="uk-UA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uk-UA" altLang="uk-UA" sz="3600" dirty="0">
              <a:latin typeface="Arial" panose="020B0604020202020204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125510" y="4858757"/>
            <a:ext cx="9905998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600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uk-UA" altLang="uk-UA" sz="1600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uk-UA" altLang="uk-UA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uk-UA" altLang="uk-UA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uk-UA" altLang="uk-UA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uk-UA" altLang="uk-UA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uk-UA" altLang="uk-UA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str2 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uk-UA" altLang="uk-UA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uk-UA" altLang="uk-UA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uk-UA" altLang="uk-UA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uk-UA" altLang="uk-UA" sz="1600" dirty="0" err="1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</a:t>
            </a:r>
            <a:r>
              <a:rPr lang="uk-UA" altLang="uk-UA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uk-UA" altLang="uk-UA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str2 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uk-UA" altLang="uk-UA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uk-UA" altLang="uk-UA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uk-UA" altLang="uk-UA" sz="3600" dirty="0">
              <a:latin typeface="Arial" panose="020B0604020202020204" pitchFamily="34" charset="0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1125510" y="5569065"/>
            <a:ext cx="9905998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600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uk-UA" altLang="uk-UA" sz="1600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uk-UA" altLang="uk-UA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uk-UA" altLang="uk-UA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uk-UA" altLang="uk-UA" sz="16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ofNullable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uk-UA" altLang="uk-UA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uk-UA" altLang="uk-UA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uk-UA" altLang="uk-UA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orElse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uk-UA" altLang="uk-UA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uk-UA" altLang="uk-UA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uk-UA" altLang="uk-UA" sz="16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ofNullable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uk-UA" altLang="uk-UA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uk-UA" altLang="uk-UA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uk-UA" altLang="uk-UA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orElse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uk-UA" altLang="uk-UA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uk-UA" altLang="uk-UA" sz="1600" dirty="0" err="1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</a:t>
            </a:r>
            <a:r>
              <a:rPr lang="uk-UA" altLang="uk-UA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uk-UA" altLang="uk-UA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uk-UA" altLang="uk-UA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uk-UA" altLang="uk-UA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49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5180676" y="2557124"/>
            <a:ext cx="1538177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Q&amp;A?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172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</a:t>
            </a:r>
          </a:p>
          <a:p>
            <a:r>
              <a:rPr lang="en-US" dirty="0" smtClean="0"/>
              <a:t>Predicate, Function, Consumer</a:t>
            </a:r>
          </a:p>
          <a:p>
            <a:r>
              <a:rPr lang="en-US" dirty="0" smtClean="0"/>
              <a:t>Function interface, default method implementation.</a:t>
            </a:r>
          </a:p>
          <a:p>
            <a:r>
              <a:rPr lang="en-US" dirty="0" smtClean="0"/>
              <a:t>Lambda and Method reference</a:t>
            </a:r>
          </a:p>
          <a:p>
            <a:r>
              <a:rPr lang="en-US" dirty="0" smtClean="0"/>
              <a:t>Practical examples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63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7"/>
          <p:cNvSpPr/>
          <p:nvPr/>
        </p:nvSpPr>
        <p:spPr>
          <a:xfrm>
            <a:off x="1125510" y="4858246"/>
            <a:ext cx="4837968" cy="1749287"/>
          </a:xfrm>
          <a:prstGeom prst="flowChartDocumen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4</a:t>
            </a:r>
            <a:endParaRPr lang="uk-UA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CODE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25510" y="2221658"/>
            <a:ext cx="9905998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rgbClr val="1290C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Arrays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1" u="none" strike="noStrike" cap="none" normalizeH="0" baseline="0" dirty="0" err="1" smtClean="0">
                <a:ln>
                  <a:noFill/>
                </a:ln>
                <a:solidFill>
                  <a:srgbClr val="8098A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asList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One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Two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Three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Four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Five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CDE2E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80F6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BF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FFBF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CDE2E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E6E6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D164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80F6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rgbClr val="1290C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CDE2E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80F6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rgbClr val="1290C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53DC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CDE2E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CDE2E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altLang="uk-UA" sz="2000" b="0" i="0" u="none" strike="noStrike" cap="none" normalizeH="0" baseline="0" dirty="0" smtClean="0">
              <a:ln>
                <a:noFill/>
              </a:ln>
              <a:solidFill>
                <a:srgbClr val="CDE2E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99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java.util.Stream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25509" y="1097039"/>
            <a:ext cx="10878069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BaseStream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 smtClean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endParaRPr lang="uk-UA" altLang="uk-UA" dirty="0" smtClean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b="1" dirty="0" err="1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ru-RU" altLang="ru-RU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 smtClean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uk-UA" altLang="uk-UA" dirty="0" smtClean="0">
              <a:solidFill>
                <a:srgbClr val="606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b="1" dirty="0" err="1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ru-RU" altLang="ru-RU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 smtClean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 smtClean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ru-RU" altLang="ru-RU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dirty="0" smtClean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b="1" dirty="0" err="1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ru-RU" altLang="ru-RU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 smtClean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ru-RU" altLang="ru-RU" dirty="0" err="1" smtClean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ru-RU" altLang="ru-RU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err="1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ru-RU" altLang="ru-RU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 smtClean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ru-RU" altLang="ru-RU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4000" dirty="0" smtClean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</a:t>
            </a:r>
            <a:r>
              <a:rPr lang="ru-RU" altLang="ru-RU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Collector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collector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4000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4000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4000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ru-RU" altLang="ru-RU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anyMatch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4000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ru-RU" altLang="ru-RU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allMatch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4000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altLang="uk-UA" dirty="0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uk-UA" dirty="0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altLang="uk-UA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altLang="uk-UA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uk-UA" b="0" i="0" u="none" strike="noStrike" cap="none" normalizeH="0" baseline="0" dirty="0" smtClean="0">
              <a:ln>
                <a:noFill/>
              </a:ln>
              <a:solidFill>
                <a:srgbClr val="CDE2E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 err="1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java.util.function.Predicate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25510" y="1144442"/>
            <a:ext cx="9905998" cy="550920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1600" b="1" i="1" dirty="0" err="1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ru-RU" sz="16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ru-RU" altLang="ru-RU" sz="1600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ru-RU" sz="1600" dirty="0" smtClean="0">
              <a:solidFill>
                <a:srgbClr val="CDE2E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requireNonNull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negate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ru-RU" altLang="ru-RU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requireNonNull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isEqual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targetRef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targetRef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ru-RU" altLang="ru-RU" sz="16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isNull</a:t>
            </a:r>
            <a:r>
              <a:rPr lang="ru-RU" altLang="ru-RU" sz="1600" i="1" dirty="0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i="1" dirty="0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i="1" dirty="0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targetRef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altLang="ru-RU" sz="1600" dirty="0" smtClean="0">
              <a:latin typeface="Arial" panose="020B0604020202020204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497027" y="1885443"/>
            <a:ext cx="2306230" cy="4126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8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 err="1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java.util.function.Function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25510" y="1144442"/>
            <a:ext cx="9905998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1600" b="1" i="1" dirty="0" err="1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ru-RU" sz="1600" dirty="0" smtClean="0">
              <a:solidFill>
                <a:srgbClr val="CDE2E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 err="1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compose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requireNonNull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 err="1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requireNonNull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 err="1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altLang="ru-RU" sz="1600" dirty="0">
              <a:latin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472751" y="1885443"/>
            <a:ext cx="2306230" cy="4126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88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66687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 err="1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java.util.function.Consumer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66687" y="1144442"/>
            <a:ext cx="9905998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2000" b="1" i="1" dirty="0" err="1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r>
              <a:rPr lang="ru-RU" altLang="ru-RU" sz="20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ru-RU" altLang="ru-RU" sz="20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ru-RU" altLang="ru-RU" sz="20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20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2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ru-RU" sz="2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ru-RU" sz="2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2000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ru-RU" altLang="ru-RU" sz="2000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ru-RU" altLang="ru-RU" sz="20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2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000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ru-RU" sz="2000" dirty="0" smtClean="0">
              <a:solidFill>
                <a:srgbClr val="CDE2E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20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ru-RU" altLang="ru-RU" sz="20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ru-RU" altLang="ru-RU" sz="20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20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20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ru-RU" altLang="ru-RU" sz="20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sz="20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sz="20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20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20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20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ru-RU" altLang="ru-RU" sz="20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requireNonNull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0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20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20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20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ru-RU" altLang="ru-RU" sz="20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altLang="ru-RU" sz="20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ru-RU" altLang="ru-RU" sz="20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0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ru-RU" altLang="ru-RU" sz="20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ru-RU" altLang="ru-RU" sz="20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0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20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20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626499" y="2103929"/>
            <a:ext cx="2775567" cy="4612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US" b="1" cap="none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FunctionalInterface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25510" y="1144442"/>
            <a:ext cx="9905998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ru-RU" altLang="ru-RU" sz="20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MyFuncInterface</a:t>
            </a:r>
            <a:r>
              <a:rPr lang="ru-RU" altLang="ru-RU" sz="20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altLang="ru-RU" sz="20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ru-RU" altLang="ru-RU" sz="20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altLang="ru-RU" sz="20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doSmth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ru-RU" altLang="ru-RU" sz="20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altLang="ru-RU" sz="20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ru-RU" altLang="ru-RU" sz="20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0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20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143001" y="2307976"/>
            <a:ext cx="9905998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ru-RU" altLang="ru-RU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i="1" dirty="0" err="1">
                <a:solidFill>
                  <a:srgbClr val="3EAB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 smtClean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1600" b="1" i="1" dirty="0" err="1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doSmth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'+'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'='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1600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1600" dirty="0">
              <a:latin typeface="Arial" panose="020B0604020202020204" pitchFamily="34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125510" y="4664167"/>
            <a:ext cx="9905998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ru-RU" altLang="ru-RU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endParaRPr lang="en-US" altLang="ru-RU" sz="1600" dirty="0" smtClean="0">
              <a:solidFill>
                <a:srgbClr val="E6E6F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'+'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'='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9" name="Равно 8"/>
          <p:cNvSpPr/>
          <p:nvPr/>
        </p:nvSpPr>
        <p:spPr>
          <a:xfrm>
            <a:off x="4272594" y="4123858"/>
            <a:ext cx="1157162" cy="540309"/>
          </a:xfrm>
          <a:prstGeom prst="mathEqual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70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b="1" cap="none" spc="300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ethod </a:t>
            </a:r>
            <a:r>
              <a:rPr lang="en-US" b="1" cap="none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several lines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25510" y="1144442"/>
            <a:ext cx="9905998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ru-RU" altLang="ru-RU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1600" b="1" i="1" dirty="0" err="1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doSmth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53DC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 = "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53DC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 = "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dirty="0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ru-RU" sz="1600" dirty="0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altLang="ru-RU" sz="1600" dirty="0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</a:t>
            </a:r>
            <a:r>
              <a:rPr lang="en-US" altLang="ru-RU" sz="1600" dirty="0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'+'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'='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uk-UA" sz="1600" b="0" i="0" u="none" strike="noStrike" cap="none" normalizeH="0" baseline="0" dirty="0" smtClean="0">
              <a:ln>
                <a:noFill/>
              </a:ln>
              <a:solidFill>
                <a:srgbClr val="CDE2E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125510" y="4519523"/>
            <a:ext cx="9905998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ru-RU" altLang="ru-RU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53DC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 = "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53DC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 = "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altLang="ru-RU" sz="1600" dirty="0" err="1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logic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'+'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'='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9" name="Равно 8"/>
          <p:cNvSpPr/>
          <p:nvPr/>
        </p:nvSpPr>
        <p:spPr>
          <a:xfrm>
            <a:off x="4402066" y="3945209"/>
            <a:ext cx="1229990" cy="574314"/>
          </a:xfrm>
          <a:prstGeom prst="mathEqual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8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976</TotalTime>
  <Words>494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Consolas</vt:lpstr>
      <vt:lpstr>Mesh</vt:lpstr>
      <vt:lpstr>Java 8</vt:lpstr>
      <vt:lpstr>Agenda</vt:lpstr>
      <vt:lpstr>MODEL CODE</vt:lpstr>
      <vt:lpstr>java.util.Stream</vt:lpstr>
      <vt:lpstr>java.util.function.Predicate</vt:lpstr>
      <vt:lpstr>java.util.function.Function</vt:lpstr>
      <vt:lpstr>java.util.function.Consumer</vt:lpstr>
      <vt:lpstr>@FunctionalInterface</vt:lpstr>
      <vt:lpstr>Method with several lines</vt:lpstr>
      <vt:lpstr>Method reference </vt:lpstr>
      <vt:lpstr>Method reference </vt:lpstr>
      <vt:lpstr>Collections improvements</vt:lpstr>
      <vt:lpstr>Old Style</vt:lpstr>
      <vt:lpstr>.flatMap</vt:lpstr>
      <vt:lpstr>java.util.Optional</vt:lpstr>
      <vt:lpstr>Q&amp;A?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</dc:title>
  <dc:creator>Oleh Dovhai</dc:creator>
  <cp:lastModifiedBy>Oleh Dovhai</cp:lastModifiedBy>
  <cp:revision>39</cp:revision>
  <dcterms:created xsi:type="dcterms:W3CDTF">2015-09-16T08:59:50Z</dcterms:created>
  <dcterms:modified xsi:type="dcterms:W3CDTF">2015-09-17T12:02:13Z</dcterms:modified>
</cp:coreProperties>
</file>