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4" r:id="rId3"/>
    <p:sldId id="265" r:id="rId4"/>
    <p:sldId id="266" r:id="rId5"/>
    <p:sldId id="271" r:id="rId6"/>
    <p:sldId id="272" r:id="rId7"/>
    <p:sldId id="267" r:id="rId8"/>
    <p:sldId id="268" r:id="rId9"/>
    <p:sldId id="269" r:id="rId10"/>
    <p:sldId id="270" r:id="rId11"/>
    <p:sldId id="260" r:id="rId12"/>
    <p:sldId id="273" r:id="rId13"/>
    <p:sldId id="259" r:id="rId14"/>
    <p:sldId id="261" r:id="rId15"/>
    <p:sldId id="262" r:id="rId16"/>
    <p:sldId id="274" r:id="rId17"/>
    <p:sldId id="275" r:id="rId18"/>
    <p:sldId id="277" r:id="rId19"/>
    <p:sldId id="278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D9A0-7C28-45B2-8C5B-BC4A6147786B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6FE8-8EBC-43C9-AFA0-07FE41C8F1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6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9D6-D81C-42A9-8669-C27B2214749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7700" y="692696"/>
            <a:ext cx="7848600" cy="5688632"/>
          </a:xfrm>
        </p:spPr>
        <p:txBody>
          <a:bodyPr>
            <a:normAutofit/>
          </a:bodyPr>
          <a:lstStyle/>
          <a:p>
            <a:r>
              <a:rPr lang="en-NZ" sz="7200" dirty="0">
                <a:solidFill>
                  <a:srgbClr val="1F497D"/>
                </a:solidFill>
              </a:rPr>
              <a:t>Policy Graphs</a:t>
            </a:r>
            <a:br>
              <a:rPr lang="en-NZ" sz="7200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Clearing the Jungle of Stochastic Optimization</a:t>
            </a:r>
            <a:r>
              <a:rPr lang="en-NZ" sz="3600" dirty="0">
                <a:solidFill>
                  <a:srgbClr val="1F497D"/>
                </a:solidFill>
              </a:rPr>
              <a:t/>
            </a:r>
            <a:br>
              <a:rPr lang="en-NZ" sz="3600" dirty="0">
                <a:solidFill>
                  <a:srgbClr val="1F497D"/>
                </a:solidFill>
              </a:rPr>
            </a:br>
            <a:r>
              <a:rPr lang="en-NZ" sz="4000" cap="none" dirty="0">
                <a:solidFill>
                  <a:srgbClr val="1F497D"/>
                </a:solidFill>
              </a:rPr>
              <a:t/>
            </a:r>
            <a:br>
              <a:rPr lang="en-NZ" sz="4000" cap="none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Oscar Dowson</a:t>
            </a:r>
            <a:r>
              <a:rPr lang="en-NZ" sz="2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NZ" sz="2000" baseline="30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Z" sz="2000" dirty="0">
                <a:solidFill>
                  <a:srgbClr val="1F497D"/>
                </a:solidFill>
              </a:rPr>
              <a:t/>
            </a:r>
            <a:br>
              <a:rPr lang="en-NZ" sz="2000" dirty="0">
                <a:solidFill>
                  <a:srgbClr val="1F497D"/>
                </a:solidFill>
              </a:rPr>
            </a:br>
            <a:r>
              <a:rPr lang="en-NZ" sz="1600" i="1" dirty="0">
                <a:solidFill>
                  <a:srgbClr val="1F497D"/>
                </a:solidFill>
              </a:rPr>
              <a:t/>
            </a:r>
            <a:br>
              <a:rPr lang="en-NZ" sz="1600" i="1" dirty="0">
                <a:solidFill>
                  <a:srgbClr val="1F497D"/>
                </a:solidFill>
              </a:rPr>
            </a:br>
            <a:r>
              <a:rPr lang="en-NZ" sz="1200" baseline="300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Department of Engineering Science, University of Auckland, New Zealand.</a:t>
            </a:r>
            <a:br>
              <a:rPr lang="en-NZ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i="1" dirty="0">
                <a:solidFill>
                  <a:srgbClr val="1F497D"/>
                </a:solidFill>
              </a:rPr>
              <a:t/>
            </a:r>
            <a:br>
              <a:rPr lang="en-NZ" sz="1200" i="1" dirty="0">
                <a:solidFill>
                  <a:srgbClr val="1F497D"/>
                </a:solidFill>
              </a:rPr>
            </a:br>
            <a:r>
              <a:rPr lang="en-NZ" sz="1200" i="1" dirty="0">
                <a:solidFill>
                  <a:srgbClr val="1F497D"/>
                </a:solidFill>
              </a:rPr>
              <a:t>*</a:t>
            </a:r>
            <a:r>
              <a:rPr lang="en-NZ" sz="12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o.dowson@auckland.ac.nz</a:t>
            </a:r>
            <a:endParaRPr lang="en-NZ" b="1" cap="none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dow003\AppData\Local\Temp\wz4115\UOA Logos\UOA Logos\Horizontal\Reverse\UOA-HR-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14" y="116632"/>
            <a:ext cx="2565301" cy="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7.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policy </a:t>
                </a:r>
                <a:r>
                  <a:rPr lang="en-NZ" dirty="0"/>
                  <a:t>in stage t is a mapping of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and realization of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to a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NZ" dirty="0"/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blipFill>
                <a:blip r:embed="rId2"/>
                <a:stretch>
                  <a:fillRect l="-706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2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1EAF84D-B1B6-4C71-949A-59C9197BBA18}"/>
              </a:ext>
            </a:extLst>
          </p:cNvPr>
          <p:cNvSpPr/>
          <p:nvPr/>
        </p:nvSpPr>
        <p:spPr>
          <a:xfrm rot="2738072">
            <a:off x="783598" y="1542698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4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1EAF84D-B1B6-4C71-949A-59C9197BBA18}"/>
              </a:ext>
            </a:extLst>
          </p:cNvPr>
          <p:cNvSpPr/>
          <p:nvPr/>
        </p:nvSpPr>
        <p:spPr>
          <a:xfrm rot="2738072">
            <a:off x="783598" y="1542698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1EAF84D-B1B6-4C71-949A-59C9197BBA18}"/>
              </a:ext>
            </a:extLst>
          </p:cNvPr>
          <p:cNvSpPr/>
          <p:nvPr/>
        </p:nvSpPr>
        <p:spPr>
          <a:xfrm rot="8097012">
            <a:off x="6701251" y="1496744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6699878" y="1000117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78" y="1000117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26436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26436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8104710" y="193068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10" y="193068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3D857CF-AEC5-4917-9C5E-02569147FAFE}"/>
              </a:ext>
            </a:extLst>
          </p:cNvPr>
          <p:cNvGrpSpPr/>
          <p:nvPr/>
        </p:nvGrpSpPr>
        <p:grpSpPr>
          <a:xfrm>
            <a:off x="2823163" y="116632"/>
            <a:ext cx="3657600" cy="1828800"/>
            <a:chOff x="611560" y="726516"/>
            <a:chExt cx="8136904" cy="38420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F7065316-8F5D-46F1-A742-E6FA5559EABB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0F731F2B-7E72-45C1-AF32-63AA315E2591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298B9854-3B7A-45D5-A473-D6FA88E16889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3B80B115-5104-4FC2-A5D5-F1ED50A897DB}"/>
                </a:ext>
              </a:extLst>
            </p:cNvPr>
            <p:cNvSpPr/>
            <p:nvPr/>
          </p:nvSpPr>
          <p:spPr>
            <a:xfrm rot="2738072">
              <a:off x="783598" y="1542698"/>
              <a:ext cx="1876223" cy="243860"/>
            </a:xfrm>
            <a:custGeom>
              <a:avLst/>
              <a:gdLst>
                <a:gd name="connsiteX0" fmla="*/ 0 w 2602523"/>
                <a:gd name="connsiteY0" fmla="*/ 146580 h 395437"/>
                <a:gd name="connsiteX1" fmla="*/ 457200 w 2602523"/>
                <a:gd name="connsiteY1" fmla="*/ 5903 h 395437"/>
                <a:gd name="connsiteX2" fmla="*/ 949569 w 2602523"/>
                <a:gd name="connsiteY2" fmla="*/ 322426 h 395437"/>
                <a:gd name="connsiteX3" fmla="*/ 1547446 w 2602523"/>
                <a:gd name="connsiteY3" fmla="*/ 5903 h 395437"/>
                <a:gd name="connsiteX4" fmla="*/ 2039815 w 2602523"/>
                <a:gd name="connsiteY4" fmla="*/ 392764 h 395437"/>
                <a:gd name="connsiteX5" fmla="*/ 2602523 w 2602523"/>
                <a:gd name="connsiteY5" fmla="*/ 146580 h 3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523" h="395437">
                  <a:moveTo>
                    <a:pt x="0" y="146580"/>
                  </a:moveTo>
                  <a:cubicBezTo>
                    <a:pt x="149469" y="61587"/>
                    <a:pt x="298939" y="-23405"/>
                    <a:pt x="457200" y="5903"/>
                  </a:cubicBezTo>
                  <a:cubicBezTo>
                    <a:pt x="615461" y="35211"/>
                    <a:pt x="767861" y="322426"/>
                    <a:pt x="949569" y="322426"/>
                  </a:cubicBezTo>
                  <a:cubicBezTo>
                    <a:pt x="1131277" y="322426"/>
                    <a:pt x="1365738" y="-5820"/>
                    <a:pt x="1547446" y="5903"/>
                  </a:cubicBezTo>
                  <a:cubicBezTo>
                    <a:pt x="1729154" y="17626"/>
                    <a:pt x="1863969" y="369318"/>
                    <a:pt x="2039815" y="392764"/>
                  </a:cubicBezTo>
                  <a:cubicBezTo>
                    <a:pt x="2215661" y="416210"/>
                    <a:pt x="2409092" y="281395"/>
                    <a:pt x="2602523" y="1465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7454BB8-36B0-4E7B-81CD-2EF6A4F9EAF5}"/>
              </a:ext>
            </a:extLst>
          </p:cNvPr>
          <p:cNvGrpSpPr/>
          <p:nvPr/>
        </p:nvGrpSpPr>
        <p:grpSpPr>
          <a:xfrm>
            <a:off x="2823163" y="2320280"/>
            <a:ext cx="3657600" cy="1828800"/>
            <a:chOff x="611560" y="680562"/>
            <a:chExt cx="8136904" cy="38879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B77A1BB-FD6F-43E0-843B-261E078D33DB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B520EB9C-46F4-4615-A674-136C940634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3894CDAF-0DBC-48E5-820C-9784826118DB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7D83083-5C19-4C65-AF47-A2F162FD0427}"/>
                </a:ext>
              </a:extLst>
            </p:cNvPr>
            <p:cNvSpPr/>
            <p:nvPr/>
          </p:nvSpPr>
          <p:spPr>
            <a:xfrm rot="8097012">
              <a:off x="6701251" y="1496744"/>
              <a:ext cx="1876223" cy="243860"/>
            </a:xfrm>
            <a:custGeom>
              <a:avLst/>
              <a:gdLst>
                <a:gd name="connsiteX0" fmla="*/ 0 w 2602523"/>
                <a:gd name="connsiteY0" fmla="*/ 146580 h 395437"/>
                <a:gd name="connsiteX1" fmla="*/ 457200 w 2602523"/>
                <a:gd name="connsiteY1" fmla="*/ 5903 h 395437"/>
                <a:gd name="connsiteX2" fmla="*/ 949569 w 2602523"/>
                <a:gd name="connsiteY2" fmla="*/ 322426 h 395437"/>
                <a:gd name="connsiteX3" fmla="*/ 1547446 w 2602523"/>
                <a:gd name="connsiteY3" fmla="*/ 5903 h 395437"/>
                <a:gd name="connsiteX4" fmla="*/ 2039815 w 2602523"/>
                <a:gd name="connsiteY4" fmla="*/ 392764 h 395437"/>
                <a:gd name="connsiteX5" fmla="*/ 2602523 w 2602523"/>
                <a:gd name="connsiteY5" fmla="*/ 146580 h 3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523" h="395437">
                  <a:moveTo>
                    <a:pt x="0" y="146580"/>
                  </a:moveTo>
                  <a:cubicBezTo>
                    <a:pt x="149469" y="61587"/>
                    <a:pt x="298939" y="-23405"/>
                    <a:pt x="457200" y="5903"/>
                  </a:cubicBezTo>
                  <a:cubicBezTo>
                    <a:pt x="615461" y="35211"/>
                    <a:pt x="767861" y="322426"/>
                    <a:pt x="949569" y="322426"/>
                  </a:cubicBezTo>
                  <a:cubicBezTo>
                    <a:pt x="1131277" y="322426"/>
                    <a:pt x="1365738" y="-5820"/>
                    <a:pt x="1547446" y="5903"/>
                  </a:cubicBezTo>
                  <a:cubicBezTo>
                    <a:pt x="1729154" y="17626"/>
                    <a:pt x="1863969" y="369318"/>
                    <a:pt x="2039815" y="392764"/>
                  </a:cubicBezTo>
                  <a:cubicBezTo>
                    <a:pt x="2215661" y="416210"/>
                    <a:pt x="2409092" y="281395"/>
                    <a:pt x="2602523" y="1465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625E3EC-3F05-4173-A314-0201CF70206A}"/>
              </a:ext>
            </a:extLst>
          </p:cNvPr>
          <p:cNvGrpSpPr/>
          <p:nvPr/>
        </p:nvGrpSpPr>
        <p:grpSpPr>
          <a:xfrm>
            <a:off x="2823163" y="5296491"/>
            <a:ext cx="3657600" cy="1084837"/>
            <a:chOff x="611560" y="2289463"/>
            <a:chExt cx="8136904" cy="22790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DC7980E-38BF-4DAB-8A4D-AB72AAD0C655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E7AD613-C790-430E-899C-243F9DDC2CE5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D6021C87-38B3-4CF2-B47E-D445E78B0848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66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6511913" cy="1838562"/>
            <a:chOff x="1228439" y="2132856"/>
            <a:chExt cx="6511913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3657600" cy="1828800"/>
              <a:chOff x="611560" y="726516"/>
              <a:chExt cx="8136904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F86A276F-58CC-44AB-B619-618DA5671AA2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506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6511913" cy="1838562"/>
            <a:chOff x="1228439" y="2132856"/>
            <a:chExt cx="6511913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3657600" cy="1828800"/>
              <a:chOff x="611560" y="726516"/>
              <a:chExt cx="8136904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F86A276F-58CC-44AB-B619-618DA5671AA2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2853655" y="36114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</a:t>
            </a:r>
            <a:r>
              <a:rPr lang="en-NZ" dirty="0" smtClean="0"/>
              <a:t>=1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68" y="3611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t=2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30186" y="3861048"/>
                <a:ext cx="956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NZ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NZ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NZ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86" y="3861048"/>
                <a:ext cx="956929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0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6511913" cy="1838562"/>
            <a:chOff x="1228439" y="2132856"/>
            <a:chExt cx="6511913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3657600" cy="1828800"/>
              <a:chOff x="611560" y="726516"/>
              <a:chExt cx="8136904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xmlns="" id="{F86A276F-58CC-44AB-B619-618DA5671AA2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689289" y="3301910"/>
            <a:ext cx="604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0000"/>
                </a:solidFill>
              </a:rPr>
              <a:t>?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368" y="3301910"/>
            <a:ext cx="604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0000"/>
                </a:solidFill>
              </a:rPr>
              <a:t>?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3655" y="36114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</a:t>
            </a:r>
            <a:r>
              <a:rPr lang="en-NZ" dirty="0" smtClean="0"/>
              <a:t>=1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68" y="3611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t=2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NZ" sz="16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1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5723771" cy="1838562"/>
            <a:chOff x="1228439" y="2132856"/>
            <a:chExt cx="5723771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2869458" cy="1828800"/>
              <a:chOff x="611560" y="726516"/>
              <a:chExt cx="6383559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689289" y="3301910"/>
            <a:ext cx="604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0000"/>
                </a:solidFill>
              </a:rPr>
              <a:t>?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3655" y="36114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</a:t>
            </a:r>
            <a:r>
              <a:rPr lang="en-NZ" dirty="0" smtClean="0"/>
              <a:t>=1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68" y="3611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t=2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NZ" sz="16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4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5723771" cy="1838562"/>
            <a:chOff x="1228439" y="2132856"/>
            <a:chExt cx="5723771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2869458" cy="1828800"/>
              <a:chOff x="611560" y="726516"/>
              <a:chExt cx="6383559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2853655" y="36114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</a:t>
            </a:r>
            <a:r>
              <a:rPr lang="en-NZ" dirty="0" smtClean="0"/>
              <a:t>=1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68" y="3611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t=2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NZ" sz="16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86" y="3861048"/>
                <a:ext cx="924163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30256" y="3362968"/>
            <a:ext cx="885788" cy="88578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t=R</a:t>
            </a:r>
            <a:endParaRPr lang="en-NZ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65747" y="3900677"/>
                <a:ext cx="939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𝑅</m:t>
                          </m:r>
                        </m:sub>
                        <m:sup>
                          <m:r>
                            <a:rPr lang="en-NZ" sz="16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NZ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NZ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47" y="3900677"/>
                <a:ext cx="939937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45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003F16-90A5-4089-A690-8028B99A5A2A}"/>
              </a:ext>
            </a:extLst>
          </p:cNvPr>
          <p:cNvSpPr txBox="1"/>
          <p:nvPr/>
        </p:nvSpPr>
        <p:spPr>
          <a:xfrm>
            <a:off x="539552" y="2828835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b="1" dirty="0"/>
              <a:t>Definition 1.</a:t>
            </a:r>
            <a:r>
              <a:rPr lang="en-NZ" dirty="0"/>
              <a:t> A </a:t>
            </a:r>
            <a:r>
              <a:rPr lang="en-NZ" b="1" i="1" dirty="0">
                <a:solidFill>
                  <a:srgbClr val="FF0000"/>
                </a:solidFill>
              </a:rPr>
              <a:t>stage </a:t>
            </a:r>
            <a:r>
              <a:rPr lang="en-NZ" i="1" dirty="0"/>
              <a:t>t</a:t>
            </a:r>
            <a:r>
              <a:rPr lang="en-NZ" dirty="0"/>
              <a:t> is a discrete interval in time in which the agent chooses a decision, and any uncertainty is revealed.</a:t>
            </a:r>
          </a:p>
          <a:p>
            <a:pPr>
              <a:lnSpc>
                <a:spcPct val="150000"/>
              </a:lnSpc>
            </a:pPr>
            <a:r>
              <a:rPr lang="en-N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28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 smtClean="0"/>
                  <a:t>Definition 8.</a:t>
                </a:r>
                <a:r>
                  <a:rPr lang="en-NZ" dirty="0" smtClean="0"/>
                  <a:t> The </a:t>
                </a:r>
                <a:r>
                  <a:rPr lang="en-NZ" b="1" i="1" dirty="0" smtClean="0">
                    <a:solidFill>
                      <a:srgbClr val="FF0000"/>
                    </a:solidFill>
                  </a:rPr>
                  <a:t>root node</a:t>
                </a:r>
                <a:r>
                  <a:rPr lang="en-NZ" dirty="0" smtClean="0"/>
                  <a:t> </a:t>
                </a:r>
                <a:r>
                  <a:rPr lang="en-NZ" dirty="0"/>
                  <a:t>is the current point-of-view of the agent in the decision making process and stores an initial state </a:t>
                </a:r>
                <a:r>
                  <a:rPr lang="en-NZ" dirty="0" smtClean="0"/>
                  <a:t>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NZ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𝑅</m:t>
                        </m:r>
                      </m:sub>
                      <m:sup>
                        <m:r>
                          <a:rPr lang="en-NZ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NZ" dirty="0" smtClean="0"/>
                  <a:t>.</a:t>
                </a:r>
                <a:endParaRPr lang="en-NZ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285608"/>
              </a:xfrm>
              <a:prstGeom prst="rect">
                <a:avLst/>
              </a:prstGeom>
              <a:blipFill rotWithShape="1">
                <a:blip r:embed="rId2"/>
                <a:stretch>
                  <a:fillRect l="-706" b="-66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88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310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 smtClean="0"/>
                  <a:t>Definition 8.</a:t>
                </a:r>
                <a:r>
                  <a:rPr lang="en-NZ" dirty="0" smtClean="0"/>
                  <a:t> </a:t>
                </a:r>
                <a:r>
                  <a:rPr lang="en-NZ" dirty="0"/>
                  <a:t>A </a:t>
                </a:r>
                <a:r>
                  <a:rPr lang="en-NZ" b="1" i="1" dirty="0" smtClean="0">
                    <a:solidFill>
                      <a:srgbClr val="FF0000"/>
                    </a:solidFill>
                  </a:rPr>
                  <a:t>policy graph </a:t>
                </a:r>
                <a14:m>
                  <m:oMath xmlns:m="http://schemas.openxmlformats.org/officeDocument/2006/math">
                    <m:r>
                      <a:rPr lang="en-NZ" b="1" i="1" smtClean="0">
                        <a:latin typeface="Cambria Math"/>
                      </a:rPr>
                      <m:t>𝑮</m:t>
                    </m:r>
                    <m:r>
                      <a:rPr lang="en-NZ" b="1" i="1" smtClean="0">
                        <a:latin typeface="Cambria Math"/>
                      </a:rPr>
                      <m:t>=(</m:t>
                    </m:r>
                    <m:r>
                      <a:rPr lang="en-NZ" b="1" i="1" smtClean="0">
                        <a:latin typeface="Cambria Math"/>
                      </a:rPr>
                      <m:t>𝑹</m:t>
                    </m:r>
                    <m:r>
                      <a:rPr lang="en-NZ" b="1" i="1" smtClean="0">
                        <a:latin typeface="Cambria Math"/>
                      </a:rPr>
                      <m:t>, </m:t>
                    </m:r>
                    <m:r>
                      <a:rPr lang="en-NZ" b="1" i="1" smtClean="0">
                        <a:latin typeface="Cambria Math"/>
                      </a:rPr>
                      <m:t>𝓥</m:t>
                    </m:r>
                    <m:r>
                      <a:rPr lang="en-NZ" b="1" i="1" smtClean="0">
                        <a:latin typeface="Cambria Math"/>
                      </a:rPr>
                      <m:t>,</m:t>
                    </m:r>
                    <m:r>
                      <a:rPr lang="en-NZ" b="1" i="1" smtClean="0">
                        <a:latin typeface="Cambria Math"/>
                      </a:rPr>
                      <m:t>𝓐</m:t>
                    </m:r>
                    <m:r>
                      <a:rPr lang="en-NZ" b="1" i="1" smtClean="0">
                        <a:latin typeface="Cambria Math"/>
                      </a:rPr>
                      <m:t>, </m:t>
                    </m:r>
                    <m:r>
                      <a:rPr lang="en-NZ" b="1" i="0" smtClean="0">
                        <a:latin typeface="Cambria Math"/>
                      </a:rPr>
                      <m:t>𝚽</m:t>
                    </m:r>
                    <m:r>
                      <a:rPr lang="en-NZ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NZ" dirty="0" smtClean="0"/>
                  <a:t> is </a:t>
                </a:r>
                <a:r>
                  <a:rPr lang="en-NZ" dirty="0"/>
                  <a:t>defined by a tuple containing the root node </a:t>
                </a:r>
                <a14:m>
                  <m:oMath xmlns:m="http://schemas.openxmlformats.org/officeDocument/2006/math">
                    <m:r>
                      <a:rPr lang="en-NZ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NZ" dirty="0"/>
                  <a:t>, along with the set of </a:t>
                </a:r>
                <a:r>
                  <a:rPr lang="en-NZ" dirty="0" err="1"/>
                  <a:t>subproblems</a:t>
                </a:r>
                <a:r>
                  <a:rPr lang="en-NZ" dirty="0"/>
                  <a:t> </a:t>
                </a:r>
                <a14:m>
                  <m:oMath xmlns:m="http://schemas.openxmlformats.org/officeDocument/2006/math">
                    <m:r>
                      <a:rPr lang="en-NZ" b="1" i="1">
                        <a:latin typeface="Cambria Math"/>
                      </a:rPr>
                      <m:t>𝓥</m:t>
                    </m:r>
                  </m:oMath>
                </a14:m>
                <a:r>
                  <a:rPr lang="en-NZ" dirty="0"/>
                  <a:t> and arcs </a:t>
                </a:r>
                <a14:m>
                  <m:oMath xmlns:m="http://schemas.openxmlformats.org/officeDocument/2006/math">
                    <m:r>
                      <a:rPr lang="en-NZ" b="1" i="1">
                        <a:latin typeface="Cambria Math"/>
                      </a:rPr>
                      <m:t>𝓐</m:t>
                    </m:r>
                    <m:r>
                      <a:rPr lang="en-NZ" b="1" i="1">
                        <a:latin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. </a:t>
                </a:r>
                <a14:m>
                  <m:oMath xmlns:m="http://schemas.openxmlformats.org/officeDocument/2006/math">
                    <m:r>
                      <a:rPr lang="en-NZ" b="1">
                        <a:latin typeface="Cambria Math"/>
                      </a:rPr>
                      <m:t>𝚽</m:t>
                    </m:r>
                    <m:r>
                      <a:rPr lang="en-NZ" b="1" i="1">
                        <a:latin typeface="Cambria Math"/>
                      </a:rPr>
                      <m:t> </m:t>
                    </m:r>
                  </m:oMath>
                </a14:m>
                <a:r>
                  <a:rPr lang="en-NZ" dirty="0"/>
                  <a:t>is a matrix of the transition probabilities between </a:t>
                </a:r>
                <a:r>
                  <a:rPr lang="en-NZ" dirty="0" err="1"/>
                  <a:t>subproblems</a:t>
                </a:r>
                <a:r>
                  <a:rPr lang="en-NZ" dirty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𝑖</m:t>
                        </m:r>
                        <m:r>
                          <a:rPr lang="en-NZ" b="0" i="1" smtClean="0">
                            <a:latin typeface="Cambria Math"/>
                          </a:rPr>
                          <m:t>,</m:t>
                        </m:r>
                        <m:r>
                          <a:rPr lang="en-NZ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NZ" dirty="0" smtClean="0"/>
                  <a:t> </a:t>
                </a:r>
                <a:r>
                  <a:rPr lang="en-NZ" dirty="0"/>
                  <a:t>such that if there exists an arc </a:t>
                </a:r>
                <a14:m>
                  <m:oMath xmlns:m="http://schemas.openxmlformats.org/officeDocument/2006/math">
                    <m:r>
                      <a:rPr lang="en-NZ" b="1" i="1" smtClean="0">
                        <a:latin typeface="Cambria Math"/>
                      </a:rPr>
                      <m:t>(</m:t>
                    </m:r>
                    <m:r>
                      <a:rPr lang="en-NZ" b="0" i="1" smtClean="0">
                        <a:latin typeface="Cambria Math"/>
                      </a:rPr>
                      <m:t>𝑖</m:t>
                    </m:r>
                    <m:r>
                      <a:rPr lang="en-NZ" b="1" i="1" smtClean="0">
                        <a:latin typeface="Cambria Math"/>
                      </a:rPr>
                      <m:t>,</m:t>
                    </m:r>
                    <m:r>
                      <a:rPr lang="en-NZ" b="0" i="1" smtClean="0">
                        <a:latin typeface="Cambria Math"/>
                      </a:rPr>
                      <m:t>𝑗</m:t>
                    </m:r>
                    <m:r>
                      <a:rPr lang="en-NZ" b="1" i="1" smtClean="0">
                        <a:latin typeface="Cambria Math"/>
                      </a:rPr>
                      <m:t>)</m:t>
                    </m:r>
                    <m:r>
                      <a:rPr lang="en-NZ" b="1" i="1">
                        <a:latin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in </a:t>
                </a:r>
                <a14:m>
                  <m:oMath xmlns:m="http://schemas.openxmlformats.org/officeDocument/2006/math">
                    <m:r>
                      <a:rPr lang="en-NZ" b="1" i="1">
                        <a:latin typeface="Cambria Math"/>
                      </a:rPr>
                      <m:t>𝓐</m:t>
                    </m:r>
                  </m:oMath>
                </a14:m>
                <a:r>
                  <a:rPr lang="en-NZ" dirty="0" smtClean="0"/>
                  <a:t> </a:t>
                </a:r>
                <a:r>
                  <a:rPr lang="en-NZ" dirty="0"/>
                  <a:t>for two </a:t>
                </a:r>
                <a:r>
                  <a:rPr lang="en-NZ" dirty="0" err="1"/>
                  <a:t>subproblems</a:t>
                </a:r>
                <a:r>
                  <a:rPr lang="en-NZ" dirty="0"/>
                  <a:t>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𝑖</m:t>
                    </m:r>
                    <m:r>
                      <a:rPr lang="en-NZ" b="1" i="1" smtClean="0">
                        <a:latin typeface="Cambria Math"/>
                      </a:rPr>
                      <m:t>∈</m:t>
                    </m:r>
                    <m:r>
                      <a:rPr lang="en-NZ" b="1" i="1">
                        <a:latin typeface="Cambria Math"/>
                      </a:rPr>
                      <m:t>𝓥</m:t>
                    </m:r>
                    <m:r>
                      <a:rPr lang="en-NZ" b="1" i="1" smtClean="0">
                        <a:latin typeface="Cambria Math"/>
                      </a:rPr>
                      <m:t>∪{</m:t>
                    </m:r>
                    <m:r>
                      <a:rPr lang="en-NZ" b="1" i="1" smtClean="0">
                        <a:latin typeface="Cambria Math"/>
                      </a:rPr>
                      <m:t>𝑹</m:t>
                    </m:r>
                    <m:r>
                      <a:rPr lang="en-NZ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r>
                      <a:rPr lang="en-NZ" b="0" i="1" dirty="0" smtClean="0">
                        <a:latin typeface="Cambria Math"/>
                      </a:rPr>
                      <m:t>𝑗</m:t>
                    </m:r>
                    <m:r>
                      <a:rPr lang="en-NZ" b="1" i="1">
                        <a:latin typeface="Cambria Math"/>
                      </a:rPr>
                      <m:t>∈</m:t>
                    </m:r>
                    <m:r>
                      <a:rPr lang="en-NZ" b="1" i="1">
                        <a:latin typeface="Cambria Math"/>
                      </a:rPr>
                      <m:t>𝓥</m:t>
                    </m:r>
                  </m:oMath>
                </a14:m>
                <a:r>
                  <a:rPr lang="en-NZ" dirty="0"/>
                  <a:t> </a:t>
                </a:r>
                <a:r>
                  <a:rPr lang="en-NZ" dirty="0"/>
                  <a:t>, </a:t>
                </a:r>
                <a:r>
                  <a:rPr lang="en-NZ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NZ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NZ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NZ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NZ" i="1">
                        <a:latin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 with </a:t>
                </a:r>
                <a:r>
                  <a:rPr lang="en-NZ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NZ" i="1">
                            <a:latin typeface="Cambria Math"/>
                          </a:rPr>
                          <m:t>𝑖</m:t>
                        </m:r>
                        <m:r>
                          <a:rPr lang="en-NZ" i="1">
                            <a:latin typeface="Cambria Math"/>
                          </a:rPr>
                          <m:t>,</m:t>
                        </m:r>
                        <m:r>
                          <a:rPr lang="en-NZ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NZ" dirty="0" smtClean="0"/>
                  <a:t>. </a:t>
                </a:r>
                <a:r>
                  <a:rPr lang="en-NZ" dirty="0"/>
                  <a:t>If no arc exists,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NZ" i="1">
                            <a:latin typeface="Cambria Math"/>
                          </a:rPr>
                          <m:t>𝑖</m:t>
                        </m:r>
                        <m:r>
                          <a:rPr lang="en-NZ" i="1">
                            <a:latin typeface="Cambria Math"/>
                          </a:rPr>
                          <m:t>,</m:t>
                        </m:r>
                        <m:r>
                          <a:rPr lang="en-NZ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i="1">
                        <a:latin typeface="Cambria Math"/>
                      </a:rPr>
                      <m:t>0</m:t>
                    </m:r>
                  </m:oMath>
                </a14:m>
                <a:r>
                  <a:rPr lang="en-NZ" dirty="0" smtClean="0"/>
                  <a:t>.</a:t>
                </a:r>
                <a:endParaRPr lang="en-NZ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3101234"/>
              </a:xfrm>
              <a:prstGeom prst="rect">
                <a:avLst/>
              </a:prstGeom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2.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noise</a:t>
                </a:r>
                <a:r>
                  <a:rPr lang="en-NZ" dirty="0"/>
                  <a:t> is an independent random variable that is observed in stage t.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r="-15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003F16-90A5-4089-A690-8028B99A5A2A}"/>
              </a:ext>
            </a:extLst>
          </p:cNvPr>
          <p:cNvSpPr txBox="1"/>
          <p:nvPr/>
        </p:nvSpPr>
        <p:spPr>
          <a:xfrm>
            <a:off x="539552" y="2828835"/>
            <a:ext cx="7776864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b="1" dirty="0"/>
              <a:t>Definition 3.</a:t>
            </a:r>
            <a:r>
              <a:rPr lang="en-NZ" dirty="0"/>
              <a:t> A </a:t>
            </a:r>
            <a:r>
              <a:rPr lang="en-NZ" b="1" i="1" dirty="0">
                <a:solidFill>
                  <a:srgbClr val="FF0000"/>
                </a:solidFill>
              </a:rPr>
              <a:t>state </a:t>
            </a:r>
            <a:r>
              <a:rPr lang="en-NZ" dirty="0"/>
              <a:t>is the minimally dimensioned function of history that captures all the information we need to model a system from some point in time onward.</a:t>
            </a:r>
          </a:p>
        </p:txBody>
      </p:sp>
    </p:spTree>
    <p:extLst>
      <p:ext uri="{BB962C8B-B14F-4D97-AF65-F5344CB8AC3E}">
        <p14:creationId xmlns:p14="http://schemas.microsoft.com/office/powerpoint/2010/main" val="36305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3a.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incoming state </a:t>
                </a:r>
                <a:r>
                  <a:rPr lang="en-NZ" dirty="0"/>
                  <a:t>is the value of the state at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beginning</a:t>
                </a:r>
                <a:r>
                  <a:rPr lang="en-NZ" dirty="0"/>
                  <a:t> of stage t.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3b.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outgoing state </a:t>
                </a:r>
                <a:r>
                  <a:rPr lang="en-NZ" dirty="0"/>
                  <a:t>is the value of the state at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end</a:t>
                </a:r>
                <a:r>
                  <a:rPr lang="en-NZ" dirty="0"/>
                  <a:t> of stage t.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9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4.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control </a:t>
                </a:r>
                <a:r>
                  <a:rPr lang="en-NZ" dirty="0"/>
                  <a:t>variable is an action or decision taken by the agent during a stage (explicitly or implicitly).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blipFill>
                <a:blip r:embed="rId2"/>
                <a:stretch>
                  <a:fillRect l="-706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5.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transition function</a:t>
                </a:r>
                <a:r>
                  <a:rPr lang="en-NZ" dirty="0"/>
                  <a:t> is a mapping of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to the outgoing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NZ" dirty="0"/>
                  <a:t>, given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and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0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6.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stage objective </a:t>
                </a:r>
                <a:r>
                  <a:rPr lang="en-NZ" dirty="0"/>
                  <a:t>is the cost (if minimizing, otherwise value) accrued in stage </a:t>
                </a:r>
                <a:r>
                  <a:rPr lang="en-NZ" i="1" dirty="0"/>
                  <a:t>t</a:t>
                </a:r>
                <a:r>
                  <a:rPr lang="en-NZ" dirty="0"/>
                  <a:t> as a consequence of taking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given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and realization of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blipFill>
                <a:blip r:embed="rId2"/>
                <a:stretch>
                  <a:fillRect l="-706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1320</TotalTime>
  <Words>800</Words>
  <Application>Microsoft Office PowerPoint</Application>
  <PresentationFormat>On-screen Show (4:3)</PresentationFormat>
  <Paragraphs>66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</vt:lpstr>
      <vt:lpstr>Policy Graphs Clearing the Jungle of Stochastic Optimization  Oscar Dowson*a  a Department of Engineering Science, University of Auckland, New Zealand.  *o.dowson@auckland.ac.nz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SDDP.jl A Julia library for Stochastic Dual Dynamic Programming  Oscar Dowson odow003@aucklanduni.ac.nz</dc:title>
  <dc:creator>Oscar Macleod Dowson</dc:creator>
  <cp:lastModifiedBy>Oscar Macleod Dowson</cp:lastModifiedBy>
  <cp:revision>25</cp:revision>
  <dcterms:created xsi:type="dcterms:W3CDTF">2017-12-05T23:11:43Z</dcterms:created>
  <dcterms:modified xsi:type="dcterms:W3CDTF">2018-03-12T21:22:44Z</dcterms:modified>
</cp:coreProperties>
</file>