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70" r:id="rId12"/>
    <p:sldId id="272" r:id="rId13"/>
    <p:sldId id="271" r:id="rId14"/>
    <p:sldId id="273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13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22/09/2016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91908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22/09/2016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8989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22/09/2016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04058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22/09/2016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59726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22/09/2016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0639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22/09/2016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9342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22/09/2016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1061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22/09/2016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9674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22/09/2016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6155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22/09/2016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14486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F7B74-3234-421C-A60D-9AFB2D5D5689}" type="datetimeFigureOut">
              <a:rPr lang="en-NZ" smtClean="0"/>
              <a:t>22/09/2016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71592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F7B74-3234-421C-A60D-9AFB2D5D5689}" type="datetimeFigureOut">
              <a:rPr lang="en-NZ" smtClean="0"/>
              <a:t>22/09/2016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25343-2E69-44F5-A4C9-76C716FF432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2496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Fun with </a:t>
            </a:r>
            <a:r>
              <a:rPr lang="en-NZ" dirty="0" err="1" smtClean="0"/>
              <a:t>Gurobi</a:t>
            </a:r>
            <a:r>
              <a:rPr lang="en-NZ" dirty="0" smtClean="0"/>
              <a:t> v6.5.2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8405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Audience Participation Time</a:t>
            </a:r>
            <a:endParaRPr lang="en-NZ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00032"/>
            <a:ext cx="3388221" cy="499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004048" y="1700808"/>
            <a:ext cx="324036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a) Unbounded</a:t>
            </a:r>
            <a:endParaRPr lang="en-NZ" dirty="0"/>
          </a:p>
        </p:txBody>
      </p:sp>
      <p:sp>
        <p:nvSpPr>
          <p:cNvPr id="6" name="Rectangle 5"/>
          <p:cNvSpPr/>
          <p:nvPr/>
        </p:nvSpPr>
        <p:spPr>
          <a:xfrm>
            <a:off x="5004048" y="2732296"/>
            <a:ext cx="324036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b) Infeasible</a:t>
            </a:r>
            <a:endParaRPr lang="en-NZ" dirty="0"/>
          </a:p>
        </p:txBody>
      </p:sp>
      <p:sp>
        <p:nvSpPr>
          <p:cNvPr id="7" name="Rectangle 6"/>
          <p:cNvSpPr/>
          <p:nvPr/>
        </p:nvSpPr>
        <p:spPr>
          <a:xfrm>
            <a:off x="5004152" y="3799096"/>
            <a:ext cx="324036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c) 3.699997 </a:t>
            </a:r>
          </a:p>
          <a:p>
            <a:pPr algn="ctr"/>
            <a:r>
              <a:rPr lang="en-NZ" dirty="0" smtClean="0"/>
              <a:t>optimal solution</a:t>
            </a:r>
            <a:endParaRPr lang="en-NZ" dirty="0"/>
          </a:p>
        </p:txBody>
      </p:sp>
      <p:sp>
        <p:nvSpPr>
          <p:cNvPr id="8" name="Rectangle 7"/>
          <p:cNvSpPr/>
          <p:nvPr/>
        </p:nvSpPr>
        <p:spPr>
          <a:xfrm>
            <a:off x="5004152" y="4815592"/>
            <a:ext cx="324036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d) 3.7000007</a:t>
            </a:r>
          </a:p>
          <a:p>
            <a:pPr algn="ctr"/>
            <a:r>
              <a:rPr lang="en-NZ" dirty="0" smtClean="0"/>
              <a:t>first solution</a:t>
            </a:r>
            <a:endParaRPr lang="en-NZ" dirty="0"/>
          </a:p>
        </p:txBody>
      </p:sp>
      <p:sp>
        <p:nvSpPr>
          <p:cNvPr id="9" name="Rectangle 8"/>
          <p:cNvSpPr/>
          <p:nvPr/>
        </p:nvSpPr>
        <p:spPr>
          <a:xfrm>
            <a:off x="5004152" y="5832088"/>
            <a:ext cx="3240360" cy="864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e) 20</a:t>
            </a:r>
          </a:p>
          <a:p>
            <a:pPr algn="ctr"/>
            <a:r>
              <a:rPr lang="en-NZ" dirty="0" smtClean="0"/>
              <a:t>RHS of the last constraint</a:t>
            </a:r>
            <a:endParaRPr lang="en-NZ" dirty="0"/>
          </a:p>
        </p:txBody>
      </p:sp>
      <p:sp>
        <p:nvSpPr>
          <p:cNvPr id="5" name="Rectangle 4"/>
          <p:cNvSpPr/>
          <p:nvPr/>
        </p:nvSpPr>
        <p:spPr>
          <a:xfrm>
            <a:off x="467544" y="5373216"/>
            <a:ext cx="2808312" cy="50405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09759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The answer is e) 20!</a:t>
            </a:r>
            <a:endParaRPr lang="en-NZ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00032"/>
            <a:ext cx="3388221" cy="499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330265"/>
            <a:ext cx="4602485" cy="538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Oval 2"/>
          <p:cNvSpPr/>
          <p:nvPr/>
        </p:nvSpPr>
        <p:spPr>
          <a:xfrm>
            <a:off x="2771800" y="2492896"/>
            <a:ext cx="1008112" cy="50405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5833166"/>
            <a:ext cx="1584176" cy="928224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46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373751"/>
            <a:ext cx="3240360" cy="2110498"/>
          </a:xfrm>
          <a:prstGeom prst="rect">
            <a:avLst/>
          </a:prstGeom>
          <a:noFill/>
          <a:ln w="57150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374200"/>
            <a:ext cx="3600401" cy="21096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51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So what’s going on?</a:t>
            </a:r>
            <a:endParaRPr lang="en-NZ" dirty="0"/>
          </a:p>
        </p:txBody>
      </p:sp>
      <p:sp>
        <p:nvSpPr>
          <p:cNvPr id="4" name="Rectangle 3"/>
          <p:cNvSpPr/>
          <p:nvPr/>
        </p:nvSpPr>
        <p:spPr>
          <a:xfrm>
            <a:off x="107504" y="1916832"/>
            <a:ext cx="1728192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chemeClr val="tx1"/>
                </a:solidFill>
              </a:rPr>
              <a:t>Mathematical</a:t>
            </a:r>
          </a:p>
          <a:p>
            <a:pPr algn="ctr"/>
            <a:r>
              <a:rPr lang="en-NZ" dirty="0" smtClean="0">
                <a:solidFill>
                  <a:schemeClr val="tx1"/>
                </a:solidFill>
              </a:rPr>
              <a:t>Formulation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91880" y="1916832"/>
            <a:ext cx="1368152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err="1" smtClean="0">
                <a:solidFill>
                  <a:schemeClr val="tx1"/>
                </a:solidFill>
              </a:rPr>
              <a:t>Gurobi</a:t>
            </a:r>
            <a:r>
              <a:rPr lang="en-NZ" dirty="0" smtClean="0">
                <a:solidFill>
                  <a:schemeClr val="tx1"/>
                </a:solidFill>
              </a:rPr>
              <a:t> Model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5004048" y="2276872"/>
            <a:ext cx="1440160" cy="43204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smtClean="0">
                <a:solidFill>
                  <a:schemeClr val="tx1"/>
                </a:solidFill>
              </a:rPr>
              <a:t>Reformulation</a:t>
            </a:r>
            <a:endParaRPr lang="en-NZ" sz="11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16216" y="1916832"/>
            <a:ext cx="1368152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chemeClr val="tx1"/>
                </a:solidFill>
              </a:rPr>
              <a:t>Internal </a:t>
            </a:r>
            <a:r>
              <a:rPr lang="en-NZ" dirty="0" err="1" smtClean="0">
                <a:solidFill>
                  <a:schemeClr val="tx1"/>
                </a:solidFill>
              </a:rPr>
              <a:t>Gurobi</a:t>
            </a:r>
            <a:r>
              <a:rPr lang="en-NZ" dirty="0" smtClean="0">
                <a:solidFill>
                  <a:schemeClr val="tx1"/>
                </a:solidFill>
              </a:rPr>
              <a:t> Model</a:t>
            </a:r>
            <a:endParaRPr lang="en-NZ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059832" y="1340768"/>
            <a:ext cx="0" cy="4968552"/>
          </a:xfrm>
          <a:prstGeom prst="line">
            <a:avLst/>
          </a:prstGeom>
          <a:ln w="57150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15616" y="1340768"/>
            <a:ext cx="1484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chemeClr val="accent3"/>
                </a:solidFill>
              </a:rPr>
              <a:t>User Land</a:t>
            </a:r>
            <a:endParaRPr lang="en-NZ" b="1" dirty="0">
              <a:solidFill>
                <a:schemeClr val="accent3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907704" y="2276872"/>
            <a:ext cx="1512168" cy="43204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 smtClean="0">
                <a:solidFill>
                  <a:schemeClr val="tx1"/>
                </a:solidFill>
              </a:rPr>
              <a:t>GurobiPy</a:t>
            </a:r>
            <a:endParaRPr lang="en-NZ" sz="11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60032" y="1412776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err="1" smtClean="0">
                <a:solidFill>
                  <a:schemeClr val="accent3"/>
                </a:solidFill>
              </a:rPr>
              <a:t>Gurobi</a:t>
            </a:r>
            <a:r>
              <a:rPr lang="en-NZ" b="1" dirty="0" smtClean="0">
                <a:solidFill>
                  <a:schemeClr val="accent3"/>
                </a:solidFill>
              </a:rPr>
              <a:t> Land</a:t>
            </a:r>
            <a:endParaRPr lang="en-NZ" b="1" dirty="0">
              <a:solidFill>
                <a:schemeClr val="accent3"/>
              </a:solidFill>
            </a:endParaRPr>
          </a:p>
        </p:txBody>
      </p:sp>
      <p:sp>
        <p:nvSpPr>
          <p:cNvPr id="15" name="Bent Arrow 14"/>
          <p:cNvSpPr/>
          <p:nvPr/>
        </p:nvSpPr>
        <p:spPr>
          <a:xfrm rot="10800000">
            <a:off x="1979712" y="3140968"/>
            <a:ext cx="2412268" cy="115212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/>
          <p:nvPr/>
        </p:nvSpPr>
        <p:spPr>
          <a:xfrm rot="16200000" flipV="1">
            <a:off x="3581890" y="1610797"/>
            <a:ext cx="2412268" cy="5616626"/>
          </a:xfrm>
          <a:prstGeom prst="bentArrow">
            <a:avLst>
              <a:gd name="adj1" fmla="val 13145"/>
              <a:gd name="adj2" fmla="val 14214"/>
              <a:gd name="adj3" fmla="val 16371"/>
              <a:gd name="adj4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65344" y="5641503"/>
            <a:ext cx="3943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m.setAttr</a:t>
            </a:r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m.getVars</a:t>
            </a:r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23966" y="4224109"/>
            <a:ext cx="329930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NZ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m.getAttr</a:t>
            </a:r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m.getVars</a:t>
            </a:r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19" name="Oval 18"/>
          <p:cNvSpPr/>
          <p:nvPr/>
        </p:nvSpPr>
        <p:spPr>
          <a:xfrm>
            <a:off x="899592" y="3717032"/>
            <a:ext cx="1008112" cy="20162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err="1" smtClean="0">
                <a:solidFill>
                  <a:schemeClr val="tx1"/>
                </a:solidFill>
              </a:rPr>
              <a:t>obj</a:t>
            </a:r>
            <a:endParaRPr lang="en-N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51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So what’s going on?</a:t>
            </a:r>
            <a:endParaRPr lang="en-NZ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340768"/>
            <a:ext cx="3888432" cy="15696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                     X4</a:t>
            </a:r>
          </a:p>
          <a:p>
            <a:r>
              <a:rPr lang="en-NZ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s.t.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4.1X1 - X2           == 0</a:t>
            </a:r>
          </a:p>
          <a:p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X1      + X3      &gt;= 0.4</a:t>
            </a:r>
          </a:p>
          <a:p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X1      - X3      &lt;= 0.4</a:t>
            </a:r>
          </a:p>
          <a:p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-0.230438X1           + 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X4 &lt;= 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3.4695627</a:t>
            </a:r>
          </a:p>
          <a:p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X1 </a:t>
            </a:r>
            <a:r>
              <a:rPr lang="el-GR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ϵ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(-∞, 1] X2 </a:t>
            </a:r>
            <a:r>
              <a:rPr lang="el-G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ϵ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[-10, 10]</a:t>
            </a:r>
          </a:p>
          <a:p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X3 </a:t>
            </a:r>
            <a:r>
              <a:rPr lang="el-G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ϵ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(-∞, 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∞) X4 </a:t>
            </a:r>
            <a:r>
              <a:rPr lang="el-G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ϵ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(-∞, 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10]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5536" y="2976627"/>
            <a:ext cx="388843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                     X4</a:t>
            </a:r>
          </a:p>
          <a:p>
            <a:r>
              <a:rPr lang="en-NZ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s.t.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4.1X1 - X2           == 0</a:t>
            </a:r>
          </a:p>
          <a:p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X1      + X3      &gt;= 0.4</a:t>
            </a:r>
          </a:p>
          <a:p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X1      - X3      &lt;= 0.4</a:t>
            </a:r>
          </a:p>
          <a:p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-0.230438X1           + 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X4 &lt;= 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3.4695627</a:t>
            </a:r>
          </a:p>
          <a:p>
            <a:r>
              <a:rPr lang="en-NZ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3.892116X1 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 X2 </a:t>
            </a:r>
            <a:r>
              <a:rPr lang="en-NZ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+ 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X4 &lt;= </a:t>
            </a:r>
            <a:r>
              <a:rPr lang="en-NZ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3.492113</a:t>
            </a:r>
          </a:p>
          <a:p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X1 </a:t>
            </a:r>
            <a:r>
              <a:rPr lang="el-G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ϵ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(-∞, 1] X2 </a:t>
            </a:r>
            <a:r>
              <a:rPr lang="el-G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ϵ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[-10, 10]</a:t>
            </a:r>
          </a:p>
          <a:p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X3 </a:t>
            </a:r>
            <a:r>
              <a:rPr lang="el-G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ϵ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(-∞, ∞) X4 </a:t>
            </a:r>
            <a:r>
              <a:rPr lang="el-G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ϵ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(-∞, 10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95536" y="4797152"/>
            <a:ext cx="388843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                   </a:t>
            </a:r>
            <a:r>
              <a:rPr lang="en-NZ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X4</a:t>
            </a:r>
          </a:p>
          <a:p>
            <a:r>
              <a:rPr lang="en-NZ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s.t.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4.1X1 - X2           == 0</a:t>
            </a:r>
          </a:p>
          <a:p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X1      + X3      &gt;= 0.4</a:t>
            </a:r>
          </a:p>
          <a:p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X1      - X3      &lt;= 0.4</a:t>
            </a:r>
          </a:p>
          <a:p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-0.230438X1           </a:t>
            </a:r>
            <a:r>
              <a:rPr lang="en-NZ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X4 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&lt;= 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3.4695627</a:t>
            </a:r>
          </a:p>
          <a:p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3.892116X1 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X2 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NZ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X4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3.492113</a:t>
            </a:r>
          </a:p>
          <a:p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X1 </a:t>
            </a:r>
            <a:r>
              <a:rPr lang="el-G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ϵ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(-∞, 1] X2 </a:t>
            </a:r>
            <a:r>
              <a:rPr lang="el-G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ϵ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[-10, 10]</a:t>
            </a:r>
          </a:p>
          <a:p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X3 </a:t>
            </a:r>
            <a:r>
              <a:rPr lang="el-G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ϵ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(-∞, ∞) 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X4 </a:t>
            </a:r>
            <a:r>
              <a:rPr lang="el-GR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ϵ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[-10, ∞)</a:t>
            </a:r>
            <a:endParaRPr lang="en-NZ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99992" y="1340768"/>
            <a:ext cx="388843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                   </a:t>
            </a:r>
            <a:r>
              <a:rPr lang="en-NZ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 X4</a:t>
            </a:r>
          </a:p>
          <a:p>
            <a:r>
              <a:rPr lang="en-NZ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s.t.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4.1X1 - X2           == 0</a:t>
            </a:r>
          </a:p>
          <a:p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X1      + X3      &gt;= 0.4</a:t>
            </a:r>
          </a:p>
          <a:p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X1      - X3      &lt;= 0.4</a:t>
            </a:r>
          </a:p>
          <a:p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-0.230438X1           - 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X4 &lt;= 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3.4695627</a:t>
            </a:r>
          </a:p>
          <a:p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3.892116X1 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X2 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- 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X4 &lt;= 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3.492113</a:t>
            </a:r>
          </a:p>
          <a:p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X1 </a:t>
            </a:r>
            <a:r>
              <a:rPr lang="el-G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ϵ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(-∞, 1] X2 </a:t>
            </a:r>
            <a:r>
              <a:rPr lang="el-G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ϵ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[-10, 10]</a:t>
            </a:r>
          </a:p>
          <a:p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X3 </a:t>
            </a:r>
            <a:r>
              <a:rPr lang="el-G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ϵ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(-∞, ∞) X4 </a:t>
            </a:r>
            <a:r>
              <a:rPr lang="el-G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ϵ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[-10, ∞)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99992" y="3140968"/>
            <a:ext cx="3888432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                   + X4</a:t>
            </a:r>
          </a:p>
          <a:p>
            <a:r>
              <a:rPr lang="en-NZ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s.t.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4.1X1 - X2           == 0</a:t>
            </a:r>
          </a:p>
          <a:p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X1      + X3      &gt;= 0.4</a:t>
            </a:r>
          </a:p>
          <a:p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X1      - X3      &lt;= 0.4</a:t>
            </a:r>
          </a:p>
          <a:p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-0.230438X1           - 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X4 &lt;= 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3.4695627</a:t>
            </a:r>
          </a:p>
          <a:p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3.892116X1 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X2 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- 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X4 &lt;= 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3.492113</a:t>
            </a:r>
          </a:p>
          <a:p>
            <a:r>
              <a:rPr lang="en-NZ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X4 &lt;= 20</a:t>
            </a:r>
          </a:p>
          <a:p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X1 </a:t>
            </a:r>
            <a:r>
              <a:rPr lang="el-G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ϵ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(-∞, 1] X2 </a:t>
            </a:r>
            <a:r>
              <a:rPr lang="el-G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ϵ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[-10, 10]</a:t>
            </a:r>
          </a:p>
          <a:p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X3 </a:t>
            </a:r>
            <a:r>
              <a:rPr lang="el-G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ϵ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(-∞, ∞) X4 </a:t>
            </a:r>
            <a:r>
              <a:rPr lang="el-G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ϵ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[-10, ∞)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77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What we know from </a:t>
            </a:r>
            <a:r>
              <a:rPr lang="en-NZ" dirty="0" err="1" smtClean="0"/>
              <a:t>Gurobi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NZ" dirty="0" smtClean="0"/>
              <a:t>You need</a:t>
            </a:r>
          </a:p>
          <a:p>
            <a:pPr marL="0" indent="0">
              <a:buNone/>
            </a:pPr>
            <a:endParaRPr lang="en-NZ" dirty="0" smtClean="0"/>
          </a:p>
          <a:p>
            <a:pPr marL="514350" indent="-514350">
              <a:buFont typeface="+mj-lt"/>
              <a:buAutoNum type="arabicPeriod"/>
            </a:pPr>
            <a:r>
              <a:rPr lang="en-NZ" dirty="0" smtClean="0"/>
              <a:t>A variable with a finite upper bound and an infinite lower bound</a:t>
            </a:r>
          </a:p>
          <a:p>
            <a:pPr marL="400050" lvl="1" indent="0">
              <a:buNone/>
            </a:pPr>
            <a:r>
              <a:rPr lang="en-NZ" i="1" dirty="0">
                <a:solidFill>
                  <a:srgbClr val="FF0000"/>
                </a:solidFill>
              </a:rPr>
              <a:t>	</a:t>
            </a:r>
            <a:r>
              <a:rPr lang="en-NZ" i="1" dirty="0" smtClean="0">
                <a:solidFill>
                  <a:srgbClr val="FF0000"/>
                </a:solidFill>
              </a:rPr>
              <a:t>Value to go variable in SDDP…</a:t>
            </a:r>
          </a:p>
          <a:p>
            <a:pPr marL="514350" indent="-514350">
              <a:buFont typeface="+mj-lt"/>
              <a:buAutoNum type="arabicPeriod"/>
            </a:pPr>
            <a:endParaRPr lang="en-NZ" dirty="0" smtClean="0"/>
          </a:p>
          <a:p>
            <a:pPr marL="514350" indent="-514350">
              <a:buFont typeface="+mj-lt"/>
              <a:buAutoNum type="arabicPeriod"/>
            </a:pPr>
            <a:r>
              <a:rPr lang="en-NZ" dirty="0" smtClean="0"/>
              <a:t>A model that </a:t>
            </a:r>
            <a:r>
              <a:rPr lang="en-NZ" dirty="0" err="1" smtClean="0"/>
              <a:t>Gurobi</a:t>
            </a:r>
            <a:r>
              <a:rPr lang="en-NZ" dirty="0" smtClean="0"/>
              <a:t> chooses not to rescale</a:t>
            </a:r>
          </a:p>
          <a:p>
            <a:pPr marL="0" lvl="1" indent="0">
              <a:buNone/>
            </a:pPr>
            <a:r>
              <a:rPr lang="en-NZ" i="1" dirty="0" smtClean="0">
                <a:solidFill>
                  <a:srgbClr val="FF0000"/>
                </a:solidFill>
              </a:rPr>
              <a:t>	Hard to control…</a:t>
            </a:r>
          </a:p>
          <a:p>
            <a:pPr marL="0" lvl="1" indent="0">
              <a:buNone/>
            </a:pPr>
            <a:endParaRPr lang="en-NZ" dirty="0" smtClean="0"/>
          </a:p>
          <a:p>
            <a:pPr marL="514350" indent="-514350">
              <a:buFont typeface="+mj-lt"/>
              <a:buAutoNum type="arabicPeriod"/>
            </a:pPr>
            <a:r>
              <a:rPr lang="en-NZ" dirty="0" smtClean="0"/>
              <a:t>To set some coefficients in memory and resolve</a:t>
            </a:r>
          </a:p>
          <a:p>
            <a:pPr marL="0" lvl="1" indent="0">
              <a:buNone/>
            </a:pPr>
            <a:r>
              <a:rPr lang="en-NZ" i="1" dirty="0">
                <a:solidFill>
                  <a:srgbClr val="FF0000"/>
                </a:solidFill>
              </a:rPr>
              <a:t>	</a:t>
            </a:r>
            <a:r>
              <a:rPr lang="en-NZ" i="1" dirty="0" smtClean="0">
                <a:solidFill>
                  <a:srgbClr val="FF0000"/>
                </a:solidFill>
              </a:rPr>
              <a:t>Which is what SDDP does…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0064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A Simple LP in Excel Solver</a:t>
            </a:r>
            <a:endParaRPr lang="en-NZ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14538"/>
            <a:ext cx="920115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704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Excel: Solve (1)</a:t>
            </a:r>
            <a:endParaRPr lang="en-NZ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28825"/>
            <a:ext cx="91916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189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Excel: Solve (2)</a:t>
            </a:r>
            <a:endParaRPr lang="en-NZ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714500"/>
            <a:ext cx="90868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10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Excel: Solve (3)</a:t>
            </a:r>
            <a:endParaRPr lang="en-NZ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400175"/>
            <a:ext cx="91059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51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GurobiPy</a:t>
            </a:r>
            <a:r>
              <a:rPr lang="en-NZ" dirty="0" smtClean="0"/>
              <a:t>: Solve (1)</a:t>
            </a:r>
            <a:endParaRPr lang="en-NZ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52600"/>
            <a:ext cx="412432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119" y="2204864"/>
            <a:ext cx="493395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526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GurobiPy</a:t>
            </a:r>
            <a:r>
              <a:rPr lang="en-NZ" dirty="0" smtClean="0"/>
              <a:t>: Solve (2)</a:t>
            </a:r>
            <a:endParaRPr lang="en-NZ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484784"/>
            <a:ext cx="373380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241" y="1637182"/>
            <a:ext cx="4943475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604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err="1" smtClean="0"/>
              <a:t>GurobiPy</a:t>
            </a:r>
            <a:r>
              <a:rPr lang="en-NZ" dirty="0" smtClean="0"/>
              <a:t>: Solve (3)</a:t>
            </a:r>
            <a:endParaRPr lang="en-NZ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03597"/>
            <a:ext cx="3733800" cy="521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630" y="1412776"/>
            <a:ext cx="4530181" cy="5200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5733256"/>
            <a:ext cx="1447800" cy="942975"/>
          </a:xfrm>
          <a:prstGeom prst="rect">
            <a:avLst/>
          </a:prstGeom>
          <a:noFill/>
          <a:ln w="57150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0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829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NZ" dirty="0" smtClean="0"/>
              <a:t>Now lets do something redundant</a:t>
            </a:r>
            <a:endParaRPr lang="en-NZ" dirty="0"/>
          </a:p>
        </p:txBody>
      </p:sp>
      <p:sp>
        <p:nvSpPr>
          <p:cNvPr id="5" name="TextBox 4"/>
          <p:cNvSpPr txBox="1"/>
          <p:nvPr/>
        </p:nvSpPr>
        <p:spPr>
          <a:xfrm>
            <a:off x="215516" y="3198168"/>
            <a:ext cx="8712968" cy="138499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Z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NZ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NZ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m.getAttr</a:t>
            </a:r>
            <a:r>
              <a:rPr lang="en-NZ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NZ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NZ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NZ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m.getVars</a:t>
            </a:r>
            <a:r>
              <a:rPr lang="en-NZ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algn="ctr"/>
            <a:endParaRPr lang="en-NZ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m.setAttr</a:t>
            </a:r>
            <a:r>
              <a:rPr lang="en-NZ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NZ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NZ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”, </a:t>
            </a:r>
            <a:r>
              <a:rPr lang="en-NZ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m.getVars</a:t>
            </a:r>
            <a:r>
              <a:rPr lang="en-NZ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NZ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NZ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NZ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02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Blank">
  <a:themeElements>
    <a:clrScheme name="UOA">
      <a:dk1>
        <a:srgbClr val="292934"/>
      </a:dk1>
      <a:lt1>
        <a:srgbClr val="FFFFFF"/>
      </a:lt1>
      <a:dk2>
        <a:srgbClr val="00467F"/>
      </a:dk2>
      <a:lt2>
        <a:srgbClr val="FFFFFF"/>
      </a:lt2>
      <a:accent1>
        <a:srgbClr val="00467F"/>
      </a:accent1>
      <a:accent2>
        <a:srgbClr val="009AC7"/>
      </a:accent2>
      <a:accent3>
        <a:srgbClr val="8D9091"/>
      </a:accent3>
      <a:accent4>
        <a:srgbClr val="00467F"/>
      </a:accent4>
      <a:accent5>
        <a:srgbClr val="009AC7"/>
      </a:accent5>
      <a:accent6>
        <a:srgbClr val="8D9091"/>
      </a:accent6>
      <a:hlink>
        <a:srgbClr val="8D9091"/>
      </a:hlink>
      <a:folHlink>
        <a:srgbClr val="8D9091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82</TotalTime>
  <Words>478</Words>
  <Application>Microsoft Office PowerPoint</Application>
  <PresentationFormat>On-screen Show (4:3)</PresentationFormat>
  <Paragraphs>91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Blank</vt:lpstr>
      <vt:lpstr>Fun with Gurobi v6.5.2</vt:lpstr>
      <vt:lpstr>A Simple LP in Excel Solver</vt:lpstr>
      <vt:lpstr>Excel: Solve (1)</vt:lpstr>
      <vt:lpstr>Excel: Solve (2)</vt:lpstr>
      <vt:lpstr>Excel: Solve (3)</vt:lpstr>
      <vt:lpstr>GurobiPy: Solve (1)</vt:lpstr>
      <vt:lpstr>GurobiPy: Solve (2)</vt:lpstr>
      <vt:lpstr>GurobiPy: Solve (3)</vt:lpstr>
      <vt:lpstr>Now lets do something redundant</vt:lpstr>
      <vt:lpstr>Audience Participation Time</vt:lpstr>
      <vt:lpstr>The answer is e) 20!</vt:lpstr>
      <vt:lpstr>PowerPoint Presentation</vt:lpstr>
      <vt:lpstr>So what’s going on?</vt:lpstr>
      <vt:lpstr>So what’s going on?</vt:lpstr>
      <vt:lpstr>What we know from Gurobi</vt:lpstr>
    </vt:vector>
  </TitlesOfParts>
  <Company>The University of Auckland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with Gurobi v6.5.2</dc:title>
  <dc:creator>Oscar Macleod Dowson</dc:creator>
  <cp:lastModifiedBy>Oscar Macleod Dowson</cp:lastModifiedBy>
  <cp:revision>12</cp:revision>
  <dcterms:created xsi:type="dcterms:W3CDTF">2016-09-21T21:48:18Z</dcterms:created>
  <dcterms:modified xsi:type="dcterms:W3CDTF">2016-09-21T23:10:37Z</dcterms:modified>
</cp:coreProperties>
</file>